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72" r:id="rId4"/>
    <p:sldId id="273" r:id="rId5"/>
    <p:sldId id="274" r:id="rId6"/>
    <p:sldId id="277" r:id="rId7"/>
    <p:sldId id="278" r:id="rId8"/>
    <p:sldId id="276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第4课时_00"/>
          <p:cNvPicPr>
            <a:picLocks noChangeAspect="1"/>
          </p:cNvPicPr>
          <p:nvPr/>
        </p:nvPicPr>
        <p:blipFill>
          <a:blip r:embed="rId1"/>
          <a:srcRect l="12083" t="1066" r="10106" b="2756"/>
          <a:stretch>
            <a:fillRect/>
          </a:stretch>
        </p:blipFill>
        <p:spPr>
          <a:xfrm>
            <a:off x="1144905" y="821055"/>
            <a:ext cx="10164445" cy="558736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982720" y="4557395"/>
            <a:ext cx="2238375" cy="10274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209790" y="4557395"/>
            <a:ext cx="2209800" cy="10471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575685" y="4547870"/>
            <a:ext cx="5116830" cy="10566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第4课时_01"/>
          <p:cNvPicPr>
            <a:picLocks noChangeAspect="1"/>
          </p:cNvPicPr>
          <p:nvPr/>
        </p:nvPicPr>
        <p:blipFill>
          <a:blip r:embed="rId1"/>
          <a:srcRect l="11585" r="30057" b="43335"/>
          <a:stretch>
            <a:fillRect/>
          </a:stretch>
        </p:blipFill>
        <p:spPr>
          <a:xfrm>
            <a:off x="591820" y="768350"/>
            <a:ext cx="10833735" cy="32372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91820" y="4548505"/>
            <a:ext cx="5080000" cy="568960"/>
          </a:xfrm>
          <a:prstGeom prst="rect">
            <a:avLst/>
          </a:prstGeom>
        </p:spPr>
        <p:txBody>
          <a:bodyPr>
            <a:noAutofit/>
          </a:bodyPr>
          <a:p>
            <a:pPr marL="163830" indent="-164465" algn="l" defTabSz="266700" eaLnBrk="0" fontAlgn="base">
              <a:lnSpc>
                <a:spcPct val="111000"/>
              </a:lnSpc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4.2×2.1÷2+4.2×2.1=13.23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cm²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98845" y="4548505"/>
            <a:ext cx="6454775" cy="568960"/>
          </a:xfrm>
          <a:prstGeom prst="rect">
            <a:avLst/>
          </a:prstGeom>
        </p:spPr>
        <p:txBody>
          <a:bodyPr wrap="square">
            <a:spAutoFit/>
          </a:bodyPr>
          <a:p>
            <a:pPr marL="163830" indent="-164465" algn="l" defTabSz="266700" eaLnBrk="0" fontAlgn="base">
              <a:lnSpc>
                <a:spcPct val="111000"/>
              </a:lnSpc>
              <a:spcAft>
                <a:spcPct val="0"/>
              </a:spcAf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2.8+4.2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×3÷2+3.6×2.5÷2=15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第4课时_02"/>
          <p:cNvPicPr>
            <a:picLocks noChangeAspect="1"/>
          </p:cNvPicPr>
          <p:nvPr/>
        </p:nvPicPr>
        <p:blipFill>
          <a:blip r:embed="rId1"/>
          <a:srcRect l="11838" t="3916" r="10605" b="28665"/>
          <a:stretch>
            <a:fillRect/>
          </a:stretch>
        </p:blipFill>
        <p:spPr>
          <a:xfrm>
            <a:off x="814705" y="821055"/>
            <a:ext cx="9903460" cy="36461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27705" y="4807585"/>
            <a:ext cx="5922010" cy="1154430"/>
          </a:xfrm>
          <a:prstGeom prst="rect">
            <a:avLst/>
          </a:prstGeom>
        </p:spPr>
        <p:txBody>
          <a:bodyPr wrap="square">
            <a:noAutofit/>
          </a:bodyPr>
          <a:p>
            <a:pPr marL="164465" indent="-16256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方法一：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5+6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÷2+6×3=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34.5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dm²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pPr marL="164465" indent="-16256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方法二：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（3+6）×（6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5）÷2+6×5=34.5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dm²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pPr marL="164465" indent="-16256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方法三：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6×6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3)×(6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5)÷2=34.5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dm²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第4课时2_00"/>
          <p:cNvPicPr>
            <a:picLocks noChangeAspect="1"/>
          </p:cNvPicPr>
          <p:nvPr/>
        </p:nvPicPr>
        <p:blipFill>
          <a:blip r:embed="rId1"/>
          <a:srcRect l="10711" r="12100"/>
          <a:stretch>
            <a:fillRect/>
          </a:stretch>
        </p:blipFill>
        <p:spPr>
          <a:xfrm>
            <a:off x="643890" y="956945"/>
            <a:ext cx="10904855" cy="33820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80310" y="3597593"/>
            <a:ext cx="5080000" cy="521970"/>
          </a:xfrm>
          <a:prstGeom prst="rect">
            <a:avLst/>
          </a:prstGeom>
        </p:spPr>
        <p:txBody>
          <a:bodyPr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18×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11+4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÷2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6×11=69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第4课时2_01"/>
          <p:cNvPicPr>
            <a:picLocks noChangeAspect="1"/>
          </p:cNvPicPr>
          <p:nvPr/>
        </p:nvPicPr>
        <p:blipFill>
          <a:blip r:embed="rId1"/>
          <a:srcRect l="12337" r="11234" b="6889"/>
          <a:stretch>
            <a:fillRect/>
          </a:stretch>
        </p:blipFill>
        <p:spPr>
          <a:xfrm>
            <a:off x="510540" y="1162050"/>
            <a:ext cx="11171555" cy="4035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19960" y="3310890"/>
            <a:ext cx="5932805" cy="954405"/>
          </a:xfrm>
          <a:prstGeom prst="rect">
            <a:avLst/>
          </a:prstGeom>
        </p:spPr>
        <p:txBody>
          <a:bodyPr wrap="square">
            <a:noAutofit/>
          </a:bodyPr>
          <a:p>
            <a:pPr marL="17145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60×38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38×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60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48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÷2=2052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cm²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7145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  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（方法不唯一）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第4课时2_02"/>
          <p:cNvPicPr>
            <a:picLocks noChangeAspect="1"/>
          </p:cNvPicPr>
          <p:nvPr/>
        </p:nvPicPr>
        <p:blipFill>
          <a:blip r:embed="rId1"/>
          <a:srcRect l="12206" r="11732"/>
          <a:stretch>
            <a:fillRect/>
          </a:stretch>
        </p:blipFill>
        <p:spPr>
          <a:xfrm>
            <a:off x="96520" y="1236345"/>
            <a:ext cx="11844020" cy="32696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92680" y="3319145"/>
            <a:ext cx="4537710" cy="1593850"/>
          </a:xfrm>
          <a:prstGeom prst="rect">
            <a:avLst/>
          </a:prstGeom>
        </p:spPr>
        <p:txBody>
          <a:bodyPr>
            <a:noAutofit/>
          </a:bodyPr>
          <a:p>
            <a:pPr marL="361315" indent="-189865" algn="l" defTabSz="266700" eaLnBrk="0" fontAlgn="base">
              <a:lnSpc>
                <a:spcPct val="110000"/>
              </a:lnSpc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4+8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×2÷2×2=24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cm²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361315" indent="-189865" algn="l" defTabSz="266700" eaLnBrk="0" fontAlgn="base">
              <a:lnSpc>
                <a:spcPct val="110000"/>
              </a:lnSpc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3×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8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÷2=6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cm²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 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361315" indent="-189865" algn="l" defTabSz="266700" eaLnBrk="0" fontAlgn="base">
              <a:lnSpc>
                <a:spcPct val="110000"/>
              </a:lnSpc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6×8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24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6=18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cm²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第4课时2_03"/>
          <p:cNvPicPr>
            <a:picLocks noChangeAspect="1"/>
          </p:cNvPicPr>
          <p:nvPr/>
        </p:nvPicPr>
        <p:blipFill>
          <a:blip r:embed="rId1"/>
          <a:srcRect l="10212" r="13603" b="34695"/>
          <a:stretch>
            <a:fillRect/>
          </a:stretch>
        </p:blipFill>
        <p:spPr>
          <a:xfrm>
            <a:off x="461010" y="956945"/>
            <a:ext cx="11269980" cy="42106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92955" y="3683635"/>
            <a:ext cx="8222615" cy="2966085"/>
          </a:xfrm>
          <a:prstGeom prst="rect">
            <a:avLst/>
          </a:prstGeom>
        </p:spPr>
        <p:txBody>
          <a:bodyPr>
            <a:noAutofit/>
          </a:bodyPr>
          <a:p>
            <a:pPr marL="171450" indent="-171450" algn="l" defTabSz="266700" eaLnBrk="0" fontAlgn="base">
              <a:lnSpc>
                <a:spcPct val="114000"/>
              </a:lnSpc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           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16×16÷2=128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cm²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 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171450" indent="-171450" algn="l" defTabSz="266700" eaLnBrk="0" fontAlgn="base">
              <a:lnSpc>
                <a:spcPct val="114000"/>
              </a:lnSpc>
              <a:spcAft>
                <a:spcPct val="0"/>
              </a:spcAft>
            </a:pP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            8×8÷2=32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cm²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171450" indent="-171450" algn="l" defTabSz="266700" eaLnBrk="0" fontAlgn="base">
              <a:lnSpc>
                <a:spcPct val="114000"/>
              </a:lnSpc>
              <a:spcAft>
                <a:spcPct val="0"/>
              </a:spcAft>
            </a:pP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            128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32=96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cm²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）</a:t>
            </a:r>
            <a:endParaRPr lang="en-US" altLang="zh-CN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171450" indent="-171450" algn="l" defTabSz="266700" eaLnBrk="0" fontAlgn="base">
              <a:lnSpc>
                <a:spcPct val="114000"/>
              </a:lnSpc>
              <a:spcAft>
                <a:spcPct val="0"/>
              </a:spcAft>
            </a:pP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解析：延长</a:t>
            </a:r>
            <a:r>
              <a:rPr lang="en-US" altLang="zh-CN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DC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en-US" altLang="zh-CN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相交于</a:t>
            </a:r>
            <a:r>
              <a:rPr lang="en-US" altLang="zh-CN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E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 </a:t>
            </a:r>
            <a:endParaRPr lang="en-US" alt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71450" indent="-171450" algn="l" defTabSz="266700" eaLnBrk="0" fontAlgn="base">
              <a:lnSpc>
                <a:spcPct val="114000"/>
              </a:lnSpc>
              <a:spcAft>
                <a:spcPct val="0"/>
              </a:spcAft>
            </a:pP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因为</a:t>
            </a:r>
            <a:r>
              <a:rPr lang="en-US" altLang="zh-CN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∠A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45°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endParaRPr lang="en-US" alt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71450" indent="-171450" algn="l" defTabSz="266700" eaLnBrk="0" fontAlgn="base">
              <a:lnSpc>
                <a:spcPct val="114000"/>
              </a:lnSpc>
              <a:spcAft>
                <a:spcPct val="0"/>
              </a:spcAft>
            </a:pP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所以三角形</a:t>
            </a:r>
            <a:r>
              <a:rPr lang="en-US" altLang="zh-CN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ADE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和三角形</a:t>
            </a:r>
            <a:r>
              <a:rPr lang="en-US" altLang="zh-CN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BCE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都是等腰直角三角形。</a:t>
            </a:r>
            <a:endParaRPr lang="en-US" alt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71450" indent="-171450" algn="l" defTabSz="266700" eaLnBrk="0" fontAlgn="base">
              <a:lnSpc>
                <a:spcPct val="114000"/>
              </a:lnSpc>
              <a:spcAft>
                <a:spcPct val="0"/>
              </a:spcAft>
            </a:pP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三角形</a:t>
            </a:r>
            <a:r>
              <a:rPr lang="en-US" altLang="zh-CN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ADE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的面积是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16×16÷2=128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cm²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endParaRPr lang="en-US" alt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71450" indent="-171450" algn="l" defTabSz="266700" eaLnBrk="0" fontAlgn="base">
              <a:lnSpc>
                <a:spcPct val="114000"/>
              </a:lnSpc>
              <a:spcAft>
                <a:spcPct val="0"/>
              </a:spcAft>
            </a:pP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三角形</a:t>
            </a:r>
            <a:r>
              <a:rPr lang="en-US" altLang="zh-CN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BCE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的面积是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8×8÷2=32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cm²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   </a:t>
            </a:r>
            <a:endParaRPr lang="en-US" alt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628650" lvl="1" indent="-171450" algn="l" defTabSz="266700" eaLnBrk="0" fontAlgn="base">
              <a:lnSpc>
                <a:spcPct val="114000"/>
              </a:lnSpc>
              <a:spcAft>
                <a:spcPct val="0"/>
              </a:spcAft>
              <a:buNone/>
            </a:pP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所以四边形</a:t>
            </a:r>
            <a:r>
              <a:rPr lang="en-US" altLang="zh-CN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ABCD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的面积是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128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32=96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cm²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en-US" alt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239520" y="2726055"/>
            <a:ext cx="19685" cy="1511935"/>
          </a:xfrm>
          <a:prstGeom prst="line">
            <a:avLst/>
          </a:prstGeom>
          <a:ln w="12700" cmpd="sng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249680" y="2687320"/>
            <a:ext cx="765175" cy="784860"/>
          </a:xfrm>
          <a:prstGeom prst="line">
            <a:avLst/>
          </a:prstGeom>
          <a:ln w="12700" cmpd="sng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901065" y="2550795"/>
            <a:ext cx="464820" cy="4229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E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515</Words>
  <Application>WPS 演示</Application>
  <PresentationFormat>宽屏</PresentationFormat>
  <Paragraphs>31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172</cp:revision>
  <dcterms:created xsi:type="dcterms:W3CDTF">2019-06-19T02:08:00Z</dcterms:created>
  <dcterms:modified xsi:type="dcterms:W3CDTF">2024-08-29T07:35:53Z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E1E6FAC6F1174B8984BEE7BE9F7F2FB7_13</vt:lpwstr>
  </property>
</Properties>
</file>