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32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1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08916c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0D1D117-EFFD-4815-8F12-03E72004305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文明与家园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08916c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0961ACD-37C2-40D7-AD42-51A5922D7AD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1653154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0fa982d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e96cba3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01653154e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f0fa982db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4e96cba38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文明与家园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08916c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0FD2BA8-22EF-45CA-9771-1065510BA9D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1653154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0fa982d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e96cba3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01653154e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f0fa982db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4e96cba38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文明与家园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262550100098fe42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A3703F7-5787-4A90-B7A1-BC534C721EC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F956EE7-A111-4107-A6E4-99833456E6D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7E3555C-56EC-4356-B720-A7749D3BDA6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1653154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0fa982d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e96cba3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01653154e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f0fa982db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4e96cba38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3A270C3-533E-4D94-B985-8EB136E2C36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1653154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0fa982d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e96cba3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01653154e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f0fa982db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4e96cba38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10ecc3f?sp=1&amp;vcp=1&amp;pid=aa5f5fd03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文化自信的内涵及重要性。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内涵：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文化自信是一个国家、一个民族对自身文化价值的充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分肯定，是对自身文化生命力的坚定信念，是更基础、更广泛、更深厚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的自信，是一个国家、一个民族发展中最基本、最深沉、最持久的力量。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重要性：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①没有高度文化自信，没有文化繁荣兴盛，就没有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中华民族伟大复兴。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②坚定文化自信，事关国运兴衰、文化安全和民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族精神的传承发展。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10ecc3f?sp=1&amp;vcp=1&amp;pid=aa5f5fd03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.怎样坚定文化自信，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发展中国特色社会主义文化？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（1）坚持以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马克思主义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为指导，推动中华优秀传统文化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创造性转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化、创新性发展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（2）继承革命文化，发展社会主义先进文化，不忘本来，吸收外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来，面向未来，不断铸就中华文化新辉煌。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10ecc3f?sp=1&amp;vcp=1&amp;pid=aa5f5fd03&amp;color=0,0,0&amp;vtp=1&amp;vaab=1&amp;bt=1&amp;bbb=1"/>
          <p:cNvSpPr/>
          <p:nvPr/>
        </p:nvSpPr>
        <p:spPr>
          <a:xfrm>
            <a:off x="539496" y="12024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.中华传统美德的地位和内涵。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地位：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中华传统美德是中华文化的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内涵：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有忧国忧民、道济天下的爱国情怀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有勤劳勇敢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自强不息的奋进品格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有自尊互敬、助人为乐的和乐风范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有诚信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守法、见利思义的高尚情操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有孝敬父母、尊敬师长的伦理规范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有律己宽人、扬善抑恶的处世准则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10ecc3f?sp=1&amp;vcp=1&amp;pid=aa5f5fd03&amp;color=0,0,0&amp;vtp=1&amp;vaab=1&amp;bt=1&amp;bbb=1"/>
          <p:cNvSpPr/>
          <p:nvPr/>
        </p:nvSpPr>
        <p:spPr>
          <a:xfrm>
            <a:off x="539496" y="468675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.中华民族精神的内涵与特点。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内涵：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爱国主义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为核心的团结统一、爱好和平、勤劳勇敢、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自强不息的伟大民族精神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特点：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中华民族精神具有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与时俱进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的品格。它在不同的历史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时期有不同的表现，并随着时代进步而不断丰富和发展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.当代中国，爱国主义的本质和地位。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本质：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当代中国，爱国主义的本质就是坚持爱国和爱党、爱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社会主义高度统一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地位：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是中国人民和中华民族维护民族独立和民族尊严的强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大精神动力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10ecc3f?sp=1&amp;vcp=1&amp;pid=aa5f5fd03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伟大建党精神的内涵及地位。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内涵：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坚持真理、坚守理想，践行初心、担当使命，不怕牺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牲、英勇斗争，对党忠诚、不负人民。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地位：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中国共产党的精神之源。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10ecc3f?sp=1&amp;vcp=1&amp;pid=aa5f5fd03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为什么要传承和弘扬中华民族精神？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（1）一个民族要生存和发展，就要有昂扬向上的民族精神。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民族如果没有振奋的民族精神，没有坚定的民族志向和理想，就会失去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凝聚力和生命力，就难以屹立于世界民族之林。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（2）伟大民族精神始终是中华民族生生不息、发展壮大的强大精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神支柱，是维系我国各族人民世世代代团结奋斗的牢固精神纽带，是激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励中华儿女为实现中国梦而奋斗的不竭精神动力。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10ecc3f?sp=1&amp;vcp=1&amp;pid=aa5f5fd03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如何传承和弘扬中华民族精神？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营造弘扬民族精神的良好社会氛围，积极宣传报道先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进人物事迹，等等。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：举办形式多样的民族精神宣传活动，积极开展弘扬民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族精神的社会实践活动、主题教育活动，等等。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青少年自身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：自觉接受爱国主义教育；从小事做起，弘扬民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族精神；努力学习，立志成才，报效祖国；等等。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10ecc3f?sp=1&amp;vcp=1&amp;pid=aa5f5fd03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社会主义核心价值观的基本内容。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国家层面：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富强、民主、文明、和谐。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社会层面：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自由、平等、公正、法治。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公民层面：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爱国、敬业、诚信、友善。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10ecc3f?sp=1&amp;vcp=1&amp;pid=aa5f5fd03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为什么要培育和践行社会主义核心价值观？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（1）社会主义核心价值观是当代中国精神的集中体现。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（2）社会主义核心价值观是当代中国人评判是非曲直的价值标准。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（3）社会主义核心价值观凝结着全体人民共同的价值追求，是坚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持和发展中国特色社会主义的价值导向，也是实现中华民族伟大复兴的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价值引领。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（4）社会主义核心价值观促进人的全面发展，引领社会全面进步。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10ecc3f?sp=1&amp;vcp=1&amp;pid=aa5f5fd03&amp;color=0,0,0&amp;vtp=1&amp;vaab=1&amp;bt=1&amp;bbb=1"/>
          <p:cNvSpPr/>
          <p:nvPr/>
        </p:nvSpPr>
        <p:spPr>
          <a:xfrm>
            <a:off x="539496" y="1813560"/>
            <a:ext cx="11109960" cy="26631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.青少年如何培育和践行社会主义核心价值观？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（1）与日常生活紧密联系起来，做到落细、落小、落实。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（2）自觉做到勤于学习、敏于思考，注重修养、勇于实践，明辨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是非、善于选择，认真做事、踏实做人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c27e0ca7.fixed?vcp=1&amp;pid=d892b45e8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7c27e0ca7.fixed?vcp=1&amp;pid=d892b45e8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7c27e0ca7.fixed?vcp=1&amp;pid=d892b45e8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10ecc3f?sp=1&amp;vcp=1&amp;pid=aa5f5fd03&amp;color=0,0,0&amp;vtp=1&amp;vaab=1&amp;bbb=1&amp;hb=1">
            <a:extLst>
              <a:ext uri="{FF2B5EF4-FFF2-40B4-BE49-F238E27FC236}">
                <a16:creationId xmlns:a16="http://schemas.microsoft.com/office/drawing/2014/main" id="{A81C72B1-74EA-B453-1FA5-16666B64F57D}"/>
              </a:ext>
            </a:extLst>
          </p:cNvPr>
          <p:cNvSpPr/>
          <p:nvPr/>
        </p:nvSpPr>
        <p:spPr>
          <a:xfrm>
            <a:off x="541020" y="48993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  <a:endParaRPr lang="en-US" altLang="zh-CN" sz="2800" b="1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理解类选择题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试题特点】这类试题往往通过背景材料（引文、事例、图表、漫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画等）考查我们对观点的理解能力或对某现象、某问题的认识能力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（认识前因后果、来龙去脉、发展趋势等）。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解答方法】第一步，认真审读材料，准确把握题目材料所述观点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的实质，明确所述事例、现象属于哪个方面的问题。第二步，联系与上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述观点或问题相关的知识点。第三步，根据题目指向，结合所学知识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遵循一致性和直接性的原则对选项作出判断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92699522"/>
      </p:ext>
    </p:extLst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cdf01c57?vcp=1&amp;pid=aa5f5fd0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B_7_BD.1_1#d68e7ca50?vaa=1&amp;vcp=1&amp;pid=2cdf01c57&amp;color=0,0,0&amp;tib=255,255,255&amp;vip=1#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2_1#d68e7ca50.blank?vaa=1&amp;vcp=1&amp;pid=2cdf01c57&amp;color=0,0,0&amp;vpa=1&amp;vtp=1&amp;vaab=1"/>
          <p:cNvSpPr/>
          <p:nvPr/>
        </p:nvSpPr>
        <p:spPr>
          <a:xfrm>
            <a:off x="3154680" y="2123104"/>
            <a:ext cx="438912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cceca3d1?vcp=1&amp;pid=2cdf01c5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3_1#80c4d2146?sp=1&amp;vaa=1&amp;vcp=1&amp;pid=bcceca3d1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2024年5月，以“开放共融的文化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如诗如画的山水——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广西文明和发展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的故事”为主题的2024维也纳联合国中文日系列活动在奥地利维也纳举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行。歌舞《山歌敬亲人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器乐演奏《芦笙欢歌》等向各国嘉宾呈现了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广西多姿多彩的民族文化。此活动的开展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_1#80c4d2146.bracket?vaa=1&amp;vcp=1&amp;pid=bcceca3d1&amp;color=0,0,0&amp;vpa=2&amp;vtp=1&amp;vaab=1"/>
          <p:cNvSpPr/>
          <p:nvPr/>
        </p:nvSpPr>
        <p:spPr>
          <a:xfrm>
            <a:off x="7217314" y="31970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3_2#80c4d2146?vaa=1&amp;vcp=1&amp;pid=bcceca3d1&amp;color=0,0,0&amp;vtp=1&amp;vaab=1&amp;bbb=1&amp;hb=1"/>
          <p:cNvSpPr/>
          <p:nvPr/>
        </p:nvSpPr>
        <p:spPr>
          <a:xfrm>
            <a:off x="539496" y="383906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①彰显中华文化魅力，坚定文化自信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促进文化交流，使世界文化呈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现同一性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③有利于广西民族文化的繁荣和发展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助推广西经济走上高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速发展的快车道</a:t>
            </a:r>
            <a:endParaRPr lang="en-US" altLang="zh-CN" sz="2800" dirty="0"/>
          </a:p>
        </p:txBody>
      </p:sp>
      <p:sp>
        <p:nvSpPr>
          <p:cNvPr id="6" name="QC_8_BD.3_3#80c4d2146.choices?vaa=1&amp;vcp=1&amp;pid=bcceca3d1&amp;color=0,0,0&amp;vtp=1&amp;vaab=1&amp;bbb=1"/>
          <p:cNvSpPr/>
          <p:nvPr/>
        </p:nvSpPr>
        <p:spPr>
          <a:xfrm>
            <a:off x="539496" y="57616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_1#805bc0bd7?sp=1&amp;vaa=1&amp;vcp=1&amp;pid=bcceca3d1&amp;color=0,0,0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（2024·广西桂林·模拟）广西为了讲好党的故事、革命的故事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、英雄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的故事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，拍摄了广西革命历史纪录片《红色传奇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》，为人民群众送上了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丰富的精神食粮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该活动有利于(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6_1#805bc0bd7.bracket?vaa=1&amp;vcp=1&amp;pid=bcceca3d1&amp;color=0,0,0&amp;vpa=3&amp;vtp=1&amp;vaab=1"/>
          <p:cNvSpPr/>
          <p:nvPr/>
        </p:nvSpPr>
        <p:spPr>
          <a:xfrm>
            <a:off x="5794915" y="2504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5_2#805bc0bd7?vaa=1&amp;vcp=1&amp;pid=bcceca3d1&amp;color=0,0,0&amp;vtp=1&amp;vaab=1&amp;bbb=1&amp;hb=1"/>
          <p:cNvSpPr/>
          <p:nvPr/>
        </p:nvSpPr>
        <p:spPr>
          <a:xfrm>
            <a:off x="539496" y="3146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①增强人们的爱国意识，厚植爱国主义情怀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②赓续红色血脉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，传承和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弘扬社会主义先进文化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③使人人都成为英雄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④构筑中国价值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，践行社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会主义核心价值观</a:t>
            </a:r>
            <a:endParaRPr lang="en-US" altLang="zh-CN" sz="2800" dirty="0"/>
          </a:p>
        </p:txBody>
      </p:sp>
      <p:sp>
        <p:nvSpPr>
          <p:cNvPr id="5" name="QC_8_BD.5_3#805bc0bd7.choices?vaa=1&amp;vcp=1&amp;pid=bcceca3d1&amp;color=0,0,0&amp;vtp=1&amp;vaab=1&amp;bbb=1"/>
          <p:cNvSpPr/>
          <p:nvPr/>
        </p:nvSpPr>
        <p:spPr>
          <a:xfrm>
            <a:off x="539496" y="50686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4e405daf?sp=1&amp;vcp=1&amp;pid=f0fa982db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二、我国的人口问题、资源和环境问题，绿色发展</a:t>
            </a:r>
            <a:endParaRPr lang="en-US" altLang="zh-CN" sz="3200" dirty="0"/>
          </a:p>
        </p:txBody>
      </p:sp>
      <p:sp>
        <p:nvSpPr>
          <p:cNvPr id="3" name="P_6_BD#942e68917?sp=1&amp;vcp=1&amp;pid=d4e405daf&amp;color=0,0,0&amp;vtp=1&amp;vaab=1&amp;bb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我国的人口国情及人口状况新特点。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人口国情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：我国是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人口众多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的国家，人口发展是关系中华民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族发展的大事情。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人口状况新特点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：总人口增速趋缓、总和生育率明显低于更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替水平、出生人口男女性别比偏高、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老龄化加剧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、大量的人口流动等。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2e68917?sp=1&amp;vcp=1&amp;pid=d4e405daf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为什么要重视发展中的人口问题？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（1）人口是社会发展的主体，也是影响经济可持续发展的关键变量。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（2）人口问题已经成为一个日益严峻的全球性问题，成为人类社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会面临的重大挑战之一。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（3）我国是人口众多的国家，人口发展是关系中华民族发展的大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事情。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（4）人口问题始终是我国面临的全局性、长期性、战略性问题。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（5）人口老龄化是我国发展面临的重大挑战，将对经济运行全领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域、社会建设各环节、社会文化多方面产生深远影响。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2e68917?sp=1&amp;vcp=1&amp;pid=d4e405daf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党和国家为解决人口问题采取了哪些积极措施？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（1）党和国家始终坚持人口与发展综合决策，科学把握人口发展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规律，坚持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计划生育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基本国策，调控人口数量，提高人口素质，推动实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现适度生育水平。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（2）党的十八大以来，党中央高度重视人口问题，根据我国人口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发展变化形势，先后作出实施单独两孩、全面两孩政策等重大决策部署，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取得积极成效。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（3）2021年，我国开始全面实施一对夫妻可生育三个子女政策及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配套支持措施。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2e68917?sp=1&amp;vcp=1&amp;pid=d4e405daf&amp;color=0,0,0&amp;vtp=1&amp;vaab=1&amp;bt=1&amp;bbb=1"/>
          <p:cNvSpPr/>
          <p:nvPr/>
        </p:nvSpPr>
        <p:spPr>
          <a:xfrm>
            <a:off x="251494" y="75517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.自然资源和生态环境的现状、形成原因、危害及警示。</a:t>
            </a:r>
            <a:endParaRPr lang="en-US" altLang="zh-CN" sz="2800" dirty="0"/>
          </a:p>
        </p:txBody>
      </p:sp>
      <p:graphicFrame>
        <p:nvGraphicFramePr>
          <p:cNvPr id="27" name="P_6_BD#942e68917?colgroup=2,13,13&amp;vcp=1&amp;pid=d4e405da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369950"/>
              </p:ext>
            </p:extLst>
          </p:nvPr>
        </p:nvGraphicFramePr>
        <p:xfrm>
          <a:off x="251494" y="1455229"/>
          <a:ext cx="11523064" cy="4367340"/>
        </p:xfrm>
        <a:graphic>
          <a:graphicData uri="http://schemas.openxmlformats.org/drawingml/2006/table">
            <a:tbl>
              <a:tblPr/>
              <a:tblGrid>
                <a:gridCol w="543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4000">
                  <a:extLst>
                    <a:ext uri="{9D8B030D-6E8A-4147-A177-3AD203B41FA5}">
                      <a16:colId xmlns:a16="http://schemas.microsoft.com/office/drawing/2014/main" val="4283922208"/>
                    </a:ext>
                  </a:extLst>
                </a:gridCol>
                <a:gridCol w="3024000">
                  <a:extLst>
                    <a:ext uri="{9D8B030D-6E8A-4147-A177-3AD203B41FA5}">
                      <a16:colId xmlns:a16="http://schemas.microsoft.com/office/drawing/2014/main" val="3351784309"/>
                    </a:ext>
                  </a:extLst>
                </a:gridCol>
              </a:tblGrid>
              <a:tr h="5164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zh-CN" altLang="en-US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危害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zh-CN" altLang="en-US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警示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自然资源丰富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总量大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但人均资源占有量少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发难度大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总体上资源紧缺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开发利用不尽合理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不够科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消耗大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浪费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损失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污染和破坏都很严重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导致资源枯竭和对生态环境的破坏，严重影响经济可持续发展，经济发展的空间和后劲会越来越小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不能走西方工业化的老路，必须探索符合国情的利用、保护和开发资源的新路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。②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坚持节约资源和保护环境的基本国策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2e68917?colgroup=2,13,13&amp;vcp=1&amp;pid=d4e405daf&amp;color=0,0,0&amp;mp=1&amp;vtp=1&amp;vaab=1&amp;bt=1&amp;bbb=1">
            <a:extLst>
              <a:ext uri="{FF2B5EF4-FFF2-40B4-BE49-F238E27FC236}">
                <a16:creationId xmlns:a16="http://schemas.microsoft.com/office/drawing/2014/main" id="{1C5BF5AD-B453-75F4-5310-ECD30D501B89}"/>
              </a:ext>
            </a:extLst>
          </p:cNvPr>
          <p:cNvSpPr txBox="1"/>
          <p:nvPr/>
        </p:nvSpPr>
        <p:spPr>
          <a:xfrm>
            <a:off x="11009035" y="5760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graphicFrame>
        <p:nvGraphicFramePr>
          <p:cNvPr id="3" name="P_6_BD#942e68917?colgroup=2,13,13&amp;vcp=1&amp;pid=d4e405daf&amp;color=0,0,0&amp;vtp=1&amp;vaab=1&amp;bbb=1&amp;hb=1">
            <a:extLst>
              <a:ext uri="{FF2B5EF4-FFF2-40B4-BE49-F238E27FC236}">
                <a16:creationId xmlns:a16="http://schemas.microsoft.com/office/drawing/2014/main" id="{721C8C1B-723B-BDCF-1BE2-C9779ADA6A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947820"/>
              </p:ext>
            </p:extLst>
          </p:nvPr>
        </p:nvGraphicFramePr>
        <p:xfrm>
          <a:off x="422944" y="1159954"/>
          <a:ext cx="11343064" cy="4926140"/>
        </p:xfrm>
        <a:graphic>
          <a:graphicData uri="http://schemas.openxmlformats.org/drawingml/2006/table">
            <a:tbl>
              <a:tblPr/>
              <a:tblGrid>
                <a:gridCol w="543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19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1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56658">
                  <a:extLst>
                    <a:ext uri="{9D8B030D-6E8A-4147-A177-3AD203B41FA5}">
                      <a16:colId xmlns:a16="http://schemas.microsoft.com/office/drawing/2014/main" val="4283922208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3351784309"/>
                    </a:ext>
                  </a:extLst>
                </a:gridCol>
              </a:tblGrid>
              <a:tr h="5164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zh-CN" altLang="en-US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危害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zh-CN" altLang="en-US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警示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生态环境虽总体有所改善，但生态环境形势仍不容乐观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一些地方、一些领域没有处理好经济发展与生态环境保护的关系，加上工业化进程加快、资源短缺、人口基数大等问题所产生的多重叠加效应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加剧自然灾害的发生，严重破坏生态平衡，威胁着人民的生命安全和身体健康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生态环境没有替代品，用之不觉，失之难存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。②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人类关爱和保护环境就是走向重生，漠视和破坏环境就是走向自我毁灭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2e68917?sp=1&amp;vcp=1&amp;pid=d4e405daf&amp;color=0,0,0&amp;mp=1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.如何解决人口、资源、环境在发展中出现的问题？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转变发展方式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，坚持绿色发展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，走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生产发展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、生活富裕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、生态良好</a:t>
            </a:r>
            <a:endParaRPr lang="en-US" altLang="zh-CN" sz="100" b="0" i="0" u="wavy" kern="0" spc="-99900">
              <a:solidFill>
                <a:srgbClr val="FFFFFF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的文明发展道路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1653154e.fixed?vcp=1&amp;pid=d08916cf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文明与家园</a:t>
            </a:r>
            <a:endParaRPr lang="en-US" altLang="zh-CN" sz="4000" dirty="0"/>
          </a:p>
        </p:txBody>
      </p:sp>
      <p:sp>
        <p:nvSpPr>
          <p:cNvPr id="3" name="C_4_BD#01653154e.fixed?vcp=1&amp;pid=d08916cf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课标链接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2e68917?sp=1&amp;vcp=1&amp;pid=d4e405daf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青少年怎样自觉履行保护环境的义务？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（1）树立环保意识，自觉践行环保行动和低碳理念。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（2）积极参加植树活动，分类处理垃圾，使用节能灯，随手关灯、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关水，等等。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（3）为节约资源、保护环境建言献策，同浪费资源、破坏环境的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行为作斗争。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2e68917?sp=1&amp;vcp=1&amp;pid=d4e405daf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为什么要坚持人与自然和谐共生？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（1）这是人类面对生态危机作出的智慧选择。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（2）自然为人类的生存与发展提供滋养和必要条件，人类有责任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避免自然受到不必要的伤害，为开发和利用自然作出必要的补偿和修复。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（3）如果我们对自然只是一味地索取，必然会受到它的惩罚。生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态兴则文明兴，生态衰则文明衰。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2e68917?sp=1&amp;vcp=1&amp;pid=d4e405daf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.如何实现人与自然和谐发展，建设生态文明？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（1）人类可以开发和利用自然，但不能肆意凌驾于自然之上，必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须</a:t>
            </a:r>
            <a:r>
              <a:rPr kumimoji="0" lang="en-US" altLang="zh-CN" sz="2800" b="0" i="0" u="wavy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遵循自然规律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（2）要以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资源环境承载能力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为基础，以自然规律为准则，以可持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续发展、人与自然和谐共生为目标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（3）要坚持节约资源和保护环境的基本国策，使青山常在、绿水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长流、空气常新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（4）要贯彻创新、协调、绿色、开放、共享的新发展理念，实现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中华民族永续发展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2e68917?sp=1&amp;vcp=1&amp;pid=d4e405daf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怎样坚持走绿色发展道路？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（1）处理好经济发展与生态环境保护的关系。既要绿水青山，也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要金山银山。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（2）坚持绿色富国，让人民群众切实感受到经济发展带来的环境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效益。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（3）坚持绿色惠民，将良好生态环境作为最普惠的民生福祉，激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发人民群众的绿色创造热情，实现绿色富国之梦。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2e68917?sp=1&amp;vcp=1&amp;pid=d4e405daf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）坚持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节约优先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、保护优先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、自然恢复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为主的方针，大力倡导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、环保、低碳、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文明的绿色生产生活方式。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（5）严守生态保护红线、环境质量底线、资源利用上线。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（6）实行最严格的生态环境保护制度，全面建立资源高效利用制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度，健全生态保护和修复制度，严明生态环境保护责任制度，为生态文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明建设提供可靠保障。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2e68917?sp=1&amp;vcp=1&amp;pid=d4e405daf&amp;color=0,0,0&amp;vtp=1&amp;vaab=1&amp;bt=1&amp;bbb=1"/>
          <p:cNvSpPr/>
          <p:nvPr/>
        </p:nvSpPr>
        <p:spPr>
          <a:xfrm>
            <a:off x="539496" y="468675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.在日常生活中，青少年可以践行哪些低碳微行动？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（1）树立绿色、低碳生活理念，养成物尽其用、减少废弃物的文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明习惯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（2）拒绝购买过度包装产品，选购无包装、简易包装、大容量包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装产品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（3）少用或不用一次性产品，选购和使用可再生材料制品。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（4）节约粮食，减少浪费，适量点餐，践行“光盘行动”。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（5）绿色出行，尽量搭乘公共交通工具，减少私家车出行，多骑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自行车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（6）学习垃圾分类知识，培养垃圾分类好习惯。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3370e171?vcp=1&amp;pid=d4e405da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B_7_BD.7_1#808ef711e?vaa=1&amp;vcp=1&amp;pid=c3370e171&amp;color=0,0,0&amp;tib=255,255,255&amp;vip=4#4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8_1#808ef711e.blank?vaa=1&amp;vcp=1&amp;pid=c3370e171&amp;color=0,0,0&amp;vpa=4&amp;vtp=1&amp;vaab=1"/>
          <p:cNvSpPr/>
          <p:nvPr/>
        </p:nvSpPr>
        <p:spPr>
          <a:xfrm>
            <a:off x="9436608" y="1720768"/>
            <a:ext cx="347472" cy="32918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3100"/>
              </a:lnSpc>
            </a:pPr>
            <a:r>
              <a:rPr lang="en-US" altLang="zh-CN" sz="25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5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bb64ede3?vcp=1&amp;pid=c3370e171&amp;color=0,0,0&amp;vtp=1&amp;vaab=1&amp;bt=1&amp;bbb=1"/>
          <p:cNvSpPr/>
          <p:nvPr/>
        </p:nvSpPr>
        <p:spPr>
          <a:xfrm>
            <a:off x="539496" y="46867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9_1#d794e5130?vaa=1&amp;vcp=1&amp;pid=fbb64ede3&amp;color=0,0,0&amp;vtp=1&amp;vaab=1&amp;bbb=1&amp;hb=1"/>
          <p:cNvSpPr/>
          <p:nvPr/>
        </p:nvSpPr>
        <p:spPr>
          <a:xfrm>
            <a:off x="539496" y="118151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）在广西北海市合浦儒艮国家级自然保护区滨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海湿地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，白琵鹭成群结队在滩涂上觅食。近年来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，越来越多的候鸟选择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在这里越冬栖居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，成为北海市碧海蓝天间一道亮丽的风景线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。这一亮丽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风景线得益于北海(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_1#d794e5130.bracket?vaa=1&amp;vcp=1&amp;pid=fbb64ede3&amp;color=0,0,0&amp;vpa=5&amp;vtp=1&amp;vaab=1"/>
          <p:cNvSpPr/>
          <p:nvPr/>
        </p:nvSpPr>
        <p:spPr>
          <a:xfrm>
            <a:off x="3661315" y="31112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9_2#d794e5130.choices?vaa=1&amp;vcp=1&amp;pid=fbb64ede3&amp;color=0,0,0&amp;vtp=1&amp;vaab=1&amp;bbb=1"/>
          <p:cNvSpPr/>
          <p:nvPr/>
        </p:nvSpPr>
        <p:spPr>
          <a:xfrm>
            <a:off x="539496" y="375333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A.坚持把生态文明建设作为中心工作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B.已建成完善的生态保护和修复制度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C.践行金山银山就是绿水青山的理念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D.坚持人与自然和谐共生，绿色发展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11_1#3a71e820e?htil=1&amp;vaa=1&amp;vcp=1&amp;pid=fbb64ede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093" y="617350"/>
            <a:ext cx="4683882" cy="3179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_2#3a71e820e?htil=1&amp;sp=1&amp;vaa=1&amp;vcp=1&amp;pid=fbb64ede3&amp;color=0,0,0&amp;vtp=1&amp;vaab=1&amp;bt=1&amp;bbb=1&amp;hb=1&amp;hs=1"/>
          <p:cNvSpPr/>
          <p:nvPr/>
        </p:nvSpPr>
        <p:spPr>
          <a:xfrm>
            <a:off x="539496" y="898493"/>
            <a:ext cx="673912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（2024·广西柳州·模拟）观察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图，下列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对图中要求的认识正确的是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2_1#3a71e820e.bracket?vaa=1&amp;vcp=1&amp;pid=fbb64ede3&amp;color=0,0,0&amp;vpa=6&amp;vtp=1&amp;vaab=1"/>
          <p:cNvSpPr/>
          <p:nvPr/>
        </p:nvSpPr>
        <p:spPr>
          <a:xfrm>
            <a:off x="5083715" y="15328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1_3#3a71e820e?htil=1&amp;vaa=1&amp;vcp=1&amp;pid=fbb64ede3&amp;color=0,0,0&amp;vtp=1&amp;vaab=1&amp;bbb=1&amp;hb=1&amp;hs=1"/>
          <p:cNvSpPr/>
          <p:nvPr/>
        </p:nvSpPr>
        <p:spPr>
          <a:xfrm>
            <a:off x="539496" y="2181510"/>
            <a:ext cx="673912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①必然增加餐饮企业负担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，不利于外卖行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业发展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②有利于促进资源节约型和环境友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好型社会建设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③有利于推广低碳理念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</a:t>
            </a:r>
            <a:endParaRPr lang="en-US" altLang="zh-CN" sz="2800" dirty="0"/>
          </a:p>
        </p:txBody>
      </p:sp>
      <p:sp>
        <p:nvSpPr>
          <p:cNvPr id="6" name="QC_8_BD.11_4#3a71e820e.choices?htil=1&amp;vaa=1&amp;vcp=1&amp;pid=fbb64ede3&amp;color=0,0,0&amp;vtp=1&amp;vaab=1&amp;bbb=1&amp;hs=1"/>
          <p:cNvSpPr/>
          <p:nvPr/>
        </p:nvSpPr>
        <p:spPr>
          <a:xfrm>
            <a:off x="539496" y="53810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7" name="QC_8_BD.11_3#3a71e820e?htil=1&amp;vaa=1&amp;vcp=1&amp;pid=fbb64ede3&amp;color=0,0,0&amp;vtp=1&amp;vaab=1&amp;bbb=1&amp;hb=1&amp;hs=1">
            <a:extLst>
              <a:ext uri="{FF2B5EF4-FFF2-40B4-BE49-F238E27FC236}">
                <a16:creationId xmlns:a16="http://schemas.microsoft.com/office/drawing/2014/main" id="{4ABB8CE4-78A2-677C-A140-156532397F8C}"/>
              </a:ext>
            </a:extLst>
          </p:cNvPr>
          <p:cNvSpPr/>
          <p:nvPr/>
        </p:nvSpPr>
        <p:spPr>
          <a:xfrm>
            <a:off x="539995" y="411191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导消费者形成绿色生活方式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④会造成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“舌尖上的浪费”，不利于大家解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决就餐问题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3d710a042?vcp=1&amp;pid=fbb64ede3&amp;color=241,138,6&amp;vtp=1&amp;vaab=1&amp;bt=1&amp;bbb=1"/>
          <p:cNvSpPr/>
          <p:nvPr/>
        </p:nvSpPr>
        <p:spPr>
          <a:xfrm>
            <a:off x="539496" y="55440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易混易错（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判断正误并改正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000" dirty="0"/>
          </a:p>
        </p:txBody>
      </p:sp>
      <p:sp>
        <p:nvSpPr>
          <p:cNvPr id="3" name="QT_9_BD.13_1#b49730a14?sp=1&amp;vaa=1&amp;vcp=1&amp;pid=3d710a042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中学生必须继承中华民族的一切传统文化。(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4" name="QT_9_AN.1_1#b49730a14.bracket?vaa=1&amp;vcp=1&amp;pid=3d710a042&amp;color=0,0,0&amp;vpa=7&amp;vtp=1&amp;vaab=1"/>
          <p:cNvSpPr/>
          <p:nvPr/>
        </p:nvSpPr>
        <p:spPr>
          <a:xfrm>
            <a:off x="7611014" y="12188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5" name="QT_9_AN.2_1#b49730a14.blank?vaa=1&amp;vcp=1&amp;pid=3d710a042&amp;color=0,0,0&amp;vpa=8&amp;vtp=1&amp;vaab=1&amp;bbb=1&amp;hb=1"/>
          <p:cNvSpPr/>
          <p:nvPr/>
        </p:nvSpPr>
        <p:spPr>
          <a:xfrm>
            <a:off x="539496" y="182846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中学生应传承和弘扬中华民族优秀传统文化，而不是一切传统文化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T_9_BD.16_1#25528c515?sp=1&amp;vaa=1&amp;vcp=1&amp;pid=3d710a042&amp;color=0,0,0&amp;vtp=1&amp;vaab=1&amp;bbb=1&amp;hb=1"/>
          <p:cNvSpPr/>
          <p:nvPr/>
        </p:nvSpPr>
        <p:spPr>
          <a:xfrm>
            <a:off x="539496" y="31367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美德的力量在于大力宣传，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是否能践行不重要。(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</a:t>
            </a:r>
            <a:endParaRPr lang="en-US" altLang="zh-CN" sz="2800" dirty="0"/>
          </a:p>
        </p:txBody>
      </p:sp>
      <p:sp>
        <p:nvSpPr>
          <p:cNvPr id="7" name="QT_9_AN.17_1#25528c515.bracket?vaa=1&amp;vcp=1&amp;pid=3d710a042&amp;color=0,0,0&amp;vpa=9&amp;vtp=1&amp;vaab=1"/>
          <p:cNvSpPr/>
          <p:nvPr/>
        </p:nvSpPr>
        <p:spPr>
          <a:xfrm>
            <a:off x="8322214" y="314437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8" name="QT_9_AN.18_1#25528c515.blank?vaa=1&amp;vcp=1&amp;pid=3d710a042&amp;color=0,0,0&amp;vpa=10&amp;vtp=1&amp;vaab=1&amp;bbb=1&amp;hb=1"/>
          <p:cNvSpPr/>
          <p:nvPr/>
        </p:nvSpPr>
        <p:spPr>
          <a:xfrm>
            <a:off x="539496" y="375397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美德的力量在于践行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，推进社会公德、职业道德、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家庭美德、个人品德建设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，青少年责无旁贷。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62f0189d9?colgroup=19,10&amp;vcp=1&amp;pid=01653154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339300"/>
              </p:ext>
            </p:extLst>
          </p:nvPr>
        </p:nvGraphicFramePr>
        <p:xfrm>
          <a:off x="539496" y="639412"/>
          <a:ext cx="11232000" cy="5579176"/>
        </p:xfrm>
        <a:graphic>
          <a:graphicData uri="http://schemas.openxmlformats.org/drawingml/2006/table">
            <a:tbl>
              <a:tblPr/>
              <a:tblGrid>
                <a:gridCol w="788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弘扬中华优秀传统文化讲仁爱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重民本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守诚信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崇正义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尚和合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求大同的核心理念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九上第五课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中华文化的内涵和特点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理解中华民族孝悌忠信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礼义廉耻的荣辱观念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崇德向善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见贤思齐的社会风尚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九上第五课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弘扬中华传统美德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践行中华民族自强不息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敬业乐群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脚踏实地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实事求是的思想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九上第五课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传承和弘扬民族精神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了解中华优秀传统文化修齐治平的理想追求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锤炼高尚人格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九上第五课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坚定文化自信的意义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19_1#39e9d1988?sp=1&amp;vaa=1&amp;vcp=1&amp;pid=3d710a042&amp;color=0,0,0&amp;mp=1&amp;vtp=1&amp;vaab=1&amp;bt=1&amp;bbb=1"/>
          <p:cNvSpPr/>
          <p:nvPr/>
        </p:nvSpPr>
        <p:spPr>
          <a:xfrm>
            <a:off x="539496" y="90500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民族精神是当代中国精神的集中体现。(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</a:t>
            </a:r>
            <a:endParaRPr lang="en-US" altLang="zh-CN" sz="2800" dirty="0"/>
          </a:p>
        </p:txBody>
      </p:sp>
      <p:sp>
        <p:nvSpPr>
          <p:cNvPr id="3" name="QT_9_AN.1_1#39e9d1988.bracket?vaa=1&amp;vcp=1&amp;pid=3d710a042&amp;color=0,0,0&amp;mp=1&amp;vpa=11&amp;vtp=1&amp;vaab=1"/>
          <p:cNvSpPr/>
          <p:nvPr/>
        </p:nvSpPr>
        <p:spPr>
          <a:xfrm>
            <a:off x="6899814" y="91262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2_1#39e9d1988.blank?vaa=1&amp;vcp=1&amp;pid=3d710a042&amp;color=0,0,0&amp;mp=1&amp;vpa=12&amp;vtp=1&amp;vaab=1&amp;bbb=1"/>
          <p:cNvSpPr/>
          <p:nvPr/>
        </p:nvSpPr>
        <p:spPr>
          <a:xfrm>
            <a:off x="1616614" y="1501267"/>
            <a:ext cx="8081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社会主义核心价值观是当代中国精神的集中体现。</a:t>
            </a:r>
            <a:endParaRPr lang="en-US" altLang="zh-CN" sz="2800" dirty="0"/>
          </a:p>
        </p:txBody>
      </p:sp>
      <p:sp>
        <p:nvSpPr>
          <p:cNvPr id="5" name="QT_9_BD.22_1#e0ce6228a?sp=1&amp;vaa=1&amp;vcp=1&amp;pid=3d710a042&amp;color=0,0,0&amp;vtp=1&amp;vaab=1&amp;bbb=1&amp;hb=1&amp;hltap=1"/>
          <p:cNvSpPr/>
          <p:nvPr/>
        </p:nvSpPr>
        <p:spPr>
          <a:xfrm>
            <a:off x="539496" y="2179891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针对我国人口发展新特点，新修订的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《中华人民共和国人口与计划生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育法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》规定：一对夫妻可以生育三个子女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。这一修订表明我国不再坚持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计划生育的基本国策。(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6" name="QT_9_AN.23_1#e0ce6228a.bracket?vaa=1&amp;vcp=1&amp;pid=3d710a042&amp;color=0,0,0&amp;vpa=13&amp;vtp=1&amp;vaab=1"/>
          <p:cNvSpPr/>
          <p:nvPr/>
        </p:nvSpPr>
        <p:spPr>
          <a:xfrm>
            <a:off x="4143915" y="348291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7" name="QT_9_AN.22_1#e0ce6228a?sp=1&amp;vaa=1&amp;vcp=1&amp;pid=3d710a042&amp;color=0,0,0&amp;vtp=1&amp;vaab=1&amp;bbb=1&amp;hb=1&amp;hla=1">
            <a:extLst>
              <a:ext uri="{FF2B5EF4-FFF2-40B4-BE49-F238E27FC236}">
                <a16:creationId xmlns:a16="http://schemas.microsoft.com/office/drawing/2014/main" id="{6DDC9E98-800D-B630-54B1-C42990E18732}"/>
              </a:ext>
            </a:extLst>
          </p:cNvPr>
          <p:cNvSpPr/>
          <p:nvPr/>
        </p:nvSpPr>
        <p:spPr>
          <a:xfrm>
            <a:off x="539496" y="4087431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新修订的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《中华人民共和国人口与计划生育法》规定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：一对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夫妻可以生育三个子女。这一修订表明我国依然坚持计划生育的基本国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生育政策的变化有利于使人口增长同经济社会发展相适应。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24_1#77658fa11?sp=1&amp;vaa=1&amp;vcp=1&amp;pid=3d710a042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我国走绿色、循环、低碳发展之路，坚持节约优先、保护优先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、自然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恢复为主的方针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。可见，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经济发展要让位于生态保护。(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  <a:endParaRPr lang="en-US" altLang="zh-CN" sz="2800" dirty="0"/>
          </a:p>
        </p:txBody>
      </p:sp>
      <p:sp>
        <p:nvSpPr>
          <p:cNvPr id="3" name="QT_9_AN.25_1#77658fa11.bracket?vaa=1&amp;vcp=1&amp;pid=3d710a042&amp;color=0,0,0&amp;mp=1&amp;vpa=14&amp;vtp=1&amp;vaab=1"/>
          <p:cNvSpPr/>
          <p:nvPr/>
        </p:nvSpPr>
        <p:spPr>
          <a:xfrm>
            <a:off x="9122314" y="283435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26_1#77658fa11.blank?vaa=1&amp;vcp=1&amp;pid=3d710a042&amp;color=0,0,0&amp;mp=1&amp;vpa=15&amp;vtp=1&amp;vaab=1&amp;bbb=1&amp;hb=1"/>
          <p:cNvSpPr/>
          <p:nvPr/>
        </p:nvSpPr>
        <p:spPr>
          <a:xfrm>
            <a:off x="539496" y="344395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我国走绿色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、循环、低碳发展之路，坚持节约优先、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保护优先、自然恢复为主的方针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，坚持经济社会发展与生态保护相协调。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d8f33f254?vcp=1&amp;pid=fbb64ede3&amp;color=241,138,6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以图说理</a:t>
            </a:r>
            <a:endParaRPr lang="en-US" altLang="zh-CN" sz="3000" dirty="0"/>
          </a:p>
        </p:txBody>
      </p:sp>
      <p:sp>
        <p:nvSpPr>
          <p:cNvPr id="3" name="P_9_BD#5e6094579?vcp=1&amp;pid=d8f33f254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下图《绿色发展》带给我们哪些启示。</a:t>
            </a:r>
            <a:endParaRPr lang="en-US" altLang="zh-CN" sz="2800" dirty="0"/>
          </a:p>
        </p:txBody>
      </p:sp>
      <p:pic>
        <p:nvPicPr>
          <p:cNvPr id="4" name="P_9_BD#5e6094579?iti=1&amp;vcp=1&amp;pid=d8f33f25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4722" y="1929555"/>
            <a:ext cx="5445165" cy="282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9_BD#5e6094579?iti=1&amp;vcp=1&amp;pid=d8f33f254&amp;color=0,0,0&amp;vtp=1&amp;vaab=1&amp;bbb=1"/>
          <p:cNvSpPr/>
          <p:nvPr/>
        </p:nvSpPr>
        <p:spPr>
          <a:xfrm>
            <a:off x="5347367" y="4847762"/>
            <a:ext cx="150336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绿色发展</a:t>
            </a:r>
            <a:endParaRPr lang="en-US" altLang="zh-CN" sz="2800" dirty="0"/>
          </a:p>
        </p:txBody>
      </p:sp>
      <p:sp>
        <p:nvSpPr>
          <p:cNvPr id="6" name="P_9_BD#5e6094579?sp=1&amp;vcp=1&amp;pid=d8f33f254&amp;color=0,0,0&amp;vtp=1&amp;vaab=1&amp;bbb=1"/>
          <p:cNvSpPr/>
          <p:nvPr/>
        </p:nvSpPr>
        <p:spPr>
          <a:xfrm>
            <a:off x="539496" y="54143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（1）坚持人与自然相互依存，遵循自然规律，共生共荣。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_BD#5e6094579?sp=1&amp;vcp=1&amp;pid=d8f33f254&amp;color=0,0,0&amp;mp=1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（2）坚持节约资源和保护环境的基本国策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，处理好经济发展与生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态环境保护的关系。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（3）转变发展方式，坚持绿色发展，走生产发展、生活富裕、生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态良好的文明发展道路。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（4）贯彻创新、协调、绿色、开放、共享的新发展理念，实现中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华民族永续发展。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（5）坚持节约优先、保护优先、自然恢复为主的方针，大力倡导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节能、环保、低碳、文明的绿色生产生活方式。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（6）必须严守生态保护红线、环境质量底线、资源利用上线。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f6667d8a8?vcp=1&amp;pid=fbb64ede3&amp;color=241,138,6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教材新说法</a:t>
            </a:r>
            <a:endParaRPr lang="en-US" altLang="zh-CN" sz="3000" dirty="0"/>
          </a:p>
        </p:txBody>
      </p:sp>
      <p:sp>
        <p:nvSpPr>
          <p:cNvPr id="3" name="P_9_BD#b9ae85f76?sp=1&amp;vcp=1&amp;pid=f6667d8a8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当代中国，爱国主义的本质就是坚持爱国和爱党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、爱社会主义高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度统一。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自然是生命之母，人与自然是生命共同体。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#b9ae85f76?vcp=1&amp;pid=f6667d8a8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请完成第133~135页【备考练习】习题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e96cba38.fixed?vcp=1&amp;pid=d08916cf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文明与家园</a:t>
            </a:r>
            <a:endParaRPr lang="en-US" altLang="zh-CN" sz="4000" dirty="0"/>
          </a:p>
        </p:txBody>
      </p:sp>
      <p:sp>
        <p:nvSpPr>
          <p:cNvPr id="3" name="C_4_BD#4e96cba38.fixed?vcp=1&amp;pid=d08916cf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文明与家园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ec63bbe1?vcp=1&amp;pid=4e96cba38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27_1#cb06c4b95?sp=1&amp;vaa=1&amp;vcp=1&amp;pid=2ec63bbe1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中华传统美德注重人的德行、人生的价值和意义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，追求崇高理想和高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尚人格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下列古语能体现中华传统美德的是(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28_1#cb06c4b95.bracket?vaa=1&amp;vcp=1&amp;pid=2ec63bbe1&amp;color=0,0,0&amp;vpa=16&amp;vtp=1&amp;vaab=1"/>
          <p:cNvSpPr/>
          <p:nvPr/>
        </p:nvSpPr>
        <p:spPr>
          <a:xfrm>
            <a:off x="7572914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27_2#cb06c4b95?vaa=1&amp;vcp=1&amp;pid=2ec63bbe1&amp;color=0,0,0&amp;vtp=1&amp;vaab=1&amp;bbb=1&amp;h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①塞翁失马，焉知非福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②物是人非事事休，欲语泪先流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③天行健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子以自强不息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④老吾老，以及人之老；幼吾幼，以及人之幼</a:t>
            </a:r>
            <a:endParaRPr lang="en-US" altLang="zh-CN" sz="2800" dirty="0"/>
          </a:p>
        </p:txBody>
      </p:sp>
      <p:sp>
        <p:nvSpPr>
          <p:cNvPr id="6" name="QC_6_BD.27_3#cb06c4b95.choices?vaa=1&amp;vcp=1&amp;pid=2ec63bbe1&amp;color=0,0,0&amp;vtp=1&amp;vaab=1&amp;bbb=1"/>
          <p:cNvSpPr/>
          <p:nvPr/>
        </p:nvSpPr>
        <p:spPr>
          <a:xfrm>
            <a:off x="539496" y="38198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9_1#23935afe5?sp=1&amp;vaa=1&amp;vcp=1&amp;pid=2ec63bbe1&amp;color=0,0,0&amp;vtp=1&amp;vaab=1&amp;bt=1&amp;bbb=1&amp;hb=1"/>
          <p:cNvSpPr/>
          <p:nvPr/>
        </p:nvSpPr>
        <p:spPr>
          <a:xfrm>
            <a:off x="539496" y="8921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（2024·广西崇左·模拟）广西那良镇某小学20余年坚持开展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“红领巾护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界碑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”活动。学生们搜集国家发展建设成就，写作文参加征文比赛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《爱界碑，护界碑》宣传小册子，向家人、村民和游客宣讲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做法(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0_1#23935afe5.bracket?vaa=1&amp;vcp=1&amp;pid=2ec63bbe1&amp;color=0,0,0&amp;vpa=17&amp;vtp=1&amp;vaab=1"/>
          <p:cNvSpPr/>
          <p:nvPr/>
        </p:nvSpPr>
        <p:spPr>
          <a:xfrm>
            <a:off x="1527714" y="28219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29_2#23935afe5?vaa=1&amp;vcp=1&amp;pid=2ec63bbe1&amp;color=0,0,0&amp;vtp=1&amp;vaab=1&amp;bbb=1&amp;hb=1"/>
          <p:cNvSpPr/>
          <p:nvPr/>
        </p:nvSpPr>
        <p:spPr>
          <a:xfrm>
            <a:off x="539496" y="34635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弘扬了以改革创新为核心的民族精神</a:t>
            </a:r>
            <a:r>
              <a:rPr lang="en-US" altLang="zh-CN" sz="2800" dirty="0"/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弘扬了爱国主义精神，培养了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家国情怀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让学生感受社会主义民主的优越性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用行动来践行社会主义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核心价值观</a:t>
            </a:r>
            <a:endParaRPr lang="en-US" altLang="zh-CN" sz="2800" dirty="0"/>
          </a:p>
        </p:txBody>
      </p:sp>
      <p:sp>
        <p:nvSpPr>
          <p:cNvPr id="5" name="QC_6_BD.29_3#23935afe5.choices?vaa=1&amp;vcp=1&amp;pid=2ec63bbe1&amp;color=0,0,0&amp;vtp=1&amp;vaab=1&amp;bbb=1"/>
          <p:cNvSpPr/>
          <p:nvPr/>
        </p:nvSpPr>
        <p:spPr>
          <a:xfrm>
            <a:off x="539496" y="53861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ca69f061d?vaa=1&amp;vcp=1&amp;pid=2ec63bbe1&amp;color=0,0,0&amp;vtp=1&amp;vaab=1&amp;bt=1&amp;bbb=1&amp;hb=1"/>
          <p:cNvSpPr/>
          <p:nvPr/>
        </p:nvSpPr>
        <p:spPr>
          <a:xfrm>
            <a:off x="539496" y="487725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（2024·广西桂林·模拟）某班开展了以“发展中的我国人口现状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”为主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题的探究式学习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，同学们结合了解到的人口现状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，分析其可能带来的影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2_1#ca69f061d.bracket?vaa=1&amp;vcp=1&amp;pid=2ec63bbe1&amp;color=0,0,0&amp;vpa=18&amp;vtp=1&amp;vaab=1"/>
          <p:cNvSpPr/>
          <p:nvPr/>
        </p:nvSpPr>
        <p:spPr>
          <a:xfrm>
            <a:off x="3661315" y="1671683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1_2#ca69f061d.choices?vaa=1&amp;vcp=1&amp;pid=2ec63bbe1&amp;color=0,0,0&amp;vtp=1&amp;vaab=1&amp;bbb=1&amp;hb=1"/>
          <p:cNvSpPr/>
          <p:nvPr/>
        </p:nvSpPr>
        <p:spPr>
          <a:xfrm>
            <a:off x="539496" y="2245151"/>
            <a:ext cx="11109960" cy="409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A.我国具有大学文化程度人口从1964年全国仅有288万人提高到2023年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的超2.5亿人→提高劳动者素质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B.2020年中国流动人口达到3.76亿人，比2010年第六次全国人口普查时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增加1.5亿人→有利于消除城乡差距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C.2022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年，中国常住人口城镇化率达65.22%→更好地优化人口结构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D.2010年至2020年，我国60岁及以上人口比重上升了5.44%，65岁及以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上人口上升了4.63%→带来充足的劳动力资源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62f0189d9?colgroup=19,10&amp;vcp=1&amp;pid=01653154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65625"/>
              </p:ext>
            </p:extLst>
          </p:nvPr>
        </p:nvGraphicFramePr>
        <p:xfrm>
          <a:off x="539496" y="1829688"/>
          <a:ext cx="11232000" cy="3903220"/>
        </p:xfrm>
        <a:graphic>
          <a:graphicData uri="http://schemas.openxmlformats.org/drawingml/2006/table">
            <a:tbl>
              <a:tblPr/>
              <a:tblGrid>
                <a:gridCol w="69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感悟天下兴亡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匹夫有责的担当意识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厚植爱国主义情怀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九上第五课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践行社会主义核心价值观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理解伟大建党精神的内涵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领悟伟大建党精神是中国共产党的精神之源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九上第五课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伟大民族精神的内涵和意义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了解环境保护的法律规定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树立生态文明观念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九上第六课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建设生态文明的原因和做法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62f0189d9?colgroup=19,10&amp;vcp=1&amp;pid=01653154e&amp;color=0,0,0&amp;vtp=1&amp;vaab=1&amp;bt=1&amp;bbb=1">
            <a:extLst>
              <a:ext uri="{FF2B5EF4-FFF2-40B4-BE49-F238E27FC236}">
                <a16:creationId xmlns:a16="http://schemas.microsoft.com/office/drawing/2014/main" id="{851BBED1-D3D8-7628-E910-42D7E6749519}"/>
              </a:ext>
            </a:extLst>
          </p:cNvPr>
          <p:cNvSpPr txBox="1"/>
          <p:nvPr/>
        </p:nvSpPr>
        <p:spPr>
          <a:xfrm>
            <a:off x="10913023" y="11212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3_1#d4282962f?vaa=1&amp;vcp=1&amp;pid=2ec63bbe1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2024年国务院《政府工作报告》指出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，深入践行绿水青山就是金山银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山的理念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，协同推进降碳、减污、扩绿、增长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，建设人与自然和谐共生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的美丽中国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。为此，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我们需要(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4_1#d4282962f.bracket?vaa=1&amp;vcp=1&amp;pid=2ec63bbe1&amp;color=0,0,0&amp;vpa=19&amp;vtp=1&amp;vaab=1"/>
          <p:cNvSpPr/>
          <p:nvPr/>
        </p:nvSpPr>
        <p:spPr>
          <a:xfrm>
            <a:off x="5439315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3_2#d4282962f.choices?vaa=1&amp;vcp=1&amp;pid=2ec63bbe1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A.依靠资源投入驱动经济高速增长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.将环境保护作为国家发展的中心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.走绿色发展道路，建设生态文明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.控制人口增长，缓解资源环境危机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8169ab13?vcp=1&amp;pid=4e96cba38&amp;color=241,138,6&amp;vtp=1&amp;vaab=1&amp;bt=1&amp;bbb=1"/>
          <p:cNvSpPr/>
          <p:nvPr/>
        </p:nvSpPr>
        <p:spPr>
          <a:xfrm>
            <a:off x="539496" y="554400"/>
            <a:ext cx="11109960" cy="5622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35_1#19812c13b?sp=1&amp;vaa=1&amp;vcp=1&amp;pid=b8169ab13&amp;color=0,0,0&amp;vtp=1&amp;vaab=1&amp;bbb=1&amp;hb=1"/>
          <p:cNvSpPr/>
          <p:nvPr/>
        </p:nvSpPr>
        <p:spPr>
          <a:xfrm>
            <a:off x="539496" y="1186196"/>
            <a:ext cx="11109960" cy="207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（2024·广西柳州·模拟）中国国家版本馆是保藏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、展示国家版本资源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的场馆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，重点典藏彰显中华优秀传统文化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、革命文化和社会主义先进文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化的各类版本，将古今中外载有中华文明印记的十大类版本资源纳入保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藏范围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中国国家版本馆的建立有利于(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37_1#19812c13b.bracket?vaa=1&amp;vcp=1&amp;pid=b8169ab13&amp;color=0,0,0&amp;vpa=20&amp;vtp=1&amp;vaab=1"/>
          <p:cNvSpPr/>
          <p:nvPr/>
        </p:nvSpPr>
        <p:spPr>
          <a:xfrm>
            <a:off x="6861714" y="2776871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35_2#19812c13b?vaa=1&amp;vcp=1&amp;pid=b8169ab13&amp;color=0,0,0&amp;vtp=1&amp;vaab=1&amp;bbb=1&amp;hb=1"/>
          <p:cNvSpPr/>
          <p:nvPr/>
        </p:nvSpPr>
        <p:spPr>
          <a:xfrm>
            <a:off x="539496" y="3313283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①彰显中华文化底蕴，展现中华文化魅力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②激发强烈的中华文化优越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③丰富国民认知，增强文化自信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④满足人民群众的物质生活需要</a:t>
            </a:r>
            <a:endParaRPr lang="en-US" altLang="zh-CN" sz="2800" dirty="0"/>
          </a:p>
        </p:txBody>
      </p:sp>
      <p:sp>
        <p:nvSpPr>
          <p:cNvPr id="6" name="QC_6_BD.35_3#19812c13b.choices?vaa=1&amp;vcp=1&amp;pid=b8169ab13&amp;color=0,0,0&amp;vtp=1&amp;vaab=1&amp;bbb=1"/>
          <p:cNvSpPr/>
          <p:nvPr/>
        </p:nvSpPr>
        <p:spPr>
          <a:xfrm>
            <a:off x="539496" y="4402118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7" name="QC_6_AS.1_1#19812c13b?vaa=1&amp;vcp=1&amp;pid=b8169ab13&amp;color=0,0,0&amp;vtp=1&amp;vaab=1&amp;bbb=1&amp;hb=1"/>
          <p:cNvSpPr/>
          <p:nvPr/>
        </p:nvSpPr>
        <p:spPr>
          <a:xfrm>
            <a:off x="539496" y="4932533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中华文化优越感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说法错误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文明没有优劣之分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满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足人民群众的精神生活需要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f17ae00a6?sp=1&amp;vaa=1&amp;vcp=1&amp;pid=b8169ab13&amp;color=0,0,0&amp;vtp=1&amp;vaab=1&amp;bt=1&amp;bbb=1&amp;hb=1"/>
          <p:cNvSpPr/>
          <p:nvPr/>
        </p:nvSpPr>
        <p:spPr>
          <a:xfrm>
            <a:off x="539496" y="554400"/>
            <a:ext cx="11109960" cy="1509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2023年10月24日，十四届全国人大常委会第六次会议表决通过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《中华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人民共和国爱国主义教育法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》，自2024年1月1日起施行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。该法第六条规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，爱国主义教育的主要内容是：</a:t>
            </a:r>
            <a:endParaRPr lang="en-US" altLang="zh-CN" sz="2800" dirty="0"/>
          </a:p>
        </p:txBody>
      </p:sp>
      <p:graphicFrame>
        <p:nvGraphicFramePr>
          <p:cNvPr id="54" name="QC_6_BD.39_2#f17ae00a6?colgroup=30&amp;vaa=1&amp;vcp=1&amp;pid=b8169ab1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416264"/>
              </p:ext>
            </p:extLst>
          </p:nvPr>
        </p:nvGraphicFramePr>
        <p:xfrm>
          <a:off x="539496" y="2176952"/>
          <a:ext cx="11091672" cy="4169728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97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马克思列宁主义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毛泽东思想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邓小平理论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三个代表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重要思想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科学发展观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习近平新时代中国特色社会主义思想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新中国史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改革开放史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社会主义发展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中华民族发展史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中国特色社会主义制度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中国共产党带领人民团结奋斗的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重大成就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历史经验和生动实践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中华优秀传统文化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革命文化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社会主义先进文化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3#f17ae00a6?vaa=1&amp;vcp=1&amp;pid=b8169ab13&amp;color=0,0,0&amp;mp=1&amp;vtp=1&amp;vaab=1&amp;bt=1&amp;bbb=1"/>
          <p:cNvSpPr/>
          <p:nvPr/>
        </p:nvSpPr>
        <p:spPr>
          <a:xfrm>
            <a:off x="539496" y="982472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这些规定要求，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开展爱国主义教育必须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41_1#f17ae00a6.bracket?vaa=1&amp;vcp=1&amp;pid=b8169ab13&amp;color=0,0,0&amp;mp=1&amp;vpa=21&amp;vtp=1&amp;vaab=1"/>
          <p:cNvSpPr/>
          <p:nvPr/>
        </p:nvSpPr>
        <p:spPr>
          <a:xfrm>
            <a:off x="7750714" y="979424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9_4#f17ae00a6?vaa=1&amp;vcp=1&amp;pid=b8169ab13&amp;color=0,0,0&amp;vtp=1&amp;vaab=1&amp;bbb=1&amp;hb=1"/>
          <p:cNvSpPr/>
          <p:nvPr/>
        </p:nvSpPr>
        <p:spPr>
          <a:xfrm>
            <a:off x="539496" y="14630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①高举中国特色社会主义伟大旗帜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以繁荣社会主义文化为根本目的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坚持爱国和爱党、爱社会主义相统一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④以维护国家统一和民族团结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为着力点</a:t>
            </a:r>
            <a:endParaRPr lang="en-US" altLang="zh-CN" sz="2800" dirty="0"/>
          </a:p>
        </p:txBody>
      </p:sp>
      <p:sp>
        <p:nvSpPr>
          <p:cNvPr id="5" name="QC_6_BD.39_5#f17ae00a6.choices?vaa=1&amp;vcp=1&amp;pid=b8169ab13&amp;color=0,0,0&amp;vtp=1&amp;vaab=1&amp;bbb=1"/>
          <p:cNvSpPr/>
          <p:nvPr/>
        </p:nvSpPr>
        <p:spPr>
          <a:xfrm>
            <a:off x="539496" y="33825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6" name="QC_6_AS.1_1#f17ae00a6?vaa=1&amp;vcp=1&amp;pid=b8169ab13&amp;color=0,0,0&amp;vtp=1&amp;vaab=1&amp;bbb=1&amp;hb=1"/>
          <p:cNvSpPr/>
          <p:nvPr/>
        </p:nvSpPr>
        <p:spPr>
          <a:xfrm>
            <a:off x="539496" y="40119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开展爱国主义教育的目的是传承和弘扬爱国主义精神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凝聚全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面建设社会主义现代化国家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全面推进中华民族伟大复兴的磅礴力量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3_1#eee816c59?sp=1&amp;vaa=1&amp;vcp=1&amp;pid=b8169ab13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森林是天然的大粮库。近年来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，某省坚持森林食物开发与生态保护并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，探索林业分类经营机制，增强资源利用的可持续性，守护好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“林海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粮仓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”的生命线，保证多元化食物供给，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促进中国饭碗端得更稳更牢。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该省的做法(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43_2#eee816c59?vaa=1&amp;vcp=1&amp;pid=b8169ab13&amp;color=0,0,0&amp;vtp=1&amp;vaab=1&amp;bbb=1&amp;hb=1"/>
          <p:cNvSpPr/>
          <p:nvPr/>
        </p:nvSpPr>
        <p:spPr>
          <a:xfrm>
            <a:off x="539496" y="34699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①践行了大食物观，能够助力我国粮食安全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②坚持节约优先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，促进了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人与自然和谐共生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③倡导低碳生活，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让群众共享发展带来的环境效益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坚持绿色发展，有利于实现经济与生态协同发展</a:t>
            </a:r>
            <a:endParaRPr lang="en-US" altLang="zh-CN" sz="2800" dirty="0"/>
          </a:p>
        </p:txBody>
      </p:sp>
      <p:sp>
        <p:nvSpPr>
          <p:cNvPr id="5" name="QC_6_BD.43_3#eee816c59.choices?vaa=1&amp;vcp=1&amp;pid=b8169ab13&amp;color=0,0,0&amp;vtp=1&amp;vaab=1&amp;bbb=1"/>
          <p:cNvSpPr/>
          <p:nvPr/>
        </p:nvSpPr>
        <p:spPr>
          <a:xfrm>
            <a:off x="539496" y="53925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eee816c59?vaa=1&amp;vcp=1&amp;pid=b8169ab13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题目材料强调的是开发与保护并重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未体现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节约优先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倡导低碳生活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让群众共享发展带来的环境效益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在材料中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没有体现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eee816c59?vaa=1&amp;vcp=1&amp;pid=b8169ab13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7_1#e1b3e4ab7?vaa=1&amp;vcp=1&amp;pid=b8169ab13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（2024·广西贺州·模拟）自2024年5月1日起施行的《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节约用水条例》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：建立促进节水的水价体系，规定居民生活用水实行阶梯水价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何单位和个人都应当依法履行节水义务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该条例的施行(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8_1#e1b3e4ab7.bracket?vaa=1&amp;vcp=1&amp;pid=b8169ab13&amp;color=0,0,0&amp;vpa=23&amp;vtp=1&amp;vaab=1"/>
          <p:cNvSpPr/>
          <p:nvPr/>
        </p:nvSpPr>
        <p:spPr>
          <a:xfrm>
            <a:off x="9350914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7_2#e1b3e4ab7.choices?vaa=1&amp;vcp=1&amp;pid=b8169ab13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.说明绿水青山就是金山银山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.将杜绝公民浪费水的行为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C.能推动生态文明高质量发展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.以浪费资源换取经济增长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bd2bf26d?vcp=1&amp;pid=4e96cba38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49_1#40e337819?vaa=1&amp;vcp=1&amp;pid=9bd2bf26d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“富强、民主”连通“民惟邦本，本固邦宁”“民为贵”的思想；“公正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”汲取“奉法者强则国强，奉法者弱则国弱”的崇法思想；“诚信、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友善”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“人而无信，不知其可也”“仁者爱人”的价值追求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50_1#40e337819.bracket?vaa=1&amp;vcp=1&amp;pid=9bd2bf26d&amp;color=0,0,0&amp;vpa=24&amp;vtp=1&amp;vaab=1"/>
          <p:cNvSpPr/>
          <p:nvPr/>
        </p:nvSpPr>
        <p:spPr>
          <a:xfrm>
            <a:off x="2594514" y="31970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49_2#40e337819.choices?vaa=1&amp;vcp=1&amp;pid=9bd2bf26d&amp;color=0,0,0&amp;vtp=1&amp;vaab=1&amp;bbb=1"/>
          <p:cNvSpPr/>
          <p:nvPr/>
        </p:nvSpPr>
        <p:spPr>
          <a:xfrm>
            <a:off x="539496" y="38390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A.赓续文化血脉，固守中华文化基因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.文化多样性是人类社会的基本特征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.借鉴优秀外来文化，促进世界文明交流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.中华优秀传统文化为社会主义核心价值观提供丰富滋养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1_1#3b1fb56ae?sp=1&amp;vaa=1&amp;vcp=1&amp;pid=9bd2bf26d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（2024·山东·中考）一百多年前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，中国共产党的先驱们创建了中国共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，形成了伟大建党精神。伟大建党精神，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是中国共产党的精神之源，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内涵丰富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、意境深远，跨越时空、历久弥新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。下列伟大建党精神的内容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与诗句内涵最接近的是(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52_1#3b1fb56ae.bracket?vaa=1&amp;vcp=1&amp;pid=9bd2bf26d&amp;color=0,0,0&amp;vpa=25&amp;vtp=1&amp;vaab=1"/>
          <p:cNvSpPr/>
          <p:nvPr/>
        </p:nvSpPr>
        <p:spPr>
          <a:xfrm>
            <a:off x="4372515" y="24841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1_2#3b1fb56ae?vaa=1&amp;vcp=1&amp;pid=9bd2bf26d&amp;color=0,0,0&amp;vtp=1&amp;vaab=1&amp;bbb=1&amp;hb=1"/>
          <p:cNvSpPr/>
          <p:nvPr/>
        </p:nvSpPr>
        <p:spPr>
          <a:xfrm>
            <a:off x="539496" y="31258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①坚持真理、坚守理想——小荷才露尖尖角，早有蜻蜓立上头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②践行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、担当使命——先天下之忧而忧，后天下之乐而乐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不怕牺牲、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英勇斗争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——千磨万击还坚劲，任尔东西南北风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④对党忠诚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、不负人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——仓廪实而知礼节，衣食足而知荣辱</a:t>
            </a:r>
            <a:endParaRPr lang="en-US" altLang="zh-CN" sz="2800" dirty="0"/>
          </a:p>
        </p:txBody>
      </p:sp>
      <p:sp>
        <p:nvSpPr>
          <p:cNvPr id="5" name="QC_6_BD.51_3#3b1fb56ae.choices?vaa=1&amp;vcp=1&amp;pid=9bd2bf26d&amp;color=0,0,0&amp;vtp=1&amp;vaab=1&amp;bbb=1"/>
          <p:cNvSpPr/>
          <p:nvPr/>
        </p:nvSpPr>
        <p:spPr>
          <a:xfrm>
            <a:off x="539496" y="56834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3_1#daf819165?sp=1&amp;vaa=1&amp;vcp=1&amp;pid=9bd2bf26d&amp;color=0,0,0&amp;vtp=1&amp;vaab=1&amp;bt=1&amp;bbb=1&amp;hb=1"/>
          <p:cNvSpPr/>
          <p:nvPr/>
        </p:nvSpPr>
        <p:spPr>
          <a:xfrm>
            <a:off x="539496" y="6485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在班级开展的社会主义核心价值观主题学习活动中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，班长随机抽取了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、乙、丙、丁四名同学制作的学习卡片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。其中名言名句的主旨与主题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词一致的是(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61" name="QC_6_BD.53_2#daf819165?colgroup=7,6,7,6&amp;vaa=1&amp;vcp=1&amp;pid=9bd2bf26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349603"/>
              </p:ext>
            </p:extLst>
          </p:nvPr>
        </p:nvGraphicFramePr>
        <p:xfrm>
          <a:off x="207972" y="2633027"/>
          <a:ext cx="11866032" cy="2822576"/>
        </p:xfrm>
        <a:graphic>
          <a:graphicData uri="http://schemas.openxmlformats.org/drawingml/2006/table">
            <a:tbl>
              <a:tblPr/>
              <a:tblGrid>
                <a:gridCol w="37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2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6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60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爱国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不学礼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无以立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天下兴亡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匹夫有责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敬业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见贤思齐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敬人者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人恒敬之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诚信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轻诺必寡信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言不信者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行不果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友善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亲仁善邻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出入相友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望相助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C_6_AN.54_1#daf819165.bracket?vaa=1&amp;vcp=1&amp;pid=9bd2bf26d&amp;color=0,0,0&amp;vpa=26&amp;vtp=1&amp;vaab=1"/>
          <p:cNvSpPr/>
          <p:nvPr/>
        </p:nvSpPr>
        <p:spPr>
          <a:xfrm>
            <a:off x="2594514" y="19306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53_3#daf819165.choices?vaa=1&amp;vcp=1&amp;pid=9bd2bf26d&amp;color=0,0,0&amp;vtp=1&amp;vaab=1&amp;bbb=1"/>
          <p:cNvSpPr/>
          <p:nvPr/>
        </p:nvSpPr>
        <p:spPr>
          <a:xfrm>
            <a:off x="539496" y="55664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A.甲和乙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B.甲和丙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C.乙和丁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D.丙和丁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0fa982db.fixed?vcp=1&amp;pid=d08916cf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文明与家园</a:t>
            </a:r>
            <a:endParaRPr lang="en-US" altLang="zh-CN" sz="4000" dirty="0"/>
          </a:p>
        </p:txBody>
      </p:sp>
      <p:sp>
        <p:nvSpPr>
          <p:cNvPr id="3" name="C_4_BD#f0fa982db.fixed?vcp=1&amp;pid=d08916cf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5_1#0f2238a11?sp=1&amp;vaa=1&amp;vcp=1&amp;pid=9bd2bf26d&amp;color=0,0,0&amp;vtp=1&amp;vaab=1&amp;bt=1&amp;bbb=1&amp;hb=1"/>
          <p:cNvSpPr/>
          <p:nvPr/>
        </p:nvSpPr>
        <p:spPr>
          <a:xfrm>
            <a:off x="539496" y="15398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2024年3月，国务院公布《节约用水条例》，自2024年5月1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日起施行。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这是我国首部节约用水行政法规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该法规的实施(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56_1#0f2238a11.bracket?vaa=1&amp;vcp=1&amp;pid=9bd2bf26d&amp;color=0,0,0&amp;vpa=27&amp;vtp=1&amp;vaab=1"/>
          <p:cNvSpPr/>
          <p:nvPr/>
        </p:nvSpPr>
        <p:spPr>
          <a:xfrm>
            <a:off x="8284114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55_2#0f2238a11?vaa=1&amp;vcp=1&amp;pid=9bd2bf26d&amp;color=0,0,0&amp;vtp=1&amp;vaab=1&amp;bbb=1&amp;hb=1"/>
          <p:cNvSpPr/>
          <p:nvPr/>
        </p:nvSpPr>
        <p:spPr>
          <a:xfrm>
            <a:off x="539496" y="28228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①为保障国家水安全提供法治保障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②从根本上解决了我国水资源供需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矛盾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③有利于形成全社会节约用水的良好风气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④降低了我国人均水资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源的占有比重</a:t>
            </a:r>
            <a:endParaRPr lang="en-US" altLang="zh-CN" sz="2800" dirty="0"/>
          </a:p>
        </p:txBody>
      </p:sp>
      <p:sp>
        <p:nvSpPr>
          <p:cNvPr id="5" name="QC_6_BD.55_3#0f2238a11.choices?vaa=1&amp;vcp=1&amp;pid=9bd2bf26d&amp;color=0,0,0&amp;vtp=1&amp;vaab=1&amp;bbb=1"/>
          <p:cNvSpPr/>
          <p:nvPr/>
        </p:nvSpPr>
        <p:spPr>
          <a:xfrm>
            <a:off x="539496" y="47454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7_1#28819b606?sp=1&amp;vaa=1&amp;vcp=1&amp;pid=9bd2bf26d&amp;color=0,0,0&amp;vtp=1&amp;vaab=1&amp;bt=1&amp;bbb=1&amp;hb=1"/>
          <p:cNvSpPr/>
          <p:nvPr/>
        </p:nvSpPr>
        <p:spPr>
          <a:xfrm>
            <a:off x="539496" y="55440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（2024·广西柳州·模拟）【了解发展成就，增强公民意识】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感知广西发展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记者从广西壮族自治区自然资源厅获悉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广西实现了一般耕地同比增加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%，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连续两年耕地面积实现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净增加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完成永久基本农田范围内超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万亩的非耕地和被误划入永久基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本农田的土地的处置工作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截至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全区立项备案补充耕地项目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581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预计新增耕地面积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20.98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新增水田规模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BD.58_1#ca59ddf44?vaa=1&amp;vcp=1&amp;pid=28819b606&amp;color=0,0,0&amp;vtp=1&amp;vaab=1&amp;bbb=1"/>
          <p:cNvSpPr/>
          <p:nvPr/>
        </p:nvSpPr>
        <p:spPr>
          <a:xfrm>
            <a:off x="539496" y="50357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（1）材料一体现了广西怎样的追求？</a:t>
            </a:r>
            <a:endParaRPr lang="en-US" altLang="zh-CN" sz="2800" dirty="0"/>
          </a:p>
        </p:txBody>
      </p:sp>
      <p:sp>
        <p:nvSpPr>
          <p:cNvPr id="4" name="QO_7_AN.1_1#ca59ddf44?vaa=1&amp;vcp=1&amp;pid=28819b606&amp;color=0,0,0&amp;vtp=1&amp;vaab=1&amp;bbb=1"/>
          <p:cNvSpPr/>
          <p:nvPr/>
        </p:nvSpPr>
        <p:spPr>
          <a:xfrm>
            <a:off x="539496" y="56573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人与自然和谐共生。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e231f265d?vcp=1&amp;pid=28819b606&amp;color=0,0,0&amp;vtp=1&amp;vaab=1&amp;bt=1&amp;bbb=1"/>
          <p:cNvSpPr/>
          <p:nvPr/>
        </p:nvSpPr>
        <p:spPr>
          <a:xfrm>
            <a:off x="539496" y="8525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年广西新质生产力发展缩影表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64" name="P_7_BD#e231f265d?colgroup=2,3,23&amp;vcp=1&amp;pid=28819b60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733573"/>
              </p:ext>
            </p:extLst>
          </p:nvPr>
        </p:nvGraphicFramePr>
        <p:xfrm>
          <a:off x="539496" y="1534159"/>
          <a:ext cx="11313432" cy="4457956"/>
        </p:xfrm>
        <a:graphic>
          <a:graphicData uri="http://schemas.openxmlformats.org/drawingml/2006/table">
            <a:tbl>
              <a:tblPr/>
              <a:tblGrid>
                <a:gridCol w="1051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发展情况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高技术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制造业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全年规模以上工业中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高技术制造业增加值比上年增长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8.3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占规模以上工业比重为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6.5%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高技术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服务业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全年规模以上高技术服务业营业收入比上年增长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20.3%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新能源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汽车用锂离子动力电池产量比上年增长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15.5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风力发电机组产量增长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7.1%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太阳能工业用超白玻璃产量增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47.3%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" name="P_7_BD#e231f265d?colgroup=2,3,23&amp;vcp=1&amp;pid=28819b60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995716"/>
              </p:ext>
            </p:extLst>
          </p:nvPr>
        </p:nvGraphicFramePr>
        <p:xfrm>
          <a:off x="539496" y="1565782"/>
          <a:ext cx="11082528" cy="4431032"/>
        </p:xfrm>
        <a:graphic>
          <a:graphicData uri="http://schemas.openxmlformats.org/drawingml/2006/table">
            <a:tbl>
              <a:tblPr/>
              <a:tblGrid>
                <a:gridCol w="1051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9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发展情况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高技术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电子工业专用设备产量比上年增长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工业自动调节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仪表与控制系统产量增长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93.7%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智能手表产量增长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24.2%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集成电路产量增长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19.9%,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城市轨道车辆产量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39.8%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新业态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全年实物商品网上零售额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941.5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亿元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按可比口径计算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比上年增长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9.5%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9560"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e231f265d?colgroup=2,3,23&amp;vcp=1&amp;pid=28819b606&amp;color=0,0,0&amp;vtp=1&amp;vaab=1&amp;bt=1&amp;bbb=1">
            <a:extLst>
              <a:ext uri="{FF2B5EF4-FFF2-40B4-BE49-F238E27FC236}">
                <a16:creationId xmlns:a16="http://schemas.microsoft.com/office/drawing/2014/main" id="{B32CA086-C962-55C3-6ED3-243F123136FE}"/>
              </a:ext>
            </a:extLst>
          </p:cNvPr>
          <p:cNvSpPr txBox="1"/>
          <p:nvPr/>
        </p:nvSpPr>
        <p:spPr>
          <a:xfrm>
            <a:off x="10903879" y="8573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0_1#699f517c9?vaa=1&amp;vcp=1&amp;pid=28819b606&amp;color=0,0,0&amp;mp=1&amp;vtp=1&amp;vaab=1&amp;bt=1&amp;bbb=1"/>
          <p:cNvSpPr/>
          <p:nvPr/>
        </p:nvSpPr>
        <p:spPr>
          <a:xfrm>
            <a:off x="539496" y="25049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（2）新质生产力的发展对建设壮美广西有何促进作用？</a:t>
            </a:r>
            <a:endParaRPr lang="en-US" altLang="zh-CN" sz="2800" dirty="0"/>
          </a:p>
        </p:txBody>
      </p:sp>
      <p:sp>
        <p:nvSpPr>
          <p:cNvPr id="3" name="QO_7_AN.1_1#699f517c9?vaa=1&amp;vcp=1&amp;pid=28819b606&amp;color=0,0,0&amp;vtp=1&amp;vaab=1&amp;bbb=1&amp;hb=1"/>
          <p:cNvSpPr/>
          <p:nvPr/>
        </p:nvSpPr>
        <p:spPr>
          <a:xfrm>
            <a:off x="539496" y="31326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①推动经济高质量发展。②培育壮大经济发展新动能。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③转变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发展方式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。④引领经济发展新常态。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38b5751ba?vcp=1&amp;pid=28819b606&amp;color=0,0,0&amp;vtp=1&amp;vaab=1&amp;bt=1&amp;bbb=1&amp;hb=1"/>
          <p:cNvSpPr/>
          <p:nvPr/>
        </p:nvSpPr>
        <p:spPr>
          <a:xfrm>
            <a:off x="539496" y="12223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广西继续打好蓝天碧水净土保卫战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加强饮用水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水源地保护和海洋环境保护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持续加强漓江等重点流域生态保护和修复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加强湿地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红树林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海洋生态保护修复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推进生产生活方式绿色转型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开展节约型机关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绿色社区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绿色出行等活动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BD.62_1#c80008242?vaa=1&amp;vcp=1&amp;pid=28819b606&amp;color=0,0,0&amp;vtp=1&amp;vaab=1&amp;bbb=1&amp;hb=1"/>
          <p:cNvSpPr/>
          <p:nvPr/>
        </p:nvSpPr>
        <p:spPr>
          <a:xfrm>
            <a:off x="539496" y="37937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（3）请结合以上三则材料，说说为了建设壮美广西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，公民应该增强哪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些意识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c80008242?vaa=1&amp;vcp=1&amp;pid=28819b606&amp;color=0,0,0&amp;vtp=1&amp;vaab=1&amp;bbb=1"/>
          <p:cNvSpPr/>
          <p:nvPr/>
        </p:nvSpPr>
        <p:spPr>
          <a:xfrm>
            <a:off x="539496" y="50629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环保意识、创新意识、责任意识等。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a5f5fd03?sp=1&amp;vcp=1&amp;pid=f0fa982db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一、中华文化、中华传统美德、社会主义核心价值观</a:t>
            </a:r>
            <a:endParaRPr lang="en-US" altLang="zh-CN" sz="3200" dirty="0"/>
          </a:p>
        </p:txBody>
      </p:sp>
      <p:sp>
        <p:nvSpPr>
          <p:cNvPr id="3" name="P_6_BD#1e10ecc3f?sp=1&amp;vcp=1&amp;pid=aa5f5fd03&amp;color=0,0,0&amp;vtp=1&amp;vaab=1&amp;bbb=1"/>
          <p:cNvSpPr/>
          <p:nvPr/>
        </p:nvSpPr>
        <p:spPr>
          <a:xfrm>
            <a:off x="539496" y="126724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.中华文化的产生、特点、组成。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（1）产生：各族人民团结互助，相互学习，用自己的勤劳和智慧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共同开发建设祖国的大好河山，创造了灿烂的中华文化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（2）特点：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源远流长、博大精深，薪火相传、历久弥新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（3）组成：①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独具特色的语言文字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浩如烟海的文化典籍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名扬世界的科技工艺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异彩纷呈的文学艺术等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10ecc3f?sp=1&amp;vcp=1&amp;pid=aa5f5fd03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.中国特色社会主义文化的内涵。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（1）源自于中华民族五千多年文明历史所孕育的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中华优秀传统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（2）熔铸于党领导人民在革命、建设、改革中创造的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革命文化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wavy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社会主义先进文化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（3）根植于中国特色社会主义伟大实践。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e10ecc3f?sp=1&amp;vcp=1&amp;pid=aa5f5fd03&amp;color=0,0,0&amp;vtp=1&amp;vaab=1&amp;bt=1&amp;bbb=1"/>
          <p:cNvSpPr/>
          <p:nvPr/>
        </p:nvSpPr>
        <p:spPr>
          <a:xfrm>
            <a:off x="539496" y="10442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.国家采取哪些举措传承中华优秀传统文化？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（1）建立健全保护中华优秀传统文化的法律法规。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（2）加大保护中华优秀传统文化的资金投入。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（3）开展中华优秀传统文化进校园活动。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（4）尊重不同的文化和习俗，吸收借鉴其他国家和民族的优秀文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化成果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（5）加强文化交流，推动中华文化走向世界。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2871</Words>
  <Application>Microsoft Office PowerPoint</Application>
  <PresentationFormat>宽屏</PresentationFormat>
  <Paragraphs>552</Paragraphs>
  <Slides>65</Slides>
  <Notes>64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3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7</cp:revision>
  <dcterms:created xsi:type="dcterms:W3CDTF">2024-11-29T12:01:12Z</dcterms:created>
  <dcterms:modified xsi:type="dcterms:W3CDTF">2025-07-24T08:11:31Z</dcterms:modified>
  <cp:category/>
  <cp:contentStatus/>
</cp:coreProperties>
</file>