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11" r:id="rId16"/>
    <p:sldId id="270" r:id="rId17"/>
    <p:sldId id="312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313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</p:sldIdLst>
  <p:sldSz cx="12192000" cy="6858000"/>
  <p:notesSz cx="6858000" cy="12192000"/>
  <p:custDataLst>
    <p:tags r:id="rId5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75f074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BE18766-407B-4141-9E49-9E09BB0B509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世界的居民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75f074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B1922D6-6C9A-4961-B4C1-BF3A1E9087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20ae335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c11f7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eee5416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e57e2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20ae335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a3c11f7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eee5416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e57e2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世界的居民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b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0F7907-5093-FAE7-AA01-2B979B8B983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1751B8C-4205-4F16-B4CA-42961C78C23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D5C0DCB-54D5-43E5-BDD9-3437E09692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11758D6-4965-49FB-A9A1-9AF176E23D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20ae335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c11f7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eee5416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e57e2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20ae335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a3c11f7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eee5416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1e57e2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C25466-CF5B-C08A-9B9F-AC0306E536F3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_3#d4bece59e?sp=1&amp;vaa=1&amp;vcp=1&amp;vis=1&amp;pid=54ec5a6e4&amp;color=0,0,0&amp;mp=1&amp;vtp=1&amp;vaab=1&amp;bt=1&amp;bbb=1"/>
          <p:cNvSpPr/>
          <p:nvPr/>
        </p:nvSpPr>
        <p:spPr>
          <a:xfrm>
            <a:off x="539496" y="14050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（2）人口分布</a:t>
            </a:r>
            <a:endParaRPr lang="en-US" altLang="zh-CN" sz="2800" dirty="0"/>
          </a:p>
        </p:txBody>
      </p:sp>
      <p:graphicFrame>
        <p:nvGraphicFramePr>
          <p:cNvPr id="11" name="QB_7_BD.12_4#d4bece59e?colgroup=3,7,7,11&amp;vaa=1&amp;vcp=1&amp;vis=1&amp;pid=54ec5a6e4&amp;color=0,0,0&amp;mp=1&amp;vtp=1&amp;vaab=1&amp;bbb=1&amp;hb=1"/>
          <p:cNvGraphicFramePr>
            <a:graphicFrameLocks noGrp="1"/>
          </p:cNvGraphicFramePr>
          <p:nvPr/>
        </p:nvGraphicFramePr>
        <p:xfrm>
          <a:off x="539496" y="2091181"/>
          <a:ext cx="11064240" cy="3348484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纬度的临海地带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这些地区地形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水源充足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农业发展较早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交通运输业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城市发展较快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北美洲和南美洲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i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13_1#d4bece59e.blank?vaa=1&amp;vcp=1&amp;vis=1&amp;pid=54ec5a6e4&amp;color=0,0,0&amp;mp=1&amp;vpa=8&amp;vtp=1&amp;vaab=1"/>
          <p:cNvSpPr/>
          <p:nvPr/>
        </p:nvSpPr>
        <p:spPr>
          <a:xfrm>
            <a:off x="3023638" y="263442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5" name="QB_7_AN.14_1#d4bece59e.blank?vaa=1&amp;vcp=1&amp;vis=1&amp;pid=54ec5a6e4&amp;color=0,0,0&amp;mp=1&amp;vpa=9&amp;vtp=1&amp;vaab=1"/>
          <p:cNvSpPr/>
          <p:nvPr/>
        </p:nvSpPr>
        <p:spPr>
          <a:xfrm>
            <a:off x="1956838" y="31731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7_AN.15_1#d4bece59e.blank?vaa=1&amp;vcp=1&amp;vis=1&amp;pid=54ec5a6e4&amp;color=0,0,0&amp;mp=1&amp;vpa=10&amp;vtp=1&amp;vaab=1"/>
          <p:cNvSpPr/>
          <p:nvPr/>
        </p:nvSpPr>
        <p:spPr>
          <a:xfrm>
            <a:off x="3158091" y="375985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7" name="QB_7_AN.16_1#d4bece59e.blank?vaa=1&amp;vcp=1&amp;vis=1&amp;pid=54ec5a6e4&amp;color=0,0,0&amp;mp=1&amp;vpa=11&amp;vtp=1&amp;vaab=1"/>
          <p:cNvSpPr/>
          <p:nvPr/>
        </p:nvSpPr>
        <p:spPr>
          <a:xfrm>
            <a:off x="2483653" y="485678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8" name="QB_7_AN.17_1#d4bece59e.blank?vaa=1&amp;vcp=1&amp;vis=1&amp;pid=54ec5a6e4&amp;color=0,0,0&amp;mp=1&amp;vpa=12&amp;vtp=1&amp;vaab=1&amp;bbb=1"/>
          <p:cNvSpPr/>
          <p:nvPr/>
        </p:nvSpPr>
        <p:spPr>
          <a:xfrm>
            <a:off x="4768913" y="350357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中、低</a:t>
            </a:r>
            <a:endParaRPr lang="en-US" altLang="zh-CN" sz="2800" dirty="0"/>
          </a:p>
        </p:txBody>
      </p:sp>
      <p:sp>
        <p:nvSpPr>
          <p:cNvPr id="9" name="QB_7_AN.18_1#d4bece59e.blank?vaa=1&amp;vcp=1&amp;vis=1&amp;pid=54ec5a6e4&amp;color=0,0,0&amp;mp=1&amp;vpa=13&amp;vtp=1&amp;vaab=1&amp;bbb=1"/>
          <p:cNvSpPr/>
          <p:nvPr/>
        </p:nvSpPr>
        <p:spPr>
          <a:xfrm>
            <a:off x="9667423" y="293993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平坦</a:t>
            </a:r>
            <a:endParaRPr lang="en-US" altLang="zh-CN" sz="2800" dirty="0"/>
          </a:p>
        </p:txBody>
      </p:sp>
      <p:sp>
        <p:nvSpPr>
          <p:cNvPr id="10" name="QB_7_AN.19_1#d4bece59e.blank?vaa=1&amp;vcp=1&amp;vis=1&amp;pid=54ec5a6e4&amp;color=0,0,0&amp;mp=1&amp;vpa=14&amp;vtp=1&amp;vaab=1&amp;bbb=1"/>
          <p:cNvSpPr/>
          <p:nvPr/>
        </p:nvSpPr>
        <p:spPr>
          <a:xfrm>
            <a:off x="7977285" y="349022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7_BD.20_1#d4bece59e?colgroup=3,7,7,11&amp;vaa=1&amp;vcp=1&amp;vis=1&amp;pid=54ec5a6e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8550"/>
          <a:ext cx="11064240" cy="280549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高纬度地区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终年严寒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气候过于湿热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气候过于干旱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高山高原地区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高海拔地区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7_AN.21_1#d4bece59e.blank?vaa=1&amp;vcp=1&amp;vis=1&amp;pid=54ec5a6e4&amp;color=0,0,0&amp;mp=1&amp;vpa=15&amp;vtp=1&amp;vaab=1&amp;bbb=1"/>
          <p:cNvSpPr/>
          <p:nvPr/>
        </p:nvSpPr>
        <p:spPr>
          <a:xfrm>
            <a:off x="5138071" y="347024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4" name="QB_7_AN.22_1#d4bece59e.blank?vaa=1&amp;vcp=1&amp;vis=1&amp;pid=54ec5a6e4&amp;color=0,0,0&amp;mp=1&amp;vpa=16&amp;vtp=1&amp;vaab=1&amp;bbb=1"/>
          <p:cNvSpPr/>
          <p:nvPr/>
        </p:nvSpPr>
        <p:spPr>
          <a:xfrm>
            <a:off x="5138071" y="403672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2" name="QB_7_BD.20_1#d4bece59e?colgroup=3,7,7,11&amp;vaa=1&amp;vcp=1&amp;vis=1&amp;pid=54ec5a6e4&amp;color=0,0,0&amp;mp=1&amp;vtp=1&amp;vaab=1&amp;bt=1&amp;bbb=1"/>
          <p:cNvSpPr txBox="1"/>
          <p:nvPr/>
        </p:nvSpPr>
        <p:spPr>
          <a:xfrm>
            <a:off x="10885591" y="16701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3_1#d4bece59e?sp=1&amp;vaa=1&amp;vcp=1&amp;vis=1&amp;pid=54ec5a6e4&amp;color=0,0,0&amp;mp=1&amp;vtp=1&amp;vaab=1&amp;bt=1&amp;bbb=1"/>
          <p:cNvSpPr/>
          <p:nvPr/>
        </p:nvSpPr>
        <p:spPr>
          <a:xfrm>
            <a:off x="539496" y="5787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（3）人口问题</a:t>
            </a:r>
            <a:endParaRPr lang="en-US" altLang="zh-CN" sz="2800" dirty="0"/>
          </a:p>
        </p:txBody>
      </p:sp>
      <p:graphicFrame>
        <p:nvGraphicFramePr>
          <p:cNvPr id="13" name="QB_7_BD.23_2#d4bece59e?colgroup=6,18,4&amp;vaa=1&amp;vcp=1&amp;vis=1&amp;pid=54ec5a6e4&amp;color=0,0,0&amp;mp=1&amp;vtp=1&amp;vaab=1&amp;bbb=1&amp;hb=1"/>
          <p:cNvGraphicFramePr>
            <a:graphicFrameLocks noGrp="1"/>
          </p:cNvGraphicFramePr>
          <p:nvPr/>
        </p:nvGraphicFramePr>
        <p:xfrm>
          <a:off x="539496" y="1264951"/>
          <a:ext cx="11073384" cy="5000944"/>
        </p:xfrm>
        <a:graphic>
          <a:graphicData uri="http://schemas.openxmlformats.org/drawingml/2006/table">
            <a:tbl>
              <a:tblPr/>
              <a:tblGrid>
                <a:gridCol w="258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2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人口数量过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增长过快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①社会经济方面：粮食不足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医疗卫生和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教育条件差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就业困难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住房拥挤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堵塞等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生态方面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：资源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植被和耕地减少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草场退化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土地荒漠化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环境污染严重等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倡导节制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人口增长过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甚至停止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增长或负增长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劳动力不足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国防兵源不足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人口老龄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社会抚养老年人的负担加重等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鼓励生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接纳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外来移民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912e104?vcp=1&amp;pid=7a3c11f76&amp;color=0,0,0&amp;vtp=1&amp;vaab=1&amp;bt=1&amp;bbb=1"/>
          <p:cNvSpPr/>
          <p:nvPr/>
        </p:nvSpPr>
        <p:spPr>
          <a:xfrm>
            <a:off x="539496" y="554400"/>
            <a:ext cx="11109960" cy="55956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世界的人种</a:t>
            </a:r>
            <a:endParaRPr lang="en-US" altLang="zh-CN" sz="3000" dirty="0"/>
          </a:p>
        </p:txBody>
      </p:sp>
      <p:sp>
        <p:nvSpPr>
          <p:cNvPr id="3" name="QB_7_BD.24_1#8e6ea3304?vaa=1&amp;vcp=1&amp;vis=1&amp;pid=5f912e104&amp;color=0,0,0&amp;vtp=1&amp;vaab=1&amp;bbb=1&amp;hb=1"/>
          <p:cNvSpPr/>
          <p:nvPr/>
        </p:nvSpPr>
        <p:spPr>
          <a:xfrm>
            <a:off x="539496" y="1080707"/>
            <a:ext cx="11109960" cy="2268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世界上不同地方的人群，在外表和体质上存在着一定的差异。人种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是根据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方面的特征所划分的人群，这些特征包括肤色、眼色、毛发、头型、脸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型等。世界上有三大人种，即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4" name="QB_7_BD.24_2#8e6ea3304?colgroup=4,25&amp;vaa=1&amp;vcp=1&amp;vis=1&amp;pid=5f912e10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91166"/>
              </p:ext>
            </p:extLst>
          </p:nvPr>
        </p:nvGraphicFramePr>
        <p:xfrm>
          <a:off x="539496" y="2896221"/>
          <a:ext cx="11082528" cy="2896299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7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部和东南部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北美洲北部和南美洲西北部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60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亚洲的西部和南</a:t>
                      </a: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7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大洋洲的西北部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25_1#8e6ea3304.blank?vaa=1&amp;vcp=1&amp;vis=1&amp;pid=5f912e104&amp;color=0,0,0&amp;vpa=17&amp;vtp=1&amp;vaab=1&amp;bbb=1"/>
          <p:cNvSpPr/>
          <p:nvPr/>
        </p:nvSpPr>
        <p:spPr>
          <a:xfrm>
            <a:off x="1616614" y="1630681"/>
            <a:ext cx="16811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人类体质</a:t>
            </a:r>
            <a:endParaRPr lang="en-US" altLang="zh-CN" sz="2800" dirty="0"/>
          </a:p>
        </p:txBody>
      </p:sp>
      <p:sp>
        <p:nvSpPr>
          <p:cNvPr id="6" name="QB_7_AN.26_1#8e6ea3304.blank?vaa=1&amp;vcp=1&amp;vis=1&amp;pid=5f912e104&amp;color=0,0,0&amp;vpa=18&amp;vtp=1&amp;vaab=1&amp;bbb=1"/>
          <p:cNvSpPr/>
          <p:nvPr/>
        </p:nvSpPr>
        <p:spPr>
          <a:xfrm>
            <a:off x="5172615" y="2217804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黄色</a:t>
            </a:r>
            <a:endParaRPr lang="en-US" altLang="zh-CN" sz="2800" dirty="0"/>
          </a:p>
        </p:txBody>
      </p:sp>
      <p:sp>
        <p:nvSpPr>
          <p:cNvPr id="7" name="QB_7_AN.27_1#8e6ea3304.blank?vaa=1&amp;vcp=1&amp;vis=1&amp;pid=5f912e104&amp;color=0,0,0&amp;vpa=19&amp;vtp=1&amp;vaab=1&amp;bbb=1"/>
          <p:cNvSpPr/>
          <p:nvPr/>
        </p:nvSpPr>
        <p:spPr>
          <a:xfrm>
            <a:off x="7306214" y="2217804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8" name="QB_7_AN.28_1#8e6ea3304.blank?vaa=1&amp;vcp=1&amp;vis=1&amp;pid=5f912e104&amp;color=0,0,0&amp;vpa=20&amp;vtp=1&amp;vaab=1&amp;bbb=1"/>
          <p:cNvSpPr/>
          <p:nvPr/>
        </p:nvSpPr>
        <p:spPr>
          <a:xfrm>
            <a:off x="9439814" y="2217804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</a:t>
            </a:r>
            <a:endParaRPr lang="en-US" altLang="zh-CN" sz="2800" dirty="0"/>
          </a:p>
        </p:txBody>
      </p:sp>
      <p:sp>
        <p:nvSpPr>
          <p:cNvPr id="9" name="QB_7_AN.29_1#8e6ea3304.blank?vaa=1&amp;vcp=1&amp;vis=1&amp;pid=5f912e104&amp;color=0,0,0&amp;vpa=21&amp;vtp=1&amp;vaab=1"/>
          <p:cNvSpPr/>
          <p:nvPr/>
        </p:nvSpPr>
        <p:spPr>
          <a:xfrm>
            <a:off x="3371111" y="3445337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10" name="QB_7_AN.30_1#8e6ea3304.blank?vaa=1&amp;vcp=1&amp;vis=1&amp;pid=5f912e104&amp;color=0,0,0&amp;vpa=22&amp;vtp=1&amp;vaab=1"/>
          <p:cNvSpPr/>
          <p:nvPr/>
        </p:nvSpPr>
        <p:spPr>
          <a:xfrm>
            <a:off x="2304310" y="4039665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1" name="QB_7_AN.31_1#8e6ea3304.blank?vaa=1&amp;vcp=1&amp;vis=1&amp;pid=5f912e104&amp;color=0,0,0&amp;vpa=23&amp;vtp=1&amp;vaab=1&amp;bbb=1"/>
          <p:cNvSpPr/>
          <p:nvPr/>
        </p:nvSpPr>
        <p:spPr>
          <a:xfrm>
            <a:off x="3714011" y="4039665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  <p:sp>
        <p:nvSpPr>
          <p:cNvPr id="12" name="QB_7_AN.32_1#8e6ea3304.blank?vaa=1&amp;vcp=1&amp;vis=1&amp;pid=5f912e104&amp;color=0,0,0&amp;vpa=24&amp;vtp=1&amp;vaab=1&amp;bbb=1"/>
          <p:cNvSpPr/>
          <p:nvPr/>
        </p:nvSpPr>
        <p:spPr>
          <a:xfrm>
            <a:off x="5479311" y="4039665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  <p:sp>
        <p:nvSpPr>
          <p:cNvPr id="13" name="QB_7_AN.33_1#8e6ea3304.blank?vaa=1&amp;vcp=1&amp;vis=1&amp;pid=5f912e104&amp;color=0,0,0&amp;vpa=25&amp;vtp=1&amp;vaab=1"/>
          <p:cNvSpPr/>
          <p:nvPr/>
        </p:nvSpPr>
        <p:spPr>
          <a:xfrm>
            <a:off x="3371111" y="5190976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4" name="QB_7_AN.34_1#8e6ea3304.blank?vaa=1&amp;vcp=1&amp;vis=1&amp;pid=5f912e104&amp;color=0,0,0&amp;vpa=26&amp;vtp=1&amp;vaab=1"/>
          <p:cNvSpPr/>
          <p:nvPr/>
        </p:nvSpPr>
        <p:spPr>
          <a:xfrm>
            <a:off x="4793511" y="5190976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1566971?vcp=1&amp;pid=7a3c11f76&amp;color=0,0,0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世界的语言与宗教</a:t>
            </a:r>
            <a:endParaRPr lang="en-US" altLang="zh-CN" sz="3000" dirty="0"/>
          </a:p>
        </p:txBody>
      </p:sp>
      <p:sp>
        <p:nvSpPr>
          <p:cNvPr id="3" name="QB_7_BD.35_1#04fffa54a?sp=1&amp;vaa=1&amp;vcp=1&amp;vis=1&amp;pid=bb156697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1.世界的主要语言（联合国的6种工作语言）</a:t>
            </a:r>
            <a:endParaRPr lang="en-US" altLang="zh-CN" sz="2800" dirty="0"/>
          </a:p>
        </p:txBody>
      </p:sp>
      <p:graphicFrame>
        <p:nvGraphicFramePr>
          <p:cNvPr id="15" name="QB_7_BD.35_2#04fffa54a?colgroup=2,27&amp;vaa=1&amp;vcp=1&amp;vis=1&amp;pid=bb1566971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4340863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12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汉语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世界上使用人数最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的语言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主要分布在中国和东南亚等地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世界上流传最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的语言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主要分布在欧洲西部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亚洲南部等地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主要流行于法国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比利时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瑞士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加拿大和非洲的一些国家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主要分布在俄罗斯和欧洲东部的部分国家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牙语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主要分布在欧洲的西班牙和拉丁美洲的大部分国家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7_AN.36_1#04fffa54a.blank?vaa=1&amp;vcp=1&amp;vis=1&amp;pid=bb1566971&amp;color=0,0,0&amp;vpa=27&amp;vtp=1&amp;vaab=1"/>
          <p:cNvSpPr/>
          <p:nvPr/>
        </p:nvSpPr>
        <p:spPr>
          <a:xfrm>
            <a:off x="4545606" y="243254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6" name="QB_7_AN.37_1#04fffa54a.blank?vaa=1&amp;vcp=1&amp;vis=1&amp;pid=bb1566971&amp;color=0,0,0&amp;vpa=28&amp;vtp=1&amp;vaab=1"/>
          <p:cNvSpPr/>
          <p:nvPr/>
        </p:nvSpPr>
        <p:spPr>
          <a:xfrm>
            <a:off x="3834406" y="298530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35_2#04fffa54a?colgroup=2,27&amp;vaa=1&amp;vcp=1&amp;vis=1&amp;pid=bb1566971&amp;color=0,0,0&amp;vtp=1&amp;vaab=1&amp;bbb=1&amp;hb=1"/>
          <p:cNvGraphicFramePr>
            <a:graphicFrameLocks noGrp="1"/>
          </p:cNvGraphicFramePr>
          <p:nvPr/>
        </p:nvGraphicFramePr>
        <p:xfrm>
          <a:off x="539496" y="2991462"/>
          <a:ext cx="11091672" cy="1594867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12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伯语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阿拉伯国家的官方语言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主要流行于亚洲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35_2#04fffa54a?colgroup=2,27&amp;vaa=1&amp;vcp=1&amp;vis=1&amp;pid=bb1566971&amp;color=0,0,0&amp;vtp=1&amp;vaab=1&amp;bbb=1&amp;hb=1"/>
          <p:cNvSpPr txBox="1"/>
          <p:nvPr/>
        </p:nvSpPr>
        <p:spPr>
          <a:xfrm>
            <a:off x="9091168" y="229237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38_1#04fffa54a.blank?vaa=1&amp;vcp=1&amp;vis=1&amp;pid=bb1566971&amp;color=0,0,0&amp;vpa=29&amp;vtp=1&amp;vaab=1"/>
          <p:cNvSpPr/>
          <p:nvPr/>
        </p:nvSpPr>
        <p:spPr>
          <a:xfrm>
            <a:off x="8088907" y="374882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5" name="QB_7_AN.39_1#04fffa54a.blank?vaa=1&amp;vcp=1&amp;vis=1&amp;pid=bb1566971&amp;color=0,0,0&amp;vpa=30&amp;vtp=1&amp;vaab=1"/>
          <p:cNvSpPr/>
          <p:nvPr/>
        </p:nvSpPr>
        <p:spPr>
          <a:xfrm>
            <a:off x="10209807" y="374882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95e73755a?vaa=1&amp;vcp=1&amp;vis=1&amp;pid=bb1566971&amp;color=0,0,0&amp;vtp=1&amp;vaab=1&amp;bt=1&amp;bbb=1"/>
          <p:cNvSpPr/>
          <p:nvPr/>
        </p:nvSpPr>
        <p:spPr>
          <a:xfrm>
            <a:off x="539496" y="9536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2.世界三大宗教</a:t>
            </a:r>
            <a:endParaRPr lang="en-US" altLang="zh-CN" sz="2800" dirty="0"/>
          </a:p>
        </p:txBody>
      </p:sp>
      <p:graphicFrame>
        <p:nvGraphicFramePr>
          <p:cNvPr id="16" name="QB_7_BD.40_2#95e73755a?colgroup=2,4,4,7,10&amp;vaa=1&amp;vcp=1&amp;vis=1&amp;pid=bb1566971&amp;color=0,0,0&amp;vtp=1&amp;vaab=1&amp;bbb=1&amp;hb=1"/>
          <p:cNvGraphicFramePr>
            <a:graphicFrameLocks noGrp="1"/>
          </p:cNvGraphicFramePr>
          <p:nvPr/>
        </p:nvGraphicFramePr>
        <p:xfrm>
          <a:off x="539496" y="1635283"/>
          <a:ext cx="11055096" cy="4265233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代表性建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巴勒斯坦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南美洲和大洋洲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世界上信徒最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沙特阿拉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亚洲的西部和东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非洲的北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部和东部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大宗教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伊斯兰教徒被称为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中国穆斯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林以西北地区相对集中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41_1#95e73755a.blank?vaa=1&amp;vcp=1&amp;vis=1&amp;pid=bb1566971&amp;color=0,0,0&amp;vpa=31&amp;vtp=1&amp;vaab=1&amp;bbb=1"/>
          <p:cNvSpPr/>
          <p:nvPr/>
        </p:nvSpPr>
        <p:spPr>
          <a:xfrm>
            <a:off x="3419879" y="28973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教堂</a:t>
            </a:r>
            <a:endParaRPr lang="en-US" altLang="zh-CN" sz="2800" dirty="0"/>
          </a:p>
        </p:txBody>
      </p:sp>
      <p:sp>
        <p:nvSpPr>
          <p:cNvPr id="5" name="QB_7_AN.42_1#95e73755a.blank?vaa=1&amp;vcp=1&amp;vis=1&amp;pid=bb1566971&amp;color=0,0,0&amp;vpa=32&amp;vtp=1&amp;vaab=1"/>
          <p:cNvSpPr/>
          <p:nvPr/>
        </p:nvSpPr>
        <p:spPr>
          <a:xfrm>
            <a:off x="10015751" y="263801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6" name="QB_7_AN.43_1#95e73755a.blank?vaa=1&amp;vcp=1&amp;vis=1&amp;pid=bb1566971&amp;color=0,0,0&amp;vpa=33&amp;vtp=1&amp;vaab=1"/>
          <p:cNvSpPr/>
          <p:nvPr/>
        </p:nvSpPr>
        <p:spPr>
          <a:xfrm>
            <a:off x="8593351" y="317674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</a:t>
            </a:r>
            <a:endParaRPr lang="en-US" altLang="zh-CN" sz="2800" dirty="0"/>
          </a:p>
        </p:txBody>
      </p:sp>
      <p:sp>
        <p:nvSpPr>
          <p:cNvPr id="7" name="QB_7_AN.44_1#95e73755a.blank?vaa=1&amp;vcp=1&amp;vis=1&amp;pid=bb1566971&amp;color=0,0,0&amp;vpa=34&amp;vtp=1&amp;vaab=1&amp;bbb=1"/>
          <p:cNvSpPr/>
          <p:nvPr/>
        </p:nvSpPr>
        <p:spPr>
          <a:xfrm>
            <a:off x="3419879" y="450980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清真寺</a:t>
            </a:r>
            <a:endParaRPr lang="en-US" altLang="zh-CN" sz="2800" dirty="0"/>
          </a:p>
        </p:txBody>
      </p:sp>
      <p:sp>
        <p:nvSpPr>
          <p:cNvPr id="8" name="QB_7_AN.45_1#95e73755a.blank?vaa=1&amp;vcp=1&amp;vis=1&amp;pid=bb1566971&amp;color=0,0,0&amp;vpa=35&amp;vtp=1&amp;vaab=1"/>
          <p:cNvSpPr/>
          <p:nvPr/>
        </p:nvSpPr>
        <p:spPr>
          <a:xfrm>
            <a:off x="9304551" y="36916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9" name="QB_7_AN.46_1#95e73755a.blank?vaa=1&amp;vcp=1&amp;vis=1&amp;pid=bb1566971&amp;color=0,0,0&amp;vpa=36&amp;vtp=1&amp;vaab=1&amp;bbb=1"/>
          <p:cNvSpPr/>
          <p:nvPr/>
        </p:nvSpPr>
        <p:spPr>
          <a:xfrm>
            <a:off x="7971051" y="480926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穆斯林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40_2#95e73755a?colgroup=2,4,4,7,10&amp;vaa=1&amp;vcp=1&amp;vis=1&amp;pid=bb1566971&amp;color=0,0,0&amp;vtp=1&amp;vaab=1&amp;bbb=1&amp;hb=1"/>
          <p:cNvGraphicFramePr>
            <a:graphicFrameLocks noGrp="1"/>
          </p:cNvGraphicFramePr>
          <p:nvPr/>
        </p:nvGraphicFramePr>
        <p:xfrm>
          <a:off x="539496" y="2455014"/>
          <a:ext cx="11055096" cy="2659889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代表性建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古印度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东南亚和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南亚的斯里兰卡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大宗教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对中国历史文化的发展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影响很大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BD.40_2#95e73755a?colgroup=2,4,4,7,10&amp;vaa=1&amp;vcp=1&amp;vis=1&amp;pid=bb1566971&amp;color=0,0,0&amp;vtp=1&amp;vaab=1&amp;bbb=1&amp;hb=1"/>
          <p:cNvSpPr txBox="1"/>
          <p:nvPr/>
        </p:nvSpPr>
        <p:spPr>
          <a:xfrm>
            <a:off x="9054592" y="175592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7_AN.47_1#95e73755a.blank?vaa=1&amp;vcp=1&amp;vis=1&amp;pid=bb1566971&amp;color=0,0,0&amp;vpa=37&amp;vtp=1&amp;vaab=1&amp;bbb=1&amp;hb=1"/>
          <p:cNvSpPr/>
          <p:nvPr/>
        </p:nvSpPr>
        <p:spPr>
          <a:xfrm>
            <a:off x="3409560" y="3735111"/>
            <a:ext cx="1509776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佛塔、寺庙</a:t>
            </a:r>
            <a:endParaRPr lang="en-US" altLang="zh-CN" sz="2800" dirty="0"/>
          </a:p>
        </p:txBody>
      </p:sp>
      <p:sp>
        <p:nvSpPr>
          <p:cNvPr id="5" name="QB_7_AN.48_1#95e73755a.blank?vaa=1&amp;vcp=1&amp;vis=1&amp;pid=bb1566971&amp;color=0,0,0&amp;vpa=38&amp;vtp=1&amp;vaab=1"/>
          <p:cNvSpPr/>
          <p:nvPr/>
        </p:nvSpPr>
        <p:spPr>
          <a:xfrm>
            <a:off x="9304551" y="345571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dcf4fef?vcp=1&amp;pid=7a3c11f76&amp;color=0,0,0&amp;vtp=1&amp;vaab=1&amp;bt=1&amp;bbb=1"/>
          <p:cNvSpPr/>
          <p:nvPr/>
        </p:nvSpPr>
        <p:spPr>
          <a:xfrm>
            <a:off x="539496" y="456208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世界的聚落</a:t>
            </a:r>
            <a:endParaRPr lang="en-US" altLang="zh-CN" sz="3000" dirty="0"/>
          </a:p>
        </p:txBody>
      </p:sp>
      <p:sp>
        <p:nvSpPr>
          <p:cNvPr id="3" name="QB_7_BD.49_1#4bdb5e1c0?sp=1&amp;vaa=1&amp;vcp=1&amp;vis=1&amp;pid=4edcf4fef&amp;color=0,0,0&amp;vtp=1&amp;vaab=1&amp;bbb=1"/>
          <p:cNvSpPr/>
          <p:nvPr/>
        </p:nvSpPr>
        <p:spPr>
          <a:xfrm>
            <a:off x="539496" y="11177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1.乡村聚落与城市聚落</a:t>
            </a:r>
            <a:endParaRPr lang="en-US" altLang="zh-CN" sz="2800" dirty="0"/>
          </a:p>
        </p:txBody>
      </p:sp>
      <p:graphicFrame>
        <p:nvGraphicFramePr>
          <p:cNvPr id="17" name="QB_7_BD.49_2#4bdb5e1c0?colgroup=6,11,11&amp;vaa=1&amp;vcp=1&amp;vis=1&amp;pid=4edcf4fef&amp;color=0,0,0&amp;vtp=1&amp;vaab=1&amp;bbb=1&amp;hb=1"/>
          <p:cNvGraphicFramePr>
            <a:graphicFrameLocks noGrp="1"/>
          </p:cNvGraphicFramePr>
          <p:nvPr/>
        </p:nvGraphicFramePr>
        <p:xfrm>
          <a:off x="539496" y="1809139"/>
          <a:ext cx="11073384" cy="4493200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聚落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乡村聚落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城市聚落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少且相对分散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多且集中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密集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存在的问题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交通不便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医疗卫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生条件相对落后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交通拥堵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住房紧张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境破坏等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QB_7_AN.50_1#4bdb5e1c0.blank?vaa=1&amp;vcp=1&amp;vis=1&amp;pid=4edcf4fef&amp;color=0,0,0&amp;vpa=39&amp;vtp=1&amp;vaab=1"/>
          <p:cNvSpPr/>
          <p:nvPr/>
        </p:nvSpPr>
        <p:spPr>
          <a:xfrm>
            <a:off x="4958239" y="23343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6" name="QB_7_AN.51_1#4bdb5e1c0.blank?vaa=1&amp;vcp=1&amp;vis=1&amp;pid=4edcf4fef&amp;color=0,0,0&amp;vpa=40&amp;vtp=1&amp;vaab=1"/>
          <p:cNvSpPr/>
          <p:nvPr/>
        </p:nvSpPr>
        <p:spPr>
          <a:xfrm>
            <a:off x="9164478" y="23343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7_AN.52_1#4bdb5e1c0.blank?vaa=1&amp;vcp=1&amp;vis=1&amp;pid=4edcf4fef&amp;color=0,0,0&amp;vpa=41&amp;vtp=1&amp;vaab=1&amp;bbb=1"/>
          <p:cNvSpPr/>
          <p:nvPr/>
        </p:nvSpPr>
        <p:spPr>
          <a:xfrm>
            <a:off x="3638318" y="460028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农业产业</a:t>
            </a:r>
            <a:endParaRPr lang="en-US" altLang="zh-CN" sz="2800" dirty="0"/>
          </a:p>
        </p:txBody>
      </p:sp>
      <p:sp>
        <p:nvSpPr>
          <p:cNvPr id="8" name="QB_7_AN.53_1#4bdb5e1c0.blank?vaa=1&amp;vcp=1&amp;vis=1&amp;pid=4edcf4fef&amp;color=0,0,0&amp;vpa=42&amp;vtp=1&amp;vaab=1&amp;bbb=1"/>
          <p:cNvSpPr/>
          <p:nvPr/>
        </p:nvSpPr>
        <p:spPr>
          <a:xfrm>
            <a:off x="7844558" y="4600284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非农业产业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4_1#5aed63f55?vaa=1&amp;vcp=1&amp;vis=1&amp;pid=4edcf4fef&amp;color=0,0,0&amp;vtp=1&amp;vaab=1&amp;bt=1&amp;bbb=1"/>
          <p:cNvSpPr/>
          <p:nvPr/>
        </p:nvSpPr>
        <p:spPr>
          <a:xfrm>
            <a:off x="539496" y="167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2.聚落与自然环境</a:t>
            </a:r>
            <a:endParaRPr lang="en-US" altLang="zh-CN" sz="2800" dirty="0"/>
          </a:p>
        </p:txBody>
      </p:sp>
      <p:graphicFrame>
        <p:nvGraphicFramePr>
          <p:cNvPr id="18" name="QB_7_BD.54_2#5aed63f55?colgroup=7,21&amp;vaa=1&amp;vcp=1&amp;vis=1&amp;pid=4edcf4fef&amp;color=0,0,0&amp;vtp=1&amp;vaab=1&amp;bbb=1"/>
          <p:cNvGraphicFramePr>
            <a:graphicFrameLocks noGrp="1"/>
          </p:cNvGraphicFramePr>
          <p:nvPr/>
        </p:nvGraphicFramePr>
        <p:xfrm>
          <a:off x="539496" y="2360389"/>
          <a:ext cx="11082528" cy="2805496"/>
        </p:xfrm>
        <a:graphic>
          <a:graphicData uri="http://schemas.openxmlformats.org/drawingml/2006/table">
            <a:tbl>
              <a:tblPr/>
              <a:tblGrid>
                <a:gridCol w="3008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聚落的分布与形态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规模较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主要位于山谷地带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河湖附近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沿河流两岸和湖泊四周分布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主要分布在绿洲上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55_1#5aed63f55.blank?vaa=1&amp;vcp=1&amp;vis=1&amp;pid=4edcf4fef&amp;color=0,0,0&amp;vpa=43&amp;vtp=1&amp;vaab=1&amp;bbb=1"/>
          <p:cNvSpPr/>
          <p:nvPr/>
        </p:nvSpPr>
        <p:spPr>
          <a:xfrm>
            <a:off x="3985791" y="288559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团块</a:t>
            </a:r>
            <a:endParaRPr lang="en-US" altLang="zh-CN" sz="2800" dirty="0"/>
          </a:p>
        </p:txBody>
      </p:sp>
      <p:sp>
        <p:nvSpPr>
          <p:cNvPr id="5" name="QB_7_AN.56_1#5aed63f55.blank?vaa=1&amp;vcp=1&amp;vis=1&amp;pid=4edcf4fef&amp;color=0,0,0&amp;vpa=44&amp;vtp=1&amp;vaab=1"/>
          <p:cNvSpPr/>
          <p:nvPr/>
        </p:nvSpPr>
        <p:spPr>
          <a:xfrm>
            <a:off x="7529091" y="288559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7_AN.57_1#5aed63f55.blank?vaa=1&amp;vcp=1&amp;vis=1&amp;pid=4edcf4fef&amp;color=0,0,0&amp;vpa=45&amp;vtp=1&amp;vaab=1&amp;bbb=1"/>
          <p:cNvSpPr/>
          <p:nvPr/>
        </p:nvSpPr>
        <p:spPr>
          <a:xfrm>
            <a:off x="7173491" y="345208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条带</a:t>
            </a:r>
            <a:endParaRPr lang="en-US" altLang="zh-CN" sz="2800" dirty="0"/>
          </a:p>
        </p:txBody>
      </p:sp>
      <p:sp>
        <p:nvSpPr>
          <p:cNvPr id="7" name="QB_7_AN.58_1#5aed63f55.blank?vaa=1&amp;vcp=1&amp;vis=1&amp;pid=4edcf4fef&amp;color=0,0,0&amp;vpa=46&amp;vtp=1&amp;vaab=1&amp;bbb=1"/>
          <p:cNvSpPr/>
          <p:nvPr/>
        </p:nvSpPr>
        <p:spPr>
          <a:xfrm>
            <a:off x="8595891" y="401856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条带</a:t>
            </a:r>
            <a:endParaRPr lang="en-US" altLang="zh-CN" sz="2800" dirty="0"/>
          </a:p>
        </p:txBody>
      </p:sp>
      <p:sp>
        <p:nvSpPr>
          <p:cNvPr id="8" name="QB_7_AN.59_1#5aed63f55.blank?vaa=1&amp;vcp=1&amp;vis=1&amp;pid=4edcf4fef&amp;color=0,0,0&amp;vpa=47&amp;vtp=1&amp;vaab=1"/>
          <p:cNvSpPr/>
          <p:nvPr/>
        </p:nvSpPr>
        <p:spPr>
          <a:xfrm>
            <a:off x="10373891" y="401856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</a:t>
            </a:r>
            <a:endParaRPr lang="en-US" altLang="zh-CN" sz="2800" dirty="0"/>
          </a:p>
        </p:txBody>
      </p:sp>
      <p:sp>
        <p:nvSpPr>
          <p:cNvPr id="9" name="QB_7_AN.60_1#5aed63f55.blank?vaa=1&amp;vcp=1&amp;vis=1&amp;pid=4edcf4fef&amp;color=0,0,0&amp;vpa=48&amp;vtp=1&amp;vaab=1"/>
          <p:cNvSpPr/>
          <p:nvPr/>
        </p:nvSpPr>
        <p:spPr>
          <a:xfrm>
            <a:off x="7173491" y="458505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</a:t>
            </a:r>
            <a:endParaRPr lang="en-US" altLang="zh-CN" sz="2800" dirty="0"/>
          </a:p>
        </p:txBody>
      </p:sp>
      <p:sp>
        <p:nvSpPr>
          <p:cNvPr id="10" name="QB_7_AN.61_1#5aed63f55.blank?vaa=1&amp;vcp=1&amp;vis=1&amp;pid=4edcf4fef&amp;color=0,0,0&amp;vpa=49&amp;vtp=1&amp;vaab=1&amp;bbb=1"/>
          <p:cNvSpPr/>
          <p:nvPr/>
        </p:nvSpPr>
        <p:spPr>
          <a:xfrm>
            <a:off x="8595891" y="45850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58afe683.fixed?vcp=1&amp;pid=7b7c8a560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3#458afe683.fixed?vcp=1&amp;pid=7b7c8a560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3_BD#458afe683.fixed?vcp=1&amp;pid=7b7c8a560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1168d826?vcp=1&amp;pid=4edcf4fef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.世界文化遗产的保护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（1）世界文化遗产的价值：体现了不同历史时期某个国家、民族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的文化精神，反映了当时的社会制度、民风民情、宗教习俗、经济和科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技发展水平。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（2）在许多国家，世界文化遗产的保护工作已经得到空前的重视。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（3）我国的世界文化遗产有北京故宫、云南丽江古城、山西平遥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古城、皖南古村落、福建土楼等。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eee5416a.fixed?vcp=1&amp;pid=175f074b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世界的居民</a:t>
            </a:r>
            <a:endParaRPr lang="en-US" altLang="zh-CN" sz="4000" dirty="0"/>
          </a:p>
        </p:txBody>
      </p:sp>
      <p:sp>
        <p:nvSpPr>
          <p:cNvPr id="3" name="C_5_BD#7eee5416a.fixed?vcp=1&amp;pid=175f074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deb09fd0?vcp=1&amp;pid=7eee5416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世界的人口</a:t>
            </a:r>
            <a:endParaRPr lang="en-US" altLang="zh-CN" sz="3000" dirty="0"/>
          </a:p>
        </p:txBody>
      </p:sp>
      <p:sp>
        <p:nvSpPr>
          <p:cNvPr id="3" name="QO_7_BD.62_1#9cfcb7df4?sp=1&amp;vaa=1&amp;vcp=1&amp;vis=1&amp;pid=3deb09fd0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读某国人口自然增长率随时间变化示意图，完成下列各题。</a:t>
            </a:r>
            <a:endParaRPr lang="en-US" altLang="zh-CN" sz="2800" dirty="0"/>
          </a:p>
        </p:txBody>
      </p:sp>
      <p:pic>
        <p:nvPicPr>
          <p:cNvPr id="5" name="QO_7_BD.63_1#79a4b5a2b?htil=1&amp;vaa=1&amp;vcp=1&amp;vis=1&amp;pid=9cfcb7d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8388" y="2431089"/>
            <a:ext cx="4517136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63_2#79a4b5a2b?htil=1&amp;vaa=1&amp;vcp=1&amp;vis=1&amp;pid=9cfcb7df4&amp;color=0,0,0&amp;vtp=1&amp;vaab=1&amp;bt=1&amp;bbb=1&amp;hb=1"/>
          <p:cNvSpPr/>
          <p:nvPr/>
        </p:nvSpPr>
        <p:spPr>
          <a:xfrm>
            <a:off x="539496" y="1957691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（1）下列关于该国人口特征的叙述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63_3#79a4b5a2b.choices?htil=1&amp;vaa=1&amp;vcp=1&amp;vis=1&amp;pid=9cfcb7df4&amp;color=0,0,0&amp;vtp=1&amp;vaab=1&amp;bbb=1"/>
          <p:cNvSpPr/>
          <p:nvPr/>
        </p:nvSpPr>
        <p:spPr>
          <a:xfrm>
            <a:off x="539496" y="3240708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A.①时期人口出生率最高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.②~③期间，人口总数不断下降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.③时期与⑤时期人口总数相等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.③时期人口总数达到最多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79a4b5a2b?htil=2&amp;vaa=1&amp;vcp=1&amp;vis=1&amp;pid=9cfcb7d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916781"/>
            <a:ext cx="4517136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79a4b5a2b?htil=2&amp;vaa=1&amp;vcp=1&amp;vis=1&amp;pid=9cfcb7df4&amp;color=0,0,0&amp;vtp=1&amp;vaab=1&amp;bt=1&amp;bbb=1&amp;hb=1&amp;hs=1"/>
          <p:cNvSpPr/>
          <p:nvPr/>
        </p:nvSpPr>
        <p:spPr>
          <a:xfrm>
            <a:off x="539496" y="898493"/>
            <a:ext cx="6464808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图中只给出该国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口自然增长率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无法判断出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生率的大小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。②~③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该国人口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增长率持续下降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但仍大于零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呈正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人口总数不断增长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时期相比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C_8_AN.2_1#79a4b5a2b?vaa=1&amp;vcp=1&amp;vis=1&amp;pid=9cfcb7df4&amp;color=0,0,0&amp;vtp=1&amp;vaab=1&amp;bbb=1&amp;hs=1"/>
          <p:cNvSpPr/>
          <p:nvPr/>
        </p:nvSpPr>
        <p:spPr>
          <a:xfrm>
            <a:off x="539496" y="53868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AS.1_1#79a4b5a2b?htil=2&amp;vaa=1&amp;vcp=1&amp;vis=1&amp;pid=9cfcb7df4&amp;color=0,0,0&amp;vtp=1&amp;vaab=1&amp;bt=1&amp;bbb=1&amp;hb=1&amp;hs=1"/>
          <p:cNvSpPr/>
          <p:nvPr/>
        </p:nvSpPr>
        <p:spPr>
          <a:xfrm>
            <a:off x="539995" y="4108037"/>
            <a:ext cx="11112011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①~③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时期人口正增长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时期人口数量达到最多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③~⑤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期间人口出现负增长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时期的人口数量少于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7_1#ee18ce91d?htil=3&amp;vaa=1&amp;vcp=1&amp;vis=1&amp;pid=9cfcb7d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402" y="775716"/>
            <a:ext cx="4174886" cy="283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7_2#ee18ce91d?htil=3&amp;vaa=1&amp;vcp=1&amp;vis=1&amp;pid=9cfcb7df4&amp;color=0,0,0&amp;vtp=1&amp;vaab=1&amp;bt=1&amp;bbb=1&amp;hb=1&amp;hs=1"/>
          <p:cNvSpPr/>
          <p:nvPr/>
        </p:nvSpPr>
        <p:spPr>
          <a:xfrm>
            <a:off x="539496" y="757428"/>
            <a:ext cx="6464808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）当一个国家的人口自然增长率出现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~④时期这种变化趋势时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，产生的问题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9_1#ee18ce91d.bracket?vaa=1&amp;vcp=1&amp;vis=1&amp;pid=9cfcb7df4&amp;color=0,0,0&amp;vpa=51&amp;vtp=1&amp;vaab=1"/>
          <p:cNvSpPr/>
          <p:nvPr/>
        </p:nvSpPr>
        <p:spPr>
          <a:xfrm>
            <a:off x="2594514" y="18147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67_3#ee18ce91d.choices?htil=3&amp;vaa=1&amp;vcp=1&amp;vis=1&amp;pid=9cfcb7df4&amp;color=0,0,0&amp;vtp=1&amp;vaab=1&amp;bbb=1&amp;hs=1"/>
          <p:cNvSpPr/>
          <p:nvPr/>
        </p:nvSpPr>
        <p:spPr>
          <a:xfrm>
            <a:off x="539496" y="2352865"/>
            <a:ext cx="6464808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A.劳动力过剩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.教育资源紧缺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.社会养老负担加重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.环境污染加剧</a:t>
            </a:r>
            <a:endParaRPr lang="en-US" altLang="zh-CN" sz="2800" dirty="0"/>
          </a:p>
        </p:txBody>
      </p:sp>
      <p:sp>
        <p:nvSpPr>
          <p:cNvPr id="6" name="QC_8_AS.1_1#ee18ce91d?vaa=1&amp;vcp=1&amp;vis=1&amp;pid=9cfcb7df4&amp;color=0,0,0&amp;vtp=1&amp;vaab=1&amp;bbb=1&amp;hb=1&amp;hs=1"/>
          <p:cNvSpPr/>
          <p:nvPr/>
        </p:nvSpPr>
        <p:spPr>
          <a:xfrm>
            <a:off x="539496" y="4499165"/>
            <a:ext cx="11109960" cy="156895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当一个国家的人口自然增长率出现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③~④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时期这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化趋势时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表示人口出现负增长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最有可能出现人口老龄化问题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的问题主要有社会养老负担加重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劳动力不足等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0164c079?vcp=1&amp;pid=3deb09f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71_1#593aa1e13?htil=4&amp;vaa=1&amp;vcp=1&amp;vis=1&amp;pid=20164c0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6872" y="1251757"/>
            <a:ext cx="4654296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71_2#593aa1e13?htil=4&amp;vaa=1&amp;vcp=1&amp;vis=1&amp;pid=20164c079&amp;color=0,0,0&amp;vtp=1&amp;vaab=1&amp;bbb=1&amp;hb=1&amp;hs=1"/>
          <p:cNvSpPr/>
          <p:nvPr/>
        </p:nvSpPr>
        <p:spPr>
          <a:xfrm>
            <a:off x="539496" y="1233469"/>
            <a:ext cx="63185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（2023·内蒙古赤峰·中考）2022年11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月15日，世界人口总数突破80亿。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为世界各大洲人口数量（2020年）和年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平均人口增长率（2010~2020年）示意图。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读图，完成1~2题。</a:t>
            </a:r>
            <a:endParaRPr lang="en-US" altLang="zh-CN" sz="2800" dirty="0"/>
          </a:p>
        </p:txBody>
      </p:sp>
      <p:sp>
        <p:nvSpPr>
          <p:cNvPr id="5" name="QC_9_BD.72_1#aad1ba8c4?vaa=1&amp;vcp=1&amp;vis=1&amp;pid=593aa1e13&amp;color=0,0,0&amp;vtp=1&amp;vaab=1&amp;bbb=1&amp;hs=1"/>
          <p:cNvSpPr/>
          <p:nvPr/>
        </p:nvSpPr>
        <p:spPr>
          <a:xfrm>
            <a:off x="539496" y="4433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下列叙述与各大洲人口增长及人口分布特点相符的是(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73_1#aad1ba8c4.bracket?vaa=1&amp;vcp=1&amp;vis=1&amp;pid=593aa1e13&amp;color=0,0,0&amp;vpa=52&amp;vtp=1&amp;vaab=1"/>
          <p:cNvSpPr/>
          <p:nvPr/>
        </p:nvSpPr>
        <p:spPr>
          <a:xfrm>
            <a:off x="9262014" y="44205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9_BD.72_2#aad1ba8c4.choices?vaa=1&amp;vcp=1&amp;vis=1&amp;pid=593aa1e13&amp;color=0,0,0&amp;vtp=1&amp;vaab=1&amp;bbb=1&amp;hs=1"/>
          <p:cNvSpPr/>
          <p:nvPr/>
        </p:nvSpPr>
        <p:spPr>
          <a:xfrm>
            <a:off x="539496" y="50633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.亚洲人口增长速度最快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.非洲人口数量最多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C.均分布有常住人口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.人口分布不均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74_1#14dba4c56?htil=5&amp;vaa=1&amp;vcp=1&amp;vis=1&amp;pid=593aa1e1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1543" y="1234186"/>
            <a:ext cx="4636008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74_2#14dba4c56?htil=5&amp;sp=1&amp;vaa=1&amp;vcp=1&amp;vis=1&amp;pid=593aa1e13&amp;color=0,0,0&amp;vtp=1&amp;vaab=1&amp;bt=1&amp;bbb=1&amp;hb=1&amp;hs=1"/>
          <p:cNvSpPr/>
          <p:nvPr/>
        </p:nvSpPr>
        <p:spPr>
          <a:xfrm>
            <a:off x="539496" y="1215898"/>
            <a:ext cx="63367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世界人口从70亿增长到80亿仅用了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时间。人口增长过快可能带来的问题主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75_1#14dba4c56.bracket?vaa=1&amp;vcp=1&amp;vis=1&amp;pid=593aa1e13&amp;color=0,0,0&amp;vpa=53&amp;vtp=1&amp;vaab=1"/>
          <p:cNvSpPr/>
          <p:nvPr/>
        </p:nvSpPr>
        <p:spPr>
          <a:xfrm>
            <a:off x="1527714" y="249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74_3#14dba4c56?htil=5&amp;vaa=1&amp;vcp=1&amp;vis=1&amp;pid=593aa1e13&amp;color=0,0,0&amp;vtp=1&amp;vaab=1&amp;bbb=1&amp;hb=1&amp;hs=1"/>
          <p:cNvSpPr/>
          <p:nvPr/>
        </p:nvSpPr>
        <p:spPr>
          <a:xfrm>
            <a:off x="539496" y="3139630"/>
            <a:ext cx="63367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①资源短缺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②就业机会增加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③环境污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染加重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④交通堵塞加剧</a:t>
            </a:r>
            <a:endParaRPr lang="en-US" altLang="zh-CN" sz="2800" dirty="0"/>
          </a:p>
        </p:txBody>
      </p:sp>
      <p:sp>
        <p:nvSpPr>
          <p:cNvPr id="6" name="QC_9_BD.74_4#14dba4c56.choices?htil=5&amp;vaa=1&amp;vcp=1&amp;vis=1&amp;pid=593aa1e13&amp;color=0,0,0&amp;vtp=1&amp;vaab=1&amp;bb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bff368b?vcp=1&amp;pid=7eee5416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世界的人种</a:t>
            </a:r>
            <a:endParaRPr lang="en-US" altLang="zh-CN" sz="3000" dirty="0"/>
          </a:p>
        </p:txBody>
      </p:sp>
      <p:sp>
        <p:nvSpPr>
          <p:cNvPr id="3" name="QO_7_BD.76_1#24969fce3?sp=1&amp;vaa=1&amp;vcp=1&amp;vis=1&amp;pid=cbbff368b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环境对人种的形成有很大影响。长期生活在一个地方的人们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，身体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逐渐形成了适应当地环境的特征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7_BD.76_2#24969fce3?vaa=1&amp;vcp=1&amp;vis=1&amp;pid=cbbff36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2549951"/>
            <a:ext cx="4343400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7_1#b20167355?htil=6&amp;vaa=1&amp;vcp=1&amp;vis=1&amp;pid=24969fce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345" y="1528318"/>
            <a:ext cx="3565677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7_2#b20167355?htil=6&amp;vaa=1&amp;vcp=1&amp;vis=1&amp;pid=24969fce3&amp;color=0,0,0&amp;vtp=1&amp;vaab=1&amp;bt=1&amp;bbb=1&amp;hb=1&amp;hs=1"/>
          <p:cNvSpPr/>
          <p:nvPr/>
        </p:nvSpPr>
        <p:spPr>
          <a:xfrm>
            <a:off x="539496" y="1541018"/>
            <a:ext cx="66751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）黑色人种的皮肤颜色反映出他们早期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居住在(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79_1#b20167355.bracket?vaa=1&amp;vcp=1&amp;vis=1&amp;pid=24969fce3&amp;color=0,0,0&amp;vpa=54&amp;vtp=1&amp;vaab=1"/>
          <p:cNvSpPr/>
          <p:nvPr/>
        </p:nvSpPr>
        <p:spPr>
          <a:xfrm>
            <a:off x="1883314" y="2175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77_3#b20167355.choices?htil=6&amp;vaa=1&amp;vcp=1&amp;vis=1&amp;pid=24969fce3&amp;color=0,0,0&amp;vtp=1&amp;vaab=1&amp;bbb=1&amp;hs=1"/>
          <p:cNvSpPr/>
          <p:nvPr/>
        </p:nvSpPr>
        <p:spPr>
          <a:xfrm>
            <a:off x="539496" y="2824035"/>
            <a:ext cx="66751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455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455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.温带地区</a:t>
            </a:r>
            <a:endParaRPr lang="en-US" altLang="zh-CN" sz="2800" dirty="0"/>
          </a:p>
        </p:txBody>
      </p:sp>
      <p:sp>
        <p:nvSpPr>
          <p:cNvPr id="6" name="QC_8_AS.1_1#b20167355?vaa=1&amp;vcp=1&amp;vis=1&amp;pid=24969fce3&amp;color=0,0,0&amp;vtp=1&amp;vaab=1&amp;bbb=1&amp;hb=1&amp;hs=1"/>
          <p:cNvSpPr/>
          <p:nvPr/>
        </p:nvSpPr>
        <p:spPr>
          <a:xfrm>
            <a:off x="539496" y="4098480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深色皮肤能更好地抵抗较强紫外线的伤害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黑色人种早期居住在炎热的低纬地带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1_1#ba8f8009a?htil=7&amp;vaa=1&amp;vcp=1&amp;vis=1&amp;pid=24969fce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6088" y="926846"/>
            <a:ext cx="4306824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1_2#ba8f8009a?htil=7&amp;vaa=1&amp;vcp=1&amp;vis=1&amp;pid=24969fce3&amp;color=0,0,0&amp;vtp=1&amp;vaab=1&amp;bt=1&amp;bbb=1&amp;hb=1&amp;hs=1"/>
          <p:cNvSpPr/>
          <p:nvPr/>
        </p:nvSpPr>
        <p:spPr>
          <a:xfrm>
            <a:off x="539496" y="908558"/>
            <a:ext cx="66751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（2）与黑色人种相比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，白色人种鼻子高而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，鼻孔通道长，体毛稠密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，这反映了其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原住地突出的环境特征是(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3_1#ba8f8009a.bracket?vaa=1&amp;vcp=1&amp;vis=1&amp;pid=24969fce3&amp;color=0,0,0&amp;vpa=55&amp;vtp=1&amp;vaab=1"/>
          <p:cNvSpPr/>
          <p:nvPr/>
        </p:nvSpPr>
        <p:spPr>
          <a:xfrm>
            <a:off x="4728115" y="21906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81_3#ba8f8009a.choices?htil=7&amp;vaa=1&amp;vcp=1&amp;vis=1&amp;pid=24969fce3&amp;color=0,0,0&amp;vtp=1&amp;vaab=1&amp;bbb=1&amp;hs=1"/>
          <p:cNvSpPr/>
          <p:nvPr/>
        </p:nvSpPr>
        <p:spPr>
          <a:xfrm>
            <a:off x="539496" y="2824480"/>
            <a:ext cx="66751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41805" algn="l"/>
                <a:tab pos="3445510" algn="l"/>
                <a:tab pos="51492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.炎热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C.干旱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.湿润</a:t>
            </a:r>
            <a:endParaRPr lang="en-US" altLang="zh-CN" sz="2800" dirty="0"/>
          </a:p>
        </p:txBody>
      </p:sp>
      <p:sp>
        <p:nvSpPr>
          <p:cNvPr id="6" name="QC_8_AS.1_1#ba8f8009a?htil=7&amp;vaa=1&amp;vcp=1&amp;vis=1&amp;pid=24969fce3&amp;color=0,0,0&amp;vtp=1&amp;vaab=1&amp;bbb=1&amp;hb=1&amp;hs=1"/>
          <p:cNvSpPr/>
          <p:nvPr/>
        </p:nvSpPr>
        <p:spPr>
          <a:xfrm>
            <a:off x="539496" y="3446145"/>
            <a:ext cx="667512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白色人种肤色较浅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鼻梁高而窄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8_AS.1_1#ba8f8009a?htil=7&amp;vaa=1&amp;vcp=1&amp;vis=1&amp;pid=24969fce3&amp;color=0,0,0&amp;vtp=1&amp;vaab=1&amp;bbb=1&amp;hb=1&amp;hs=1"/>
          <p:cNvSpPr/>
          <p:nvPr/>
        </p:nvSpPr>
        <p:spPr>
          <a:xfrm>
            <a:off x="539496" y="4075620"/>
            <a:ext cx="11112011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鼻孔通道长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体毛稠密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产生该特征的原因是白色人种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布在较寒冷的地区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为了防止吸入过多寒冷空气而刺激肺部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特征是在长期的生物进化过程中形成的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20ae335e.fixed?vcp=1&amp;pid=175f074b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世界的居民</a:t>
            </a:r>
            <a:endParaRPr lang="en-US" altLang="zh-CN" sz="4000" dirty="0"/>
          </a:p>
        </p:txBody>
      </p:sp>
      <p:sp>
        <p:nvSpPr>
          <p:cNvPr id="3" name="C_5_BD#a20ae335e.fixed?vcp=1&amp;pid=175f074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42b50d4e?vcp=1&amp;pid=cbbff368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8_BD.85_1#1517ea027?vaa=1&amp;vcp=1&amp;vis=1&amp;pid=342b50d4e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世界上的居民主要分为黄色人种、白色人种和黑色人种。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结合下图，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3～4题。</a:t>
            </a:r>
            <a:endParaRPr lang="en-US" altLang="zh-CN" sz="2800" dirty="0"/>
          </a:p>
        </p:txBody>
      </p:sp>
      <p:pic>
        <p:nvPicPr>
          <p:cNvPr id="4" name="QM_8_BD.85_3#1517ea027?iti=1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2590464"/>
            <a:ext cx="213055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8_BD.85_4#1517ea027?iti=2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7488" y="2572176"/>
            <a:ext cx="2093976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M_8_BD.85_5#1517ea027?iti=3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952" y="2581320"/>
            <a:ext cx="207568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M_8_BD.85_6#1517ea027?iti=1&amp;htil=1&amp;vaa=1&amp;vcp=1&amp;vis=1&amp;pid=342b50d4e&amp;color=0,0,0&amp;vtp=1&amp;vaab=1"/>
          <p:cNvSpPr/>
          <p:nvPr/>
        </p:nvSpPr>
        <p:spPr>
          <a:xfrm>
            <a:off x="2172875" y="5305216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8" name="QM_8_BD.85_7#1517ea027?iti=2&amp;htil=1&amp;vaa=1&amp;vcp=1&amp;vis=1&amp;pid=342b50d4e&amp;color=0,0,0&amp;vtp=1&amp;vaab=1"/>
          <p:cNvSpPr/>
          <p:nvPr/>
        </p:nvSpPr>
        <p:spPr>
          <a:xfrm>
            <a:off x="5876195" y="5296072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9" name="QM_8_BD.85_8#1517ea027?iti=3&amp;htil=1&amp;vaa=1&amp;vcp=1&amp;vis=1&amp;pid=342b50d4e&amp;color=0,0,0&amp;vtp=1&amp;vaab=1"/>
          <p:cNvSpPr/>
          <p:nvPr/>
        </p:nvSpPr>
        <p:spPr>
          <a:xfrm>
            <a:off x="9579515" y="5296072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86_1#ed7a0e4e9?vaa=1&amp;vcp=1&amp;vis=1&amp;pid=1517ea027&amp;color=0,0,0&amp;vtp=1&amp;vaab=1&amp;bt=1&amp;bbb=1"/>
          <p:cNvSpPr/>
          <p:nvPr/>
        </p:nvSpPr>
        <p:spPr>
          <a:xfrm>
            <a:off x="539496" y="279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划分人种的主要依据是(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AN.1_1#ed7a0e4e9.bracket?vaa=1&amp;vcp=1&amp;vis=1&amp;pid=1517ea027&amp;color=0,0,0&amp;vpa=56&amp;vtp=1&amp;vaab=1"/>
          <p:cNvSpPr/>
          <p:nvPr/>
        </p:nvSpPr>
        <p:spPr>
          <a:xfrm>
            <a:off x="4639215" y="265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9_BD.86_2#ed7a0e4e9.choices?vaa=1&amp;vcp=1&amp;vis=1&amp;pid=1517ea027&amp;color=0,0,0&amp;vtp=1&amp;vaab=1&amp;bbb=1"/>
          <p:cNvSpPr/>
          <p:nvPr/>
        </p:nvSpPr>
        <p:spPr>
          <a:xfrm>
            <a:off x="539496" y="9114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.人类体质方面的特征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.人类生活习惯的差异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C.人类生活区域的差异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.人类语言文字的差异</a:t>
            </a:r>
            <a:endParaRPr lang="en-US" altLang="zh-CN" sz="2800" dirty="0"/>
          </a:p>
        </p:txBody>
      </p:sp>
      <p:sp>
        <p:nvSpPr>
          <p:cNvPr id="5" name="QC_9_BD.88_1#6616158ce?vaa=1&amp;vcp=1&amp;vis=1&amp;pid=1517ea027&amp;color=0,0,0&amp;vtp=1&amp;vaab=1&amp;bbb=1"/>
          <p:cNvSpPr/>
          <p:nvPr/>
        </p:nvSpPr>
        <p:spPr>
          <a:xfrm>
            <a:off x="539496" y="21806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识相貌，辨人种。图中甲、乙、丙所示人像代表的人种分别是(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89_1#6616158ce.bracket?vaa=1&amp;vcp=1&amp;vis=1&amp;pid=1517ea027&amp;color=0,0,0&amp;vpa=57&amp;vtp=1&amp;vaab=1"/>
          <p:cNvSpPr/>
          <p:nvPr/>
        </p:nvSpPr>
        <p:spPr>
          <a:xfrm>
            <a:off x="10684414" y="216728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9_BD.88_2#6616158ce.choices?vaa=1&amp;vcp=1&amp;vis=1&amp;pid=1517ea027&amp;color=0,0,0&amp;vtp=1&amp;vaab=1&amp;bbb=1"/>
          <p:cNvSpPr/>
          <p:nvPr/>
        </p:nvSpPr>
        <p:spPr>
          <a:xfrm>
            <a:off x="539496" y="281009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A.黑色人种、黄色人种、白色人种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B.白色人种、黑色人种、黄色人种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C.黄色人种、白色人种、黑色人种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D.白色人种、黄色人种、黑色人种</a:t>
            </a:r>
            <a:endParaRPr lang="en-US" altLang="zh-CN" sz="2800" dirty="0"/>
          </a:p>
        </p:txBody>
      </p:sp>
      <p:pic>
        <p:nvPicPr>
          <p:cNvPr id="8" name="QM_8_BD.85_3#1517ea027?iti=1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545" y="4029744"/>
            <a:ext cx="1628864" cy="197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M_8_BD.85_4#1517ea027?iti=2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5153" y="4011456"/>
            <a:ext cx="1600901" cy="198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M_8_BD.85_5#1517ea027?iti=3&amp;htil=1&amp;vaa=1&amp;vcp=1&amp;vis=1&amp;pid=342b50d4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617" y="4020600"/>
            <a:ext cx="1586919" cy="197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M_8_BD.85_6#1517ea027?iti=1&amp;htil=1&amp;vaa=1&amp;vcp=1&amp;vis=1&amp;pid=342b50d4e&amp;color=0,0,0&amp;vtp=1&amp;vaab=1"/>
          <p:cNvSpPr/>
          <p:nvPr/>
        </p:nvSpPr>
        <p:spPr>
          <a:xfrm>
            <a:off x="2007176" y="5808443"/>
            <a:ext cx="436562" cy="55240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12" name="QM_8_BD.85_7#1517ea027?iti=2&amp;htil=1&amp;vaa=1&amp;vcp=1&amp;vis=1&amp;pid=342b50d4e&amp;color=0,0,0&amp;vtp=1&amp;vaab=1"/>
          <p:cNvSpPr/>
          <p:nvPr/>
        </p:nvSpPr>
        <p:spPr>
          <a:xfrm>
            <a:off x="5876195" y="5799299"/>
            <a:ext cx="436562" cy="55240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13" name="QM_8_BD.85_8#1517ea027?iti=3&amp;htil=1&amp;vaa=1&amp;vcp=1&amp;vis=1&amp;pid=342b50d4e&amp;color=0,0,0&amp;vtp=1&amp;vaab=1"/>
          <p:cNvSpPr/>
          <p:nvPr/>
        </p:nvSpPr>
        <p:spPr>
          <a:xfrm>
            <a:off x="9579515" y="5799299"/>
            <a:ext cx="436562" cy="55240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3811ea3?vcp=1&amp;pid=7eee5416a&amp;color=0,0,0&amp;vtp=1&amp;vaab=1&amp;bt=1&amp;bbb=1"/>
          <p:cNvSpPr/>
          <p:nvPr/>
        </p:nvSpPr>
        <p:spPr>
          <a:xfrm>
            <a:off x="539496" y="554400"/>
            <a:ext cx="11109960" cy="5698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世界的语言与宗教</a:t>
            </a:r>
            <a:endParaRPr lang="en-US" altLang="zh-CN" sz="3000" dirty="0"/>
          </a:p>
        </p:txBody>
      </p:sp>
      <p:sp>
        <p:nvSpPr>
          <p:cNvPr id="3" name="QC_7_BD.90_1#a4355d391?vaa=1&amp;vcp=1&amp;vis=1&amp;pid=bd3811ea3&amp;color=0,0,0&amp;vtp=1&amp;vaab=1&amp;bbb=1"/>
          <p:cNvSpPr/>
          <p:nvPr/>
        </p:nvSpPr>
        <p:spPr>
          <a:xfrm>
            <a:off x="539496" y="117743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下列关于世界语言与宗教的叙述，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2_1#a4355d391.bracket?vaa=1&amp;vcp=1&amp;vis=1&amp;pid=bd3811ea3&amp;color=0,0,0&amp;vpa=58&amp;vtp=1&amp;vaab=1"/>
          <p:cNvSpPr/>
          <p:nvPr/>
        </p:nvSpPr>
        <p:spPr>
          <a:xfrm>
            <a:off x="8287289" y="116117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0_2#a4355d391.choices?vaa=1&amp;vcp=1&amp;vis=1&amp;pid=bd3811ea3&amp;color=0,0,0&amp;vtp=1&amp;vaab=1&amp;bbb=1"/>
          <p:cNvSpPr/>
          <p:nvPr/>
        </p:nvSpPr>
        <p:spPr>
          <a:xfrm>
            <a:off x="539496" y="1762170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A.汉语、英语、法语、日语均是联合国的工作语言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.汉语是世界上流传最广的语言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.基督教是世界上流传最广的宗教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.佛教是世界上信仰人数人数最多的宗教</a:t>
            </a:r>
            <a:endParaRPr lang="en-US" altLang="zh-CN" sz="2800" dirty="0"/>
          </a:p>
        </p:txBody>
      </p:sp>
      <p:sp>
        <p:nvSpPr>
          <p:cNvPr id="6" name="QC_7_AS.1_1#a4355d391?vaa=1&amp;vcp=1&amp;vis=1&amp;pid=bd3811ea3&amp;color=0,0,0&amp;vtp=1&amp;vaab=1&amp;bbb=1&amp;hb=1"/>
          <p:cNvSpPr/>
          <p:nvPr/>
        </p:nvSpPr>
        <p:spPr>
          <a:xfrm>
            <a:off x="539496" y="41320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英语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西班牙语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阿拉伯语这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种语言是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联合国的工作语言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汉语是世界上使用人数最多的语言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基督教是世界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上信仰人数最多和流传最广的宗教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cd0c13e5?vcp=1&amp;pid=bd3811ea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C_8_BD.94_1#6c93573f2?vaa=1&amp;vcp=1&amp;vis=1&amp;pid=7cd0c13e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为进一步深化中国安徽与沙特阿拉伯的经贸合作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，加快推动安徽优势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产品的出口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，当地时间2024年7月17日，中国安徽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—沙特阿拉伯投资贸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易对接会在利雅得举行。沙特阿拉伯居民主要使用的语言和信仰的宗教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5_1#6c93573f2.bracket?vaa=1&amp;vcp=1&amp;vis=1&amp;pid=7cd0c13e5&amp;color=0,0,0&amp;vpa=59&amp;vtp=1&amp;vaab=1"/>
          <p:cNvSpPr/>
          <p:nvPr/>
        </p:nvSpPr>
        <p:spPr>
          <a:xfrm>
            <a:off x="1883314" y="31632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94_2#6c93573f2.choices?vaa=1&amp;vcp=1&amp;vis=1&amp;pid=7cd0c13e5&amp;color=0,0,0&amp;vtp=1&amp;vaab=1&amp;bbb=1"/>
          <p:cNvSpPr/>
          <p:nvPr/>
        </p:nvSpPr>
        <p:spPr>
          <a:xfrm>
            <a:off x="539496" y="37939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.英语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基督教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基督教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C.西班牙语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75d7e32?vcp=1&amp;pid=7eee5416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世界的聚落</a:t>
            </a:r>
            <a:endParaRPr lang="en-US" altLang="zh-CN" sz="3000" dirty="0"/>
          </a:p>
        </p:txBody>
      </p:sp>
      <p:sp>
        <p:nvSpPr>
          <p:cNvPr id="3" name="QO_7_BD.96_1#a71a3fb10?sp=1&amp;vaa=1&amp;vcp=1&amp;vis=1&amp;pid=6275d7e32&amp;color=0,0,0&amp;vtp=1&amp;vaab=1&amp;bbb=1&amp;h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川西林盘是成都平原特有的乡村聚落形式，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是由农家院落和周边高大乔木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、竹林等组成的聚居场所。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聚落与河流、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耕地等自然环境有机融合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，形如田间绿岛。其独特的环境形态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，已演变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为川西传统农耕文化的符号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。下图为川西林盘景观及布局模式图。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96_2#a71a3fb10?vaa=1&amp;vcp=1&amp;vis=1&amp;pid=6275d7e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4967" y="3926704"/>
            <a:ext cx="6724922" cy="244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7_1#84fda9d55?htil=9&amp;vaa=1&amp;vcp=1&amp;vis=1&amp;pid=a71a3fb1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58613"/>
            <a:ext cx="4980418" cy="182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7_2#84fda9d55?htil=9&amp;vaa=1&amp;vcp=1&amp;vis=1&amp;pid=a71a3fb10&amp;color=0,0,0&amp;vtp=1&amp;vaab=1&amp;bt=1&amp;bbb=1&amp;hb=1&amp;hs=1"/>
          <p:cNvSpPr/>
          <p:nvPr/>
        </p:nvSpPr>
        <p:spPr>
          <a:xfrm>
            <a:off x="539496" y="187131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）影响图中聚落形态的主要因素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9_1#84fda9d55.bracket?vaa=1&amp;vcp=1&amp;vis=1&amp;pid=a71a3fb10&amp;color=0,0,0&amp;vpa=60&amp;vtp=1&amp;vaab=1"/>
          <p:cNvSpPr/>
          <p:nvPr/>
        </p:nvSpPr>
        <p:spPr>
          <a:xfrm>
            <a:off x="1172115" y="250567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97_3#84fda9d55.choices?htil=9&amp;vaa=1&amp;vcp=1&amp;vis=1&amp;pid=a71a3fb10&amp;color=0,0,0&amp;vtp=1&amp;vaab=1&amp;bbb=1&amp;hs=1"/>
          <p:cNvSpPr/>
          <p:nvPr/>
        </p:nvSpPr>
        <p:spPr>
          <a:xfrm>
            <a:off x="539496" y="314652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C.道路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endParaRPr lang="en-US" altLang="zh-CN" sz="2800" dirty="0"/>
          </a:p>
        </p:txBody>
      </p:sp>
      <p:sp>
        <p:nvSpPr>
          <p:cNvPr id="6" name="QC_8_AS.1_1#84fda9d55?vaa=1&amp;vcp=1&amp;vis=1&amp;pid=a71a3fb10&amp;color=0,0,0&amp;vtp=1&amp;vaab=1&amp;bbb=1&amp;hb=1&amp;hs=1"/>
          <p:cNvSpPr/>
          <p:nvPr/>
        </p:nvSpPr>
        <p:spPr>
          <a:xfrm>
            <a:off x="539496" y="377326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该地位于成都平原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聚落呈团块状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响图中聚落形态的主要因素是地形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1_1#e7b128e61?htil=10&amp;vaa=1&amp;vcp=1&amp;vis=1&amp;pid=a71a3fb1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7835" y="800419"/>
            <a:ext cx="4696530" cy="171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1_2#e7b128e61?htil=10&amp;vaa=1&amp;vcp=1&amp;vis=1&amp;pid=a71a3fb10&amp;color=0,0,0&amp;vtp=1&amp;vaab=1&amp;bt=1&amp;bbb=1&amp;hb=1&amp;hs=1"/>
          <p:cNvSpPr/>
          <p:nvPr/>
        </p:nvSpPr>
        <p:spPr>
          <a:xfrm>
            <a:off x="539496" y="78213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（2）推测图中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①②③处最有可能分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3_1#e7b128e61.bracket?vaa=1&amp;vcp=1&amp;vis=1&amp;pid=a71a3fb10&amp;color=0,0,0&amp;vpa=61&amp;vtp=1&amp;vaab=1"/>
          <p:cNvSpPr/>
          <p:nvPr/>
        </p:nvSpPr>
        <p:spPr>
          <a:xfrm>
            <a:off x="1883314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01_3#e7b128e61.choices?htil=10&amp;vaa=1&amp;vcp=1&amp;vis=1&amp;pid=a71a3fb10&amp;color=0,0,0&amp;vtp=1&amp;vaab=1&amp;bbb=1&amp;hs=1"/>
          <p:cNvSpPr/>
          <p:nvPr/>
        </p:nvSpPr>
        <p:spPr>
          <a:xfrm>
            <a:off x="539496" y="196405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A.水渠农田、竹林乔木、农家院落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.农家院落、竹林乔木、水渠农田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.竹林乔木、农家院落、水渠农田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.水渠农田、农家院落、竹林乔木</a:t>
            </a:r>
            <a:endParaRPr lang="en-US" altLang="zh-CN" sz="2800" dirty="0"/>
          </a:p>
        </p:txBody>
      </p:sp>
      <p:sp>
        <p:nvSpPr>
          <p:cNvPr id="6" name="QC_8_AS.1_1#e7b128e61?vaa=1&amp;vcp=1&amp;vis=1&amp;pid=a71a3fb10&amp;color=0,0,0&amp;vtp=1&amp;vaab=1&amp;bbb=1&amp;hb=1&amp;hs=1"/>
          <p:cNvSpPr/>
          <p:nvPr/>
        </p:nvSpPr>
        <p:spPr>
          <a:xfrm>
            <a:off x="539496" y="4326255"/>
            <a:ext cx="11109960" cy="1745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由题干可知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川西林盘是由农家院落和周边高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竹林等组成的聚居场所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由此可推测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处是农家院落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是院落周边的高大乔木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竹林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处有灌渠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最有可能是水渠农田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1e6fdc82?vcp=1&amp;pid=6275d7e32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pic>
        <p:nvPicPr>
          <p:cNvPr id="3" name="QM_8_BD.105_1#6b4fc0690?htil=11&amp;vaa=1&amp;vcp=1&amp;vis=1&amp;pid=81e6fdc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4244" y="1251757"/>
            <a:ext cx="4805914" cy="290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05_2#6b4fc0690?htil=11&amp;vaa=1&amp;vcp=1&amp;vis=1&amp;pid=81e6fdc82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（2023·福建·中考）古徽州是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我国传统村落保存较完整的区域之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图示意古徽州传统村落的分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布，据此完成6~7题。</a:t>
            </a:r>
            <a:endParaRPr lang="en-US" altLang="zh-CN" sz="2800" dirty="0"/>
          </a:p>
        </p:txBody>
      </p:sp>
      <p:sp>
        <p:nvSpPr>
          <p:cNvPr id="5" name="QC_9_BD.106_1#d06cbdae4?htil=11&amp;vaa=1&amp;vcp=1&amp;vis=1&amp;pid=6b4fc0690&amp;color=0,0,0&amp;vtp=1&amp;vaab=1&amp;bbb=1&amp;hb=1&amp;hs=1"/>
          <p:cNvSpPr/>
          <p:nvPr/>
        </p:nvSpPr>
        <p:spPr>
          <a:xfrm>
            <a:off x="539496" y="3793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古徽州传统村落的主要分布特点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07_1#d06cbdae4.bracket?vaa=1&amp;vcp=1&amp;vis=1&amp;pid=6b4fc0690&amp;color=0,0,0&amp;vpa=62&amp;vtp=1&amp;vaab=1"/>
          <p:cNvSpPr/>
          <p:nvPr/>
        </p:nvSpPr>
        <p:spPr>
          <a:xfrm>
            <a:off x="1172115" y="44283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106_2#d06cbdae4.choices?htil=11&amp;vaa=1&amp;vcp=1&amp;vis=1&amp;pid=6b4fc0690&amp;color=0,0,0&amp;vtp=1&amp;vaab=1&amp;bbb=1&amp;hs=1"/>
          <p:cNvSpPr/>
          <p:nvPr/>
        </p:nvSpPr>
        <p:spPr>
          <a:xfrm>
            <a:off x="539496" y="50631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.沿山脉分布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B.沿河流分布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C.集中于南部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.均匀分布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08_1#d220976ae?vaa=1&amp;vcp=1&amp;vis=1&amp;pid=6b4fc0690&amp;color=0,0,0&amp;vtp=1&amp;vaab=1&amp;bbb=1&amp;htil=1&amp;hb=1"/>
          <p:cNvSpPr/>
          <p:nvPr/>
        </p:nvSpPr>
        <p:spPr>
          <a:xfrm>
            <a:off x="539497" y="991861"/>
            <a:ext cx="5850519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古徽州传统村落保存完整度高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主要原因是当地(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9_BD.108_2#d220976ae.choices?vaa=1&amp;vcp=1&amp;vis=1&amp;pid=6b4fc0690&amp;color=0,0,0&amp;vtp=1&amp;vaab=1&amp;bbb=1&amp;htil=1&amp;hb=1"/>
          <p:cNvSpPr/>
          <p:nvPr/>
        </p:nvSpPr>
        <p:spPr>
          <a:xfrm>
            <a:off x="539497" y="2270134"/>
            <a:ext cx="5850519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A.资源丰富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B.土壤肥沃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C.地形封闭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D.气候湿润</a:t>
            </a:r>
            <a:endParaRPr lang="en-US" altLang="zh-CN" sz="2800" dirty="0"/>
          </a:p>
        </p:txBody>
      </p:sp>
      <p:sp>
        <p:nvSpPr>
          <p:cNvPr id="4" name="QC_9_AN.1_1#d220976ae.bracket?vaa=1&amp;vcp=1&amp;vis=1&amp;pid=6b4fc0690&amp;color=0,0,0&amp;vpa=63&amp;vtp=1&amp;vaab=1&amp;htil=1"/>
          <p:cNvSpPr/>
          <p:nvPr/>
        </p:nvSpPr>
        <p:spPr>
          <a:xfrm>
            <a:off x="3305715" y="162622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8_BD.105_1#6b4fc0690?htil=11&amp;vaa=1&amp;vcp=1&amp;vis=1&amp;pid=81e6fdc82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0016" y="819445"/>
            <a:ext cx="4805914" cy="290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1e57e204.fixed?vcp=1&amp;pid=175f074b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世界的居民</a:t>
            </a:r>
            <a:endParaRPr lang="en-US" altLang="zh-CN" sz="4000" dirty="0"/>
          </a:p>
        </p:txBody>
      </p:sp>
      <p:sp>
        <p:nvSpPr>
          <p:cNvPr id="3" name="C_5_BD#01e57e204.fixed?vcp=1&amp;pid=175f074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6_BD#e8ce1e848?colgroup=21,8&amp;vcp=1&amp;pid=a20ae335e&amp;color=0,0,0&amp;vtp=1&amp;vaab=1&amp;bt=1&amp;bbb=1&amp;hb=1"/>
          <p:cNvGraphicFramePr>
            <a:graphicFrameLocks noGrp="1"/>
          </p:cNvGraphicFramePr>
          <p:nvPr/>
        </p:nvGraphicFramePr>
        <p:xfrm>
          <a:off x="539496" y="905129"/>
          <a:ext cx="11082528" cy="5047742"/>
        </p:xfrm>
        <a:graphic>
          <a:graphicData uri="http://schemas.openxmlformats.org/drawingml/2006/table">
            <a:tbl>
              <a:tblPr/>
              <a:tblGrid>
                <a:gridCol w="786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运用地图归纳世界人口增长和分布的特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举例说明人口问题对环境及社会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经济的影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说出世界三大人种的特点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并在地图上指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出世界三大人种的主要分布地区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运用地图说出汉语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西班牙语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阿拉伯语的主要分布地区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e8ce1e848.table_image?tii=1&amp;vcp=1&amp;pid=a20ae33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0" y="2281809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ce524e5?vcp=1&amp;pid=01e57e20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QM_7_BD.110_1#cd2b2a0e9?vaa=1&amp;vcp=1&amp;vis=1&amp;pid=dace524e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读某年四个国家的人口出生率和人口死亡率示意图，完成1～2题。</a:t>
            </a:r>
            <a:endParaRPr lang="en-US" altLang="zh-CN" sz="2800" dirty="0"/>
          </a:p>
        </p:txBody>
      </p:sp>
      <p:pic>
        <p:nvPicPr>
          <p:cNvPr id="4" name="QM_7_BD.110_2#cd2b2a0e9?htil=12&amp;vaa=1&amp;vcp=1&amp;vis=1&amp;pid=dace524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6046" y="2482704"/>
            <a:ext cx="486460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11_1#377484b87?htil=12&amp;vaa=1&amp;vcp=1&amp;vis=1&amp;pid=cd2b2a0e9&amp;color=0,0,0&amp;vtp=1&amp;vaab=1&amp;bbb=1"/>
          <p:cNvSpPr/>
          <p:nvPr/>
        </p:nvSpPr>
        <p:spPr>
          <a:xfrm>
            <a:off x="539496" y="1900219"/>
            <a:ext cx="61081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人口自然增长率最高的国家是(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111_2#377484b87.choices?htil=12&amp;vaa=1&amp;vcp=1&amp;vis=1&amp;pid=cd2b2a0e9&amp;color=0,0,0&amp;vtp=1&amp;vaab=1&amp;bbb=1"/>
          <p:cNvSpPr/>
          <p:nvPr/>
        </p:nvSpPr>
        <p:spPr>
          <a:xfrm>
            <a:off x="539496" y="2521884"/>
            <a:ext cx="61081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9565" algn="l"/>
                <a:tab pos="3161665" algn="l"/>
                <a:tab pos="472376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.丁国</a:t>
            </a:r>
            <a:endParaRPr lang="en-US" altLang="zh-CN" sz="2800" dirty="0"/>
          </a:p>
        </p:txBody>
      </p:sp>
      <p:sp>
        <p:nvSpPr>
          <p:cNvPr id="7" name="QC_8_AN.1_1#377484b87.bracket?vaa=1&amp;vcp=1&amp;vis=1&amp;pid=cd2b2a0e9&amp;color=0,0,0&amp;vpa=64&amp;vtp=1&amp;vaab=1"/>
          <p:cNvSpPr/>
          <p:nvPr/>
        </p:nvSpPr>
        <p:spPr>
          <a:xfrm>
            <a:off x="5706015" y="18868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13_1#bf593df6f?htil=12&amp;vaa=1&amp;vcp=1&amp;vis=1&amp;pid=cd2b2a0e9&amp;color=0,0,0&amp;vtp=1&amp;vaab=1&amp;bbb=1&amp;hb=1"/>
          <p:cNvSpPr/>
          <p:nvPr/>
        </p:nvSpPr>
        <p:spPr>
          <a:xfrm>
            <a:off x="539496" y="3151359"/>
            <a:ext cx="61081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在只考虑人口自然增长率的情况下，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甲国可能面临的问题是(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8_BD.113_2#bf593df6f.choices?htil=12&amp;vaa=1&amp;vcp=1&amp;vis=1&amp;pid=cd2b2a0e9&amp;color=0,0,0&amp;vtp=1&amp;vaab=1&amp;bbb=1"/>
          <p:cNvSpPr/>
          <p:nvPr/>
        </p:nvSpPr>
        <p:spPr>
          <a:xfrm>
            <a:off x="539496" y="4428344"/>
            <a:ext cx="61081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6166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.就业困难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.饥饿贫困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6166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C.劳动力短缺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.交通拥堵</a:t>
            </a:r>
            <a:endParaRPr lang="en-US" altLang="zh-CN" sz="2800" dirty="0"/>
          </a:p>
        </p:txBody>
      </p:sp>
      <p:sp>
        <p:nvSpPr>
          <p:cNvPr id="10" name="QC_8_AN.114_1#bf593df6f.bracket?vaa=1&amp;vcp=1&amp;vis=1&amp;pid=cd2b2a0e9&amp;color=0,0,0&amp;vpa=65&amp;vtp=1&amp;vaab=1"/>
          <p:cNvSpPr/>
          <p:nvPr/>
        </p:nvSpPr>
        <p:spPr>
          <a:xfrm>
            <a:off x="4372515" y="37857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5_1#75386d5c7?vaa=1&amp;vcp=1&amp;vis=1&amp;pid=dace524e5&amp;color=0,0,0&amp;vtp=1&amp;vaab=1&amp;bt=1&amp;bbb=1"/>
          <p:cNvSpPr/>
          <p:nvPr/>
        </p:nvSpPr>
        <p:spPr>
          <a:xfrm>
            <a:off x="539496" y="8961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读世界局部区域图，完成3～5题。</a:t>
            </a:r>
            <a:endParaRPr lang="en-US" altLang="zh-CN" sz="2800" dirty="0"/>
          </a:p>
        </p:txBody>
      </p:sp>
      <p:pic>
        <p:nvPicPr>
          <p:cNvPr id="3" name="QM_7_BD.115_2#75386d5c7?htil=13&amp;vaa=1&amp;vcp=1&amp;vis=1&amp;pid=dace524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018" y="1582293"/>
            <a:ext cx="4398264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6_1#8b0fe5149?htil=13&amp;vaa=1&amp;vcp=1&amp;vis=1&amp;pid=75386d5c7&amp;color=0,0,0&amp;vtp=1&amp;vaab=1&amp;bbb=1&amp;hb=1"/>
          <p:cNvSpPr/>
          <p:nvPr/>
        </p:nvSpPr>
        <p:spPr>
          <a:xfrm>
            <a:off x="539496" y="1528381"/>
            <a:ext cx="65745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图示①②③④四地中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，属于人口稠密地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16_2#8b0fe5149.choices?htil=13&amp;vaa=1&amp;vcp=1&amp;vis=1&amp;pid=75386d5c7&amp;color=0,0,0&amp;vtp=1&amp;vaab=1&amp;bbb=1"/>
          <p:cNvSpPr/>
          <p:nvPr/>
        </p:nvSpPr>
        <p:spPr>
          <a:xfrm>
            <a:off x="539496" y="2797556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16405" algn="l"/>
                <a:tab pos="3394710" algn="l"/>
                <a:tab pos="50736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6" name="QC_8_AN.1_1#8b0fe5149.bracket?vaa=1&amp;vcp=1&amp;vis=1&amp;pid=75386d5c7&amp;color=0,0,0&amp;vpa=66&amp;vtp=1&amp;vaab=1"/>
          <p:cNvSpPr/>
          <p:nvPr/>
        </p:nvSpPr>
        <p:spPr>
          <a:xfrm>
            <a:off x="1883314" y="21627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18_1#e46a2ca42?htil=13&amp;vaa=1&amp;vcp=1&amp;vis=1&amp;pid=75386d5c7&amp;color=0,0,0&amp;vtp=1&amp;vaab=1&amp;bbb=1&amp;hb=1"/>
          <p:cNvSpPr/>
          <p:nvPr/>
        </p:nvSpPr>
        <p:spPr>
          <a:xfrm>
            <a:off x="539496" y="3427031"/>
            <a:ext cx="65745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①②④三地人口密度差异的主要因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BD.118_2#e46a2ca42.choices?htil=13&amp;vaa=1&amp;vcp=1&amp;vis=1&amp;pid=75386d5c7&amp;color=0,0,0&amp;vtp=1&amp;vaab=1&amp;bbb=1"/>
          <p:cNvSpPr/>
          <p:nvPr/>
        </p:nvSpPr>
        <p:spPr>
          <a:xfrm>
            <a:off x="539496" y="4704016"/>
            <a:ext cx="65745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947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.地形地势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947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9" name="QC_8_AN.119_1#e46a2ca42.bracket?vaa=1&amp;vcp=1&amp;vis=1&amp;pid=75386d5c7&amp;color=0,0,0&amp;vpa=67&amp;vtp=1&amp;vaab=1"/>
          <p:cNvSpPr/>
          <p:nvPr/>
        </p:nvSpPr>
        <p:spPr>
          <a:xfrm>
            <a:off x="1527714" y="40613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0_1#d83360439?htil=14&amp;vaa=1&amp;vcp=1&amp;vis=1&amp;pid=75386d5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7163" y="1787652"/>
            <a:ext cx="4398264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0_2#d83360439?htil=14&amp;vaa=1&amp;vcp=1&amp;vis=1&amp;pid=75386d5c7&amp;color=0,0,0&amp;vtp=1&amp;vaab=1&amp;bt=1&amp;bbb=1"/>
          <p:cNvSpPr/>
          <p:nvPr/>
        </p:nvSpPr>
        <p:spPr>
          <a:xfrm>
            <a:off x="539496" y="1650492"/>
            <a:ext cx="65745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图的叙述，错误的是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1_1#d83360439.bracket?vaa=1&amp;vcp=1&amp;vis=1&amp;pid=75386d5c7&amp;color=0,0,0&amp;vpa=68&amp;vtp=1&amp;vaab=1"/>
          <p:cNvSpPr/>
          <p:nvPr/>
        </p:nvSpPr>
        <p:spPr>
          <a:xfrm>
            <a:off x="5350415" y="16371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0_3#d83360439.choices?htil=14&amp;vaa=1&amp;vcp=1&amp;vis=1&amp;pid=75386d5c7&amp;color=0,0,0&amp;vtp=1&amp;vaab=1&amp;bbb=1"/>
          <p:cNvSpPr/>
          <p:nvPr/>
        </p:nvSpPr>
        <p:spPr>
          <a:xfrm>
            <a:off x="539496" y="2282761"/>
            <a:ext cx="65745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A.①地居民主要使用英语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.②地居民普遍信仰伊斯兰教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.③地居民主要为黑色人种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.④地居民主要使用汉语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2_1#eb18644c5?vaa=1&amp;vcp=1&amp;vis=1&amp;pid=dace524e5&amp;color=0,0,0&amp;vtp=1&amp;vaab=1&amp;bt=1&amp;bbb=1"/>
          <p:cNvSpPr/>
          <p:nvPr/>
        </p:nvSpPr>
        <p:spPr>
          <a:xfrm>
            <a:off x="539496" y="557783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读图，完成6～8题。</a:t>
            </a:r>
            <a:endParaRPr lang="en-US" altLang="zh-CN" sz="2800" dirty="0"/>
          </a:p>
        </p:txBody>
      </p:sp>
      <p:pic>
        <p:nvPicPr>
          <p:cNvPr id="3" name="QM_7_BD.122_2#eb18644c5?htil=15&amp;vaa=1&amp;vcp=1&amp;vis=1&amp;pid=dace524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418" y="1138174"/>
            <a:ext cx="464515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3_1#bdd10ab57?htil=15&amp;vaa=1&amp;vcp=1&amp;vis=1&amp;pid=eb18644c5&amp;color=0,0,0&amp;vtp=1&amp;vaab=1&amp;bbb=1&amp;hs=1"/>
          <p:cNvSpPr/>
          <p:nvPr/>
        </p:nvSpPr>
        <p:spPr>
          <a:xfrm>
            <a:off x="539496" y="1138174"/>
            <a:ext cx="632764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生活在①半岛的居民，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123_2#bdd10ab57.choices?htil=15&amp;vaa=1&amp;vcp=1&amp;vis=1&amp;pid=eb18644c5&amp;color=0,0,0&amp;vtp=1&amp;vaab=1&amp;bbb=1&amp;hs=1"/>
          <p:cNvSpPr/>
          <p:nvPr/>
        </p:nvSpPr>
        <p:spPr>
          <a:xfrm>
            <a:off x="539496" y="1705419"/>
            <a:ext cx="6327648" cy="1077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715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.黑色人种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.黄色人种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32715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C.白色人种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.混血人种</a:t>
            </a:r>
            <a:endParaRPr lang="en-US" altLang="zh-CN" sz="2800" dirty="0"/>
          </a:p>
        </p:txBody>
      </p:sp>
      <p:sp>
        <p:nvSpPr>
          <p:cNvPr id="6" name="QC_8_AN.1_1#bdd10ab57.bracket?vaa=1&amp;vcp=1&amp;vis=1&amp;pid=eb18644c5&amp;color=0,0,0&amp;vpa=69&amp;vtp=1&amp;vaab=1"/>
          <p:cNvSpPr/>
          <p:nvPr/>
        </p:nvSpPr>
        <p:spPr>
          <a:xfrm>
            <a:off x="5706015" y="1131570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25_1#28fcb531e?htil=15&amp;vaa=1&amp;vcp=1&amp;vis=1&amp;pid=eb18644c5&amp;color=0,0,0&amp;vtp=1&amp;vaab=1&amp;bbb=1&amp;hb=1"/>
          <p:cNvSpPr/>
          <p:nvPr/>
        </p:nvSpPr>
        <p:spPr>
          <a:xfrm>
            <a:off x="539496" y="3070225"/>
            <a:ext cx="6327648" cy="1077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②半岛的清真寺参加活动的居民信仰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的宗教最有可能是(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2_1#28fcb531e.bracket?vaa=1&amp;vcp=1&amp;vis=1&amp;pid=eb18644c5&amp;color=0,0,0&amp;vpa=70&amp;vtp=1&amp;vaab=1"/>
          <p:cNvSpPr/>
          <p:nvPr/>
        </p:nvSpPr>
        <p:spPr>
          <a:xfrm>
            <a:off x="3661315" y="3635121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25_2#28fcb531e.choices?htil=15&amp;vaa=1&amp;vcp=1&amp;vis=1&amp;pid=eb18644c5&amp;color=0,0,0&amp;vtp=1&amp;vaab=1&amp;bbb=1&amp;hs=1"/>
          <p:cNvSpPr/>
          <p:nvPr/>
        </p:nvSpPr>
        <p:spPr>
          <a:xfrm>
            <a:off x="539496" y="4214685"/>
            <a:ext cx="11109960" cy="1077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.基督教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.佛教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.印度教</a:t>
            </a:r>
            <a:endParaRPr lang="en-US" altLang="zh-CN" sz="2800" dirty="0"/>
          </a:p>
        </p:txBody>
      </p:sp>
      <p:sp>
        <p:nvSpPr>
          <p:cNvPr id="10" name="QC_8_BD.127_1#4ad81a87a?vaa=1&amp;vcp=1&amp;vis=1&amp;pid=eb18644c5&amp;color=0,0,0&amp;vtp=1&amp;vaab=1&amp;bbb=1&amp;hs=1"/>
          <p:cNvSpPr/>
          <p:nvPr/>
        </p:nvSpPr>
        <p:spPr>
          <a:xfrm>
            <a:off x="539496" y="5365369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影响图中聚落分布的主要因素是(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8_AN.128_1#4ad81a87a.bracket?vaa=1&amp;vcp=1&amp;vis=1&amp;pid=eb18644c5&amp;color=0,0,0&amp;vpa=71&amp;vtp=1&amp;vaab=1"/>
          <p:cNvSpPr/>
          <p:nvPr/>
        </p:nvSpPr>
        <p:spPr>
          <a:xfrm>
            <a:off x="6061615" y="5358765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BD.127_2#4ad81a87a.choices?vaa=1&amp;vcp=1&amp;vis=1&amp;pid=eb18644c5&amp;color=0,0,0&amp;vtp=1&amp;vaab=1&amp;bbb=1&amp;hs=1"/>
          <p:cNvSpPr/>
          <p:nvPr/>
        </p:nvSpPr>
        <p:spPr>
          <a:xfrm>
            <a:off x="539496" y="5942965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1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9_1#13c6d4ad3?vaa=1&amp;vcp=1&amp;vis=1&amp;pid=dace524e5&amp;color=0,0,0&amp;vtp=1&amp;vaab=1&amp;bt=1&amp;bbb=1"/>
          <p:cNvSpPr/>
          <p:nvPr/>
        </p:nvSpPr>
        <p:spPr>
          <a:xfrm>
            <a:off x="539496" y="8771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读下列四幅建筑景观图，完成9～10题。</a:t>
            </a:r>
            <a:endParaRPr lang="en-US" altLang="zh-CN" sz="2800" dirty="0"/>
          </a:p>
        </p:txBody>
      </p:sp>
      <p:pic>
        <p:nvPicPr>
          <p:cNvPr id="3" name="QM_7_BD.129_2#13c6d4ad3?vaa=1&amp;vcp=1&amp;vis=1&amp;pid=dace524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536" y="1563338"/>
            <a:ext cx="81930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0_1#2a3269ffe?vaa=1&amp;vcp=1&amp;vis=1&amp;pid=13c6d4ad3&amp;color=0,0,0&amp;vtp=1&amp;vaab=1&amp;bbb=1"/>
          <p:cNvSpPr/>
          <p:nvPr/>
        </p:nvSpPr>
        <p:spPr>
          <a:xfrm>
            <a:off x="539496" y="34937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代表佛教建筑的是(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_1#2a3269ffe.bracket?vaa=1&amp;vcp=1&amp;vis=1&amp;pid=13c6d4ad3&amp;color=0,0,0&amp;vpa=72&amp;vtp=1&amp;vaab=1"/>
          <p:cNvSpPr/>
          <p:nvPr/>
        </p:nvSpPr>
        <p:spPr>
          <a:xfrm>
            <a:off x="3928015" y="348040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30_2#2a3269ffe.choices?vaa=1&amp;vcp=1&amp;vis=1&amp;pid=13c6d4ad3&amp;color=0,0,0&amp;vtp=1&amp;vaab=1&amp;bbb=1"/>
          <p:cNvSpPr/>
          <p:nvPr/>
        </p:nvSpPr>
        <p:spPr>
          <a:xfrm>
            <a:off x="539496" y="41171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7" name="QC_8_BD.132_1#f04b876e8?vaa=1&amp;vcp=1&amp;vis=1&amp;pid=13c6d4ad3&amp;color=0,0,0&amp;vtp=1&amp;vaab=1&amp;bbb=1"/>
          <p:cNvSpPr/>
          <p:nvPr/>
        </p:nvSpPr>
        <p:spPr>
          <a:xfrm>
            <a:off x="539496" y="47388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主要位于终年高温多雨区的传统民居是(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33_1#f04b876e8.bracket?vaa=1&amp;vcp=1&amp;vis=1&amp;pid=13c6d4ad3&amp;color=0,0,0&amp;vpa=73&amp;vtp=1&amp;vaab=1"/>
          <p:cNvSpPr/>
          <p:nvPr/>
        </p:nvSpPr>
        <p:spPr>
          <a:xfrm>
            <a:off x="7306214" y="472551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132_2#f04b876e8.choices?vaa=1&amp;vcp=1&amp;vis=1&amp;pid=13c6d4ad3&amp;color=0,0,0&amp;vtp=1&amp;vaab=1&amp;bbb=1"/>
          <p:cNvSpPr/>
          <p:nvPr/>
        </p:nvSpPr>
        <p:spPr>
          <a:xfrm>
            <a:off x="539496" y="53605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4_1#b87a5c5ed?vaa=1&amp;vcp=1&amp;vis=1&amp;pid=dace524e5&amp;color=0,0,0&amp;vtp=1&amp;vaab=1&amp;bt=1&amp;bbb=1&amp;hb=1"/>
          <p:cNvSpPr/>
          <p:nvPr/>
        </p:nvSpPr>
        <p:spPr>
          <a:xfrm>
            <a:off x="539496" y="45868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（2023·山东聊城·中考）大岭村位于广州番禺区珠江口附近,距离市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中心约20千米。该村已有900余年历史，被评为“中国文化历史名村”。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下图示意大岭村的空间格局，它体现了人与自然和谐共生的理念。读图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完成11～12题。</a:t>
            </a:r>
            <a:endParaRPr lang="en-US" altLang="zh-CN" sz="2800" dirty="0"/>
          </a:p>
        </p:txBody>
      </p:sp>
      <p:pic>
        <p:nvPicPr>
          <p:cNvPr id="4" name="QM_7_BD.135_1#5fb06a12e?htil=16&amp;vaa=1&amp;vcp=1&amp;vis=1&amp;pid=b87a5c5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3072" y="2970158"/>
            <a:ext cx="4059936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135_2#5fb06a12e?htil=16&amp;vaa=1&amp;vcp=1&amp;vis=1&amp;pid=b87a5c5ed&amp;color=0,0,0&amp;vtp=1&amp;vaab=1&amp;bt=1&amp;bbb=1&amp;hb=1"/>
          <p:cNvSpPr/>
          <p:nvPr/>
        </p:nvSpPr>
        <p:spPr>
          <a:xfrm>
            <a:off x="539496" y="2620472"/>
            <a:ext cx="6922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该聚落的空间格局与自然和谐共生，主要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表现在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BD.135_3#5fb06a12e.choices?htil=16&amp;vaa=1&amp;vcp=1&amp;vis=1&amp;pid=b87a5c5ed&amp;color=0,0,0&amp;vtp=1&amp;vaab=1&amp;bbb=1"/>
          <p:cNvSpPr/>
          <p:nvPr/>
        </p:nvSpPr>
        <p:spPr>
          <a:xfrm>
            <a:off x="539496" y="3756206"/>
            <a:ext cx="69220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A.村落背靠菩山有利于冬季防寒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B.村落南临玉带河有利于冬季通风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C.村落巷道的布局不便于联系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D.设立自然生态区有利于灌溉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AS.1_1#5fb06a12e?htil=17&amp;vaa=1&amp;vcp=1&amp;vis=1&amp;pid=b87a5c5e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8432" y="1046289"/>
            <a:ext cx="4059936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5fb06a12e?htil=17&amp;vaa=1&amp;vcp=1&amp;vis=1&amp;pid=b87a5c5ed&amp;color=0,0,0&amp;vtp=1&amp;vaab=1&amp;bt=1&amp;bbb=1&amp;hb=1&amp;hs=1"/>
          <p:cNvSpPr/>
          <p:nvPr/>
        </p:nvSpPr>
        <p:spPr>
          <a:xfrm>
            <a:off x="539496" y="909129"/>
            <a:ext cx="69220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提示：由图可知，该聚落空间格局与自然和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谐共生，主要表现为菩山位于村落以北，阻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挡了冬季南下的冷空气，故村落背靠菩山有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利于冬季防寒；村落南临玉带河与冬季通风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关系不大；村落巷道的布局主要是为了方便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联系；设立自然生态区有利于涵养水源，而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该村落的灌溉水源主要来自河流</a:t>
            </a:r>
            <a:endParaRPr lang="en-US" altLang="zh-CN" sz="2800" dirty="0"/>
          </a:p>
        </p:txBody>
      </p:sp>
      <p:sp>
        <p:nvSpPr>
          <p:cNvPr id="4" name="QC_8_AN.2_1#5fb06a12e?vaa=1&amp;vcp=1&amp;vis=1&amp;pid=b87a5c5ed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9_1#1be29e960?htil=18&amp;vaa=1&amp;vcp=1&amp;vis=1&amp;pid=b87a5c5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695" y="1540256"/>
            <a:ext cx="4059936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9_2#1be29e960?htil=18&amp;vaa=1&amp;vcp=1&amp;vis=1&amp;pid=b87a5c5ed&amp;color=0,0,0&amp;vtp=1&amp;vaab=1&amp;bt=1&amp;bbb=1&amp;hb=1"/>
          <p:cNvSpPr/>
          <p:nvPr/>
        </p:nvSpPr>
        <p:spPr>
          <a:xfrm>
            <a:off x="539496" y="1521968"/>
            <a:ext cx="6922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为实现“绿”的可持续发展理念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,当地应采取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的合理措施是(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0_1#1be29e960.bracket?vaa=1&amp;vcp=1&amp;vis=1&amp;pid=b87a5c5ed&amp;color=0,0,0&amp;vpa=75&amp;vtp=1&amp;vaab=1"/>
          <p:cNvSpPr/>
          <p:nvPr/>
        </p:nvSpPr>
        <p:spPr>
          <a:xfrm>
            <a:off x="29501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39_3#1be29e960.choices?htil=18&amp;vaa=1&amp;vcp=1&amp;vis=1&amp;pid=b87a5c5ed&amp;color=0,0,0&amp;vtp=1&amp;vaab=1&amp;bbb=1"/>
          <p:cNvSpPr/>
          <p:nvPr/>
        </p:nvSpPr>
        <p:spPr>
          <a:xfrm>
            <a:off x="539496" y="2804985"/>
            <a:ext cx="69220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A.拆除古代民居，建设现代化楼房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.大力发展经济，提高农民收入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.停止农业生产活动，封山育林净水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.保护传统建筑，发展文化旅游业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db47a1c?vcp=1&amp;pid=01e57e20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O_7_BD.141_1#3a5446515?htil=19&amp;vaa=1&amp;vcp=1&amp;vis=1&amp;pid=fbdb47a1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462" y="1177692"/>
            <a:ext cx="4650988" cy="33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1_2#3a5446515?htil=19&amp;sp=1&amp;vaa=1&amp;vcp=1&amp;vis=1&amp;pid=fbdb47a1c&amp;color=0,0,0&amp;vtp=1&amp;vaab=1&amp;bbb=1&amp;hs=1"/>
          <p:cNvSpPr/>
          <p:nvPr/>
        </p:nvSpPr>
        <p:spPr>
          <a:xfrm>
            <a:off x="539496" y="1275833"/>
            <a:ext cx="65653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读世界人种分布图，完成下列各题。</a:t>
            </a:r>
            <a:endParaRPr lang="en-US" altLang="zh-CN" sz="2800" dirty="0"/>
          </a:p>
        </p:txBody>
      </p:sp>
      <p:sp>
        <p:nvSpPr>
          <p:cNvPr id="5" name="QB_8_BD.142_1#465eedb54?htil=19&amp;vaa=1&amp;vcp=1&amp;vis=1&amp;pid=3a5446515&amp;color=0,0,0&amp;vtp=1&amp;vaab=1&amp;bbb=1&amp;hb=1&amp;hs=1"/>
          <p:cNvSpPr/>
          <p:nvPr/>
        </p:nvSpPr>
        <p:spPr>
          <a:xfrm>
            <a:off x="539496" y="1908029"/>
            <a:ext cx="65653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人种的主要分布区，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人种的主要分布区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人种的主要分布区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465eedb54.blank?vaa=1&amp;vcp=1&amp;vis=1&amp;pid=3a5446515&amp;color=0,0,0&amp;vpa=76&amp;vtp=1&amp;vaab=1&amp;bbb=1"/>
          <p:cNvSpPr/>
          <p:nvPr/>
        </p:nvSpPr>
        <p:spPr>
          <a:xfrm>
            <a:off x="3118390" y="18775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7" name="QB_8_AN.2_1#465eedb54.blank?vaa=1&amp;vcp=1&amp;vis=1&amp;pid=3a5446515&amp;color=0,0,0&amp;vpa=77&amp;vtp=1&amp;vaab=1&amp;bbb=1"/>
          <p:cNvSpPr/>
          <p:nvPr/>
        </p:nvSpPr>
        <p:spPr>
          <a:xfrm>
            <a:off x="1497553" y="25252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</a:t>
            </a:r>
            <a:endParaRPr lang="en-US" altLang="zh-CN" sz="2800" dirty="0"/>
          </a:p>
        </p:txBody>
      </p:sp>
      <p:sp>
        <p:nvSpPr>
          <p:cNvPr id="8" name="QB_8_AN.3_1#465eedb54.blank?vaa=1&amp;vcp=1&amp;vis=1&amp;pid=3a5446515&amp;color=0,0,0&amp;vpa=78&amp;vtp=1&amp;vaab=1&amp;bbb=1"/>
          <p:cNvSpPr/>
          <p:nvPr/>
        </p:nvSpPr>
        <p:spPr>
          <a:xfrm>
            <a:off x="549815" y="31519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黄色</a:t>
            </a:r>
            <a:endParaRPr lang="en-US" altLang="zh-CN" sz="2800" dirty="0"/>
          </a:p>
        </p:txBody>
      </p:sp>
      <p:sp>
        <p:nvSpPr>
          <p:cNvPr id="9" name="QB_8_BD.146_1#464f32cfd?vaa=1&amp;vcp=1&amp;vis=1&amp;pid=3a5446515&amp;color=0,0,0&amp;vtp=1&amp;vaab=1&amp;bbb=1&amp;hb=1&amp;hs=1"/>
          <p:cNvSpPr/>
          <p:nvPr/>
        </p:nvSpPr>
        <p:spPr>
          <a:xfrm>
            <a:off x="539496" y="38282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（2）A处居民主要信仰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教。D处居民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主要使用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语（语言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信仰的宗教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教。</a:t>
            </a:r>
            <a:endParaRPr lang="en-US" altLang="zh-CN" sz="2800" dirty="0"/>
          </a:p>
        </p:txBody>
      </p:sp>
      <p:sp>
        <p:nvSpPr>
          <p:cNvPr id="10" name="QB_8_AN.147_1#464f32cfd.blank?vaa=1&amp;vcp=1&amp;vis=1&amp;pid=3a5446515&amp;color=0,0,0&amp;vpa=79&amp;vtp=1&amp;vaab=1&amp;bbb=1"/>
          <p:cNvSpPr/>
          <p:nvPr/>
        </p:nvSpPr>
        <p:spPr>
          <a:xfrm>
            <a:off x="4185190" y="379778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基督</a:t>
            </a:r>
            <a:endParaRPr lang="en-US" altLang="zh-CN" sz="2800" dirty="0"/>
          </a:p>
        </p:txBody>
      </p:sp>
      <p:sp>
        <p:nvSpPr>
          <p:cNvPr id="11" name="QB_8_AN.148_1#464f32cfd.blank?vaa=1&amp;vcp=1&amp;vis=1&amp;pid=3a5446515&amp;color=0,0,0&amp;vpa=80&amp;vtp=1&amp;vaab=1&amp;bbb=1"/>
          <p:cNvSpPr/>
          <p:nvPr/>
        </p:nvSpPr>
        <p:spPr>
          <a:xfrm>
            <a:off x="2038740" y="447596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</a:t>
            </a:r>
            <a:endParaRPr lang="en-US" altLang="zh-CN" sz="2800" dirty="0"/>
          </a:p>
        </p:txBody>
      </p:sp>
      <p:sp>
        <p:nvSpPr>
          <p:cNvPr id="12" name="QB_8_AN.149_1#464f32cfd.blank?vaa=1&amp;vcp=1&amp;vis=1&amp;pid=3a5446515&amp;color=0,0,0&amp;vpa=81&amp;vtp=1&amp;vaab=1&amp;bbb=1"/>
          <p:cNvSpPr/>
          <p:nvPr/>
        </p:nvSpPr>
        <p:spPr>
          <a:xfrm>
            <a:off x="1643890" y="510080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0_1#c3b832c33?vaa=1&amp;vcp=1&amp;vis=1&amp;pid=3a5446515&amp;color=0,0,0&amp;vtp=1&amp;vaab=1&amp;bt=1&amp;bbb=1&amp;hb=1"/>
          <p:cNvSpPr/>
          <p:nvPr/>
        </p:nvSpPr>
        <p:spPr>
          <a:xfrm>
            <a:off x="539496" y="9611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（3）E处位于世界上最大的平原，这里人口稀疏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51_1#c3b832c33.blank?vaa=1&amp;vcp=1&amp;vis=1&amp;pid=3a5446515&amp;color=0,0,0&amp;vpa=82&amp;vtp=1&amp;vaab=1&amp;bbb=1&amp;hb=1"/>
          <p:cNvSpPr/>
          <p:nvPr/>
        </p:nvSpPr>
        <p:spPr>
          <a:xfrm>
            <a:off x="539496" y="93065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E处位于热带雨林气候区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，气候过于湿热，不适宜人类长期居住</a:t>
            </a:r>
            <a:endParaRPr lang="en-US" altLang="zh-CN" sz="2800" dirty="0"/>
          </a:p>
        </p:txBody>
      </p:sp>
      <p:pic>
        <p:nvPicPr>
          <p:cNvPr id="4" name="QO_7_BD.150_2#c3b832c33?vaa=1&amp;vcp=1&amp;vis=1&amp;pid=3a54465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2289937"/>
            <a:ext cx="5202936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e8ce1e848?colgroup=21,8&amp;vcp=1&amp;pid=a20ae335e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5593"/>
          <a:ext cx="11082528" cy="3911410"/>
        </p:xfrm>
        <a:graphic>
          <a:graphicData uri="http://schemas.openxmlformats.org/drawingml/2006/table">
            <a:tbl>
              <a:tblPr/>
              <a:tblGrid>
                <a:gridCol w="786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说出世界三大宗教及其主要分布地区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运用图片描述城市景观和乡村景观的差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举例说出聚落与自然环境的关系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认识保护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世界文化遗产的意义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6_BD#e8ce1e848.table_image?tii=2&amp;vcp=1&amp;pid=a20ae335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0" y="2634107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e8ce1e848?colgroup=21,8&amp;vcp=1&amp;pid=a20ae335e&amp;color=0,0,0&amp;mp=1&amp;vtp=1&amp;vaab=1&amp;bt=1&amp;bbb=1"/>
          <p:cNvSpPr txBox="1"/>
          <p:nvPr/>
        </p:nvSpPr>
        <p:spPr>
          <a:xfrm>
            <a:off x="10903879" y="11171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2_1#1cecc1a68?sp=1&amp;vaa=1&amp;vcp=1&amp;vis=1&amp;pid=fbdb47a1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（2023·山东青岛·模拟）某学校地理社团开展了以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“自然环境与聚落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形成和发展的关系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”为主题的探究活动。结合下图，完成下列各题。</a:t>
            </a:r>
            <a:endParaRPr lang="en-US" altLang="zh-CN" sz="2800" dirty="0"/>
          </a:p>
        </p:txBody>
      </p:sp>
      <p:sp>
        <p:nvSpPr>
          <p:cNvPr id="3" name="QO_7_BD.152_2#1cecc1a68?sp=1&amp;vaa=1&amp;vcp=1&amp;vis=1&amp;pid=fbdb47a1c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【探究过程】</a:t>
            </a:r>
            <a:endParaRPr lang="en-US" altLang="zh-CN" sz="2800" dirty="0"/>
          </a:p>
        </p:txBody>
      </p:sp>
      <p:sp>
        <p:nvSpPr>
          <p:cNvPr id="4" name="QO_7#1cecc1a68?sp=1&amp;vaa=1&amp;vcp=1&amp;vis=1&amp;pid=fbdb47a1c&amp;color=0,0,0&amp;vtp=1&amp;vaab=1&amp;bbb=1"/>
          <p:cNvSpPr/>
          <p:nvPr/>
        </p:nvSpPr>
        <p:spPr>
          <a:xfrm>
            <a:off x="539496" y="24512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探究一：水源对聚落形成和发展的影响</a:t>
            </a:r>
            <a:endParaRPr lang="en-US" altLang="zh-CN" sz="2800" dirty="0"/>
          </a:p>
        </p:txBody>
      </p:sp>
      <p:pic>
        <p:nvPicPr>
          <p:cNvPr id="5" name="QO_7_BD.153_2#1cecc1a68?iti=4&amp;htil=1&amp;vaa=1&amp;vcp=1&amp;vis=1&amp;pid=fbdb47a1c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/>
          <a:stretch>
            <a:fillRect/>
          </a:stretch>
        </p:blipFill>
        <p:spPr>
          <a:xfrm>
            <a:off x="1143000" y="3143803"/>
            <a:ext cx="4317822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53_3#1cecc1a68?iti=5&amp;htil=1&amp;vaa=1&amp;vcp=1&amp;vis=1&amp;pid=fbdb47a1c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48"/>
          <a:stretch>
            <a:fillRect/>
          </a:stretch>
        </p:blipFill>
        <p:spPr>
          <a:xfrm>
            <a:off x="7453511" y="3143803"/>
            <a:ext cx="3547700" cy="246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53_4#1cecc1a68?iti=4&amp;htil=1&amp;vaa=1&amp;vcp=1&amp;vis=1&amp;pid=fbdb47a1c&amp;color=0,0,0&amp;vtp=1&amp;vaab=1&amp;bbb=1"/>
          <p:cNvSpPr/>
          <p:nvPr/>
        </p:nvSpPr>
        <p:spPr>
          <a:xfrm>
            <a:off x="3007519" y="574882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8" name="QO_7_BD.153_5#1cecc1a68?iti=5&amp;htil=1&amp;vaa=1&amp;vcp=1&amp;vis=1&amp;pid=fbdb47a1c&amp;color=0,0,0&amp;vtp=1&amp;vaab=1&amp;bbb=1"/>
          <p:cNvSpPr/>
          <p:nvPr/>
        </p:nvSpPr>
        <p:spPr>
          <a:xfrm>
            <a:off x="8562499" y="5739683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4_1#0861b851c?vaa=1&amp;vcp=1&amp;vis=1&amp;pid=1cecc1a68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（1）从水源角度分析，图1中A、B、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C三个聚落分布的共同特点是沿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分布，三个聚落中最有可能发展为较大聚落的是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聚落，原因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0861b851c.blank?vaa=1&amp;vcp=1&amp;vis=1&amp;pid=1cecc1a68&amp;color=0,0,0&amp;vpa=83&amp;vtp=1&amp;vaab=1&amp;bbb=1"/>
          <p:cNvSpPr/>
          <p:nvPr/>
        </p:nvSpPr>
        <p:spPr>
          <a:xfrm>
            <a:off x="549815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</a:t>
            </a:r>
            <a:endParaRPr lang="en-US" altLang="zh-CN" sz="2800" dirty="0"/>
          </a:p>
        </p:txBody>
      </p:sp>
      <p:sp>
        <p:nvSpPr>
          <p:cNvPr id="4" name="QB_8_AN.2_1#0861b851c.blank?vaa=1&amp;vcp=1&amp;vis=1&amp;pid=1cecc1a68&amp;color=0,0,0&amp;vpa=84&amp;vtp=1&amp;vaab=1"/>
          <p:cNvSpPr/>
          <p:nvPr/>
        </p:nvSpPr>
        <p:spPr>
          <a:xfrm>
            <a:off x="9058814" y="11716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8_AN.3_1#0861b851c.blank?vaa=1&amp;vcp=1&amp;vis=1&amp;pid=1cecc1a68&amp;color=0,0,0&amp;vpa=85&amp;vtp=1&amp;vaab=1&amp;bbb=1"/>
          <p:cNvSpPr/>
          <p:nvPr/>
        </p:nvSpPr>
        <p:spPr>
          <a:xfrm>
            <a:off x="880015" y="1798365"/>
            <a:ext cx="79629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聚落位于河流交汇处，地形平坦开阔，水运便利</a:t>
            </a:r>
            <a:endParaRPr lang="en-US" altLang="zh-CN" sz="2800" dirty="0"/>
          </a:p>
        </p:txBody>
      </p:sp>
      <p:pic>
        <p:nvPicPr>
          <p:cNvPr id="6" name="QO_7_BD.157_2#0861b851c?iti=6&amp;htil=1&amp;vaa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2536616"/>
            <a:ext cx="4343400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BD.157_4#0861b851c?iti=6&amp;htil=1&amp;vaa=1&amp;vcp=1&amp;vis=1&amp;pid=1cecc1a68&amp;color=0,0,0&amp;vtp=1&amp;vaab=1&amp;bbb=1"/>
          <p:cNvSpPr/>
          <p:nvPr/>
        </p:nvSpPr>
        <p:spPr>
          <a:xfrm>
            <a:off x="3007519" y="51416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9" name="QO_7_BD.157_5#0861b851c?iti=7&amp;htil=1&amp;vaa=1&amp;vcp=1&amp;vis=1&amp;pid=1cecc1a68&amp;color=0,0,0&amp;vtp=1&amp;vaab=1&amp;bbb=1"/>
          <p:cNvSpPr/>
          <p:nvPr/>
        </p:nvSpPr>
        <p:spPr>
          <a:xfrm>
            <a:off x="8562499" y="5141640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10" name="QB_8_BD.159_1#1b99ea261?vaa=1&amp;vcp=1&amp;vis=1&amp;pid=1cecc1a68&amp;color=0,0,0&amp;vtp=1&amp;vaab=1&amp;bbb=1"/>
          <p:cNvSpPr/>
          <p:nvPr/>
        </p:nvSpPr>
        <p:spPr>
          <a:xfrm>
            <a:off x="539496" y="57768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（2）据图分析，图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2聚落呈条带状分布的原因是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60_1#1b99ea261.blank?vaa=1&amp;vcp=1&amp;vis=1&amp;pid=1cecc1a68&amp;color=0,0,0&amp;vpa=86&amp;vtp=1&amp;vaab=1&amp;bbb=1"/>
          <p:cNvSpPr/>
          <p:nvPr/>
        </p:nvSpPr>
        <p:spPr>
          <a:xfrm>
            <a:off x="8017414" y="572545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沿河流分布</a:t>
            </a:r>
            <a:endParaRPr lang="en-US" altLang="zh-CN" sz="2800" dirty="0"/>
          </a:p>
        </p:txBody>
      </p:sp>
      <p:pic>
        <p:nvPicPr>
          <p:cNvPr id="12" name="QO_7_BD.153_3#1cecc1a68?iti=5&amp;htil=1&amp;vaa=1&amp;vcp=1&amp;vis=1&amp;pid=fbdb47a1c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48"/>
          <a:stretch>
            <a:fillRect/>
          </a:stretch>
        </p:blipFill>
        <p:spPr>
          <a:xfrm>
            <a:off x="7284964" y="2643995"/>
            <a:ext cx="3547700" cy="246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1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a16a41abe?sp=1&amp;vcp=1&amp;vis=1&amp;pid=1cecc1a68&amp;color=0,0,0&amp;vtp=1&amp;vaab=1&amp;bt=1&amp;bbb=1"/>
          <p:cNvSpPr/>
          <p:nvPr/>
        </p:nvSpPr>
        <p:spPr>
          <a:xfrm>
            <a:off x="539496" y="7180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探究二：地形对聚落形成和发展的影响</a:t>
            </a:r>
            <a:endParaRPr lang="en-US" altLang="zh-CN" sz="2800" dirty="0"/>
          </a:p>
        </p:txBody>
      </p:sp>
      <p:pic>
        <p:nvPicPr>
          <p:cNvPr id="3" name="P_8_BD#a16a41abe?iti=8&amp;htil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072" y="1408811"/>
            <a:ext cx="320040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8_BD#a16a41abe?iti=9&amp;htil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048" y="1399667"/>
            <a:ext cx="3255264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8_BD#a16a41abe?iti=8&amp;htil=1&amp;vcp=1&amp;vis=1&amp;pid=1cecc1a68&amp;color=0,0,0&amp;vtp=1&amp;vaab=1&amp;bbb=1"/>
          <p:cNvSpPr/>
          <p:nvPr/>
        </p:nvSpPr>
        <p:spPr>
          <a:xfrm>
            <a:off x="3012091" y="3638931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6" name="P_8_BD#a16a41abe?iti=9&amp;htil=1&amp;vcp=1&amp;vis=1&amp;pid=1cecc1a68&amp;color=0,0,0&amp;vtp=1&amp;vaab=1&amp;bbb=1"/>
          <p:cNvSpPr/>
          <p:nvPr/>
        </p:nvSpPr>
        <p:spPr>
          <a:xfrm>
            <a:off x="8562499" y="3629787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7" name="QB_8_BD.161_1#a988a9466?vaa=1&amp;vcp=1&amp;vis=1&amp;pid=1cecc1a68&amp;color=0,0,0&amp;vtp=1&amp;vaab=1&amp;bbb=1&amp;hb=1"/>
          <p:cNvSpPr/>
          <p:nvPr/>
        </p:nvSpPr>
        <p:spPr>
          <a:xfrm>
            <a:off x="539496" y="42794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（3）图3、图4分别为我国华北平原、云贵高原的聚落景观图。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属于山区聚落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。试从地形角度分析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，该地区很难形成大面积团块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状聚落的原因是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62_1#a988a9466.blank?vaa=1&amp;vcp=1&amp;vis=1&amp;pid=1cecc1a68&amp;color=0,0,0&amp;vpa=87&amp;vtp=1&amp;vaab=1"/>
          <p:cNvSpPr/>
          <p:nvPr/>
        </p:nvSpPr>
        <p:spPr>
          <a:xfrm>
            <a:off x="905415" y="489667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9" name="QB_8_AN.163_1#a988a9466.blank?vaa=1&amp;vcp=1&amp;vis=1&amp;pid=1cecc1a68&amp;color=0,0,0&amp;vpa=88&amp;vtp=1&amp;vaab=1&amp;bbb=1"/>
          <p:cNvSpPr/>
          <p:nvPr/>
        </p:nvSpPr>
        <p:spPr>
          <a:xfrm>
            <a:off x="3039014" y="5523420"/>
            <a:ext cx="701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该地区地形崎岖，平原面积较小，交通不便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bd6d1d76b?sp=1&amp;vcp=1&amp;vis=1&amp;pid=1cecc1a68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探究三：气候对聚落形成和发展的影响</a:t>
            </a:r>
            <a:endParaRPr lang="en-US" altLang="zh-CN" sz="2800" dirty="0"/>
          </a:p>
        </p:txBody>
      </p:sp>
      <p:pic>
        <p:nvPicPr>
          <p:cNvPr id="3" name="P_8_BD#bd6d1d76b?iti=10&amp;htil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1198163"/>
            <a:ext cx="291693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8_BD#bd6d1d76b?iti=11&amp;htil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2944" y="1198163"/>
            <a:ext cx="265176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8_BD#bd6d1d76b?iti=10&amp;htil=1&amp;vcp=1&amp;vis=1&amp;pid=1cecc1a68&amp;color=0,0,0&amp;vtp=1&amp;vaab=1&amp;bbb=1"/>
          <p:cNvSpPr/>
          <p:nvPr/>
        </p:nvSpPr>
        <p:spPr>
          <a:xfrm>
            <a:off x="3016663" y="3492291"/>
            <a:ext cx="6143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6" name="P_8_BD#bd6d1d76b?iti=11&amp;htil=1&amp;vcp=1&amp;vis=1&amp;pid=1cecc1a68&amp;color=0,0,0&amp;vtp=1&amp;vaab=1&amp;bbb=1"/>
          <p:cNvSpPr/>
          <p:nvPr/>
        </p:nvSpPr>
        <p:spPr>
          <a:xfrm>
            <a:off x="8571643" y="3492291"/>
            <a:ext cx="6143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</a:t>
            </a:r>
            <a:endParaRPr lang="en-US" altLang="zh-CN" sz="2800" dirty="0"/>
          </a:p>
        </p:txBody>
      </p:sp>
      <p:sp>
        <p:nvSpPr>
          <p:cNvPr id="7" name="QB_8_BD.164_1#8d8bb242c?vaa=1&amp;vcp=1&amp;vis=1&amp;pid=1cecc1a68&amp;color=0,0,0&amp;vtp=1&amp;vaab=1&amp;bbb=1&amp;hb=1"/>
          <p:cNvSpPr/>
          <p:nvPr/>
        </p:nvSpPr>
        <p:spPr>
          <a:xfrm>
            <a:off x="539496" y="4090524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（4）气候对聚落的建筑影响明显。图5、图6分别是东南亚地区的高脚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屋和北冰洋沿岸的冰屋。高脚屋的建造主要是为了适应当地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的气候特点，冰屋的建造主要是为了适应当地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65_1#8d8bb242c.blank?vaa=1&amp;vcp=1&amp;vis=1&amp;pid=1cecc1a68&amp;color=0,0,0&amp;vpa=89&amp;vtp=1&amp;vaab=1&amp;bbb=1&amp;hb=1"/>
          <p:cNvSpPr/>
          <p:nvPr/>
        </p:nvSpPr>
        <p:spPr>
          <a:xfrm>
            <a:off x="539496" y="4657325"/>
            <a:ext cx="11109960" cy="11175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高温多雨（或湿热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B_8_AN.166_1#8d8bb242c.blank?vaa=1&amp;vcp=1&amp;vis=1&amp;pid=1cecc1a68&amp;color=0,0,0&amp;vpa=90&amp;vtp=1&amp;vaab=1&amp;bbb=1"/>
          <p:cNvSpPr/>
          <p:nvPr/>
        </p:nvSpPr>
        <p:spPr>
          <a:xfrm>
            <a:off x="9687989" y="5255058"/>
            <a:ext cx="188144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寒冷干燥</a:t>
            </a:r>
            <a:endParaRPr lang="en-US" altLang="zh-CN" sz="2800" dirty="0"/>
          </a:p>
        </p:txBody>
      </p:sp>
      <p:sp>
        <p:nvSpPr>
          <p:cNvPr id="10" name="QB_8_AN.166_1#8d8bb242c.blank?vaa=1&amp;vcp=1&amp;vis=1&amp;pid=1cecc1a68&amp;color=0,0,0&amp;vpa=90&amp;vtp=1&amp;vaab=1&amp;bbb=1"/>
          <p:cNvSpPr/>
          <p:nvPr/>
        </p:nvSpPr>
        <p:spPr>
          <a:xfrm>
            <a:off x="539496" y="5841013"/>
            <a:ext cx="1892419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或干冷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fa6fcbf0?sp=1&amp;vcp=1&amp;vis=1&amp;pid=1cecc1a68&amp;color=0,0,0&amp;vtp=1&amp;vaab=1&amp;bt=1&amp;bbb=1"/>
          <p:cNvSpPr/>
          <p:nvPr/>
        </p:nvSpPr>
        <p:spPr>
          <a:xfrm>
            <a:off x="539496" y="8541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成果展示】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（5）聚落的形成和发展受自然环境影响。自然环境主要通过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等影响聚落的形成和发展。</a:t>
            </a:r>
            <a:endParaRPr lang="en-US" altLang="zh-CN" sz="2800" dirty="0"/>
          </a:p>
        </p:txBody>
      </p:sp>
      <p:sp>
        <p:nvSpPr>
          <p:cNvPr id="4" name="QB_8_AN.168_1#cfa6fcbf0.blank?vaa=1&amp;vcp=1&amp;vis=1&amp;pid=1cecc1a68&amp;color=0,0,0&amp;vpa=91&amp;vtp=1&amp;vaab=1&amp;bbb=1"/>
          <p:cNvSpPr/>
          <p:nvPr/>
        </p:nvSpPr>
        <p:spPr>
          <a:xfrm>
            <a:off x="9973214" y="147139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水源</a:t>
            </a:r>
            <a:endParaRPr lang="en-US" altLang="zh-CN" sz="2800" dirty="0"/>
          </a:p>
        </p:txBody>
      </p:sp>
      <p:sp>
        <p:nvSpPr>
          <p:cNvPr id="5" name="QB_8_AN.169_1#cfa6fcbf0.blank?vaa=1&amp;vcp=1&amp;vis=1&amp;pid=1cecc1a68&amp;color=0,0,0&amp;vpa=92&amp;vtp=1&amp;vaab=1&amp;bbb=1"/>
          <p:cNvSpPr/>
          <p:nvPr/>
        </p:nvSpPr>
        <p:spPr>
          <a:xfrm>
            <a:off x="549815" y="20981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6" name="QB_8_AN.171_1#cfa6fcbf0.blank?vaa=1&amp;vcp=1&amp;vis=1&amp;pid=1cecc1a68&amp;color=0,0,0&amp;vpa=93&amp;vtp=1&amp;vaab=1&amp;bbb=1"/>
          <p:cNvSpPr/>
          <p:nvPr/>
        </p:nvSpPr>
        <p:spPr>
          <a:xfrm>
            <a:off x="1972214" y="20981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endParaRPr lang="en-US" altLang="zh-CN" sz="2800" dirty="0"/>
          </a:p>
        </p:txBody>
      </p:sp>
      <p:pic>
        <p:nvPicPr>
          <p:cNvPr id="7" name="QO_7_BD.170_2#63e0b5046?iti=12&amp;htil=1&amp;vaa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2831814"/>
            <a:ext cx="4343400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O_7_BD.170_3#63e0b5046?iti=13&amp;htil=1&amp;vaa=1&amp;vcp=1&amp;vis=1&amp;pid=1cecc1a6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2831814"/>
            <a:ext cx="2359152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7_BD.170_4#63e0b5046?iti=12&amp;htil=1&amp;vaa=1&amp;vcp=1&amp;vis=1&amp;pid=1cecc1a68&amp;color=0,0,0&amp;vtp=1&amp;vaab=1&amp;bbb=1"/>
          <p:cNvSpPr/>
          <p:nvPr/>
        </p:nvSpPr>
        <p:spPr>
          <a:xfrm>
            <a:off x="3007519" y="543683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10" name="QO_7_BD.170_5#63e0b5046?iti=13&amp;htil=1&amp;vaa=1&amp;vcp=1&amp;vis=1&amp;pid=1cecc1a68&amp;color=0,0,0&amp;vtp=1&amp;vaab=1&amp;bbb=1"/>
          <p:cNvSpPr/>
          <p:nvPr/>
        </p:nvSpPr>
        <p:spPr>
          <a:xfrm>
            <a:off x="8562499" y="5436838"/>
            <a:ext cx="614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a3c11f76.fixed?vcp=1&amp;pid=175f074b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世界的居民</a:t>
            </a:r>
            <a:endParaRPr lang="en-US" altLang="zh-CN" sz="4000" dirty="0"/>
          </a:p>
        </p:txBody>
      </p:sp>
      <p:sp>
        <p:nvSpPr>
          <p:cNvPr id="3" name="C_5_BD#7a3c11f76.fixed?vcp=1&amp;pid=175f074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ec5a6e4?vcp=1&amp;pid=7a3c11f7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世界的人口</a:t>
            </a:r>
            <a:endParaRPr lang="en-US" altLang="zh-CN" sz="3000" dirty="0"/>
          </a:p>
        </p:txBody>
      </p:sp>
      <p:sp>
        <p:nvSpPr>
          <p:cNvPr id="3" name="QO_7_BD.1_1#cdaffc2a9?vaa=1&amp;vcp=1&amp;vis=1&amp;pid=54ec5a6e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1.世界人口的数量与增长</a:t>
            </a:r>
            <a:endParaRPr lang="en-US" altLang="zh-CN" sz="2800" dirty="0"/>
          </a:p>
        </p:txBody>
      </p:sp>
      <p:sp>
        <p:nvSpPr>
          <p:cNvPr id="4" name="QB_8_BD.2_1#69efde8a0?sp=1&amp;vaa=1&amp;vcp=1&amp;vis=1&amp;pid=cdaffc2a9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（1）人口的增长特点</a:t>
            </a:r>
            <a:endParaRPr lang="en-US" altLang="zh-CN" sz="2800" dirty="0"/>
          </a:p>
        </p:txBody>
      </p:sp>
      <p:graphicFrame>
        <p:nvGraphicFramePr>
          <p:cNvPr id="8" name="QB_8_BD.2_2#69efde8a0?colgroup=9,20&amp;vaa=1&amp;vcp=1&amp;vis=1&amp;pid=cdaffc2a9&amp;color=0,0,0&amp;vtp=1&amp;vaab=1&amp;bbb=1&amp;hb=1"/>
          <p:cNvGraphicFramePr>
            <a:graphicFrameLocks noGrp="1"/>
          </p:cNvGraphicFramePr>
          <p:nvPr/>
        </p:nvGraphicFramePr>
        <p:xfrm>
          <a:off x="539496" y="2528996"/>
          <a:ext cx="11091672" cy="2793748"/>
        </p:xfrm>
        <a:graphic>
          <a:graphicData uri="http://schemas.openxmlformats.org/drawingml/2006/table">
            <a:tbl>
              <a:tblPr/>
              <a:tblGrid>
                <a:gridCol w="3419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18世纪以前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世界人口增长相当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18世纪以后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世界人口进入迅速增长的时期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到2022年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人口总数突破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世界人口仍以较快的速度在持续增长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QB_8_AN.3_1#69efde8a0.blank?vaa=1&amp;vcp=1&amp;vis=1&amp;pid=cdaffc2a9&amp;color=0,0,0&amp;vpa=1&amp;vtp=1&amp;vaab=1&amp;bbb=1"/>
          <p:cNvSpPr/>
          <p:nvPr/>
        </p:nvSpPr>
        <p:spPr>
          <a:xfrm>
            <a:off x="6886471" y="30542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缓慢</a:t>
            </a:r>
            <a:endParaRPr lang="en-US" altLang="zh-CN" sz="2800" dirty="0"/>
          </a:p>
        </p:txBody>
      </p:sp>
      <p:sp>
        <p:nvSpPr>
          <p:cNvPr id="7" name="QB_8_AN.4_1#69efde8a0.blank?vaa=1&amp;vcp=1&amp;vis=1&amp;pid=cdaffc2a9&amp;color=0,0,0&amp;vpa=2&amp;vtp=1&amp;vaab=1&amp;bbb=1"/>
          <p:cNvSpPr/>
          <p:nvPr/>
        </p:nvSpPr>
        <p:spPr>
          <a:xfrm>
            <a:off x="6175270" y="4177457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_1#1de1eb77c?vaa=1&amp;vcp=1&amp;vis=1&amp;pid=cdaffc2a9&amp;color=0,0,0&amp;vtp=1&amp;vaab=1&amp;bt=1&amp;bbb=1&amp;hb=1"/>
          <p:cNvSpPr/>
          <p:nvPr/>
        </p:nvSpPr>
        <p:spPr>
          <a:xfrm>
            <a:off x="539496" y="9022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（2）人口增长速度：世界人口的增长速度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，通常用人口自然增长率来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。人口自然增长率越高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，人口增长的速度越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一般来说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发展水平高的国家，人口的自然增长速度较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；经济发展水平低的国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家，人口的自然增长速度较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1de1eb77c.blank?vaa=1&amp;vcp=1&amp;vis=1&amp;pid=cdaffc2a9&amp;color=0,0,0&amp;vpa=3&amp;vtp=1&amp;vaab=1"/>
          <p:cNvSpPr/>
          <p:nvPr/>
        </p:nvSpPr>
        <p:spPr>
          <a:xfrm>
            <a:off x="8017414" y="151942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</a:t>
            </a:r>
            <a:endParaRPr lang="en-US" altLang="zh-CN" sz="2800" dirty="0"/>
          </a:p>
        </p:txBody>
      </p:sp>
      <p:sp>
        <p:nvSpPr>
          <p:cNvPr id="4" name="QB_8_AN.2_1#1de1eb77c.blank?vaa=1&amp;vcp=1&amp;vis=1&amp;pid=cdaffc2a9&amp;color=0,0,0&amp;vpa=4&amp;vtp=1&amp;vaab=1"/>
          <p:cNvSpPr/>
          <p:nvPr/>
        </p:nvSpPr>
        <p:spPr>
          <a:xfrm>
            <a:off x="7306214" y="216712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5" name="QB_8_AN.3_1#1de1eb77c.blank?vaa=1&amp;vcp=1&amp;vis=1&amp;pid=cdaffc2a9&amp;color=0,0,0&amp;vpa=5&amp;vtp=1&amp;vaab=1"/>
          <p:cNvSpPr/>
          <p:nvPr/>
        </p:nvSpPr>
        <p:spPr>
          <a:xfrm>
            <a:off x="4817015" y="279387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</a:t>
            </a:r>
            <a:endParaRPr lang="en-US" altLang="zh-CN" sz="2800" dirty="0"/>
          </a:p>
        </p:txBody>
      </p:sp>
      <p:sp>
        <p:nvSpPr>
          <p:cNvPr id="6" name="P_8_BD#f5e8b1d0b?sp=1&amp;vcp=1&amp;vis=1&amp;pid=cdaffc2a9&amp;color=0,0,0&amp;vtp=1&amp;vaab=1&amp;bbb=1"/>
          <p:cNvSpPr/>
          <p:nvPr/>
        </p:nvSpPr>
        <p:spPr>
          <a:xfrm>
            <a:off x="539496" y="34658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（3）人口自然增长率=人口出生率-人口死亡率</a:t>
            </a:r>
            <a:endParaRPr lang="en-US" altLang="zh-CN" sz="2800" dirty="0"/>
          </a:p>
        </p:txBody>
      </p:sp>
      <p:sp>
        <p:nvSpPr>
          <p:cNvPr id="7" name="QB_8_BD.9_1#3837b27a8?vaa=1&amp;vcp=1&amp;vis=1&amp;pid=cdaffc2a9&amp;color=0,0,0&amp;vtp=1&amp;vaab=1&amp;bbb=1&amp;hb=1"/>
          <p:cNvSpPr/>
          <p:nvPr/>
        </p:nvSpPr>
        <p:spPr>
          <a:xfrm>
            <a:off x="539496" y="40953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（4）人口自然增长率的地域差异：欧洲、北美洲等地区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，人口自然增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长率较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个别国家甚至出现了负增长；亚洲、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非洲和拉丁美洲地区，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人口自然增长率较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0_1#3837b27a8.blank?vaa=1&amp;vcp=1&amp;vis=1&amp;pid=cdaffc2a9&amp;color=0,0,0&amp;vpa=6&amp;vtp=1&amp;vaab=1"/>
          <p:cNvSpPr/>
          <p:nvPr/>
        </p:nvSpPr>
        <p:spPr>
          <a:xfrm>
            <a:off x="1616614" y="471252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9" name="QB_8_AN.11_1#3837b27a8.blank?vaa=1&amp;vcp=1&amp;vis=1&amp;pid=cdaffc2a9&amp;color=0,0,0&amp;vpa=7&amp;vtp=1&amp;vaab=1"/>
          <p:cNvSpPr/>
          <p:nvPr/>
        </p:nvSpPr>
        <p:spPr>
          <a:xfrm>
            <a:off x="3394615" y="533927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2_1#d4bece59e?sp=1&amp;vaa=1&amp;vcp=1&amp;vis=1&amp;pid=54ec5a6e4&amp;color=0,0,0&amp;vtp=1&amp;vaab=1&amp;bt=1&amp;bbb=1"/>
              <p:cNvSpPr/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.世界人口的分布与人口问题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（1）人口密度反映人口地理分布的疏密程度，用人/千米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来表示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口密度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=某地区的总人口数÷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该地区的总面积。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2_1#d4bece59e?sp=1&amp;vaa=1&amp;vcp=1&amp;vis=1&amp;pid=54ec5a6e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2138</Words>
  <Application>Microsoft Office PowerPoint</Application>
  <PresentationFormat>宽屏</PresentationFormat>
  <Paragraphs>584</Paragraphs>
  <Slides>54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4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2024-11-23T11:02:00Z</dcterms:created>
  <dcterms:modified xsi:type="dcterms:W3CDTF">2025-07-28T01:00:24Z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11DB1F888E7A44ED83575144000E36AC_12</vt:lpwstr>
  </property>
  <property fmtid="{D5CDD505-2E9C-101B-9397-08002B2CF9AE}" pid="3" name="KSOProductBuildVer">
    <vt:lpwstr>2052-12.1.0.17147</vt:lpwstr>
  </property>
</Properties>
</file>