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60" r:id="rId5"/>
    <p:sldId id="259" r:id="rId6"/>
    <p:sldId id="262" r:id="rId7"/>
    <p:sldId id="261" r:id="rId8"/>
    <p:sldId id="288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169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84902ab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B1018C5-4826-42A2-82B8-721AE685B15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专题三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生物与环境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4902ab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4D0AD5E-7E78-4FF0-9BCE-06CE9044E02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129a711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84f1427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5129a7111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284f1427d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专题三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生物与环境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c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F62619A-8053-19F9-02C8-CFAE34662B7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6A717A7-31E3-44D6-ABC1-A1321DEBFC1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F86DF08-68DB-43FE-AF84-8096C90789E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129a711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84f1427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5129a7111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284f1427d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1_1#334123dd5?vaa=1&amp;vcp=1&amp;vis=1&amp;pid=5129a7111&amp;color=0,0,0&amp;vtp=1&amp;vaab=1&amp;bt=1&amp;bbb=1&amp;hb=1"/>
          <p:cNvSpPr/>
          <p:nvPr/>
        </p:nvSpPr>
        <p:spPr>
          <a:xfrm>
            <a:off x="539496" y="554400"/>
            <a:ext cx="11109960" cy="163948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四川眉山·模拟）某城市的一块荒地在城市发展过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被改造成另一个相对稳定的生态系统，改造前后的一些变化如下表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此下列所作出的相关判断错误的是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QC_4_BD.11_2#334123dd5?colgroup=3,5,6,13&amp;vaa=1&amp;vcp=1&amp;vis=1&amp;pid=5129a7111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04274650"/>
                  </p:ext>
                </p:extLst>
              </p:nvPr>
            </p:nvGraphicFramePr>
            <p:xfrm>
              <a:off x="539496" y="2278044"/>
              <a:ext cx="11073384" cy="1653478"/>
            </p:xfrm>
            <a:graphic>
              <a:graphicData uri="http://schemas.openxmlformats.org/drawingml/2006/table">
                <a:tbl>
                  <a:tblPr/>
                  <a:tblGrid>
                    <a:gridCol w="15544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574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146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494690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321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植物种类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植被覆盖率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群落中的植物优势种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013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改造前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10%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狗尾草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艾蒿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蒲公英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013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改造后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25%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菖蒲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芦苇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睡莲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QC_4_BD.11_2#334123dd5?colgroup=3,5,6,13&amp;vaa=1&amp;vcp=1&amp;vis=1&amp;pid=5129a7111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04274650"/>
                  </p:ext>
                </p:extLst>
              </p:nvPr>
            </p:nvGraphicFramePr>
            <p:xfrm>
              <a:off x="539496" y="2278044"/>
              <a:ext cx="11073384" cy="1653478"/>
            </p:xfrm>
            <a:graphic>
              <a:graphicData uri="http://schemas.openxmlformats.org/drawingml/2006/table">
                <a:tbl>
                  <a:tblPr/>
                  <a:tblGrid>
                    <a:gridCol w="15544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574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146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494690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3321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0"/>
                            </a:lnSpc>
                          </a:pP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植物种类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植被覆盖率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群落中的植物优势种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013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改造前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4175" t="-105435" r="-197573" b="-1326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狗尾草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艾蒿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蒲公英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013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改造后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4175" t="-205435" r="-197573" b="-326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菖蒲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芦苇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睡莲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QC_4_BD.11_3#334123dd5.choices?vaa=1&amp;vcp=1&amp;vis=1&amp;pid=5129a7111&amp;color=0,0,0&amp;vtp=1&amp;vaab=1&amp;bbb=1"/>
          <p:cNvSpPr/>
          <p:nvPr/>
        </p:nvSpPr>
        <p:spPr>
          <a:xfrm>
            <a:off x="539496" y="4068744"/>
            <a:ext cx="11109960" cy="21633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A.改造后增加了该区域的湿地面积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.改造后该区域的植物多样性增加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.改造后该区域的气候可得到适度改善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.改造后该生态系统的自动调节能力减弱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AS.1_1#334123dd5?vaa=1&amp;vcp=1&amp;vis=1&amp;pid=5129a7111&amp;color=0,0,0&amp;vtp=1&amp;vaab=1&amp;bt=1&amp;bbb=1&amp;hb=1"/>
          <p:cNvSpPr/>
          <p:nvPr/>
        </p:nvSpPr>
        <p:spPr>
          <a:xfrm>
            <a:off x="539496" y="2907570"/>
            <a:ext cx="11109960" cy="1045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生物种类越多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食物链和食物网越复杂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生态系统的自动调节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能力越强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生态系统就能更长时间地维持相对的稳定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4_AN.12_1#334123dd5.bracket?vaa=1&amp;vcp=1&amp;vis=1&amp;pid=5129a7111&amp;color=0,0,0&amp;vpa=4&amp;vtp=1&amp;vaab=1">
            <a:extLst>
              <a:ext uri="{FF2B5EF4-FFF2-40B4-BE49-F238E27FC236}">
                <a16:creationId xmlns:a16="http://schemas.microsoft.com/office/drawing/2014/main" id="{34FA76C1-4E2B-4900-8555-8952867923A0}"/>
              </a:ext>
            </a:extLst>
          </p:cNvPr>
          <p:cNvSpPr/>
          <p:nvPr/>
        </p:nvSpPr>
        <p:spPr>
          <a:xfrm>
            <a:off x="539496" y="3964453"/>
            <a:ext cx="141276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284f1427d.fixed?vcp=1&amp;pid=84902ab9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专题三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生物与环境</a:t>
            </a:r>
            <a:endParaRPr lang="en-US" altLang="zh-CN" sz="4000" dirty="0"/>
          </a:p>
        </p:txBody>
      </p:sp>
      <p:sp>
        <p:nvSpPr>
          <p:cNvPr id="3" name="C_3_BD#284f1427d.fixed?vcp=1&amp;pid=84902ab9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88b8676b?vcp=1&amp;pid=284f1427d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5_BD.14_1#a453bc0fa?vaa=1&amp;vcp=1&amp;vis=1&amp;pid=988b8676b&amp;color=0,0,0&amp;vtp=1&amp;vaab=1&amp;bbb=1&amp;hb=1"/>
          <p:cNvSpPr/>
          <p:nvPr/>
        </p:nvSpPr>
        <p:spPr>
          <a:xfrm>
            <a:off x="539496" y="1267240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（湖南岳阳·模拟）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创新题·真实生活情境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小莲在爷爷种植了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辣椒、茄子的菜园里帮忙拔除杂草，她需要拔掉的是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AN.15_1#a453bc0fa.bracket?vaa=1&amp;vcp=1&amp;vis=1&amp;pid=988b8676b&amp;color=0,0,0&amp;vpa=5&amp;vtp=1&amp;vaab=1"/>
          <p:cNvSpPr/>
          <p:nvPr/>
        </p:nvSpPr>
        <p:spPr>
          <a:xfrm>
            <a:off x="8765220" y="193555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14_2#a453bc0fa.choices?vaa=1&amp;vcp=1&amp;vis=1&amp;pid=988b8676b&amp;color=0,0,0&amp;vtp=1&amp;vaab=1&amp;bbb=1"/>
          <p:cNvSpPr/>
          <p:nvPr/>
        </p:nvSpPr>
        <p:spPr>
          <a:xfrm>
            <a:off x="539496" y="2477561"/>
            <a:ext cx="11109960" cy="19240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7200"/>
              </a:lnSpc>
              <a:tabLst>
                <a:tab pos="2774315" algn="l"/>
                <a:tab pos="5574030" algn="l"/>
                <a:tab pos="82594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96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96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96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96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6" name="QC_5_BD.14_2#a453bc0fa.choice_image?vaa=1&amp;vcp=1&amp;vis=1&amp;pid=988b8676b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746" y="2479847"/>
            <a:ext cx="1655064" cy="192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5_BD.14_2#a453bc0fa.choice_image?vaa=1&amp;vcp=1&amp;vis=1&amp;pid=988b8676b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55283" y="2479847"/>
            <a:ext cx="1682496" cy="192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5_BD.14_2#a453bc0fa.choice_image?vaa=1&amp;vcp=1&amp;vis=1&amp;pid=988b8676b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66427" y="2479847"/>
            <a:ext cx="1545336" cy="192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5_BD.14_2#a453bc0fa.choice_image?vaa=1&amp;vcp=1&amp;vis=1&amp;pid=988b8676b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7334" y="2479847"/>
            <a:ext cx="1938528" cy="192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16_1#a9a7f9607?htil=3&amp;vaa=1&amp;vcp=1&amp;vis=1&amp;pid=988b8676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0728" y="902716"/>
            <a:ext cx="3520440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16_2#a9a7f9607?htil=3&amp;sp=1&amp;vaa=1&amp;vcp=1&amp;vis=1&amp;pid=988b8676b&amp;color=0,0,0&amp;vtp=1&amp;vaab=1&amp;bt=1&amp;bbb=1&amp;hb=1"/>
          <p:cNvSpPr/>
          <p:nvPr/>
        </p:nvSpPr>
        <p:spPr>
          <a:xfrm>
            <a:off x="539496" y="884428"/>
            <a:ext cx="7461504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（山东泰安·中考）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创新题·科学思维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图所示，同种树在同一地区单独生长和成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群生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长时形态呈现差异。下列叙述错误的是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C_5_BD.16_3#a9a7f9607.choices?htil=3&amp;vaa=1&amp;vcp=1&amp;vis=1&amp;pid=988b8676b&amp;color=0,0,0&amp;vtp=1&amp;vaab=1&amp;bbb=1&amp;hb=1"/>
          <p:cNvSpPr/>
          <p:nvPr/>
        </p:nvSpPr>
        <p:spPr>
          <a:xfrm>
            <a:off x="539496" y="2808160"/>
            <a:ext cx="7461504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A.甲、乙树的形态差异是由遗传物质决定的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.乙中成群生长的树与树之间存在竞争关系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.影响甲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、乙树形态差异的非生物因素主要是阳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.甲、乙树的形态差异是适应不同环境的结果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a9a7f9607?vaa=1&amp;vcp=1&amp;vis=1&amp;pid=988b8676b&amp;color=0,0,0&amp;vtp=1&amp;vaab=1&amp;bt=1&amp;bbb=1&amp;hb=1"/>
          <p:cNvSpPr/>
          <p:nvPr/>
        </p:nvSpPr>
        <p:spPr>
          <a:xfrm>
            <a:off x="539496" y="89103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生物体的形态结构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生理特征和行为方式叫作性状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生物性状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的变异是普遍存在的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引起变异的原因首先是遗传物质的不同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其次与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环境也有关系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乙树属于同种树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遗传物质相同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树冠的差异可能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是由环境改变引起的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5_AS.1_1#a9a7f9607?vaa=1&amp;vcp=1&amp;vis=1&amp;pid=988b8676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5968" y="3516376"/>
            <a:ext cx="3557016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AN.17_1#a9a7f9607.bracket?vaa=1&amp;vcp=1&amp;vis=1&amp;pid=988b8676b&amp;color=0,0,0&amp;vpa=6&amp;vtp=1&amp;vaab=1">
            <a:extLst>
              <a:ext uri="{FF2B5EF4-FFF2-40B4-BE49-F238E27FC236}">
                <a16:creationId xmlns:a16="http://schemas.microsoft.com/office/drawing/2014/main" id="{139A3D35-F88B-739C-409E-5426ED5BA474}"/>
              </a:ext>
            </a:extLst>
          </p:cNvPr>
          <p:cNvSpPr/>
          <p:nvPr/>
        </p:nvSpPr>
        <p:spPr>
          <a:xfrm>
            <a:off x="539496" y="3350261"/>
            <a:ext cx="1247874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9_1#6233a6fd6?vaa=1&amp;vcp=1&amp;vis=1&amp;pid=988b8676b&amp;color=0,0,0&amp;vtp=1&amp;vaab=1&amp;bt=1&amp;bbb=1&amp;hb=1"/>
          <p:cNvSpPr/>
          <p:nvPr/>
        </p:nvSpPr>
        <p:spPr>
          <a:xfrm>
            <a:off x="539495" y="1533398"/>
            <a:ext cx="11441833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（四川南充·模拟）胡杨是生长在沙漠中的乔木树种，其细胞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透水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性较强，能吸收很多的盐分，并能通过茎叶排泄盐分，故能生长在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盐渍化的土壤上，堪称“拔盐改土”的“土壤改良功臣”。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以上材料体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20_1#6233a6fd6.bracket?vaa=1&amp;vcp=1&amp;vis=1&amp;pid=988b8676b&amp;color=0,0,0&amp;vpa=7&amp;vtp=1&amp;vaab=1"/>
          <p:cNvSpPr/>
          <p:nvPr/>
        </p:nvSpPr>
        <p:spPr>
          <a:xfrm>
            <a:off x="10047174" y="285804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9_2#6233a6fd6.choices?vaa=1&amp;vcp=1&amp;vis=1&amp;pid=988b8676b&amp;color=0,0,0&amp;vtp=1&amp;vaab=1&amp;bbb=1"/>
          <p:cNvSpPr/>
          <p:nvPr/>
        </p:nvSpPr>
        <p:spPr>
          <a:xfrm>
            <a:off x="539496" y="349046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A.生物能适应环境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B.生物能影响环境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C.生物依赖于环境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D.生物适应环境并影响环境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1_1#5459c2266?vaa=1&amp;vcp=1&amp;vis=1&amp;pid=988b8676b&amp;color=0,0,0&amp;vtp=1&amp;vaab=1&amp;bt=1&amp;bbb=1&amp;hb=1"/>
          <p:cNvSpPr/>
          <p:nvPr/>
        </p:nvSpPr>
        <p:spPr>
          <a:xfrm>
            <a:off x="539496" y="154609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科研工作者将粪尿和稻壳等农业废弃物输进发酵仓。几天之后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废弃物实现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“华丽转身”，成为生物肥料被输送出来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。这个过程中起主要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作用的是生态系统中的(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23_1#5459c2266.bracket?vaa=1&amp;vcp=1&amp;vis=1&amp;pid=988b8676b&amp;color=0,0,0&amp;vpa=8&amp;vtp=1&amp;vaab=1"/>
          <p:cNvSpPr/>
          <p:nvPr/>
        </p:nvSpPr>
        <p:spPr>
          <a:xfrm>
            <a:off x="4372515" y="28281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21_2#5459c2266.choices?vaa=1&amp;vcp=1&amp;vis=1&amp;pid=988b8676b&amp;color=0,0,0&amp;vtp=1&amp;vaab=1&amp;bbb=1"/>
          <p:cNvSpPr/>
          <p:nvPr/>
        </p:nvSpPr>
        <p:spPr>
          <a:xfrm>
            <a:off x="539496" y="34620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307330" algn="l"/>
                <a:tab pos="79419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.生产者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B.分解者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C.消费者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.非生物部分</a:t>
            </a:r>
            <a:endParaRPr lang="en-US" altLang="zh-CN" sz="2800" dirty="0"/>
          </a:p>
        </p:txBody>
      </p:sp>
      <p:sp>
        <p:nvSpPr>
          <p:cNvPr id="5" name="QC_5_AS.1_1#5459c2266?vaa=1&amp;vcp=1&amp;vis=1&amp;pid=988b8676b&amp;color=0,0,0&amp;vtp=1&amp;vaab=1&amp;bbb=1&amp;hb=1"/>
          <p:cNvSpPr/>
          <p:nvPr/>
        </p:nvSpPr>
        <p:spPr>
          <a:xfrm>
            <a:off x="539496" y="4091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分解者是指细菌和真菌等营腐生生活的微生物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它们能将动植物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残体中的有机物分解成无机物归还无机环境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促进了自然界的物质循环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C_5_BD.24_1#bab71f853?vaa=1&amp;vcp=1&amp;vis=1&amp;pid=988b8676b&amp;color=0,0,0&amp;vtp=1&amp;vaab=1&amp;bt=1&amp;bbb=1&amp;hb=1"/>
              <p:cNvSpPr/>
              <p:nvPr/>
            </p:nvSpPr>
            <p:spPr>
              <a:xfrm>
                <a:off x="539496" y="919226"/>
                <a:ext cx="11109960" cy="123232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（贵州黔东南州·中考）某生态系统中有一条食物链为“草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鼠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zh-CN" altLang="en-US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蛇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鹰”，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下列对该生态系统的描述，正确的是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C_5_BD.24_1#bab71f853?vaa=1&amp;vcp=1&amp;vis=1&amp;pid=988b8676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19226"/>
                <a:ext cx="11109960" cy="1232325"/>
              </a:xfrm>
              <a:prstGeom prst="rect">
                <a:avLst/>
              </a:prstGeom>
              <a:blipFill>
                <a:blip r:embed="rId3"/>
                <a:stretch>
                  <a:fillRect l="-1976" b="-163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26_1#bab71f853.bracket?vaa=1&amp;vcp=1&amp;vis=1&amp;pid=988b8676b&amp;color=0,0,0&amp;vpa=9&amp;vtp=1&amp;vaab=1"/>
          <p:cNvSpPr/>
          <p:nvPr/>
        </p:nvSpPr>
        <p:spPr>
          <a:xfrm>
            <a:off x="7386058" y="152501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24_2#bab71f853.choices?vaa=1&amp;vcp=1&amp;vis=1&amp;pid=988b8676b&amp;color=0,0,0&amp;vtp=1&amp;vaab=1&amp;bbb=1"/>
          <p:cNvSpPr/>
          <p:nvPr/>
        </p:nvSpPr>
        <p:spPr>
          <a:xfrm>
            <a:off x="539496" y="212559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A.草间接为鹰提供了食物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.有毒物质积累最多的是草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.此食物链中的三种动物所需的能量最终都来自草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.增加蛇的数量可彻底消灭老鼠</a:t>
            </a:r>
            <a:endParaRPr lang="en-US" altLang="zh-CN" sz="2800" dirty="0"/>
          </a:p>
        </p:txBody>
      </p:sp>
      <p:sp>
        <p:nvSpPr>
          <p:cNvPr id="5" name="QC_5_AS.1_1#bab71f853?vaa=1&amp;vcp=1&amp;vis=1&amp;pid=988b8676b&amp;color=0,0,0&amp;vtp=1&amp;vaab=1&amp;bbb=1&amp;hb=1"/>
          <p:cNvSpPr/>
          <p:nvPr/>
        </p:nvSpPr>
        <p:spPr>
          <a:xfrm>
            <a:off x="539496" y="468788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生态系统中的绿色植物通过光合作用制造的有机物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不仅为自身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提供了营养物质和能量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而且也为生态系统中的其他生物提供了食物来源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27_1#ed07d5604?sp=1&amp;vaa=1&amp;vcp=1&amp;vis=1&amp;pid=988b8676b&amp;color=0,0,0&amp;vtp=1&amp;vaab=1&amp;bt=1&amp;bbb=1&amp;hb=1"/>
              <p:cNvSpPr/>
              <p:nvPr/>
            </p:nvSpPr>
            <p:spPr>
              <a:xfrm>
                <a:off x="539496" y="554400"/>
                <a:ext cx="11109960" cy="5649532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6.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（新疆·中考）某同学尝试利用生态系统的相关知识制作小生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态瓶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，所需的主要材料：容积1.5升的透明带盖玻璃瓶、金鱼藻数棵、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生命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力旺盛的小金鱼两条、泥沙和河水（池塘水）适量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制作过程如下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步骤一：把适量泥沙装入玻璃瓶中，加河水（池塘水）到玻璃瓶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容积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4/5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的位置。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步骤二：用镊子将适量金鱼藻的根部固定在泥沙中，放入小金鱼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后盖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上盖子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步骤三：将玻璃瓶放在光线充足的地方，避免阳光直射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结合上述制作过程，回答下列问题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5_BD.27_1#ed07d5604?sp=1&amp;vaa=1&amp;vcp=1&amp;vis=1&amp;pid=988b8676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649532"/>
              </a:xfrm>
              <a:prstGeom prst="rect">
                <a:avLst/>
              </a:prstGeom>
              <a:blipFill>
                <a:blip r:embed="rId3"/>
                <a:stretch>
                  <a:fillRect l="-1976" t="-863" r="-1153" b="-33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297f646ae.fixed?vcp=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1_BD#297f646ae.fixed?vcp=1&amp;color=0,0,0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中考专题突破</a:t>
            </a:r>
            <a:endParaRPr lang="en-US" altLang="zh-CN" sz="4400" dirty="0"/>
          </a:p>
        </p:txBody>
      </p:sp>
      <p:sp>
        <p:nvSpPr>
          <p:cNvPr id="4" name="C_1_BD#297f646ae.fixed?vcp=1&amp;color=0,0,0&amp;vtp=1&amp;vaab=1&amp;bbb=1">
            <a:extLst>
              <a:ext uri="{FF2B5EF4-FFF2-40B4-BE49-F238E27FC236}">
                <a16:creationId xmlns:a16="http://schemas.microsoft.com/office/drawing/2014/main" id="{9F31F461-22E8-BB7A-8662-FC9E8B8390BE}"/>
              </a:ext>
            </a:extLst>
          </p:cNvPr>
          <p:cNvSpPr/>
          <p:nvPr/>
        </p:nvSpPr>
        <p:spPr>
          <a:xfrm>
            <a:off x="265176" y="3641665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专题三 生物与环境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8_1#4e9b91c7d?vaa=1&amp;vcp=1&amp;vis=1&amp;pid=ed07d5604&amp;color=0,0,0&amp;vtp=1&amp;vaab=1&amp;bt=1&amp;bbb=1&amp;hb=1"/>
          <p:cNvSpPr/>
          <p:nvPr/>
        </p:nvSpPr>
        <p:spPr>
          <a:xfrm>
            <a:off x="539496" y="557783"/>
            <a:ext cx="11109960" cy="2268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（1）小生态瓶可以看作一个微型生态系统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，泥沙中的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属于分解者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，阳光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、空气属于该生态系统的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部分。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（2）小生态瓶需要避免阳光直射的主要原因是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4e9b91c7d.blank?vaa=1&amp;vcp=1&amp;vis=1&amp;pid=ed07d5604&amp;color=0,0,0&amp;vpa=10&amp;vtp=1&amp;vaab=1&amp;bbb=1"/>
          <p:cNvSpPr/>
          <p:nvPr/>
        </p:nvSpPr>
        <p:spPr>
          <a:xfrm>
            <a:off x="8906414" y="523556"/>
            <a:ext cx="20367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细菌、真菌</a:t>
            </a:r>
            <a:endParaRPr lang="en-US" altLang="zh-CN" sz="2800" dirty="0"/>
          </a:p>
        </p:txBody>
      </p:sp>
      <p:sp>
        <p:nvSpPr>
          <p:cNvPr id="4" name="QB_6_AN.2_1#4e9b91c7d.blank?vaa=1&amp;vcp=1&amp;vis=1&amp;pid=ed07d5604&amp;color=0,0,0&amp;vpa=11&amp;vtp=1&amp;vaab=1&amp;bbb=1"/>
          <p:cNvSpPr/>
          <p:nvPr/>
        </p:nvSpPr>
        <p:spPr>
          <a:xfrm>
            <a:off x="7306214" y="1107757"/>
            <a:ext cx="13255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非生物</a:t>
            </a:r>
            <a:endParaRPr lang="en-US" altLang="zh-CN" sz="2800" dirty="0"/>
          </a:p>
        </p:txBody>
      </p:sp>
      <p:sp>
        <p:nvSpPr>
          <p:cNvPr id="6" name="QB_6_AN.3_1#4e9b91c7d.blank?vaa=1&amp;vcp=1&amp;vis=1&amp;pid=ed07d5604&amp;color=0,0,0&amp;vpa=12&amp;vtp=1&amp;vaab=1&amp;bbb=1&amp;hb=1"/>
          <p:cNvSpPr/>
          <p:nvPr/>
        </p:nvSpPr>
        <p:spPr>
          <a:xfrm>
            <a:off x="539496" y="1691956"/>
            <a:ext cx="11109960" cy="110255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6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防止生态瓶温度过高，影响瓶内生物的正常生活</a:t>
            </a:r>
            <a:endParaRPr lang="en-US" altLang="zh-CN" sz="2800" dirty="0"/>
          </a:p>
        </p:txBody>
      </p:sp>
      <p:sp>
        <p:nvSpPr>
          <p:cNvPr id="7" name="QC_6_BD.33_1#8b8aee3aa?vaa=1&amp;vcp=1&amp;vis=1&amp;pid=ed07d5604&amp;color=0,0,0&amp;vtp=1&amp;vaab=1&amp;bbb=1&amp;hb=1"/>
          <p:cNvSpPr/>
          <p:nvPr/>
        </p:nvSpPr>
        <p:spPr>
          <a:xfrm>
            <a:off x="539496" y="2890203"/>
            <a:ext cx="11109960" cy="1099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（3）生物圈Ⅱ号也是模拟建造的人工生态系统，但实验最终失败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。这给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我们最重要的启示是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C_6_AN.34_1#8b8aee3aa.blank?vaa=1&amp;vcp=1&amp;vis=1&amp;pid=ed07d5604&amp;color=0,0,0&amp;vpa=13&amp;vtp=1&amp;vaab=1"/>
          <p:cNvSpPr/>
          <p:nvPr/>
        </p:nvSpPr>
        <p:spPr>
          <a:xfrm>
            <a:off x="3724815" y="3429636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9" name="QC_6_BD.33_2#8b8aee3aa.choices?vaa=1&amp;vcp=1&amp;vis=1&amp;pid=ed07d5604&amp;color=0,0,0&amp;vtp=1&amp;vaab=1&amp;bbb=1"/>
          <p:cNvSpPr/>
          <p:nvPr/>
        </p:nvSpPr>
        <p:spPr>
          <a:xfrm>
            <a:off x="539496" y="4055809"/>
            <a:ext cx="11109960" cy="2268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A.生物圈Ⅱ号中缺少分解者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.生物圈是所有生物共同生活的唯一家园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.人类能够脱离生物圈生存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.生物圈Ⅱ号失败的原因是组成成分太复杂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8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a63b3262?vcp=1&amp;pid=284f1427d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C_5_BD.35_1#e034ba884?vaa=1&amp;vcp=1&amp;vis=1&amp;pid=6a63b3262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有一种植物，其根系十分发达，叶片呈刺状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，该植物最可能分布在什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么环境里？(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37_1#e034ba884.bracket?vaa=1&amp;vcp=1&amp;vis=1&amp;pid=6a63b3262&amp;color=0,0,0&amp;vpa=14&amp;vtp=1&amp;vaab=1"/>
          <p:cNvSpPr/>
          <p:nvPr/>
        </p:nvSpPr>
        <p:spPr>
          <a:xfrm>
            <a:off x="2594514" y="19016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5_BD.35_2#e034ba884.choices?vaa=1&amp;vcp=1&amp;vis=1&amp;pid=6a63b3262&amp;color=0,0,0&amp;vtp=1&amp;vaab=1&amp;bbb=1"/>
          <p:cNvSpPr/>
          <p:nvPr/>
        </p:nvSpPr>
        <p:spPr>
          <a:xfrm>
            <a:off x="539496" y="25428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307330" algn="l"/>
                <a:tab pos="86531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.沙漠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B.水田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C.寒冷地区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.湖边</a:t>
            </a:r>
            <a:endParaRPr lang="en-US" altLang="zh-CN" sz="2800" dirty="0"/>
          </a:p>
        </p:txBody>
      </p:sp>
      <p:sp>
        <p:nvSpPr>
          <p:cNvPr id="6" name="QC_5_AS.1_1#e034ba884?vaa=1&amp;vcp=1&amp;vis=1&amp;pid=6a63b3262&amp;color=0,0,0&amp;vtp=1&amp;vaab=1&amp;bbb=1&amp;hb=1"/>
          <p:cNvSpPr/>
          <p:nvPr/>
        </p:nvSpPr>
        <p:spPr>
          <a:xfrm>
            <a:off x="539496" y="31723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植物根系的主要功能是吸收水分和无机盐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还有固定植物体的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根系特别发达的植物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吸水能力强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适于生活在缺水的干旱地区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38_1#979dc07ef?htil=4&amp;vaa=1&amp;vcp=1&amp;vis=1&amp;pid=6a63b326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47827" y="572689"/>
            <a:ext cx="3099872" cy="1899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38_2#979dc07ef?htil=4&amp;sp=1&amp;vaa=1&amp;vcp=1&amp;vis=1&amp;pid=6a63b3262&amp;color=0,0,0&amp;vtp=1&amp;vaab=1&amp;bt=1&amp;bbb=1&amp;hb=1&amp;hs=1"/>
          <p:cNvSpPr/>
          <p:nvPr/>
        </p:nvSpPr>
        <p:spPr>
          <a:xfrm>
            <a:off x="539496" y="554400"/>
            <a:ext cx="6729984" cy="22999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（广东·中考）红树林是全球濒危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勺嘴鹬迁徙途中的“能量补给站”之一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为勺嘴鹬在红树林中的食物网，下列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该食物网的说法正确的是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AN.1_1#979dc07ef.bracket?vaa=1&amp;vcp=1&amp;vis=1&amp;pid=6a63b3262&amp;color=0,0,0&amp;vpa=15&amp;vtp=1&amp;vaab=1"/>
          <p:cNvSpPr/>
          <p:nvPr/>
        </p:nvSpPr>
        <p:spPr>
          <a:xfrm>
            <a:off x="4424810" y="2382362"/>
            <a:ext cx="495300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38_3#979dc07ef.choices?vaa=1&amp;vcp=1&amp;vis=1&amp;pid=6a63b3262&amp;color=0,0,0&amp;vtp=1&amp;vaab=1&amp;bbb=1&amp;hs=1"/>
          <p:cNvSpPr/>
          <p:nvPr/>
        </p:nvSpPr>
        <p:spPr>
          <a:xfrm>
            <a:off x="539496" y="2842052"/>
            <a:ext cx="11109960" cy="1090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.勺嘴鹬是生产者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.共有5条食物链</a:t>
            </a:r>
            <a:endParaRPr lang="en-US" altLang="zh-CN" sz="2800" dirty="0"/>
          </a:p>
          <a:p>
            <a:pPr latinLnBrk="1">
              <a:lnSpc>
                <a:spcPts val="44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C.箭头可代表能量流动的方向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.构成了一个完整的生态系统</a:t>
            </a:r>
            <a:endParaRPr lang="en-US" altLang="zh-CN" sz="2800" dirty="0"/>
          </a:p>
        </p:txBody>
      </p:sp>
      <p:sp>
        <p:nvSpPr>
          <p:cNvPr id="6" name="QC_5_BD.40_1#6d0c8daed?vaa=1&amp;vcp=1&amp;vis=1&amp;pid=6a63b3262&amp;color=0,0,0&amp;vtp=1&amp;vaab=1&amp;bbb=1&amp;hb=1&amp;hs=1"/>
          <p:cNvSpPr/>
          <p:nvPr/>
        </p:nvSpPr>
        <p:spPr>
          <a:xfrm>
            <a:off x="539496" y="3997752"/>
            <a:ext cx="11109960" cy="112011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（陕西·中考）从宋代起，我国就混养四大家鱼，实现了资源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的充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分利用。关于混养池塘生态系统的叙述，正确的是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C_5_AN.41_1#6d0c8daed.bracket?vaa=1&amp;vcp=1&amp;vis=1&amp;pid=6a63b3262&amp;color=0,0,0&amp;vpa=16&amp;vtp=1&amp;vaab=1"/>
          <p:cNvSpPr/>
          <p:nvPr/>
        </p:nvSpPr>
        <p:spPr>
          <a:xfrm>
            <a:off x="8054020" y="4630962"/>
            <a:ext cx="495300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8" name="QC_5_BD.40_2#6d0c8daed.choices?vaa=1&amp;vcp=1&amp;vis=1&amp;pid=6a63b3262&amp;color=0,0,0&amp;vtp=1&amp;vaab=1&amp;bbb=1&amp;hs=1"/>
          <p:cNvSpPr/>
          <p:nvPr/>
        </p:nvSpPr>
        <p:spPr>
          <a:xfrm>
            <a:off x="539496" y="5146341"/>
            <a:ext cx="11109960" cy="1090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.鱼的数量和所占比例保持不变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.混养后池塘自动调节能力增强</a:t>
            </a:r>
            <a:endParaRPr lang="en-US" altLang="zh-CN" sz="2800" dirty="0"/>
          </a:p>
          <a:p>
            <a:pPr latinLnBrk="1">
              <a:lnSpc>
                <a:spcPts val="44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C.鱼是混养池塘中的生产者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.有害物质会通过食物链逐渐减少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42_1#db89d9ccb?vaa=1&amp;vcp=1&amp;vis=1&amp;pid=6a63b3262&amp;color=0,0,0&amp;vtp=1&amp;vaab=1&amp;bt=1&amp;bbb=1&amp;hb=1"/>
              <p:cNvSpPr/>
              <p:nvPr/>
            </p:nvSpPr>
            <p:spPr>
              <a:xfrm>
                <a:off x="539496" y="882396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微塑料是指直径小于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5 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的塑料颗粒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，很多微塑料的大小只有微米级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别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。目前，在海洋、湖泊、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河流等水源中都检测到了不同浓度的微塑料，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甚至在珠穆朗玛峰上也发现有微塑料的存在。以下有关分析不正确的是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5_BD.42_1#db89d9ccb?vaa=1&amp;vcp=1&amp;vis=1&amp;pid=6a63b326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82396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4116" b="-85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43_1#db89d9ccb.bracket?vaa=1&amp;vcp=1&amp;vis=1&amp;pid=6a63b3262&amp;color=0,0,0&amp;vpa=17&amp;vtp=1&amp;vaab=1"/>
          <p:cNvSpPr/>
          <p:nvPr/>
        </p:nvSpPr>
        <p:spPr>
          <a:xfrm>
            <a:off x="816515" y="281216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42_2#db89d9ccb.choices?vaa=1&amp;vcp=1&amp;vis=1&amp;pid=6a63b3262&amp;color=0,0,0&amp;vtp=1&amp;vaab=1&amp;bbb=1"/>
          <p:cNvSpPr/>
          <p:nvPr/>
        </p:nvSpPr>
        <p:spPr>
          <a:xfrm>
            <a:off x="539496" y="345027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A.海洋、湖泊和河流属于不同的生态系统类型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.各种类型的生态系统是孤立的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.微塑料可能会通过食物链和食物网的传递对人体造成危害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.微塑料能够广泛分布说明生物圈是一个统一的整体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4_1#bc4b97b5b?vaa=1&amp;vcp=1&amp;vis=1&amp;pid=6a63b3262&amp;color=0,0,0&amp;vtp=1&amp;vaab=1&amp;bt=1&amp;bbb=1"/>
          <p:cNvSpPr/>
          <p:nvPr/>
        </p:nvSpPr>
        <p:spPr>
          <a:xfrm>
            <a:off x="539496" y="17708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如下图所示，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能反映城市生态系统特征的是(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46_1#bc4b97b5b.bracket?vaa=1&amp;vcp=1&amp;vis=1&amp;pid=6a63b3262&amp;color=0,0,0&amp;vpa=18&amp;vtp=1&amp;vaab=1"/>
          <p:cNvSpPr/>
          <p:nvPr/>
        </p:nvSpPr>
        <p:spPr>
          <a:xfrm>
            <a:off x="7839614" y="175752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44_2#bc4b97b5b.choices?vaa=1&amp;vcp=1&amp;vis=1&amp;pid=6a63b3262&amp;color=0,0,0&amp;vtp=1&amp;vaab=1&amp;bbb=1"/>
          <p:cNvSpPr/>
          <p:nvPr/>
        </p:nvSpPr>
        <p:spPr>
          <a:xfrm>
            <a:off x="539496" y="2410174"/>
            <a:ext cx="11109960" cy="14555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3000"/>
              </a:lnSpc>
              <a:tabLst>
                <a:tab pos="2952115" algn="l"/>
                <a:tab pos="5866130" algn="l"/>
                <a:tab pos="855154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73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5" name="QC_5_BD.44_2#bc4b97b5b.choice_image?vaa=1&amp;vcp=1&amp;vis=1&amp;pid=6a63b3262&amp;color=0,0,0&amp;tib=255,255,255&amp;iip=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319" y="2393536"/>
            <a:ext cx="2826366" cy="184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5_BD.44_2#bc4b97b5b.choice_image?vaa=1&amp;vcp=1&amp;vis=1&amp;pid=6a63b3262&amp;color=0,0,0&amp;tib=255,255,255&amp;iip=6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7080" y="2393537"/>
            <a:ext cx="2693649" cy="1734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5_BD.44_2#bc4b97b5b.choice_image?vaa=1&amp;vcp=1&amp;vis=1&amp;pid=6a63b3262&amp;color=0,0,0&amp;tib=255,255,255&amp;iip=7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8527" y="2393536"/>
            <a:ext cx="2505968" cy="184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5_BD.44_2#bc4b97b5b.choice_image?vaa=1&amp;vcp=1&amp;vis=1&amp;pid=6a63b3262&amp;color=0,0,0&amp;tib=255,255,255&amp;iip=8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61150" y="2416015"/>
            <a:ext cx="2418523" cy="171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5_AS.1_1#bc4b97b5b?vaa=1&amp;vcp=1&amp;vis=1&amp;pid=6a63b3262&amp;color=0,0,0&amp;vtp=1&amp;vaab=1&amp;bbb=1&amp;hb=1"/>
          <p:cNvSpPr/>
          <p:nvPr/>
        </p:nvSpPr>
        <p:spPr>
          <a:xfrm>
            <a:off x="539496" y="479458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城市生态系统中人类起着重要的支配作用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植物的种类和数量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消费者主要是人类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而不是野生动物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9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5_BD.47_1#5dc301bbc?vaa=1&amp;vcp=1&amp;vis=1&amp;pid=6a63b3262&amp;color=0,0,0&amp;vtp=1&amp;vaab=1&amp;bt=1&amp;bbb=1&amp;hb=1"/>
              <p:cNvSpPr/>
              <p:nvPr/>
            </p:nvSpPr>
            <p:spPr>
              <a:xfrm>
                <a:off x="539496" y="1576292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6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福州西湖公园里，一些大树上挂着一个个小袋子，每袋里装有约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500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个捕食螨的卵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（捕食螨是一种节肢动物）。卵孵化出来后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，可以捕食树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上的红蜘蛛等害虫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，达到减少农药使用、“以虫治虫”的目的</a:t>
                </a: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。捕食螨对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5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温度敏感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，如果气温在</a:t>
                </a:r>
                <a14:m>
                  <m:oMath xmlns:m="http://schemas.openxmlformats.org/officeDocument/2006/math">
                    <m:r>
                      <a:rPr lang="en-US" altLang="zh-CN" sz="2800" b="0" i="0" spc="-5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7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spc="-5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以下，捕食螨就不能正常发育，甚至会死亡。</a:t>
                </a:r>
                <a:endParaRPr lang="en-US" altLang="zh-CN" sz="2800" spc="-50" dirty="0"/>
              </a:p>
            </p:txBody>
          </p:sp>
        </mc:Choice>
        <mc:Fallback xmlns="">
          <p:sp>
            <p:nvSpPr>
              <p:cNvPr id="2" name="QO_5_BD.47_1#5dc301bbc?vaa=1&amp;vcp=1&amp;vis=1&amp;pid=6a63b3262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76292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1207" b="-7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BD.48_1#7ff5fbe87?vaa=1&amp;vcp=1&amp;vis=1&amp;pid=5dc301bbc&amp;color=0,0,0&amp;vtp=1&amp;vaab=1&amp;bbb=1&amp;hb=1"/>
          <p:cNvSpPr/>
          <p:nvPr/>
        </p:nvSpPr>
        <p:spPr>
          <a:xfrm>
            <a:off x="539496" y="407463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（1）捕食螨以捕食红蜘蛛为主。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请写出该食物链：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N.49_1#7ff5fbe87.blank?vaa=1&amp;vcp=1&amp;vis=1&amp;pid=5dc301bbc&amp;color=0,0,0&amp;vpa=19&amp;vtp=1&amp;vaab=1&amp;bbb=1&amp;hb=1"/>
              <p:cNvSpPr/>
              <p:nvPr/>
            </p:nvSpPr>
            <p:spPr>
              <a:xfrm>
                <a:off x="539496" y="4044156"/>
                <a:ext cx="11109960" cy="1207072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                       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树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红蜘蛛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捕食螨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AN.49_1#7ff5fbe87.blank?vaa=1&amp;vcp=1&amp;vis=1&amp;pid=5dc301bbc&amp;color=0,0,0&amp;vpa=19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44156"/>
                <a:ext cx="11109960" cy="1207072"/>
              </a:xfrm>
              <a:prstGeom prst="rect">
                <a:avLst/>
              </a:prstGeom>
              <a:blipFill>
                <a:blip r:embed="rId4"/>
                <a:stretch>
                  <a:fillRect l="-1976" r="-55" b="-161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50_1#b180b71e3?vaa=1&amp;vcp=1&amp;vis=1&amp;pid=5dc301bbc&amp;color=0,0,0&amp;vtp=1&amp;vaab=1&amp;bt=1&amp;bbb=1&amp;hb=1"/>
              <p:cNvSpPr/>
              <p:nvPr/>
            </p:nvSpPr>
            <p:spPr>
              <a:xfrm>
                <a:off x="539496" y="2062734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（2）下列能正确说明红蜘蛛和捕食螨数量变化关系的曲线图是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（注：——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表示红蜘蛛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┈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表示捕食螨）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BD.50_1#b180b71e3?vaa=1&amp;vcp=1&amp;vis=1&amp;pid=5dc301bb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62734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b="-182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51_1#b180b71e3.blank?vaa=1&amp;vcp=1&amp;vis=1&amp;pid=5dc301bbc&amp;color=0,0,0&amp;vpa=20&amp;vtp=1&amp;vaab=1"/>
          <p:cNvSpPr/>
          <p:nvPr/>
        </p:nvSpPr>
        <p:spPr>
          <a:xfrm>
            <a:off x="10290714" y="203225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50_2#b180b71e3.choices?vaa=1&amp;vcp=1&amp;vis=1&amp;pid=5dc301bbc&amp;color=0,0,0&amp;vtp=1&amp;vaab=1&amp;bbb=1"/>
          <p:cNvSpPr/>
          <p:nvPr/>
        </p:nvSpPr>
        <p:spPr>
          <a:xfrm>
            <a:off x="539496" y="3334321"/>
            <a:ext cx="11109960" cy="1498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3400"/>
              </a:lnSpc>
              <a:tabLst>
                <a:tab pos="2879090" algn="l"/>
                <a:tab pos="5605780" algn="l"/>
                <a:tab pos="839597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74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5" name="QC_6_BD.50_2#b180b71e3.choice_image?vaa=1&amp;vcp=1&amp;vis=1&amp;pid=5dc301bbc&amp;color=0,0,0&amp;tib=255,255,255&amp;iip=9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319" y="3328035"/>
            <a:ext cx="2029968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6_BD.50_2#b180b71e3.choice_image?vaa=1&amp;vcp=1&amp;vis=1&amp;pid=5dc301bbc&amp;color=0,0,0&amp;tib=255,255,255&amp;iip=10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55485" y="3328035"/>
            <a:ext cx="1920240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6_BD.50_2#b180b71e3.choice_image?vaa=1&amp;vcp=1&amp;vis=1&amp;pid=5dc301bbc&amp;color=0,0,0&amp;tib=255,255,255&amp;iip=11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8746" y="3328035"/>
            <a:ext cx="1984248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6_BD.50_2#b180b71e3.choice_image?vaa=1&amp;vcp=1&amp;vis=1&amp;pid=5dc301bbc&amp;color=0,0,0&amp;tib=255,255,255&amp;iip=12&amp;vtp=1&amp;vaab=1" descr="preencoded.png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7288" y="3328035"/>
            <a:ext cx="2103120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52_1#1446a8c11?sp=1&amp;vaa=1&amp;vcp=1&amp;vis=1&amp;pid=5dc301bbc&amp;color=0,0,0&amp;mp=1&amp;vtp=1&amp;vaab=1&amp;bt=1&amp;bbb=1&amp;hb=1"/>
              <p:cNvSpPr/>
              <p:nvPr/>
            </p:nvSpPr>
            <p:spPr>
              <a:xfrm>
                <a:off x="539496" y="1569942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（3）若要设计一个探究低温是否会影响捕食螨生存的实验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，你需要选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择以下哪些选项？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填写序号）。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一定数量的捕食螨；②一株长有大量红蜘蛛的植物；③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两株大小相仿、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长有大量红蜘蛛的同种植物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；④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7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以下低温环境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52_1#1446a8c11?sp=1&amp;vaa=1&amp;vcp=1&amp;vis=1&amp;pid=5dc301bbc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69942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4116" b="-7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1_1#1446a8c11.blank?vaa=1&amp;vcp=1&amp;vis=1&amp;pid=5dc301bbc&amp;color=0,0,0&amp;mp=1&amp;vpa=21&amp;vtp=1&amp;vaab=1&amp;bbb=1"/>
          <p:cNvSpPr/>
          <p:nvPr/>
        </p:nvSpPr>
        <p:spPr>
          <a:xfrm>
            <a:off x="3394615" y="2187162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①③④</a:t>
            </a:r>
            <a:endParaRPr lang="en-US" altLang="zh-CN" sz="2800" dirty="0"/>
          </a:p>
        </p:txBody>
      </p:sp>
      <p:sp>
        <p:nvSpPr>
          <p:cNvPr id="4" name="QB_6_BD.54_1#a366af99d?vaa=1&amp;vcp=1&amp;vis=1&amp;pid=5dc301bbc&amp;color=0,0,0&amp;vtp=1&amp;vaab=1&amp;bbb=1&amp;hb=1"/>
          <p:cNvSpPr/>
          <p:nvPr/>
        </p:nvSpPr>
        <p:spPr>
          <a:xfrm>
            <a:off x="539496" y="406828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（4）从环保的角度看，“以虫治虫”与化学防治法相比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，优势在于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AN.55_1#a366af99d.blank?vaa=1&amp;vcp=1&amp;vis=1&amp;pid=5dc301bbc&amp;color=0,0,0&amp;vpa=22&amp;vtp=1&amp;vaab=1&amp;bbb=1&amp;hb=1"/>
          <p:cNvSpPr/>
          <p:nvPr/>
        </p:nvSpPr>
        <p:spPr>
          <a:xfrm>
            <a:off x="539496" y="4050506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减少农药的使用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（或减少环境污染）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b3fe900f?vcp=1&amp;pid=284f1427d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pic>
        <p:nvPicPr>
          <p:cNvPr id="3" name="QO_5_BD.56_1#a2a2d78cf?htil=5&amp;vaa=1&amp;vcp=1&amp;vis=1&amp;pid=0b3fe900f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6039" y="1285528"/>
            <a:ext cx="4956048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56_2#a2a2d78cf?htil=5&amp;vaa=1&amp;vcp=1&amp;vis=1&amp;pid=0b3fe900f&amp;color=0,0,0&amp;vtp=1&amp;vaab=1&amp;bbb=1&amp;hb=1&amp;hs=1"/>
          <p:cNvSpPr/>
          <p:nvPr/>
        </p:nvSpPr>
        <p:spPr>
          <a:xfrm>
            <a:off x="539496" y="1267240"/>
            <a:ext cx="6025896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（2023·山东济宁·中考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）某校生物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兴趣小组的同学尝试制作一个能较长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时间维持平衡的生态瓶。取一个透明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玻璃瓶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，依次加入河泥、清水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、水生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、小鱼（肉食性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）、小虾</a:t>
            </a:r>
            <a:endParaRPr lang="en-US" altLang="zh-CN" sz="2800" dirty="0"/>
          </a:p>
        </p:txBody>
      </p:sp>
      <p:sp>
        <p:nvSpPr>
          <p:cNvPr id="5" name="QB_6_BD.57_1#8c9c10755?vaa=1&amp;vcp=1&amp;vis=1&amp;pid=a2a2d78cf&amp;color=0,0,0&amp;vtp=1&amp;vaab=1&amp;bbb=1&amp;hb=1&amp;hs=1"/>
          <p:cNvSpPr/>
          <p:nvPr/>
        </p:nvSpPr>
        <p:spPr>
          <a:xfrm>
            <a:off x="539496" y="50957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（1）生态瓶可以看作一个生态系统，从生物成分上分析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，水生植物被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称为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，加入河泥的目的是增加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58_1#8c9c10755.blank?vaa=1&amp;vcp=1&amp;vis=1&amp;pid=a2a2d78cf&amp;color=0,0,0&amp;vpa=23&amp;vtp=1&amp;vaab=1&amp;bbb=1"/>
          <p:cNvSpPr/>
          <p:nvPr/>
        </p:nvSpPr>
        <p:spPr>
          <a:xfrm>
            <a:off x="1261015" y="569199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生产者</a:t>
            </a:r>
            <a:endParaRPr lang="en-US" altLang="zh-CN" sz="2800" dirty="0"/>
          </a:p>
        </p:txBody>
      </p:sp>
      <p:sp>
        <p:nvSpPr>
          <p:cNvPr id="7" name="QB_6_AN.59_1#8c9c10755.blank?vaa=1&amp;vcp=1&amp;vis=1&amp;pid=a2a2d78cf&amp;color=0,0,0&amp;vpa=24&amp;vtp=1&amp;vaab=1&amp;bbb=1"/>
          <p:cNvSpPr/>
          <p:nvPr/>
        </p:nvSpPr>
        <p:spPr>
          <a:xfrm>
            <a:off x="6595014" y="569199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分解者</a:t>
            </a:r>
            <a:endParaRPr lang="en-US" altLang="zh-CN" sz="2800" dirty="0"/>
          </a:p>
        </p:txBody>
      </p:sp>
      <p:sp>
        <p:nvSpPr>
          <p:cNvPr id="8" name="QO_5_BD.56_2#a2a2d78cf?htil=5&amp;vaa=1&amp;vcp=1&amp;vis=1&amp;pid=0b3fe900f&amp;color=0,0,0&amp;vtp=1&amp;vaab=1&amp;bbb=1&amp;hb=1&amp;hs=1">
            <a:extLst>
              <a:ext uri="{FF2B5EF4-FFF2-40B4-BE49-F238E27FC236}">
                <a16:creationId xmlns:a16="http://schemas.microsoft.com/office/drawing/2014/main" id="{0C2F4278-AB2F-3D74-E876-7034449E1D89}"/>
              </a:ext>
            </a:extLst>
          </p:cNvPr>
          <p:cNvSpPr/>
          <p:nvPr/>
        </p:nvSpPr>
        <p:spPr>
          <a:xfrm>
            <a:off x="539496" y="4466254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草食性），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密封并置于散射光下。请利用所学知识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，回答以下问题。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60_1#13485b1e8?htil=6&amp;vaa=1&amp;vcp=1&amp;vis=1&amp;pid=a2a2d78c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5876" y="717042"/>
            <a:ext cx="4956048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60_2#13485b1e8?htil=6&amp;vaa=1&amp;vcp=1&amp;vis=1&amp;pid=a2a2d78cf&amp;color=0,0,0&amp;vtp=1&amp;vaab=1&amp;bt=1&amp;bbb=1&amp;hb=1&amp;hs=1"/>
          <p:cNvSpPr/>
          <p:nvPr/>
        </p:nvSpPr>
        <p:spPr>
          <a:xfrm>
            <a:off x="539496" y="579882"/>
            <a:ext cx="6025896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写出该生态瓶中的食物链：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。若清水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受到重金属铜的轻度污染，则经过较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长时间后，瓶内铜浓度最高的生物为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N.1_1#13485b1e8.blank?vaa=1&amp;vcp=1&amp;vis=1&amp;pid=a2a2d78cf&amp;color=0,0,0&amp;vpa=25&amp;vtp=1&amp;vaab=1&amp;bbb=1"/>
              <p:cNvSpPr/>
              <p:nvPr/>
            </p:nvSpPr>
            <p:spPr>
              <a:xfrm>
                <a:off x="702215" y="1312418"/>
                <a:ext cx="4056063" cy="4107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水生植物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小虾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小鱼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QB_6_AN.1_1#13485b1e8.blank?vaa=1&amp;vcp=1&amp;vis=1&amp;pid=a2a2d78cf&amp;color=0,0,0&amp;vpa=2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215" y="1312418"/>
                <a:ext cx="4056063" cy="410782"/>
              </a:xfrm>
              <a:prstGeom prst="rect">
                <a:avLst/>
              </a:prstGeom>
              <a:blipFill>
                <a:blip r:embed="rId4"/>
                <a:stretch>
                  <a:fillRect t="-36765" b="-4558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2_1#13485b1e8.blank?vaa=1&amp;vcp=1&amp;vis=1&amp;pid=a2a2d78cf&amp;color=0,0,0&amp;vpa=26&amp;vtp=1&amp;vaab=1&amp;bbb=1"/>
          <p:cNvSpPr/>
          <p:nvPr/>
        </p:nvSpPr>
        <p:spPr>
          <a:xfrm>
            <a:off x="549815" y="311924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小鱼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BD.63_1#44da4c291?vaa=1&amp;vcp=1&amp;vis=1&amp;pid=a2a2d78cf&amp;color=0,0,0&amp;vtp=1&amp;vaab=1&amp;bbb=1&amp;hb=1&amp;hs=1"/>
              <p:cNvSpPr/>
              <p:nvPr/>
            </p:nvSpPr>
            <p:spPr>
              <a:xfrm>
                <a:off x="539496" y="3790886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）碳参与物质循环的主要形式是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。如图为该小组绘制的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生态瓶中的碳循环模式图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通过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中获取碳的速率与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用图中字母表示）的呼吸作用（或分解作用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）释放碳的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速率大致相等时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，该生态瓶可以较长时间维持动态平衡。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6_BD.63_1#44da4c291?vaa=1&amp;vcp=1&amp;vis=1&amp;pid=a2a2d78cf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90886"/>
                <a:ext cx="11109960" cy="2496757"/>
              </a:xfrm>
              <a:prstGeom prst="rect">
                <a:avLst/>
              </a:prstGeom>
              <a:blipFill>
                <a:blip r:embed="rId5"/>
                <a:stretch>
                  <a:fillRect l="-1976" r="-878" b="-7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N.64_1#44da4c291.blank?vaa=1&amp;vcp=1&amp;vis=1&amp;pid=a2a2d78cf&amp;color=0,0,0&amp;vpa=27&amp;vtp=1&amp;vaab=1&amp;bbb=1"/>
          <p:cNvSpPr/>
          <p:nvPr/>
        </p:nvSpPr>
        <p:spPr>
          <a:xfrm>
            <a:off x="6061615" y="376040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二氧化碳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6_AN.65_1#44da4c291.blank?vaa=1&amp;vcp=1&amp;vis=1&amp;pid=a2a2d78cf&amp;color=0,0,0&amp;vpa=28&amp;vtp=1&amp;vaab=1&amp;bbb=1"/>
          <p:cNvSpPr/>
          <p:nvPr/>
        </p:nvSpPr>
        <p:spPr>
          <a:xfrm>
            <a:off x="6080665" y="440810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光合作用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6_AN.66_1#44da4c291.blank?vaa=1&amp;vcp=1&amp;vis=1&amp;pid=a2a2d78cf&amp;color=0,0,0&amp;vpa=29&amp;vtp=1&amp;vaab=1&amp;bbb=1"/>
              <p:cNvSpPr/>
              <p:nvPr/>
            </p:nvSpPr>
            <p:spPr>
              <a:xfrm>
                <a:off x="626808" y="5181092"/>
                <a:ext cx="1970088" cy="41852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6_AN.66_1#44da4c291.blank?vaa=1&amp;vcp=1&amp;vis=1&amp;pid=a2a2d78cf&amp;color=0,0,0&amp;vpa=2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808" y="5181092"/>
                <a:ext cx="1970088" cy="418529"/>
              </a:xfrm>
              <a:prstGeom prst="rect">
                <a:avLst/>
              </a:prstGeom>
              <a:blipFill>
                <a:blip r:embed="rId6"/>
                <a:stretch>
                  <a:fillRect t="-31884" b="-463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5129a7111.fixed?vcp=1&amp;pid=84902ab99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专题三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生物与环境</a:t>
            </a:r>
            <a:endParaRPr lang="en-US" altLang="zh-CN" sz="4000" dirty="0"/>
          </a:p>
        </p:txBody>
      </p:sp>
      <p:sp>
        <p:nvSpPr>
          <p:cNvPr id="3" name="C_3_BD#5129a7111.fixed?vcp=1&amp;pid=84902ab99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67_1#d3ec27a6c?htil=7&amp;vaa=1&amp;vcp=1&amp;vis=1&amp;pid=a2a2d78c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81633" y="572689"/>
            <a:ext cx="4673435" cy="2690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67_2#d3ec27a6c?htil=7&amp;vaa=1&amp;vcp=1&amp;vis=1&amp;pid=a2a2d78cf&amp;color=0,0,0&amp;vtp=1&amp;vaab=1&amp;bt=1&amp;bbb=1&amp;hb=1&amp;hs=1"/>
          <p:cNvSpPr/>
          <p:nvPr/>
        </p:nvSpPr>
        <p:spPr>
          <a:xfrm>
            <a:off x="539496" y="554400"/>
            <a:ext cx="6025896" cy="3592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（4）虽然环境条件适宜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，但该生态瓶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只维持了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25天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，最主要的原因是此生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态瓶的生物成分相对简单，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能力弱。请为该生态瓶提出改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进建议：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d3ec27a6c.blank?vaa=1&amp;vcp=1&amp;vis=1&amp;pid=a2a2d78cf&amp;color=0,0,0&amp;vpa=30&amp;vtp=1&amp;vaab=1&amp;bbb=1&amp;hb=1"/>
          <p:cNvSpPr/>
          <p:nvPr/>
        </p:nvSpPr>
        <p:spPr>
          <a:xfrm>
            <a:off x="539496" y="1557827"/>
            <a:ext cx="6025896" cy="99796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22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动）调节</a:t>
            </a:r>
            <a:endParaRPr lang="en-US" altLang="zh-CN" sz="2800" dirty="0"/>
          </a:p>
        </p:txBody>
      </p:sp>
      <p:sp>
        <p:nvSpPr>
          <p:cNvPr id="5" name="QB_6_AN.2_1#d3ec27a6c.blank?vaa=1&amp;vcp=1&amp;vis=1&amp;pid=a2a2d78cf&amp;color=0,0,0&amp;vpa=31&amp;vtp=1&amp;vaab=1&amp;bbb=1&amp;hb=1"/>
          <p:cNvSpPr/>
          <p:nvPr/>
        </p:nvSpPr>
        <p:spPr>
          <a:xfrm>
            <a:off x="539496" y="2599227"/>
            <a:ext cx="6025896" cy="15185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22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合理增加生物种类（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或增加生物多样性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，丰富食物链和食物网等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，合理即可）</a:t>
            </a:r>
            <a:endParaRPr lang="en-US" altLang="zh-CN" sz="2800" dirty="0"/>
          </a:p>
        </p:txBody>
      </p:sp>
      <p:sp>
        <p:nvSpPr>
          <p:cNvPr id="6" name="QB_6_BD.70_1#0c8436272?vaa=1&amp;vcp=1&amp;vis=1&amp;pid=a2a2d78cf&amp;color=0,0,0&amp;vtp=1&amp;vaab=1&amp;bbb=1&amp;hb=1&amp;hs=1"/>
          <p:cNvSpPr/>
          <p:nvPr/>
        </p:nvSpPr>
        <p:spPr>
          <a:xfrm>
            <a:off x="539496" y="4192125"/>
            <a:ext cx="11109960" cy="2030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（5）生活中有机污水的直接排放、化肥的过量使用等不良现象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，造成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淡水水体中氮和磷等元素含量过多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，水中浮游藻类大量增殖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，水体严重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污染的现象叫做水华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。请写出一条“保护淡水资源，避免水华发生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”的做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6_AN.71_1#0c8436272.blank?vaa=1&amp;vcp=1&amp;vis=1&amp;pid=a2a2d78cf&amp;color=0,0,0&amp;vpa=32&amp;vtp=1&amp;vaab=1&amp;bbb=1"/>
          <p:cNvSpPr/>
          <p:nvPr/>
        </p:nvSpPr>
        <p:spPr>
          <a:xfrm>
            <a:off x="1261015" y="5706664"/>
            <a:ext cx="8081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不使用含磷洗衣液（或减少农田施肥，合理即可）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_1#67bd62c84?vaa=1&amp;vcp=1&amp;vis=1&amp;pid=5129a7111&amp;color=0,0,0&amp;mp=1&amp;vtp=1&amp;vaab=1&amp;bt=1&amp;bbb=1&amp;hb=1"/>
          <p:cNvSpPr/>
          <p:nvPr/>
        </p:nvSpPr>
        <p:spPr>
          <a:xfrm>
            <a:off x="539496" y="152196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重庆·中考）中央电视台《人与自然》栏目中曾记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录过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以下场景，其中属于生态系统的是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4_AN.3_1#67bd62c84.bracket?vaa=1&amp;vcp=1&amp;vis=1&amp;pid=5129a7111&amp;color=0,0,0&amp;mp=1&amp;vpa=1&amp;vtp=1&amp;vaab=1"/>
          <p:cNvSpPr/>
          <p:nvPr/>
        </p:nvSpPr>
        <p:spPr>
          <a:xfrm>
            <a:off x="5846826" y="22118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2_2#67bd62c84.choices?vaa=1&amp;vcp=1&amp;vis=1&amp;pid=5129a7111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A.非洲大草原上的一群数以千计的野牛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.吉林查干湖冬捕活动中捞上来的所有种类的鱼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.我国建立最早的鼎湖山自然保护区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.高寒地带的蔬菜大棚内的所有生物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67bd62c84?vaa=1&amp;vcp=1&amp;vis=1&amp;pid=5129a7111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解答此题要掌握生态系统的相关知识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生态系统是在一定的空间范围内，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生物与环境形成的一个统一整体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，由生物部分和非生物部分组成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。生物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部分包括生产者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（植物）、消费者（动物）、分解者（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细菌和真菌），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非生物部分包括阳光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、空气、水等。A、B、D选项都只有生物部分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能构成生态系统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6_1#da697812c?vaa=1&amp;vcp=1&amp;vis=1&amp;pid=5129a7111&amp;color=0,0,0&amp;vtp=1&amp;vaab=1&amp;bt=1&amp;bbb=1&amp;hb=1"/>
          <p:cNvSpPr/>
          <p:nvPr/>
        </p:nvSpPr>
        <p:spPr>
          <a:xfrm>
            <a:off x="539496" y="88188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山东聊城·模拟）下图为某湿地生态公园中部分生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成的食物网，关于该食物网的说法错误的是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4_AN.7_1#da697812c.bracket?vaa=1&amp;vcp=1&amp;vis=1&amp;pid=5129a7111&amp;color=0,0,0&amp;vpa=2&amp;vtp=1&amp;vaab=1"/>
          <p:cNvSpPr/>
          <p:nvPr/>
        </p:nvSpPr>
        <p:spPr>
          <a:xfrm>
            <a:off x="7269608" y="154639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C_4_BD.6_2#da697812c?htil=2&amp;vaa=1&amp;vcp=1&amp;vis=1&amp;pid=5129a711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8206" y="2218817"/>
            <a:ext cx="5084064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4_BD.6_3#da697812c.choices?htil=2&amp;vaa=1&amp;vcp=1&amp;vis=1&amp;pid=5129a7111&amp;color=0,0,0&amp;vtp=1&amp;vaab=1&amp;bbb=1&amp;hb=1"/>
          <p:cNvSpPr/>
          <p:nvPr/>
        </p:nvSpPr>
        <p:spPr>
          <a:xfrm>
            <a:off x="539496" y="2164905"/>
            <a:ext cx="5888736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.流经该食物网中的能量最终来源于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水生植物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.若某有毒物质被排入水体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，则该物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质积累最多的生物是青蛙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.水蚤和轮虫的关系是捕食和竞争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.该食物网中含有5条食物链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QC_4_EX.1_1#da697812c?vaa=1&amp;vcp=1&amp;vis=1&amp;pid=5129a7111&amp;color=0,0,0&amp;vtp=1&amp;vaab=1&amp;bbb=1"/>
          <p:cNvSpPr/>
          <p:nvPr/>
        </p:nvSpPr>
        <p:spPr>
          <a:xfrm>
            <a:off x="346991" y="5178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</p:txBody>
      </p:sp>
      <p:sp>
        <p:nvSpPr>
          <p:cNvPr id="2" name="QC_4_EX.1_1#da697812c?vaa=1&amp;vcp=1&amp;vis=1&amp;pid=5129a7111&amp;color=0,0,0&amp;mp=1&amp;vtp=1&amp;vaab=1&amp;bbb=1&amp;hb=1">
            <a:extLst>
              <a:ext uri="{FF2B5EF4-FFF2-40B4-BE49-F238E27FC236}">
                <a16:creationId xmlns:a16="http://schemas.microsoft.com/office/drawing/2014/main" id="{847847CA-D317-E3B6-E8BB-26F106771C9D}"/>
              </a:ext>
            </a:extLst>
          </p:cNvPr>
          <p:cNvSpPr/>
          <p:nvPr/>
        </p:nvSpPr>
        <p:spPr>
          <a:xfrm>
            <a:off x="346991" y="987537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解答此类题目的关键是理解掌握生物的种间关系、食物链的概念、能量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流动和生物富集的特点。种间关系是不同物种之间的关系，分为互利共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生、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竞争、捕食和寄生。捕食是捕食者和被捕食者之间的关系，竞争是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指两物种之间争夺同一食物、栖息地等产生的争斗关系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在生态系统中，能量来源于太阳能，结束于生物体的完全分解。水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生植物能通过光合作用固定太阳能，因此，该生态系统能量的最终来源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是太阳能（或光能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有些有毒物质如重金属、化学农药等，化学性质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稳定，在生物体内难以被分解、无法被排出，因此有毒物质会沿着食物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  <p:bldP spid="2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4_EX.1_1#da697812c?vaa=1&amp;vcp=1&amp;vis=1&amp;pid=5129a7111&amp;color=0,0,0&amp;mp=1&amp;vtp=1&amp;vaab=1&amp;bbb=1&amp;hb=1">
                <a:extLst>
                  <a:ext uri="{FF2B5EF4-FFF2-40B4-BE49-F238E27FC236}">
                    <a16:creationId xmlns:a16="http://schemas.microsoft.com/office/drawing/2014/main" id="{3CA28A99-CB42-3FD8-F010-0CD1F1B2EBA1}"/>
                  </a:ext>
                </a:extLst>
              </p:cNvPr>
              <p:cNvSpPr/>
              <p:nvPr/>
            </p:nvSpPr>
            <p:spPr>
              <a:xfrm>
                <a:off x="539496" y="2185384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链传递并逐级累积。该食物网中含有5条食物链：水生植物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轮虫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蚤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鲇鱼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水生植物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轮虫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水蚤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划蝽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青蛙；水生植物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水蚤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鲇鱼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水生植物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水蚤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划蝽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青蛙；水生植物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蚊子幼虫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划蝽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青蛙。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4_EX.1_1#da697812c?vaa=1&amp;vcp=1&amp;vis=1&amp;pid=5129a7111&amp;color=0,0,0&amp;mp=1&amp;vtp=1&amp;vaab=1&amp;bbb=1&amp;hb=1">
                <a:extLst>
                  <a:ext uri="{FF2B5EF4-FFF2-40B4-BE49-F238E27FC236}">
                    <a16:creationId xmlns:a16="http://schemas.microsoft.com/office/drawing/2014/main" id="{3CA28A99-CB42-3FD8-F010-0CD1F1B2EBA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85384"/>
                <a:ext cx="11109960" cy="2496757"/>
              </a:xfrm>
              <a:prstGeom prst="rect">
                <a:avLst/>
              </a:prstGeom>
              <a:blipFill>
                <a:blip r:embed="rId2"/>
                <a:stretch>
                  <a:fillRect l="-1976" r="-37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5332371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8_1#25e75db8c?vaa=1&amp;vcp=1&amp;vis=1&amp;pid=5129a7111&amp;color=0,0,0&amp;vtp=1&amp;vaab=1&amp;bt=1&amp;bbb=1&amp;hb=1"/>
          <p:cNvSpPr/>
          <p:nvPr/>
        </p:nvSpPr>
        <p:spPr>
          <a:xfrm>
            <a:off x="539496" y="122605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江苏泰州·模拟）我国的制酪技术历史悠久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，《齐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民要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术》中记载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其卧酪待冷暖之节，温温小暖于人体为合宜适。热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卧则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酪醋，伤冷则难成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文中影响制酪的主要非生物因素是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4_AN.10_1#25e75db8c.bracket?vaa=1&amp;vcp=1&amp;vis=1&amp;pid=5129a7111&amp;color=0,0,0&amp;vpa=3&amp;vtp=1&amp;vaab=1"/>
          <p:cNvSpPr/>
          <p:nvPr/>
        </p:nvSpPr>
        <p:spPr>
          <a:xfrm>
            <a:off x="8518972" y="254616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8_2#25e75db8c.choices?vaa=1&amp;vcp=1&amp;vis=1&amp;pid=5129a7111&amp;color=0,0,0&amp;vtp=1&amp;vaab=1&amp;bbb=1"/>
          <p:cNvSpPr/>
          <p:nvPr/>
        </p:nvSpPr>
        <p:spPr>
          <a:xfrm>
            <a:off x="539496" y="31419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.水分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B.温度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C.空气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.阳光</a:t>
            </a:r>
            <a:endParaRPr lang="en-US" altLang="zh-CN" sz="2800" dirty="0"/>
          </a:p>
        </p:txBody>
      </p:sp>
      <p:sp>
        <p:nvSpPr>
          <p:cNvPr id="5" name="QC_4_AS.1_1#25e75db8c?vaa=1&amp;vcp=1&amp;vis=1&amp;pid=5129a7111&amp;color=0,0,0&amp;vtp=1&amp;vaab=1&amp;bbb=1&amp;hb=1"/>
          <p:cNvSpPr/>
          <p:nvPr/>
        </p:nvSpPr>
        <p:spPr>
          <a:xfrm>
            <a:off x="539496" y="377145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环境中影响生物生活的各种因素叫生态因素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分为非生物因素和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生物因素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非生物因素包括光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温度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水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空气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土壤等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生物因素是指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环境中影响某种生物生活的其他所有生物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包括同种和不同种的生物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1219</Words>
  <Application>Microsoft Office PowerPoint</Application>
  <PresentationFormat>宽屏</PresentationFormat>
  <Paragraphs>236</Paragraphs>
  <Slides>30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10</cp:revision>
  <dcterms:created xsi:type="dcterms:W3CDTF">2024-11-18T03:54:07Z</dcterms:created>
  <dcterms:modified xsi:type="dcterms:W3CDTF">2025-07-24T09:16:54Z</dcterms:modified>
  <cp:category/>
  <cp:contentStatus/>
</cp:coreProperties>
</file>