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58" r:id="rId5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1" r:id="rId18"/>
    <p:sldId id="275" r:id="rId19"/>
    <p:sldId id="279" r:id="rId20"/>
    <p:sldId id="280" r:id="rId21"/>
    <p:sldId id="281" r:id="rId22"/>
    <p:sldId id="282" r:id="rId23"/>
    <p:sldId id="283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4" r:id="rId43"/>
    <p:sldId id="303" r:id="rId44"/>
    <p:sldId id="305" r:id="rId45"/>
    <p:sldId id="306" r:id="rId46"/>
    <p:sldId id="307" r:id="rId47"/>
    <p:sldId id="308" r:id="rId48"/>
    <p:sldId id="309" r:id="rId49"/>
    <p:sldId id="310" r:id="rId50"/>
    <p:sldId id="260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5" Type="http://schemas.openxmlformats.org/officeDocument/2006/relationships/tags" Target="tags/tag35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20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9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image" Target="../media/image6.jpeg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2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tags" Target="../tags/tag27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8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tags" Target="../tags/tag27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8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06.xml"/><Relationship Id="rId1" Type="http://schemas.openxmlformats.org/officeDocument/2006/relationships/tags" Target="../tags/tag301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12.xml"/><Relationship Id="rId1" Type="http://schemas.openxmlformats.org/officeDocument/2006/relationships/tags" Target="../tags/tag30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25.xml"/><Relationship Id="rId1" Type="http://schemas.openxmlformats.org/officeDocument/2006/relationships/tags" Target="../tags/tag32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1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50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29.xml"/><Relationship Id="rId1" Type="http://schemas.openxmlformats.org/officeDocument/2006/relationships/tags" Target="../tags/tag328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3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37.xml"/><Relationship Id="rId1" Type="http://schemas.openxmlformats.org/officeDocument/2006/relationships/tags" Target="../tags/tag33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45.xml"/><Relationship Id="rId1" Type="http://schemas.openxmlformats.org/officeDocument/2006/relationships/tags" Target="../tags/tag340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51.xml"/><Relationship Id="rId1" Type="http://schemas.openxmlformats.org/officeDocument/2006/relationships/tags" Target="../tags/tag3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1463040"/>
            <a:ext cx="5493385" cy="3604260"/>
          </a:xfrm>
        </p:spPr>
        <p:txBody>
          <a:bodyPr>
            <a:normAutofit/>
          </a:bodyPr>
          <a:p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隶书" panose="02010509060101010101" charset="-122"/>
              </a:rPr>
              <a:t>掌握婴幼儿常见非传染性疾病的预防与护理措施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610" y="365760"/>
            <a:ext cx="8251190" cy="8318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项目一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三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445770" y="577215"/>
            <a:ext cx="566166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sz="3600" b="1" dirty="0" smtClean="0">
                <a:latin typeface="+mj-ea"/>
                <a:ea typeface="+mj-ea"/>
                <a:sym typeface="+mn-ea"/>
              </a:rPr>
              <a:t>（二）急性支气管炎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209550" y="1301750"/>
            <a:ext cx="7092315" cy="174688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3. 护理措施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（1）保持呼吸道通畅，减少活动，注意休息；保持室内空气清新；教会并鼓励患儿有效咳嗽；超声雾化吸入或蒸气吸入；按医嘱给药；注意观察有无缺氧症状，必要时给予吸氧。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（2）健康指导：向家长介绍急性支气管炎的基本知识及护理要点；加强体育锻炼；提高机体的耐寒能力；预防上呼吸道感染。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08330" y="396240"/>
            <a:ext cx="10517505" cy="5241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指不同病原体或其他因素所致的肺部炎症。以发热、咳嗽、气促、呼吸困难和肺部固定湿啰音为共同临床表现。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1.病因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（1）感染性肺炎：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病毒性肺炎、细菌性肺炎、衣原体肺炎、支原体肺炎、真菌性肺炎等。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lang="en-US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（2）非感染性肺炎：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吸入性肺炎、坠积性肺炎、过敏性肺炎等。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975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（三）肺炎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2.临床表现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（1）轻症：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主要表现为发热；呼吸系统症状： 咳嗽、气促；鼻翼扇动、唇周发绀、三凹征、肺部可闻及较固定的中、细湿啰音。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（2）重症：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主要是心肌炎和心力衰竭，当轻度缺氧表现为烦躁或嗜睡；当出现中毒性脑病表现为意识障碍、惊厥、昏迷、瞳孔对光反射迟钝或消失、呼吸节律不齐甚至停止、脑膜刺激征。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3.处理措施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抗炎对症治疗，严重者应送去医院治疗。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（三）肺炎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19455" y="664845"/>
            <a:ext cx="10406380" cy="497268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400" spc="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（一）</a:t>
            </a:r>
            <a:endParaRPr lang="zh-CN" altLang="en-US" sz="2400" spc="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二、常见消化道疾病的预防与护理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2490" y="914400"/>
            <a:ext cx="9490710" cy="6089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1">
                <a:latin typeface="+mj-ea"/>
                <a:ea typeface="+mj-ea"/>
                <a:cs typeface="+mj-ea"/>
              </a:rPr>
              <a:t>（一）口炎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    </a:t>
            </a:r>
            <a:r>
              <a:rPr lang="en-US" altLang="zh-CN" sz="1050" b="0">
                <a:ea typeface="宋体" panose="02010600030101010101" pitchFamily="2" charset="-122"/>
              </a:rPr>
              <a:t>                                     </a:t>
            </a:r>
            <a:r>
              <a:rPr lang="en-US" altLang="zh-CN" b="1">
                <a:ea typeface="宋体" panose="02010600030101010101" pitchFamily="2" charset="-122"/>
              </a:rPr>
              <a:t>        </a:t>
            </a:r>
            <a:r>
              <a:rPr lang="zh-CN" b="1">
                <a:ea typeface="宋体" panose="02010600030101010101" pitchFamily="2" charset="-122"/>
              </a:rPr>
              <a:t>表2  三种常见口炎的临床特点比较</a:t>
            </a:r>
            <a:endParaRPr lang="zh-CN" altLang="en-US" b="1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1"/>
            </p:custDataLst>
          </p:nvPr>
        </p:nvGraphicFramePr>
        <p:xfrm>
          <a:off x="608330" y="1590675"/>
          <a:ext cx="11063605" cy="4445635"/>
        </p:xfrm>
        <a:graphic>
          <a:graphicData uri="http://schemas.openxmlformats.org/drawingml/2006/table">
            <a:tbl>
              <a:tblPr/>
              <a:tblGrid>
                <a:gridCol w="956945"/>
                <a:gridCol w="3129280"/>
                <a:gridCol w="2673350"/>
                <a:gridCol w="4304030"/>
              </a:tblGrid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鹅口疮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疱疹性口炎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溃疡性口炎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</a:tr>
              <a:tr h="4197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病原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白念珠菌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单纯疱疹病毒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链球菌、葡萄球菌、绿脓杆菌、大肠埃希菌等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2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年龄 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新生儿和菌群紊乱患儿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1～3岁小儿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婴幼儿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5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病因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产道感染或乳头不洁、乳具污染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传染性强，可引起小流行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机体抵抗力低下，口腔不洁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局部特征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口腔黏膜覆盖白色乳凝块样片状物，强行剥离后局部黏膜可有渗血多无全身症状，患处不痛、不流涎、不影响吃奶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齿龈、舌、唇内、颊黏膜处散在或成簇的黄白色小疱疹，周围有红晕，迅速破溃后形成浅溃疡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口腔黏膜充血、水肿、糜烂或溃疡，表面覆盖纤维素性渗出物，边界清楚，擦后可见溢血的糜烂面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表现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多无全身症状，患处不痛、不流涎、不影响吃奶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常有发热，局部疼痛、拒食、流涎、烦躁、颌下淋巴结肿大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局部疼痛明显，患儿拒食、烦躁，常有明显发热，局部淋巴结肿大，重者可出现脱水和酸中毒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治疗要点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2%碳酸氢钠溶液清洁口腔，涂1%甲紫或制霉菌素鱼肝油混悬溶液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为自限性疾病，局部可用碘苷，继发感染者涂以2.5%金霉素鱼肝油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可用3%过氧化氢溶液或0.1%依沙吖啶溶液清洁，并涂以2.5%金霉素鱼肝油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护理要点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1.保持口腔清洁，按医嘱正确涂药，促进口腔黏膜愈合2.饮食温度适宜，避免刺激；涂2%利多卡因，可减轻疼痛3.多喝温开水，示教清洁口腔、局部涂药的方法，培养良好的卫生习惯防止交互感染，并均衡营养</a:t>
                      </a:r>
                      <a:r>
                        <a:rPr lang="zh-CN" alt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06680" y="914400"/>
            <a:ext cx="6293485" cy="56908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</a:t>
            </a:r>
            <a:r>
              <a:rPr lang="zh-CN" altLang="en-US" sz="28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（二）腹泻</a:t>
            </a:r>
            <a:endParaRPr lang="zh-CN" altLang="en-US" sz="28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  腹泻指由于多病原、多因素引起的排便次数增多，粪质性状稀薄，或带有黏液、脓血或未消化食物的消化道综合征。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1.病因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婴</a:t>
            </a:r>
            <a:r>
              <a:rPr lang="zh-CN" alt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幼儿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消化系统发育不成熟，婴幼儿胃酸和消化酶分泌少，酶活力低，消化食物有限，易出现消化道功能紊乱；喂养不当，有不洁饮食行为，容易致腹泻。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6545438" y="1742574"/>
            <a:ext cx="4880440" cy="3660330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14"/>
            </p:custDataLst>
          </p:nvPr>
        </p:nvSpPr>
        <p:spPr>
          <a:xfrm>
            <a:off x="608330" y="153035"/>
            <a:ext cx="10974705" cy="10979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00000"/>
              </a:lnSpc>
              <a:defRPr/>
            </a:pP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00000"/>
              </a:lnSpc>
              <a:defRPr/>
            </a:pPr>
            <a:r>
              <a:rPr lang="zh-CN" altLang="en-US" sz="128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二、常见消化道疾病的预防与护理</a:t>
            </a:r>
            <a:endParaRPr lang="zh-CN" altLang="en-US" sz="128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00000"/>
              </a:lnSpc>
              <a:defRPr/>
            </a:pPr>
            <a:endParaRPr lang="zh-CN" altLang="en-US" sz="128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71830" y="577215"/>
            <a:ext cx="543560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6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（二）腹泻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  2.症状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 表现为腹泻次数增多：常有不洁饮食史，进食24小时内发病，每天大便10次，甚至数十次；粪便性质多呈糊状或水样便，少数为脓血便（见表3）。慢性腹泻表现每天排便次数增多，为稀便，也可见黏液、脓血，如慢性痢疾、炎症性肠病等；腹痛 腹泻常伴有腹痛，特别是感染性腹泻。严重的伴有脱水的症状。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6170" y="4167505"/>
            <a:ext cx="6779895" cy="53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69545" y="4888230"/>
            <a:ext cx="7205345" cy="180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（二）腹泻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4170" y="1452880"/>
            <a:ext cx="9048115" cy="4356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2000" b="0">
                <a:ea typeface="宋体" panose="02010600030101010101" pitchFamily="2" charset="-122"/>
              </a:rPr>
              <a:t>表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3  </a:t>
            </a:r>
            <a:r>
              <a:rPr lang="zh-CN" sz="2000" b="0">
                <a:ea typeface="宋体" panose="02010600030101010101" pitchFamily="2" charset="-122"/>
              </a:rPr>
              <a:t>不同病原所致腹泻的大便特点比对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0"/>
            </p:custDataLst>
          </p:nvPr>
        </p:nvGraphicFramePr>
        <p:xfrm>
          <a:off x="1362710" y="2057400"/>
          <a:ext cx="10135870" cy="4240530"/>
        </p:xfrm>
        <a:graphic>
          <a:graphicData uri="http://schemas.openxmlformats.org/drawingml/2006/table">
            <a:tbl>
              <a:tblPr/>
              <a:tblGrid>
                <a:gridCol w="5067935"/>
                <a:gridCol w="5067935"/>
              </a:tblGrid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 称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   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大便特点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</a:tr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轮状病毒肠炎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黄色水样或蛋花汤样，无腥臭味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致病性和产毒性大肠埃希菌肠炎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蛋花汤样或水样、含有黏液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侵袭性大肠埃希菌肠炎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大便呈黏液脓血便，有腥臭味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出血性大肠埃希菌肠炎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由黄色水样后转为血水便，有特殊臭味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金黄色葡萄球菌肠炎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暗绿色似海水样，含黏液和伪膜，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（二）腹泻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4170" y="1452880"/>
            <a:ext cx="9048115" cy="4356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endParaRPr lang="zh-CN" altLang="en-US" sz="2000" b="0"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23365" y="1518285"/>
            <a:ext cx="8880475" cy="5422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2000" b="1">
                <a:ea typeface="宋体" panose="02010600030101010101" pitchFamily="2" charset="-122"/>
              </a:rPr>
              <a:t>表4  不同程度脱水的临床表现及分度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0"/>
            </p:custDataLst>
          </p:nvPr>
        </p:nvGraphicFramePr>
        <p:xfrm>
          <a:off x="1264920" y="2271395"/>
          <a:ext cx="10431145" cy="3975100"/>
        </p:xfrm>
        <a:graphic>
          <a:graphicData uri="http://schemas.openxmlformats.org/drawingml/2006/table">
            <a:tbl>
              <a:tblPr/>
              <a:tblGrid>
                <a:gridCol w="2638425"/>
                <a:gridCol w="2640965"/>
                <a:gridCol w="2639060"/>
                <a:gridCol w="2512695"/>
              </a:tblGrid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轻  度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中  度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重  度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失水百分比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3%～5%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5%～10%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＞10%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累积损失量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30～50ml/kg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50～100ml/kg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100～120ml/kg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精神状态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稍差、略烦躁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烦躁或萎靡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昏睡甚至昏迷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皮肤弹性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稍差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差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极差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口腔黏膜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稍干燥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干燥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极干燥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眼窝及前囟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稍凹陷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明显凹陷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深凹陷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眼泪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少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尿量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稍减少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明显减少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极少或无尿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2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酸中毒及休克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不明显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明显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27330" y="852170"/>
            <a:ext cx="10898505" cy="5826125"/>
          </a:xfrm>
          <a:prstGeom prst="rect">
            <a:avLst/>
          </a:prstGeom>
          <a:noFill/>
        </p:spPr>
        <p:txBody>
          <a:bodyPr wrap="square" rtlCol="0" anchor="ctr" anchorCtr="0">
            <a:normAutofit fontScale="400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</a:t>
            </a: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3.护理</a:t>
            </a:r>
            <a:endParaRPr sz="60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（1）一般护理：</a:t>
            </a:r>
            <a:r>
              <a:rPr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因排便次数多，小婴儿可用温水洗净臀部，涂润肤霜。做好腹部保暖。</a:t>
            </a:r>
            <a:endParaRPr sz="60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（2）调整饮食：</a:t>
            </a:r>
            <a:r>
              <a:rPr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给予适宜的营养预防营养不良、促进身体恢复及提高机体免疫力让病情好转。 积极补充水分，避免脱水。</a:t>
            </a:r>
            <a:endParaRPr sz="60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（3）药物治疗：</a:t>
            </a:r>
            <a:r>
              <a:rPr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选用有效抗生素控制感染。选用双歧杆菌等恢复肠道正常菌群的生态平衡，蒙脱石散保护肠黏膜。避免使用止泻剂，以防止泻药抑制胃肠动力导致细菌繁殖及毒素的吸收，可给予补锌治疗。</a:t>
            </a:r>
            <a:endParaRPr sz="60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en-US"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4.</a:t>
            </a:r>
            <a:r>
              <a:rPr lang="zh-CN" altLang="en-US" sz="60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预防</a:t>
            </a:r>
            <a:endParaRPr sz="60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sz="60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（二）腹泻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三、常见营养性疾病的预防与护理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  （一）维生素D缺乏性佝偻病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800">
                <a:latin typeface="+mn-ea"/>
                <a:sym typeface="+mn-ea"/>
              </a:rPr>
              <a:t>   </a:t>
            </a:r>
            <a:r>
              <a:rPr lang="en-US" altLang="zh-CN" sz="2400">
                <a:latin typeface="+mn-ea"/>
                <a:sym typeface="+mn-ea"/>
              </a:rPr>
              <a:t>简称佝偻病，由于儿童体内维生素D不足导致钙和磷代谢紊乱，产生的一种以骨骼病变为特征的全身慢性营养性疾病。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sym typeface="+mn-ea"/>
              </a:rPr>
              <a:t>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围生期维生素D不足；日光照射不足：日照时间短；食物中摄入不足；生长发育快，需要增加；严重的肝、肾、胃肠道慢性疾病影响维生素D和钙、磷的吸收、利用。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6170" y="4167505"/>
            <a:ext cx="6779895" cy="53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69545" y="4888230"/>
            <a:ext cx="7205345" cy="180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82265" y="464185"/>
            <a:ext cx="9151620" cy="5299075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一、教学目标: 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知识目标：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1.了解婴幼儿常见非传染性疾病的预防与护理措施；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2.掌握婴幼儿常见非传染性疾病的预防与护理措施的正确方法。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能力目标：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1.能够熟悉婴幼儿常见非传染性疾病的预防；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2.能够掌握0～1岁、1～2岁、2～3岁的婴幼儿常见非传染性疾病的预防与护理措施。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素质目标：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27330" y="852170"/>
            <a:ext cx="10898505" cy="5826125"/>
          </a:xfrm>
          <a:prstGeom prst="rect">
            <a:avLst/>
          </a:prstGeom>
          <a:noFill/>
        </p:spPr>
        <p:txBody>
          <a:bodyPr wrap="square" rtlCol="0" anchor="ctr" anchorCtr="0">
            <a:normAutofit fontScale="700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</a:t>
            </a: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48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2.症状</a:t>
            </a:r>
            <a:endParaRPr sz="48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60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（1）一般症状。神经精神症状为主。</a:t>
            </a:r>
            <a:endParaRPr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（2）骨骼改变。</a:t>
            </a: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</a:t>
            </a:r>
            <a:endParaRPr lang="en-US"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 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头部改变：</a:t>
            </a:r>
            <a:endParaRPr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 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胸部改变：</a:t>
            </a:r>
            <a:endParaRPr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 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四肢：</a:t>
            </a:r>
            <a:endParaRPr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       </a:t>
            </a:r>
            <a:r>
              <a:rPr sz="47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其他病变：肌肉无力；生长痛；贫血等。</a:t>
            </a:r>
            <a:endParaRPr sz="47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306070" fontAlgn="auto">
              <a:lnSpc>
                <a:spcPct val="150000"/>
              </a:lnSpc>
            </a:pPr>
            <a:r>
              <a:rPr altLang="zh-CN" sz="3200" b="1">
                <a:latin typeface="+mn-ea"/>
                <a:sym typeface="+mn-ea"/>
              </a:rPr>
              <a:t>（一）维生素D缺乏性佝偻病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436245" y="415290"/>
            <a:ext cx="10095865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en-US" altLang="zh-CN" sz="3200" b="1">
                <a:latin typeface="+mn-ea"/>
                <a:sym typeface="+mn-ea"/>
              </a:rPr>
              <a:t>（一）维生素D缺乏性佝偻病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sym typeface="+mn-ea"/>
              </a:rPr>
              <a:t>3.预防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孕期：</a:t>
            </a:r>
            <a:r>
              <a:rPr lang="en-US" altLang="zh-CN" sz="2400">
                <a:latin typeface="+mn-ea"/>
                <a:sym typeface="+mn-ea"/>
              </a:rPr>
              <a:t>多晒太阳；多食富含钙、磷、VitD的食物；妊娠后期补充VitD：口服 800IU/日。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婴幼儿期：</a:t>
            </a:r>
            <a:r>
              <a:rPr lang="en-US" altLang="zh-CN" sz="2400">
                <a:latin typeface="+mn-ea"/>
                <a:sym typeface="+mn-ea"/>
              </a:rPr>
              <a:t>（1）坚持户外活动。（2）合理喂养，提倡母乳喂养，及时添加辅食。（3）补充VitD，足月儿生后2周开始补充维生素D400IU/d；早产儿、低出生体重儿、双胎儿生后1周开始补充维生素D 800IU/d，3个月后改为预防量400IU/d，补充至2岁。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6170" y="4167505"/>
            <a:ext cx="6779895" cy="53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800" b="1"/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（二）缺铁性贫血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（1）铁贮存不足   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（2）铁摄入不足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（3）生长发育过快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（4）吸收利用障碍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（5）铁丢失过多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545" y="4888230"/>
            <a:ext cx="7205345" cy="1807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/>
              <a:t>      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（二）缺铁性贫血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（1）一般贫血表现 ：皮肤粘膜逐渐苍白，以唇、口腔粘膜及甲床最为明显。易疲乏无力，体重不增或增加缓慢。年长儿可诉头晕、耳鸣等。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（2）肝、脾、淋巴结可轻度肿大；年龄愈小、病程愈久、贫血愈重，肝脾肿大愈明显。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（3）食欲减退 、腹泻舌炎或舌乳头萎缩，少数出现异食癖。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（二）缺铁性贫血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（4）烦躁、易激惹或精神萎靡不振，记忆力减退。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（5）明显贫血时心率增快  心脏扩大重者可发生心力衰竭。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（6）指甲薄脆不光滑甚至反甲（舟状指）。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（二）缺铁性贫血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3.预防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（1）合理安排膳食，营养均衡，保证每天铁的摄入量足够。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（2）制备和应用铁强化食品，预防缺铁性贫血。积极去除可能导致铁缺乏的因素。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（3）重视妊娠及哺乳期妇女加强食用铁的食物和补血。 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四、常见五官病的预防与护理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（一）龋齿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 龋齿是以细菌为主的多种因素引起的牙齿的慢性破坏性疾病，如不及时治疗，通常会发展为牙髓病、根尖周病，引起不同类型的疼痛，最终导致牙齿缺失。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sym typeface="+mn-ea"/>
              </a:rPr>
              <a:t>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（1）产酸细菌和菌斑：细菌繁殖产酸，使牙齿发生脱矿、龋蚀，造成组织缺损形成龋洞。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（2）婴幼儿若牙齿排列拥挤和错位，容易堆积食物残渣从而产生龋病。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牙齿遇冷、热、酸、甜等刺激，有酸痛不适感；龋洞深入牙髓，可致牙髓炎，脓液积聚在髓腔内，压迫神经末梢，可引起剧烈牙痛。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306070" fontAlgn="auto">
              <a:lnSpc>
                <a:spcPct val="150000"/>
              </a:lnSpc>
            </a:pPr>
            <a:r>
              <a:rPr altLang="zh-CN" sz="3200" b="1">
                <a:latin typeface="+mn-ea"/>
                <a:sym typeface="+mn-ea"/>
              </a:rPr>
              <a:t> （一）龋齿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lang="en-US" altLang="zh-CN" sz="2400" b="1">
                <a:latin typeface="+mn-ea"/>
                <a:sym typeface="+mn-ea"/>
              </a:rPr>
              <a:t>3.预防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（1）养成良好的饮食习惯，合理进食含糖食物，吃后立即漱口。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（2）可安排在餐饮的后期进食纤维类食品。少吃酸性刺激食物，临睡前不吃零食。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（3）不吃过于坚硬的食物，平时饮食应多摄入富含钙、无机盐等营养食物，增加户外活动。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（4）定期到医院进行口腔检查，有利于预防龋齿的出现。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306070" fontAlgn="auto">
              <a:lnSpc>
                <a:spcPct val="150000"/>
              </a:lnSpc>
            </a:pPr>
            <a:r>
              <a:rPr altLang="zh-CN" sz="3200" b="1">
                <a:latin typeface="+mn-ea"/>
                <a:sym typeface="+mn-ea"/>
              </a:rPr>
              <a:t> （一）龋齿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四、常见五官病的预防与护理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</a:t>
            </a:r>
            <a:r>
              <a:rPr lang="en-US" altLang="zh-CN" sz="2800" b="1">
                <a:latin typeface="+mn-ea"/>
                <a:sym typeface="+mn-ea"/>
              </a:rPr>
              <a:t>（二）弱视</a:t>
            </a:r>
            <a:r>
              <a:rPr lang="en-US" altLang="zh-CN" sz="2800">
                <a:latin typeface="+mn-ea"/>
                <a:sym typeface="+mn-ea"/>
              </a:rPr>
              <a:t>    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弱视是指眼睛未发现器质性病变，矫正后视力仍不能达到0.9的一种眼疾。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32460" y="577215"/>
            <a:ext cx="6466205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一、常见呼吸道疾病的预防与护理</a:t>
            </a:r>
            <a:endParaRPr sz="32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（一）急性上呼吸道感染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上呼吸道感染简称上感，俗称“感冒”，是儿科最常见的疾病；本病一年四季均可发病，冬春季气候骤变多，小儿抵抗能力弱容易诱发本病。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sym typeface="+mn-ea"/>
              </a:rPr>
              <a:t>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（1）斜视性弱视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（2）屈光参差性弱视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（3）行觉剥夺性弱视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（4）屈光不正性弱视</a:t>
            </a:r>
            <a:endParaRPr lang="en-US" altLang="zh-CN" sz="2400">
              <a:latin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796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306070" fontAlgn="auto">
              <a:lnSpc>
                <a:spcPct val="150000"/>
              </a:lnSpc>
            </a:pPr>
            <a:r>
              <a:rPr altLang="zh-CN" sz="3200" b="1">
                <a:latin typeface="+mn-ea"/>
                <a:sym typeface="+mn-ea"/>
              </a:rPr>
              <a:t> </a:t>
            </a:r>
            <a:r>
              <a:rPr altLang="zh-CN" sz="2800" b="1">
                <a:latin typeface="+mn-ea"/>
                <a:sym typeface="+mn-ea"/>
              </a:rPr>
              <a:t>（二）弱视</a:t>
            </a:r>
            <a:r>
              <a:rPr altLang="zh-CN" sz="2800">
                <a:latin typeface="+mn-ea"/>
                <a:sym typeface="+mn-ea"/>
              </a:rPr>
              <a:t>    </a:t>
            </a:r>
            <a:endParaRPr lang="zh-CN" altLang="zh-CN" sz="28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（二）弱视</a:t>
            </a:r>
            <a:r>
              <a:rPr lang="en-US" altLang="zh-CN" sz="2800">
                <a:latin typeface="+mn-ea"/>
                <a:sym typeface="+mn-ea"/>
              </a:rPr>
              <a:t>    </a:t>
            </a:r>
            <a:endParaRPr lang="en-US" altLang="zh-CN" sz="28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多无症状或一眼视力低下，弱视眼裸眼视力和矫正视力均低于0.9。弱视患儿视力低下，缺乏良好的双眼平视功能，没有完善的立体知觉，无法确定物体的距离远近、颜色深浅等，给生活、学习带来不良影响，不及时治疗会加重，导致失明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 （二）弱视</a:t>
            </a:r>
            <a:r>
              <a:rPr lang="en-US" altLang="zh-CN" sz="2800">
                <a:latin typeface="+mn-ea"/>
                <a:sym typeface="+mn-ea"/>
              </a:rPr>
              <a:t>    </a:t>
            </a:r>
            <a:endParaRPr lang="en-US" altLang="zh-CN" sz="28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3.矫治和预防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（1）年龄越小，治愈率越高。2～6岁是儿童弱视的最佳治疗时机，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（2）日常培养小儿正确用眼姿势，及卫生用眼，避免眼疲劳，均衡饮食，增加室外活动。养成定期检查视力的习惯。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四、常见五官病的预防与护理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</a:t>
            </a:r>
            <a:r>
              <a:rPr lang="en-US" altLang="zh-CN" sz="2800" b="1">
                <a:latin typeface="+mn-ea"/>
                <a:sym typeface="+mn-ea"/>
              </a:rPr>
              <a:t>（三）斜视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多见于婴儿6～7个月龄以后双眼视轴的明显偏斜。斜视可暂发或持续性发作，单侧、双侧均可受累。主要表现为双眼不能同时注视目标，可导致眼疲劳、视觉功能障碍和外观异常，可引起弱视、复视等视功能损伤，影响面部外观，甚至会影响全身骨骼发育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1.病因及症状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（1）与遗传、眼肌的发育异常有关。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（2）如固定看某样东西太久，会出现头痛、眼酸痛、畏光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（3）阅读书本的时候会间歇性出现字迹模糊不清或重叠、串行，如果用单眼看反而觉得清晰、省力等，甚至出现复视、眩晕。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（4）程度较重时伴有眼疲劳、畏光、食物重影、立体感差等症状，新近出现的麻痹性斜视可导致眩晕、恶心、呕吐。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665">
                <a:latin typeface="+mn-ea"/>
                <a:sym typeface="+mn-ea"/>
              </a:rPr>
              <a:t>（</a:t>
            </a:r>
            <a:r>
              <a:rPr lang="en-US" altLang="zh-CN" sz="2400">
                <a:latin typeface="+mn-ea"/>
                <a:sym typeface="+mn-ea"/>
              </a:rPr>
              <a:t>5）立体感觉差，不能精确地判定空间物体的位置和距离。     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（6）户外或阳光下儿童会习惯性地闭上一只眼睛，这是某些间歇性斜视常见的表现之一。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2. 矫治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（1）注意用眼卫生：不要过度用眼，揉眼，避免眼睛过度疲劳，保证充足睡眠。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（2）尽早诊断和治疗，预防弱视和其他视功能障碍。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07060" y="415290"/>
            <a:ext cx="6647180" cy="807085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四、常见五官病的预防与护理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2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（四）急性化脓性中耳炎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急性化脓性中耳炎主要以耳痛、听力下降、耳鸣聋及眩晕耳鸣等，是细菌感染引起的中耳黏膜的急性化脓性炎症。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5590" y="1222375"/>
            <a:ext cx="6731000" cy="51327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（四）急性化脓性中耳炎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常见有急性上呼吸道感染易诱发，炎症向咽鼓管蔓延，致细菌侵入耳；鼓膜外伤穿孔，细菌直接侵入中耳；不正确擤鼻，病菌自鼻咽部经耳咽管进入中耳；儿童水中玩耍时大量细菌的水进入中耳而引发。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384810"/>
            <a:ext cx="6779260" cy="5970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（四）急性化脓性中耳炎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（1）起病急，伴发热，体温一般在38～39℃。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（2）早期有耳堵塞感，继而出现剧烈搏动性耳痛。婴幼儿不会诉说，常表现为哭闹不止、烦躁不安、摇头、抓挠耳朵、拒绝吃奶、难以入睡等症状。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（3）鼓膜穿孔，脓液流出，耳痛骤减，痊愈后鼓膜小穿孔可愈合，听力不受影响。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（4）化脓期有时伴有腹泻、呕吐、脱水等。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3000" b="1">
                <a:latin typeface="+mn-ea"/>
                <a:sym typeface="+mn-ea"/>
              </a:rPr>
              <a:t>3.预防及护理</a:t>
            </a:r>
            <a:endParaRPr lang="en-US" altLang="zh-CN" sz="30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（1）积极防治上呼吸道感染，避免严重并发症。避免外力引起鼓膜损伤，掌握正确的擤鼻方法，按住单侧鼻孔轻轻撮鼻或将鼻涕吸入口中吐出。保持鼻腔通畅，必要按医嘱使用滴鼻剂。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（2）禁忌挖鼻、拔鼻毛等不良生活习惯。注意耳部卫生，防止进水，保持清洁。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（3）急性化脓性中耳炎延误未治、处理不当或疗效不好，病程超过2个月时，可转变为慢性化脓性中耳炎，不仅使听力减退，还可能发生危及生命的并发症（如化脓性脑膜炎、脑脓肿等），所以必须及时治愈。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1.病因</a:t>
            </a:r>
            <a:endParaRPr lang="zh-CN" altLang="en-US" sz="2400" b="1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急性上呼吸道感染的病原体主要是病毒和细菌，有90%以上为病毒。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2.临床表现</a:t>
            </a:r>
            <a:endParaRPr lang="zh-CN" altLang="en-US" sz="2400" b="1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（1）一般类型上感。</a:t>
            </a:r>
            <a:endParaRPr lang="zh-CN" altLang="en-US" sz="2400" b="1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局部症状：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主要是喷嚏、鼻塞、流涕、干咳、咽部不适等。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全身症状：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常突然起病，多有发热。体温可高达 39～40 ℃ , 发热可持续数天，甚至因高热而引起惊厥。咽部充血，扁桃体肿大，有时可见下颌和颈淋巴结肿大，肺部听诊正常。若肠病毒感染，患儿可出现不同形态的皮疹。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</a:pPr>
            <a:r>
              <a:rPr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（一）急性上呼吸道感染</a:t>
            </a:r>
            <a:endParaRPr lang="zh-CN" altLang="zh-CN" sz="28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384810"/>
            <a:ext cx="6779260" cy="5970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五、常见皮肤病的预防与护理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（一）湿疹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湿疹是由多种因素引起的表皮及真皮浅层炎症。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湿疹是一种常见的过敏性疾病。病因目前具体不明确，认为是多种内源性、外源性因素综合作用使机体致敏。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384810"/>
            <a:ext cx="6779260" cy="5970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五、常见皮肤病的预防与护理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（一）湿疹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湿疹的主要表现是瘙痒，皮损为多形性，可见密集的粟粒大的小丘疹、丘疱疹或小水疱，基地潮红。过度搔抓可损伤皮肤，出现糜烂面，所以可见结痂。好发于外露部位，如面、耳、手、足、小腿等部位，多对称分布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384810"/>
            <a:ext cx="6779260" cy="5970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五、常见皮肤病的预防与护理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（一）湿疹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湿疹的主要表现是瘙痒，皮损为多形性，可见密集的粟粒大的小丘疹、丘疱疹或小水疱，基地潮红。过度搔抓可损伤皮肤，出现糜烂面，所以可见结痂。好发于外露部位，如面、耳、手、足、小腿等部位，多对称分布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</a:t>
            </a:r>
            <a:r>
              <a:rPr lang="en-US" altLang="zh-CN" sz="2800" b="1">
                <a:latin typeface="+mn-ea"/>
                <a:sym typeface="+mn-ea"/>
              </a:rPr>
              <a:t>（一）湿疹</a:t>
            </a:r>
            <a:endParaRPr lang="en-US" altLang="zh-CN" sz="28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3.预防与护理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（1）首先找到过敏源，去除诱因。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（2）保护皮肤屏障功能，减少接触刺激性物品。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（3）衣物尽量宽松、柔软的棉质布料。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（4）洗完澡可用护肤霜保持皮肤滋润；如出现湿疹，可用炉甘石洗剂、湿疹膏等药物止痒。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（5）为婴幼儿剪短指甲，必要时戴防抓手套，防止抓伤皮肤引起感染。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"/>
          <p:cNvSpPr txBox="1"/>
          <p:nvPr>
            <p:custDataLst>
              <p:tags r:id="rId1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384810"/>
            <a:ext cx="6779260" cy="59702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五、常见皮肤病的预防与护理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（二）痱子、痱毒 </a:t>
            </a:r>
            <a:endParaRPr lang="en-US" altLang="zh-CN" sz="28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</a:t>
            </a:r>
            <a:r>
              <a:rPr lang="en-US" altLang="zh-CN" sz="2400">
                <a:latin typeface="+mn-ea"/>
                <a:sym typeface="+mn-ea"/>
              </a:rPr>
              <a:t>痱子是由于气温过高、湿度较大，导致出汗过多、不易蒸发，引起的一种表浅性皮肤病。</a:t>
            </a:r>
            <a:endParaRPr lang="en-US" altLang="zh-CN" sz="2400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   1.病因</a:t>
            </a:r>
            <a:endParaRPr lang="en-US" altLang="zh-CN" sz="2400" b="1">
              <a:latin typeface="+mn-ea"/>
              <a:sym typeface="+mn-ea"/>
            </a:endParaRPr>
          </a:p>
          <a:p>
            <a:pPr indent="306070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   痱子的直接病因是汗液排出不畅、汗管阻塞。此外，汗管发育不完善、气温高、衣着不适、体质虚弱也会诱发痱子。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（二）痱子、痱毒 </a:t>
            </a:r>
            <a:endParaRPr lang="en-US" altLang="zh-CN" sz="28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2.症状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（1）痱子典型症状是皮肤上出现针尖样大小，密集的丘疹、丘疱疹、水疱或脓丘疱疹，可没有自觉症状，也可伴有瘙痒感、灼热感等。好发婴幼儿头面部、颈部、臀部等部位。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（2）痱子感染形成痱毒，初起为小米粒大小，渐渐形成玉米粒大或杏核大小的脓疱，慢慢变软、破溃，流出黄稠的脓液。多发于小儿头部。脓疱易反复发生。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20090" y="1371600"/>
            <a:ext cx="10862945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870585" y="267335"/>
            <a:ext cx="10255250" cy="64109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306070" algn="l" fontAlgn="auto">
              <a:lnSpc>
                <a:spcPct val="150000"/>
              </a:lnSpc>
            </a:pPr>
            <a:r>
              <a:rPr lang="en-US" altLang="zh-CN" sz="2800" b="1">
                <a:latin typeface="+mn-ea"/>
                <a:sym typeface="+mn-ea"/>
              </a:rPr>
              <a:t>（二）痱子、痱毒 </a:t>
            </a:r>
            <a:endParaRPr lang="en-US" altLang="zh-CN" sz="28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3.预防与护理</a:t>
            </a:r>
            <a:endParaRPr lang="en-US" altLang="zh-CN" sz="2400" b="1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（1）注意室内通风，必要时降低环境温度，减少出汗。婴幼儿的衣服应宽大、柔软、透气性及吸水性强。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（2）婴幼儿勤洗澡。用温水洗浴后，扑上一层痱子粉或擦痱子药水。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（3）痱毒反复发生，外敷药膏促使脓疱软化，内服清热解毒的中药。</a:t>
            </a:r>
            <a:endParaRPr lang="en-US" altLang="zh-CN" sz="2400">
              <a:latin typeface="+mn-ea"/>
              <a:sym typeface="+mn-ea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en-US" altLang="zh-CN" sz="2400">
                <a:latin typeface="+mn-ea"/>
                <a:sym typeface="+mn-ea"/>
              </a:rPr>
              <a:t>（4）饮食上可给孩子喝绿豆水、金银花水，忌食辛辣刺激性食物。</a:t>
            </a:r>
            <a:endParaRPr lang="en-US" altLang="zh-CN" sz="2400">
              <a:latin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谢谢聆听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50545" y="-2171700"/>
            <a:ext cx="10575290" cy="78092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lang="zh-CN" altLang="en-US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（2）两种特殊类型上感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</a:pPr>
            <a:r>
              <a:rPr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（一）急性上呼吸道感染</a:t>
            </a:r>
            <a:endParaRPr lang="zh-CN" altLang="zh-CN" sz="28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1"/>
            </p:custDataLst>
          </p:nvPr>
        </p:nvGraphicFramePr>
        <p:xfrm>
          <a:off x="380365" y="2005330"/>
          <a:ext cx="11619865" cy="3937635"/>
        </p:xfrm>
        <a:graphic>
          <a:graphicData uri="http://schemas.openxmlformats.org/drawingml/2006/table">
            <a:tbl>
              <a:tblPr/>
              <a:tblGrid>
                <a:gridCol w="1573530"/>
                <a:gridCol w="4641215"/>
                <a:gridCol w="5405120"/>
              </a:tblGrid>
              <a:tr h="5257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疱疹性咽峡炎柯萨奇A组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咽结合膜热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</a:tr>
              <a:tr h="5232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病原体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病毒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腺病毒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好发季节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夏秋季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春夏季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主要症状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高热、咽痛、流涎、厌食、呕吐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高热、咽痛、眼部刺痛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83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体检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咽部充血、咽峡部黏膜有数量不等的灰白色的疱疹，周边有红晕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咽部充血、滤泡性眼结膜炎，结膜明显充血，易畏光、流泪，颈和耳后常触及淋巴结肿大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1周左右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1-2周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055370" y="431165"/>
            <a:ext cx="5052060" cy="791210"/>
          </a:xfrm>
          <a:prstGeom prst="rect">
            <a:avLst/>
          </a:prstGeom>
          <a:noFill/>
        </p:spPr>
        <p:txBody>
          <a:bodyPr wrap="square" rtlCol="0" anchor="b" anchorCtr="0">
            <a:normAutofit fontScale="25000"/>
          </a:bodyPr>
          <a:lstStyle/>
          <a:p>
            <a:pPr algn="l"/>
            <a:endParaRPr altLang="zh-CN" sz="36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l"/>
            <a:endParaRPr altLang="zh-CN" sz="56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l"/>
            <a:r>
              <a:rPr altLang="zh-CN" sz="1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（一）急性上呼吸道感染</a:t>
            </a:r>
            <a:endParaRPr lang="zh-CN" altLang="zh-CN" sz="11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  <a:p>
            <a:pPr algn="l"/>
            <a:endParaRPr lang="zh-CN" altLang="zh-CN" sz="11200" b="1" spc="150" dirty="0" smtClean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221740"/>
            <a:ext cx="6255385" cy="193230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sz="24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en-US" sz="24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并发症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病毒感染，易并发脑炎、心肌炎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；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细菌感染，易并发咽后壁脓肿、颈淋巴结炎、鼻窦炎、中耳炎、扁桃体炎、气管炎和肺炎。小儿免疫力差，如病情控制不好，并发急性肾炎、风湿热。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08330" y="824230"/>
            <a:ext cx="10517505" cy="5781040"/>
          </a:xfrm>
          <a:prstGeom prst="rect">
            <a:avLst/>
          </a:prstGeom>
          <a:noFill/>
        </p:spPr>
        <p:txBody>
          <a:bodyPr wrap="square" rtlCol="0" anchor="ctr" anchorCtr="0">
            <a:normAutofit fontScale="250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r>
              <a:rPr lang="en-US" altLang="zh-CN" sz="96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altLang="zh-CN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4.护理措施</a:t>
            </a:r>
            <a:endParaRPr lang="zh-CN" altLang="en-US" sz="96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（1）一般护理：</a:t>
            </a:r>
            <a:r>
              <a:rPr lang="zh-CN" altLang="en-US" sz="96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卧床休息，多饮水，吃易消化和富含维生素的食物，保持室内空气流通。</a:t>
            </a:r>
            <a:endParaRPr lang="zh-CN" altLang="en-US" sz="96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（2）药物护理：</a:t>
            </a:r>
            <a:r>
              <a:rPr lang="zh-CN" altLang="en-US" sz="96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按医嘱给予退热剂。</a:t>
            </a:r>
            <a:endParaRPr lang="zh-CN" altLang="en-US" sz="96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（3）预防热性惊厥，</a:t>
            </a:r>
            <a:r>
              <a:rPr lang="zh-CN" altLang="en-US" sz="96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体温超过38.5℃要及时降温，特别是曾有热性惊厥史的小儿，须及时降温，一旦出现惊厥先兆，立即通知医生，就地抢救，保持安静。</a:t>
            </a:r>
            <a:endParaRPr lang="zh-CN" altLang="en-US" sz="96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96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（4）健康教育。</a:t>
            </a:r>
            <a:r>
              <a:rPr lang="zh-CN" altLang="en-US" sz="96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家庭护理：告知家长与上呼吸道感染相关的预防技巧，使其掌握相应的处理能力。预防：增强体质，提高抵抗力；营养要均衡，不偏食，喂养得当；留意天气变化，适时增减衣物；经人口密集或在上感流行时期应做好防护措施。 </a:t>
            </a:r>
            <a:endParaRPr lang="zh-CN" altLang="en-US" sz="96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</a:pPr>
            <a:r>
              <a:rPr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（一）急性上呼吸道感染</a:t>
            </a:r>
            <a:endParaRPr lang="zh-CN" altLang="zh-CN" sz="28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幼圆" panose="020105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4359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+mj-ea"/>
                <a:ea typeface="+mj-ea"/>
                <a:sym typeface="+mn-ea"/>
              </a:rPr>
              <a:t>（二）急性支气管炎</a:t>
            </a:r>
            <a:endParaRPr sz="3200" b="1" dirty="0" smtClean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6995" y="1335405"/>
            <a:ext cx="7198995" cy="317500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急性支气管炎是由于各种致病源引起的支气管黏膜的急性炎症 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1.病因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一般继发于上呼吸道感染，能引起上呼吸道感染的病原体都可引起支气管炎。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pPr algn="l"/>
            <a:r>
              <a:rPr sz="3600" b="1" dirty="0" smtClean="0">
                <a:latin typeface="+mj-ea"/>
                <a:ea typeface="+mj-ea"/>
                <a:sym typeface="+mn-ea"/>
              </a:rPr>
              <a:t>（二）急性支气管炎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697865" y="1513205"/>
            <a:ext cx="6400800" cy="164084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2.临床表现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（1）一般类型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以咳嗽为主要症状，开始为刺激性干咳，以后有痰；发热、食欲缺乏、乏力、呕吐、腹泻等。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（2）特殊类型支气管炎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哮喘性支气管炎，也称喘息性支气管炎。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5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5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5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5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6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63.xml><?xml version="1.0" encoding="utf-8"?>
<p:tagLst xmlns:p="http://schemas.openxmlformats.org/presentationml/2006/main">
  <p:tag name="KSO_WM_UNIT_TABLE_BEAUTIFY" val="smartTable{7cd2d118-2698-45cf-91a0-cd3211809f52}"/>
  <p:tag name="TABLE_ENDDRAG_ORIGIN_RECT" val="914*310"/>
  <p:tag name="TABLE_ENDDRAG_RECT" val="29*157*914*310"/>
</p:tagLst>
</file>

<file path=ppt/tags/tag16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65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6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7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7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7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7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79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9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9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9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9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0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06.xml><?xml version="1.0" encoding="utf-8"?>
<p:tagLst xmlns:p="http://schemas.openxmlformats.org/presentationml/2006/main">
  <p:tag name="KSO_WM_UNIT_TABLE_BEAUTIFY" val="smartTable{fd8cacb9-2f29-4aea-8845-d958901cfaa6}"/>
  <p:tag name="TABLE_ENDDRAG_ORIGIN_RECT" val="871*343"/>
  <p:tag name="TABLE_ENDDRAG_RECT" val="47*131*871*343"/>
</p:tagLst>
</file>

<file path=ppt/tags/tag20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0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1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1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1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15.xml><?xml version="1.0" encoding="utf-8"?>
<p:tagLst xmlns:p="http://schemas.openxmlformats.org/presentationml/2006/main">
  <p:tag name="KSO_WM_UNIT_VALUE" val="1016*1355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2_1"/>
  <p:tag name="KSO_WM_UNIT_ID" val="custom20206033_9*h_d*2_1"/>
  <p:tag name="KSO_WM_TEMPLATE_CATEGORY" val="custom"/>
  <p:tag name="KSO_WM_TEMPLATE_INDEX" val="20206033"/>
  <p:tag name="KSO_WM_UNIT_SUPPORT_UNIT_TYPE" val="[&quot;d&quot;]"/>
  <p:tag name="KSO_WM_UNIT_LAYERLEVEL" val="1_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1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1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2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6.xml><?xml version="1.0" encoding="utf-8"?>
<p:tagLst xmlns:p="http://schemas.openxmlformats.org/presentationml/2006/main">
  <p:tag name="KSO_WM_UNIT_TABLE_BEAUTIFY" val="smartTable{27f07f55-ccca-43fe-8f6c-aade171e5442}"/>
  <p:tag name="TABLE_ENDDRAG_ORIGIN_RECT" val="798*333"/>
  <p:tag name="TABLE_ENDDRAG_RECT" val="107*162*798*333"/>
</p:tagLst>
</file>

<file path=ppt/tags/tag22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3.xml><?xml version="1.0" encoding="utf-8"?>
<p:tagLst xmlns:p="http://schemas.openxmlformats.org/presentationml/2006/main">
  <p:tag name="KSO_WM_UNIT_TABLE_BEAUTIFY" val="smartTable{9b04a843-e340-4c3d-a211-8f36336e0ce9}"/>
  <p:tag name="TABLE_ENDDRAG_ORIGIN_RECT" val="821*313"/>
  <p:tag name="TABLE_ENDDRAG_RECT" val="99*178*821*313"/>
</p:tagLst>
</file>

<file path=ppt/tags/tag23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4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4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4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4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5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5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55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5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61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64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67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7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7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7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7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8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8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8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84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86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8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9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9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93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9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0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05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06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0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11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1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1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1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1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2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2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2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3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3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3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3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33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44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4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35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353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354.xml><?xml version="1.0" encoding="utf-8"?>
<p:tagLst xmlns:p="http://schemas.openxmlformats.org/presentationml/2006/main">
  <p:tag name="COMMONDATA" val="eyJoZGlkIjoiOTdkMWU3Zjc2YmQ5YjIzOWIzYzAzNmI5MGJlMzYyOGIifQ=="/>
  <p:tag name="KSO_WPP_MARK_KEY" val="feb67b87-9218-4510-bdec-3e099d05edea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7134</Words>
  <Application>WPS 演示</Application>
  <PresentationFormat>宽屏</PresentationFormat>
  <Paragraphs>513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掌握婴幼儿常见非传染性疾病的预防与护理措施</vt:lpstr>
      <vt:lpstr>一、教学目标:  知识目标： 1.了解婴幼儿常见非传染性疾病的预防与护理措施； 2.掌握婴幼儿常见非传染性疾病的预防与护理措施的正确方法。 能力目标： 1.能够熟悉婴幼儿常见非传染性疾病的预防； 2.能够掌握0～1岁、1～2岁、2～3岁的婴幼儿常见非传染性疾病的预防与护理措施。 素质目标：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高高</cp:lastModifiedBy>
  <cp:revision>7</cp:revision>
  <dcterms:created xsi:type="dcterms:W3CDTF">2023-05-23T12:01:00Z</dcterms:created>
  <dcterms:modified xsi:type="dcterms:W3CDTF">2023-05-29T07:16:01Z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3E78DF10A00E48388012E96F23AA2795_12</vt:lpwstr>
  </property>
  <property fmtid="{D5CDD505-2E9C-101B-9397-08002B2CF9AE}" pid="3" name="KSOProductBuildVer">
    <vt:lpwstr>2052-11.1.0.14036</vt:lpwstr>
  </property>
</Properties>
</file>