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48"/>
  </p:notesMasterIdLst>
  <p:sldIdLst>
    <p:sldId id="256" r:id="rId2"/>
    <p:sldId id="257" r:id="rId3"/>
    <p:sldId id="258" r:id="rId4"/>
    <p:sldId id="259" r:id="rId5"/>
    <p:sldId id="260" r:id="rId6"/>
    <p:sldId id="261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307" r:id="rId32"/>
    <p:sldId id="287" r:id="rId33"/>
    <p:sldId id="288" r:id="rId34"/>
    <p:sldId id="291" r:id="rId35"/>
    <p:sldId id="292" r:id="rId36"/>
    <p:sldId id="293" r:id="rId37"/>
    <p:sldId id="294" r:id="rId38"/>
    <p:sldId id="295" r:id="rId39"/>
    <p:sldId id="296" r:id="rId40"/>
    <p:sldId id="298" r:id="rId41"/>
    <p:sldId id="299" r:id="rId42"/>
    <p:sldId id="300" r:id="rId43"/>
    <p:sldId id="301" r:id="rId44"/>
    <p:sldId id="302" r:id="rId45"/>
    <p:sldId id="308" r:id="rId46"/>
    <p:sldId id="303" r:id="rId47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11"/>
    <p:restoredTop sz="94610"/>
  </p:normalViewPr>
  <p:slideViewPr>
    <p:cSldViewPr snapToGrid="0" snapToObjects="1">
      <p:cViewPr>
        <p:scale>
          <a:sx n="100" d="100"/>
          <a:sy n="100" d="100"/>
        </p:scale>
        <p:origin x="876" y="23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14376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198536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DB6DEE3-DC90-46D4-146A-B7E16783CCA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132849B-958E-BD0A-E8F4-82510947217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A7E4DFD-29DB-7022-2BDF-02952172C96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A5564D1-31D6-1803-8D50-5D4A927B83F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2597459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35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9.xml"/><Relationship Id="rId5" Type="http://schemas.openxmlformats.org/officeDocument/2006/relationships/slide" Target="../slides/slide5.xml"/><Relationship Id="rId4" Type="http://schemas.openxmlformats.org/officeDocument/2006/relationships/image" Target="../media/image5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35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9.xml"/><Relationship Id="rId5" Type="http://schemas.openxmlformats.org/officeDocument/2006/relationships/slide" Target="../slides/slide5.xml"/><Relationship Id="rId4" Type="http://schemas.openxmlformats.org/officeDocument/2006/relationships/image" Target="../media/image5.png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51214ca4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EFF75CA7-0395-4895-9D85-753A8D525914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338328" y="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第17讲</a:t>
            </a:r>
            <a:endParaRPr lang="en-US" sz="2400" dirty="0"/>
          </a:p>
        </p:txBody>
      </p:sp>
      <p:sp>
        <p:nvSpPr>
          <p:cNvPr id="6" name="MasterShapeName"/>
          <p:cNvSpPr/>
          <p:nvPr/>
        </p:nvSpPr>
        <p:spPr>
          <a:xfrm>
            <a:off x="1426464" y="0"/>
            <a:ext cx="8860536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文言虚词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51214ca4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8F5E68BA-2902-461B-A146-634677FC8EE2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d2d8e3783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36976" y="6483096"/>
            <a:ext cx="1399032" cy="374904"/>
          </a:xfrm>
          <a:prstGeom prst="rect">
            <a:avLst/>
          </a:prstGeom>
        </p:spPr>
      </p:pic>
      <p:sp>
        <p:nvSpPr>
          <p:cNvPr id="5" name="MasterShapeName?linknodeid=d2d8e3783&amp;color=RGB(64,64,64)">
            <a:hlinkClick r:id="rId3" action="ppaction://hlinksldjump"/>
          </p:cNvPr>
          <p:cNvSpPr/>
          <p:nvPr/>
        </p:nvSpPr>
        <p:spPr>
          <a:xfrm>
            <a:off x="341071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pic>
        <p:nvPicPr>
          <p:cNvPr id="6" name="MasterShapeName?linknodeid=2cb9495e7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54296" y="6483096"/>
            <a:ext cx="1399032" cy="374904"/>
          </a:xfrm>
          <a:prstGeom prst="rect">
            <a:avLst/>
          </a:prstGeom>
        </p:spPr>
      </p:pic>
      <p:sp>
        <p:nvSpPr>
          <p:cNvPr id="7" name="MasterShapeName?linknodeid=2cb9495e7&amp;color=RGB(64,64,64)">
            <a:hlinkClick r:id="rId5" action="ppaction://hlinksldjump"/>
          </p:cNvPr>
          <p:cNvSpPr/>
          <p:nvPr/>
        </p:nvSpPr>
        <p:spPr>
          <a:xfrm>
            <a:off x="482803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pic>
        <p:nvPicPr>
          <p:cNvPr id="8" name="MasterShapeName?linknodeid=5b99cda0b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80760" y="6483096"/>
            <a:ext cx="1399032" cy="374904"/>
          </a:xfrm>
          <a:prstGeom prst="rect">
            <a:avLst/>
          </a:prstGeom>
        </p:spPr>
      </p:pic>
      <p:sp>
        <p:nvSpPr>
          <p:cNvPr id="9" name="MasterShapeName?linknodeid=5b99cda0b&amp;color=RGB(64,64,64)">
            <a:hlinkClick r:id="rId6" action="ppaction://hlinksldjump"/>
          </p:cNvPr>
          <p:cNvSpPr/>
          <p:nvPr/>
        </p:nvSpPr>
        <p:spPr>
          <a:xfrm>
            <a:off x="6254496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pic>
        <p:nvPicPr>
          <p:cNvPr id="10" name="MasterShapeName?linknodeid=1444b1946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07224" y="6483096"/>
            <a:ext cx="1399032" cy="374904"/>
          </a:xfrm>
          <a:prstGeom prst="rect">
            <a:avLst/>
          </a:prstGeom>
        </p:spPr>
      </p:pic>
      <p:sp>
        <p:nvSpPr>
          <p:cNvPr id="11" name="MasterShapeName?linknodeid=1444b1946&amp;color=RGB(64,64,64)">
            <a:hlinkClick r:id="rId7" action="ppaction://hlinksldjump"/>
          </p:cNvPr>
          <p:cNvSpPr/>
          <p:nvPr/>
        </p:nvSpPr>
        <p:spPr>
          <a:xfrm>
            <a:off x="7671816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针对训练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338328" y="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第17讲</a:t>
            </a:r>
            <a:endParaRPr lang="en-US" sz="2400" dirty="0"/>
          </a:p>
        </p:txBody>
      </p:sp>
      <p:sp>
        <p:nvSpPr>
          <p:cNvPr id="14" name="MasterShapeName"/>
          <p:cNvSpPr/>
          <p:nvPr/>
        </p:nvSpPr>
        <p:spPr>
          <a:xfrm>
            <a:off x="1426464" y="0"/>
            <a:ext cx="8860536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文言虚词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chinese#pid=673723671f6855087e737d8b#tid=673db8f3f38e380009f4e7c7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8484E417-B445-F7F3-B21A-9A73A5AC8127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25400"/>
            <a:ext cx="12217400" cy="68834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EE3D49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ADA6D7AD-D1F8-4A1A-A18E-15895F96C7F7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338328" y="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6" name="MasterShapeName"/>
          <p:cNvSpPr/>
          <p:nvPr/>
        </p:nvSpPr>
        <p:spPr>
          <a:xfrm>
            <a:off x="1426464" y="0"/>
            <a:ext cx="8860536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85C124F5-948E-477D-ACB6-69DFA1652A1C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d2d8e3783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36976" y="6483096"/>
            <a:ext cx="1399032" cy="374904"/>
          </a:xfrm>
          <a:prstGeom prst="rect">
            <a:avLst/>
          </a:prstGeom>
        </p:spPr>
      </p:pic>
      <p:sp>
        <p:nvSpPr>
          <p:cNvPr id="5" name="MasterShapeName?linknodeid=d2d8e3783&amp;color=RGB(64,64,64)">
            <a:hlinkClick r:id="rId3" action="ppaction://hlinksldjump"/>
          </p:cNvPr>
          <p:cNvSpPr/>
          <p:nvPr/>
        </p:nvSpPr>
        <p:spPr>
          <a:xfrm>
            <a:off x="341071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pic>
        <p:nvPicPr>
          <p:cNvPr id="6" name="MasterShapeName?linknodeid=2cb9495e7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54296" y="6483096"/>
            <a:ext cx="1399032" cy="374904"/>
          </a:xfrm>
          <a:prstGeom prst="rect">
            <a:avLst/>
          </a:prstGeom>
        </p:spPr>
      </p:pic>
      <p:sp>
        <p:nvSpPr>
          <p:cNvPr id="7" name="MasterShapeName?linknodeid=2cb9495e7&amp;color=RGB(64,64,64)">
            <a:hlinkClick r:id="rId5" action="ppaction://hlinksldjump"/>
          </p:cNvPr>
          <p:cNvSpPr/>
          <p:nvPr/>
        </p:nvSpPr>
        <p:spPr>
          <a:xfrm>
            <a:off x="482803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pic>
        <p:nvPicPr>
          <p:cNvPr id="8" name="MasterShapeName?linknodeid=5b99cda0b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80760" y="6483096"/>
            <a:ext cx="1399032" cy="374904"/>
          </a:xfrm>
          <a:prstGeom prst="rect">
            <a:avLst/>
          </a:prstGeom>
        </p:spPr>
      </p:pic>
      <p:sp>
        <p:nvSpPr>
          <p:cNvPr id="9" name="MasterShapeName?linknodeid=5b99cda0b&amp;color=RGB(64,64,64)">
            <a:hlinkClick r:id="rId6" action="ppaction://hlinksldjump"/>
          </p:cNvPr>
          <p:cNvSpPr/>
          <p:nvPr/>
        </p:nvSpPr>
        <p:spPr>
          <a:xfrm>
            <a:off x="6254496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pic>
        <p:nvPicPr>
          <p:cNvPr id="10" name="MasterShapeName?linknodeid=1444b1946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07224" y="6483096"/>
            <a:ext cx="1399032" cy="374904"/>
          </a:xfrm>
          <a:prstGeom prst="rect">
            <a:avLst/>
          </a:prstGeom>
        </p:spPr>
      </p:pic>
      <p:sp>
        <p:nvSpPr>
          <p:cNvPr id="11" name="MasterShapeName?linknodeid=1444b1946&amp;color=RGB(64,64,64)">
            <a:hlinkClick r:id="rId7" action="ppaction://hlinksldjump"/>
          </p:cNvPr>
          <p:cNvSpPr/>
          <p:nvPr/>
        </p:nvSpPr>
        <p:spPr>
          <a:xfrm>
            <a:off x="7671816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针对训练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338328" y="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4" name="MasterShapeName"/>
          <p:cNvSpPr/>
          <p:nvPr/>
        </p:nvSpPr>
        <p:spPr>
          <a:xfrm>
            <a:off x="1426464" y="0"/>
            <a:ext cx="8860536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5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&amp;si=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&amp;si=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#965630f44?sp=1&amp;vcp=1&amp;pid=2cb9495e7&amp;color=0,0,0&amp;vtp=1&amp;vaab=1&amp;bt=1&amp;bbb=1"/>
          <p:cNvSpPr/>
          <p:nvPr/>
        </p:nvSpPr>
        <p:spPr>
          <a:xfrm>
            <a:off x="539496" y="1690528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3.于</a:t>
            </a:r>
            <a:endParaRPr lang="en-US" altLang="zh-CN" sz="2800" dirty="0"/>
          </a:p>
        </p:txBody>
      </p:sp>
      <p:graphicFrame>
        <p:nvGraphicFramePr>
          <p:cNvPr id="12" name="P_5_BD#965630f44?colgroup=9,14,6&amp;vcp=1&amp;pid=2cb9495e7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49348490"/>
              </p:ext>
            </p:extLst>
          </p:nvPr>
        </p:nvGraphicFramePr>
        <p:xfrm>
          <a:off x="539496" y="2372137"/>
          <a:ext cx="11120034" cy="2782000"/>
        </p:xfrm>
        <a:graphic>
          <a:graphicData uri="http://schemas.openxmlformats.org/drawingml/2006/table">
            <a:tbl>
              <a:tblPr/>
              <a:tblGrid>
                <a:gridCol w="351815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752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8498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用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例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释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介词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表示动作发生的处所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时间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公与之乘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战于长勺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（《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曹刿论战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译为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在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介词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表示行为动作涉及的对象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操蛇之神闻之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惧其不已也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告之于帝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（《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愚公移山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可译为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向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对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&amp;si=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P_5_BD#965630f44?colgroup=9,14,6&amp;vcp=1&amp;pid=2cb9495e7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28001055"/>
              </p:ext>
            </p:extLst>
          </p:nvPr>
        </p:nvGraphicFramePr>
        <p:xfrm>
          <a:off x="539496" y="1269078"/>
          <a:ext cx="11301729" cy="4146562"/>
        </p:xfrm>
        <a:graphic>
          <a:graphicData uri="http://schemas.openxmlformats.org/drawingml/2006/table">
            <a:tbl>
              <a:tblPr/>
              <a:tblGrid>
                <a:gridCol w="316572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192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944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用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例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释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 row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（3）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介词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表示行为动作涉及的对象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故天将降大任于是人也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（《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生于忧患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死于安乐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可译为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给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2000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万钟于我何加焉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（《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鱼我所欲也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可译为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对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于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0000">
                <a:tc row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（4）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介词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用在形容词之后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所欲有甚于生者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（《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鱼我所欲也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可译为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比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72000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皆以美于徐公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（《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邹忌讽齐王纳谏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" name="P_5_BD#965630f44?colgroup=9,14,6&amp;vcp=1&amp;pid=2cb9495e7&amp;color=0,0,0&amp;mp=1&amp;vtp=1&amp;vaab=1&amp;bt=1&amp;bbb=1">
            <a:extLst>
              <a:ext uri="{FF2B5EF4-FFF2-40B4-BE49-F238E27FC236}">
                <a16:creationId xmlns:a16="http://schemas.microsoft.com/office/drawing/2014/main" id="{7CB43362-9F0E-6A83-F1A2-7FC7A5870026}"/>
              </a:ext>
            </a:extLst>
          </p:cNvPr>
          <p:cNvSpPr txBox="1"/>
          <p:nvPr/>
        </p:nvSpPr>
        <p:spPr>
          <a:xfrm>
            <a:off x="10894735" y="560672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&amp;si=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#965630f44?sp=1&amp;vcp=1&amp;pid=2cb9495e7&amp;color=0,0,0&amp;vtp=1&amp;vaab=1&amp;bt=1&amp;bbb=1"/>
          <p:cNvSpPr/>
          <p:nvPr/>
        </p:nvSpPr>
        <p:spPr>
          <a:xfrm>
            <a:off x="539496" y="84667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4.而</a:t>
            </a:r>
            <a:endParaRPr lang="en-US" altLang="zh-CN" sz="2800" dirty="0"/>
          </a:p>
        </p:txBody>
      </p:sp>
      <p:graphicFrame>
        <p:nvGraphicFramePr>
          <p:cNvPr id="14" name="P_5_BD#965630f44?colgroup=6,16,6&amp;vcp=1&amp;pid=2cb9495e7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25730487"/>
              </p:ext>
            </p:extLst>
          </p:nvPr>
        </p:nvGraphicFramePr>
        <p:xfrm>
          <a:off x="539496" y="1528285"/>
          <a:ext cx="11093184" cy="4068484"/>
        </p:xfrm>
        <a:graphic>
          <a:graphicData uri="http://schemas.openxmlformats.org/drawingml/2006/table">
            <a:tbl>
              <a:tblPr/>
              <a:tblGrid>
                <a:gridCol w="252374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4617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1076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用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例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释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0000">
                <a:tc row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连词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表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并列关系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中峨冠而多髯者为东坡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（《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核舟记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可不译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起坐而喧哗者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（《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醉翁亭记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连词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表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承接关系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若夫日出而林霏开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（《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醉翁亭记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可不译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（3）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连词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表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转折关系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出淤泥而不染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濯清涟而不妖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（《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爱莲说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译为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但是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可是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却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&amp;si=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P_5_BD#965630f44?colgroup=6,16,6&amp;vcp=1&amp;pid=2cb9495e7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494252"/>
              </p:ext>
            </p:extLst>
          </p:nvPr>
        </p:nvGraphicFramePr>
        <p:xfrm>
          <a:off x="539496" y="1829688"/>
          <a:ext cx="11073384" cy="3903220"/>
        </p:xfrm>
        <a:graphic>
          <a:graphicData uri="http://schemas.openxmlformats.org/drawingml/2006/table">
            <a:tbl>
              <a:tblPr/>
              <a:tblGrid>
                <a:gridCol w="220370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7818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878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用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例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释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 row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（4）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连词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表递进关系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饮少辄醉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而年又最高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故自号曰醉翁也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（《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醉翁亭记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译为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而且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学而时习之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不亦说乎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（《〈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论语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〉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十二章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可不译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（5）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连词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表修饰关系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河曲智叟笑而止之曰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（《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愚公移山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可译为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地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着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或不译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P_5_BD#965630f44?colgroup=6,16,6&amp;vcp=1&amp;pid=2cb9495e7&amp;color=0,0,0&amp;mp=1&amp;vtp=1&amp;vaab=1&amp;bt=1&amp;bbb=1">
            <a:extLst>
              <a:ext uri="{FF2B5EF4-FFF2-40B4-BE49-F238E27FC236}">
                <a16:creationId xmlns:a16="http://schemas.microsoft.com/office/drawing/2014/main" id="{D834D0DE-D232-129C-CC8B-40DA831900C2}"/>
              </a:ext>
            </a:extLst>
          </p:cNvPr>
          <p:cNvSpPr txBox="1"/>
          <p:nvPr/>
        </p:nvSpPr>
        <p:spPr>
          <a:xfrm>
            <a:off x="10894735" y="1121282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&amp;si=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#965630f44?sp=1&amp;vcp=1&amp;pid=2cb9495e7&amp;color=0,0,0&amp;vtp=1&amp;vaab=1&amp;bt=1&amp;bbb=1"/>
          <p:cNvSpPr/>
          <p:nvPr/>
        </p:nvSpPr>
        <p:spPr>
          <a:xfrm>
            <a:off x="539496" y="70015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5.焉</a:t>
            </a:r>
            <a:endParaRPr lang="en-US" altLang="zh-CN" sz="2800" dirty="0"/>
          </a:p>
        </p:txBody>
      </p:sp>
      <p:graphicFrame>
        <p:nvGraphicFramePr>
          <p:cNvPr id="16" name="P_5_BD#965630f44?colgroup=8,13,7&amp;vcp=1&amp;pid=2cb9495e7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65102351"/>
              </p:ext>
            </p:extLst>
          </p:nvPr>
        </p:nvGraphicFramePr>
        <p:xfrm>
          <a:off x="539496" y="1381759"/>
          <a:ext cx="11313024" cy="4457956"/>
        </p:xfrm>
        <a:graphic>
          <a:graphicData uri="http://schemas.openxmlformats.org/drawingml/2006/table">
            <a:tbl>
              <a:tblPr/>
              <a:tblGrid>
                <a:gridCol w="3492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724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9702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用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例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释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5956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语气助词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用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在句尾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表陈述语气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可远观而不可亵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（《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爱莲说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可不译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 row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语气助词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用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在句尾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表疑问语气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万钟于我何加焉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（《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鱼我所欲也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相当于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呢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肉食者谋之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又何间焉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（《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曹刿论战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&amp;si=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P_5_BD#965630f44?colgroup=8,13,7&amp;vcp=1&amp;pid=2cb9495e7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55351091"/>
              </p:ext>
            </p:extLst>
          </p:nvPr>
        </p:nvGraphicFramePr>
        <p:xfrm>
          <a:off x="539496" y="1829688"/>
          <a:ext cx="11304000" cy="3903220"/>
        </p:xfrm>
        <a:graphic>
          <a:graphicData uri="http://schemas.openxmlformats.org/drawingml/2006/table">
            <a:tbl>
              <a:tblPr/>
              <a:tblGrid>
                <a:gridCol w="2592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824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888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用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例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释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 rowSpan="3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（3）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兼词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相当于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于之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其中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于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为介词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之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为代词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夫大国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难测也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惧有伏焉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（《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曹刿论战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可译为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在这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那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率妻子邑人来此绝境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不复出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（《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桃花源记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可译为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从这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那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且焉置土石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（《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愚公移山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可译为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在哪里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P_5_BD#965630f44?colgroup=8,13,7&amp;vcp=1&amp;pid=2cb9495e7&amp;color=0,0,0&amp;mp=1&amp;vtp=1&amp;vaab=1&amp;bt=1&amp;bbb=1">
            <a:extLst>
              <a:ext uri="{FF2B5EF4-FFF2-40B4-BE49-F238E27FC236}">
                <a16:creationId xmlns:a16="http://schemas.microsoft.com/office/drawing/2014/main" id="{1473A8D2-62C0-5AEF-74EE-DDBE1C609A0C}"/>
              </a:ext>
            </a:extLst>
          </p:cNvPr>
          <p:cNvSpPr txBox="1"/>
          <p:nvPr/>
        </p:nvSpPr>
        <p:spPr>
          <a:xfrm>
            <a:off x="10903879" y="1121282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&amp;si=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#965630f44?sp=1&amp;vcp=1&amp;pid=2cb9495e7&amp;color=0,0,0&amp;vtp=1&amp;vaab=1&amp;bt=1&amp;bbb=1"/>
          <p:cNvSpPr/>
          <p:nvPr/>
        </p:nvSpPr>
        <p:spPr>
          <a:xfrm>
            <a:off x="539496" y="1690528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6.为</a:t>
            </a:r>
            <a:endParaRPr lang="en-US" altLang="zh-CN" sz="2800" dirty="0"/>
          </a:p>
        </p:txBody>
      </p:sp>
      <p:graphicFrame>
        <p:nvGraphicFramePr>
          <p:cNvPr id="18" name="P_5_BD#965630f44?colgroup=8,14,6&amp;vcp=1&amp;pid=2cb9495e7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45985378"/>
              </p:ext>
            </p:extLst>
          </p:nvPr>
        </p:nvGraphicFramePr>
        <p:xfrm>
          <a:off x="539496" y="2372137"/>
          <a:ext cx="11082528" cy="2782000"/>
        </p:xfrm>
        <a:graphic>
          <a:graphicData uri="http://schemas.openxmlformats.org/drawingml/2006/table">
            <a:tbl>
              <a:tblPr/>
              <a:tblGrid>
                <a:gridCol w="3200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48970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39242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用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例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释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 row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介词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表示行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为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动作的对象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不足为外人道也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（《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桃花源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记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可译为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向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愿为市鞍马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（《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木兰诗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可译为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替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父亲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8&amp;si=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" name="P_5_BD#965630f44?colgroup=8,14,6&amp;vcp=1&amp;pid=2cb9495e7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52201209"/>
              </p:ext>
            </p:extLst>
          </p:nvPr>
        </p:nvGraphicFramePr>
        <p:xfrm>
          <a:off x="539496" y="1716531"/>
          <a:ext cx="11082528" cy="3502000"/>
        </p:xfrm>
        <a:graphic>
          <a:graphicData uri="http://schemas.openxmlformats.org/drawingml/2006/table">
            <a:tbl>
              <a:tblPr/>
              <a:tblGrid>
                <a:gridCol w="3200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2212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66090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用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例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释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 row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介词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表示原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因或目的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为报倾城随太守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（《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江城子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·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密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州出猎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可译为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为了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2000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为宫室之美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（《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鱼我所欲也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（3）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连词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表因果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关系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问渠那得清如许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？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为有源头活水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来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（《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观书有感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可译为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因为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P_5_BD#965630f44?colgroup=8,14,6&amp;vcp=1&amp;pid=2cb9495e7&amp;color=0,0,0&amp;mp=1&amp;vtp=1&amp;vaab=1&amp;bt=1&amp;bbb=1">
            <a:extLst>
              <a:ext uri="{FF2B5EF4-FFF2-40B4-BE49-F238E27FC236}">
                <a16:creationId xmlns:a16="http://schemas.microsoft.com/office/drawing/2014/main" id="{E6BBA32B-ABE4-08D7-76A1-75EBB3118670}"/>
              </a:ext>
            </a:extLst>
          </p:cNvPr>
          <p:cNvSpPr txBox="1"/>
          <p:nvPr/>
        </p:nvSpPr>
        <p:spPr>
          <a:xfrm>
            <a:off x="10903879" y="1008125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9&amp;si=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#965630f44?sp=1&amp;vcp=1&amp;pid=2cb9495e7&amp;color=0,0,0&amp;vtp=1&amp;vaab=1&amp;bt=1&amp;bbb=1"/>
          <p:cNvSpPr/>
          <p:nvPr/>
        </p:nvSpPr>
        <p:spPr>
          <a:xfrm>
            <a:off x="539496" y="840802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7.其</a:t>
            </a:r>
            <a:endParaRPr lang="en-US" altLang="zh-CN" sz="2800" dirty="0"/>
          </a:p>
        </p:txBody>
      </p:sp>
      <p:graphicFrame>
        <p:nvGraphicFramePr>
          <p:cNvPr id="20" name="P_5_BD#965630f44?colgroup=7,13,9&amp;vcp=1&amp;pid=2cb9495e7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76531294"/>
              </p:ext>
            </p:extLst>
          </p:nvPr>
        </p:nvGraphicFramePr>
        <p:xfrm>
          <a:off x="539496" y="1522411"/>
          <a:ext cx="11202192" cy="4481452"/>
        </p:xfrm>
        <a:graphic>
          <a:graphicData uri="http://schemas.openxmlformats.org/drawingml/2006/table">
            <a:tbl>
              <a:tblPr/>
              <a:tblGrid>
                <a:gridCol w="2808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9377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45643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用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例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释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 rowSpan="3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人称代词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常作第三人称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必先苦其心志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（《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生于忧患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死于安乐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可译为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他的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其妻献疑曰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（《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愚公移山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择其善者而从之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（《〈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论语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〉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十二章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可译为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他们的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66484">
                <a:tc rowSpan="2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指示代词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欲穷其林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（《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桃花源记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可译为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那个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那里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其一犬坐于前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（《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狼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可译为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其中的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0&amp;si=2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" name="P_5_BD#965630f44?colgroup=9,11,8&amp;vcp=1&amp;pid=2cb9495e7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71139085"/>
              </p:ext>
            </p:extLst>
          </p:nvPr>
        </p:nvGraphicFramePr>
        <p:xfrm>
          <a:off x="539496" y="1728279"/>
          <a:ext cx="11091672" cy="3478504"/>
        </p:xfrm>
        <a:graphic>
          <a:graphicData uri="http://schemas.openxmlformats.org/drawingml/2006/table">
            <a:tbl>
              <a:tblPr/>
              <a:tblGrid>
                <a:gridCol w="36118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336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24612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用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例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释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0000">
                <a:tc row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（3）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副词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放在句首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或句中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表示疑问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猜测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诘问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祈使等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语气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常和放在句末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的语气词配合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其真无马邪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（《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马说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表示加强诘问语气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1894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安陵君其许寡人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（《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唐雎不辱使命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表示祈使语气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P_5_BD#965630f44?colgroup=9,11,8&amp;vcp=1&amp;pid=2cb9495e7&amp;color=0,0,0&amp;vtp=1&amp;vaab=1&amp;bt=1&amp;bbb=1">
            <a:extLst>
              <a:ext uri="{FF2B5EF4-FFF2-40B4-BE49-F238E27FC236}">
                <a16:creationId xmlns:a16="http://schemas.microsoft.com/office/drawing/2014/main" id="{78F427ED-993A-1017-C478-9E1489244BE8}"/>
              </a:ext>
            </a:extLst>
          </p:cNvPr>
          <p:cNvSpPr txBox="1"/>
          <p:nvPr/>
        </p:nvSpPr>
        <p:spPr>
          <a:xfrm>
            <a:off x="10913023" y="1019873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&amp;si=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#51214ca4b.fixed?vcp=1&amp;pid=e3b8326c6&amp;color=238,61,73&amp;vtp=1&amp;vaab=1&amp;bbb=1"/>
          <p:cNvSpPr/>
          <p:nvPr/>
        </p:nvSpPr>
        <p:spPr>
          <a:xfrm>
            <a:off x="265176" y="1188720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200"/>
              </a:lnSpc>
            </a:pPr>
            <a:r>
              <a:rPr lang="en-US" altLang="zh-CN" sz="5000" b="1" i="0" dirty="0">
                <a:solidFill>
                  <a:srgbClr val="EE3D49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复习讲义</a:t>
            </a:r>
            <a:endParaRPr lang="en-US" altLang="zh-CN" sz="5000" dirty="0"/>
          </a:p>
        </p:txBody>
      </p:sp>
      <p:sp>
        <p:nvSpPr>
          <p:cNvPr id="3" name="C_3#51214ca4b.fixed?vcp=1&amp;pid=e3b8326c6&amp;color=86,186,157&amp;vtp=1&amp;vaab=1&amp;bbb=1"/>
          <p:cNvSpPr/>
          <p:nvPr/>
        </p:nvSpPr>
        <p:spPr>
          <a:xfrm>
            <a:off x="265176" y="2468880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000"/>
              </a:lnSpc>
            </a:pP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第二部分</a:t>
            </a:r>
            <a:r>
              <a:rPr lang="en-US" altLang="zh-CN" sz="48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阅</a:t>
            </a:r>
            <a:r>
              <a:rPr lang="en-US" altLang="zh-CN" sz="48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读</a:t>
            </a:r>
            <a:endParaRPr lang="en-US" altLang="zh-CN" sz="4800" dirty="0"/>
          </a:p>
        </p:txBody>
      </p:sp>
      <p:sp>
        <p:nvSpPr>
          <p:cNvPr id="4" name="C_3#51214ca4b.fixed?vcp=1&amp;pid=e3b8326c6&amp;color=0,0,0&amp;vtp=1&amp;vaab=1&amp;bbb=1"/>
          <p:cNvSpPr/>
          <p:nvPr/>
        </p:nvSpPr>
        <p:spPr>
          <a:xfrm>
            <a:off x="265176" y="3730752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四、文言文阅读</a:t>
            </a:r>
            <a:endParaRPr lang="en-US" altLang="zh-CN" sz="4000" dirty="0"/>
          </a:p>
        </p:txBody>
      </p:sp>
      <p:sp>
        <p:nvSpPr>
          <p:cNvPr id="5" name="C_3_BD#51214ca4b.fixed?vcp=1&amp;pid=e3b8326c6&amp;color=0,0,0&amp;vtp=1&amp;vaab=1&amp;bbb=1"/>
          <p:cNvSpPr/>
          <p:nvPr/>
        </p:nvSpPr>
        <p:spPr>
          <a:xfrm>
            <a:off x="265176" y="4754880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第17讲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文言虚词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1&amp;si=2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#965630f44?sp=1&amp;vcp=1&amp;pid=2cb9495e7&amp;color=0,0,0&amp;vtp=1&amp;vaab=1&amp;bt=1&amp;bbb=1"/>
          <p:cNvSpPr/>
          <p:nvPr/>
        </p:nvSpPr>
        <p:spPr>
          <a:xfrm>
            <a:off x="539496" y="39247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8.乃</a:t>
            </a:r>
            <a:endParaRPr lang="en-US" altLang="zh-CN" sz="2800" dirty="0"/>
          </a:p>
        </p:txBody>
      </p:sp>
      <p:graphicFrame>
        <p:nvGraphicFramePr>
          <p:cNvPr id="22" name="P_5_BD#965630f44?colgroup=9,11,8&amp;vcp=1&amp;pid=2cb9495e7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20861802"/>
              </p:ext>
            </p:extLst>
          </p:nvPr>
        </p:nvGraphicFramePr>
        <p:xfrm>
          <a:off x="539496" y="1074084"/>
          <a:ext cx="11218149" cy="5024440"/>
        </p:xfrm>
        <a:graphic>
          <a:graphicData uri="http://schemas.openxmlformats.org/drawingml/2006/table">
            <a:tbl>
              <a:tblPr/>
              <a:tblGrid>
                <a:gridCol w="3168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95033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09981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用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例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释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代词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家祭无忘告乃翁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（《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示儿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相当于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你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你的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副词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表示动作在时间上的承接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乃悟前狼假寐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盖以诱敌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（《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狼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可译为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才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（3）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副词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表示出人意料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乃不知有汉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无论魏晋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（《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桃花源记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译为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竟然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居然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（4）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连词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表示前后衔接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乃重修岳阳楼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（《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岳阳楼记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可译为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于是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2&amp;si=2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#965630f44?sp=1&amp;vcp=1&amp;pid=2cb9495e7&amp;color=0,0,0&amp;vtp=1&amp;vaab=1&amp;bt=1&amp;bbb=1"/>
          <p:cNvSpPr/>
          <p:nvPr/>
        </p:nvSpPr>
        <p:spPr>
          <a:xfrm>
            <a:off x="539496" y="141316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9.者</a:t>
            </a:r>
            <a:endParaRPr lang="en-US" altLang="zh-CN" sz="2800" dirty="0"/>
          </a:p>
        </p:txBody>
      </p:sp>
      <p:graphicFrame>
        <p:nvGraphicFramePr>
          <p:cNvPr id="23" name="P_5_BD#965630f44?colgroup=13,11,4&amp;vcp=1&amp;pid=2cb9495e7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41277767"/>
              </p:ext>
            </p:extLst>
          </p:nvPr>
        </p:nvGraphicFramePr>
        <p:xfrm>
          <a:off x="539496" y="2094769"/>
          <a:ext cx="10887144" cy="3336736"/>
        </p:xfrm>
        <a:graphic>
          <a:graphicData uri="http://schemas.openxmlformats.org/drawingml/2006/table">
            <a:tbl>
              <a:tblPr/>
              <a:tblGrid>
                <a:gridCol w="3528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431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16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用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例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释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5956">
                <a:tc row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附在动词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形容词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数词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时间名词后面组成名词性结构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以中有足乐者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不知口体之奉不若人也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（《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送东阳马生序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……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的原因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中轩敞者为舱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（《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核舟记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……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的部分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3&amp;si=2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" name="P_5_BD#965630f44?colgroup=13,11,4&amp;vcp=1&amp;pid=2cb9495e7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75258050"/>
              </p:ext>
            </p:extLst>
          </p:nvPr>
        </p:nvGraphicFramePr>
        <p:xfrm>
          <a:off x="539496" y="1061751"/>
          <a:ext cx="11304000" cy="5000944"/>
        </p:xfrm>
        <a:graphic>
          <a:graphicData uri="http://schemas.openxmlformats.org/drawingml/2006/table">
            <a:tbl>
              <a:tblPr/>
              <a:tblGrid>
                <a:gridCol w="4968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12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124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用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例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释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 row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用在主语之后表示停顿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一般不翻译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其作用或是引出判断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谓语部分一般用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也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字结尾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或是引出原因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有时可译为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……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的原因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或是引出说明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而安陵以五十里之地存者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（《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唐雎不辱使命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……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的原因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1894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北山愚公者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年且九十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（《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愚公移山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可不译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（3）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放在后置的定语之前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遂率子孙荷担者三夫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叩石垦壤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（《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愚公移山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相当于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的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P_5_BD#965630f44?colgroup=13,11,4&amp;vcp=1&amp;pid=2cb9495e7&amp;color=0,0,0&amp;mp=1&amp;vtp=1&amp;vaab=1&amp;bt=1&amp;bbb=1">
            <a:extLst>
              <a:ext uri="{FF2B5EF4-FFF2-40B4-BE49-F238E27FC236}">
                <a16:creationId xmlns:a16="http://schemas.microsoft.com/office/drawing/2014/main" id="{1A28A08A-C612-02CC-4F07-59257BAAE6D2}"/>
              </a:ext>
            </a:extLst>
          </p:cNvPr>
          <p:cNvSpPr txBox="1"/>
          <p:nvPr/>
        </p:nvSpPr>
        <p:spPr>
          <a:xfrm>
            <a:off x="10894735" y="353345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4&amp;si=2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#965630f44?sp=1&amp;vcp=1&amp;pid=2cb9495e7&amp;color=0,0,0&amp;vtp=1&amp;vaab=1&amp;bt=1&amp;bbb=1"/>
          <p:cNvSpPr/>
          <p:nvPr/>
        </p:nvSpPr>
        <p:spPr>
          <a:xfrm>
            <a:off x="539496" y="787018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10.虽</a:t>
            </a:r>
            <a:endParaRPr lang="en-US" altLang="zh-CN" sz="2800" dirty="0"/>
          </a:p>
        </p:txBody>
      </p:sp>
      <p:graphicFrame>
        <p:nvGraphicFramePr>
          <p:cNvPr id="25" name="P_5_BD#965630f44?colgroup=7,14,7&amp;vcp=1&amp;pid=2cb9495e7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41609569"/>
              </p:ext>
            </p:extLst>
          </p:nvPr>
        </p:nvGraphicFramePr>
        <p:xfrm>
          <a:off x="539496" y="1468627"/>
          <a:ext cx="10908000" cy="3903220"/>
        </p:xfrm>
        <a:graphic>
          <a:graphicData uri="http://schemas.openxmlformats.org/drawingml/2006/table">
            <a:tbl>
              <a:tblPr/>
              <a:tblGrid>
                <a:gridCol w="2088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300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520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用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例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释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 row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连词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表示假设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虽千里不敢易也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（《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唐雎不辱使命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可译为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即使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虽欲言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无可进者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（《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邹忌讽齐王纳谏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可译为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即使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连词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表示转折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故余虽愚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卒获有所闻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（《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送东阳马生序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可译为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虽然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5&amp;si=2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#965630f44?sp=1&amp;vcp=1&amp;pid=2cb9495e7&amp;color=0,0,0&amp;vtp=1&amp;vaab=1&amp;bt=1&amp;bbb=1"/>
          <p:cNvSpPr/>
          <p:nvPr/>
        </p:nvSpPr>
        <p:spPr>
          <a:xfrm>
            <a:off x="539496" y="85255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11.然</a:t>
            </a:r>
            <a:endParaRPr lang="en-US" altLang="zh-CN" sz="2800" dirty="0"/>
          </a:p>
        </p:txBody>
      </p:sp>
      <p:graphicFrame>
        <p:nvGraphicFramePr>
          <p:cNvPr id="26" name="P_5_BD#965630f44?colgroup=9,11,8&amp;vcp=1&amp;pid=2cb9495e7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75850875"/>
              </p:ext>
            </p:extLst>
          </p:nvPr>
        </p:nvGraphicFramePr>
        <p:xfrm>
          <a:off x="539496" y="1534159"/>
          <a:ext cx="11073384" cy="4457956"/>
        </p:xfrm>
        <a:graphic>
          <a:graphicData uri="http://schemas.openxmlformats.org/drawingml/2006/table">
            <a:tbl>
              <a:tblPr/>
              <a:tblGrid>
                <a:gridCol w="374675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481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47853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用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例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释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连词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表转折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关系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然侍卫之臣不懈于内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（《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出师表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可译为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然而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但是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 row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用于词尾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常与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若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连用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构成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……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然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若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……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然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其人视端容寂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若听茶声然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（《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核舟记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相当于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……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的样子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75956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有亭翼然临于其上者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（《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醉翁亭记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翼然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活用为状语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意思是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像鸟张开翅膀一样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6&amp;si=2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7" name="P_5_BD#965630f44?colgroup=9,11,8&amp;vcp=1&amp;pid=2cb9495e7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7090055"/>
              </p:ext>
            </p:extLst>
          </p:nvPr>
        </p:nvGraphicFramePr>
        <p:xfrm>
          <a:off x="539496" y="1119853"/>
          <a:ext cx="11073384" cy="4623220"/>
        </p:xfrm>
        <a:graphic>
          <a:graphicData uri="http://schemas.openxmlformats.org/drawingml/2006/table">
            <a:tbl>
              <a:tblPr/>
              <a:tblGrid>
                <a:gridCol w="340385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7910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87845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用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例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释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0000"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（3）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形容词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不以为然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成语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可译为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对的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（4）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指示代词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与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虽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组合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虽然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受地于先王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（《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唐雎不辱使命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可译为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虽然这样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虽然如此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21220">
                <a:tc row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（5）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指示代词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与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后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组合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然后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表示承接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人恒过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然后能改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（《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生于忧患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死于安乐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可译为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这样以后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才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世有伯乐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然后有千里马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（《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马说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" name="P_5_BD#965630f44?colgroup=9,11,8&amp;vcp=1&amp;pid=2cb9495e7&amp;color=0,0,0&amp;mp=1&amp;vtp=1&amp;vaab=1&amp;bt=1&amp;bbb=1">
            <a:extLst>
              <a:ext uri="{FF2B5EF4-FFF2-40B4-BE49-F238E27FC236}">
                <a16:creationId xmlns:a16="http://schemas.microsoft.com/office/drawing/2014/main" id="{2E41182A-3FCF-228E-5C06-4FB4C69BB537}"/>
              </a:ext>
            </a:extLst>
          </p:cNvPr>
          <p:cNvSpPr txBox="1"/>
          <p:nvPr/>
        </p:nvSpPr>
        <p:spPr>
          <a:xfrm>
            <a:off x="10894735" y="411447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7&amp;si=2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" name="P_5_BD#965630f44?colgroup=9,11,8&amp;vcp=1&amp;pid=2cb9495e7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0433569"/>
              </p:ext>
            </p:extLst>
          </p:nvPr>
        </p:nvGraphicFramePr>
        <p:xfrm>
          <a:off x="539496" y="2390298"/>
          <a:ext cx="11073384" cy="2782000"/>
        </p:xfrm>
        <a:graphic>
          <a:graphicData uri="http://schemas.openxmlformats.org/drawingml/2006/table">
            <a:tbl>
              <a:tblPr/>
              <a:tblGrid>
                <a:gridCol w="36576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062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20954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用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例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释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 row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（6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起承上启下的作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用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然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总结上文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则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引出下文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然则北通巫峡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南极潇湘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（《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岳阳楼记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可译为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既然如此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那么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就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然则何时而乐耶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（《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岳阳楼记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P_5_BD#965630f44?colgroup=9,11,8&amp;vcp=1&amp;pid=2cb9495e7&amp;color=0,0,0&amp;mp=1&amp;vtp=1&amp;vaab=1&amp;bt=1&amp;bbb=1">
            <a:extLst>
              <a:ext uri="{FF2B5EF4-FFF2-40B4-BE49-F238E27FC236}">
                <a16:creationId xmlns:a16="http://schemas.microsoft.com/office/drawing/2014/main" id="{5E27D97B-30EE-2941-2A4F-8AE6721BAC96}"/>
              </a:ext>
            </a:extLst>
          </p:cNvPr>
          <p:cNvSpPr txBox="1"/>
          <p:nvPr/>
        </p:nvSpPr>
        <p:spPr>
          <a:xfrm>
            <a:off x="10894735" y="1681892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8&amp;si=2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3a619da22?vcp=1&amp;pid=2cb9495e7&amp;color=238,61,73&amp;vtp=1&amp;vaab=1&amp;bt=1&amp;bbb=1"/>
          <p:cNvSpPr/>
          <p:nvPr/>
        </p:nvSpPr>
        <p:spPr>
          <a:xfrm>
            <a:off x="539496" y="45915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EE3D49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方法归纳</a:t>
            </a:r>
            <a:endParaRPr lang="en-US" altLang="zh-CN" sz="3200" dirty="0"/>
          </a:p>
        </p:txBody>
      </p:sp>
      <p:sp>
        <p:nvSpPr>
          <p:cNvPr id="3" name="P_6_BD#198d6eaf9?sp=1&amp;vcp=1&amp;pid=3a619da22&amp;color=0,0,0&amp;vtp=1&amp;vaab=1&amp;bbb=1&amp;hb=1"/>
          <p:cNvSpPr/>
          <p:nvPr/>
        </p:nvSpPr>
        <p:spPr>
          <a:xfrm>
            <a:off x="539496" y="1171990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1.重在积累。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要认真积累常用文言虚词的基本用法，加强理解，牢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固掌握。一个虚词的用法通常有很多种，需要平时一点一滴地积累。在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积累中还要注意分类，比较异同，增强记忆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2.加强诵读。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掌握正确的诵读方法，正确处理好诵读中的停顿、语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气、语调，培养文言语感，有助于区分虚词的不同意义和用法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3.寻找规律。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一般来说，不论是实词还是虚词，意义和用法相同的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词在句子中出现的位置大体相同。从词语在句子中的位置出发，结合加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点词语与邻近词语的关系，分析词的意义和用法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9&amp;si=2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198d6eaf9?sp=1&amp;vcp=1&amp;pid=3a619da22&amp;color=0,0,0&amp;vtp=1&amp;vaab=1&amp;bt=1&amp;bbb=1&amp;hb=1"/>
          <p:cNvSpPr/>
          <p:nvPr/>
        </p:nvSpPr>
        <p:spPr>
          <a:xfrm>
            <a:off x="539496" y="1865344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4.结合语境，联想推测。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虚词无实义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，其意思通常要根据前后文来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确定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。答题时要反复阅读，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在具体语境中加以分析。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5.仔细验证，认真比较。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可以采用验证法，把自己初步确定的虚词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的意思代入句子中，如果翻译通顺，基本可以确定答案；如果不通顺，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就需要更换词义。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0&amp;si=3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5b99cda0b.fixed?vcp=1&amp;pid=51214ca4b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第17讲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文言虚词</a:t>
            </a:r>
            <a:endParaRPr lang="en-US" altLang="zh-CN" sz="4000" dirty="0"/>
          </a:p>
        </p:txBody>
      </p:sp>
      <p:sp>
        <p:nvSpPr>
          <p:cNvPr id="3" name="C_4_BD#5b99cda0b.fixed?vcp=1&amp;pid=51214ca4b&amp;color=86,186,157&amp;vtp=1&amp;vaab=1&amp;bbb=1"/>
          <p:cNvSpPr/>
          <p:nvPr/>
        </p:nvSpPr>
        <p:spPr>
          <a:xfrm>
            <a:off x="320040" y="3419856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典题精析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&amp;si=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d2d8e3783.fixed?vcp=1&amp;pid=51214ca4b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第17讲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文言虚词</a:t>
            </a:r>
            <a:endParaRPr lang="en-US" altLang="zh-CN" sz="4000" dirty="0"/>
          </a:p>
        </p:txBody>
      </p:sp>
      <p:sp>
        <p:nvSpPr>
          <p:cNvPr id="3" name="C_4_BD#d2d8e3783.fixed?vcp=1&amp;pid=51214ca4b&amp;color=86,186,157&amp;vtp=1&amp;vaab=1&amp;bbb=1"/>
          <p:cNvSpPr/>
          <p:nvPr/>
        </p:nvSpPr>
        <p:spPr>
          <a:xfrm>
            <a:off x="320040" y="3419856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知识建构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1&amp;si=3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1_1#538e1957b?sp=1&amp;vaa=1&amp;vcp=1&amp;pid=5b99cda0b&amp;color=0,0,0&amp;vtp=1&amp;vaab=1&amp;bt=1&amp;bbb=1"/>
          <p:cNvSpPr/>
          <p:nvPr/>
        </p:nvSpPr>
        <p:spPr>
          <a:xfrm>
            <a:off x="539496" y="55440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例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阅读下面的文言文，完成下面小题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C_5_BD.1_2#538e1957b?sp=1&amp;vaa=1&amp;vcp=1&amp;pid=5b99cda0b&amp;color=0,0,0&amp;vtp=1&amp;vaab=1&amp;bbb=1&amp;hb=1"/>
          <p:cNvSpPr/>
          <p:nvPr/>
        </p:nvSpPr>
        <p:spPr>
          <a:xfrm>
            <a:off x="539496" y="1182097"/>
            <a:ext cx="11109960" cy="51816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【甲】邹忌讽齐王纳谏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楷体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邹忌修八尺有余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而形貌昳丽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朝服衣冠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窥镜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谓其妻曰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：“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我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孰与城北徐公美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？”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其妻曰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君美甚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徐公何能及君也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？”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城北徐公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齐国之美丽者也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忌不自信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而复问其妾曰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吾孰与徐公美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？”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妾曰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徐公何能及君也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？”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旦日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客从外来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与坐谈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问之客曰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：“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吾与徐公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孰美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？”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客曰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徐公不若君之美也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明日徐公来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u="sng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孰视之</a:t>
            </a:r>
            <a:r>
              <a:rPr lang="en-US" altLang="zh-CN" sz="2800" b="0" i="0" u="sng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u="sng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自以为不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u="sng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窥镜而自视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又弗如远甚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暮寝而思之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吾妻之美我者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私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我也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妾之美我者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畏我也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客之美我者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欲有求于我也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。”</a:t>
            </a:r>
            <a:endParaRPr lang="en-US" altLang="zh-CN" sz="2800" dirty="0"/>
          </a:p>
          <a:p>
            <a:pPr latinLnBrk="1">
              <a:lnSpc>
                <a:spcPct val="150000"/>
              </a:lnSpc>
            </a:pPr>
            <a:endParaRPr lang="en-US" altLang="zh-CN" sz="2800" dirty="0"/>
          </a:p>
        </p:txBody>
      </p:sp>
      <p:sp>
        <p:nvSpPr>
          <p:cNvPr id="4" name="QC_5_BD.1_2#538e1957b?sp=1&amp;vaa=1&amp;vcp=1&amp;pid=5b99cda0b&amp;color=0,0,0&amp;vtp=1&amp;vaab=1&amp;bbb=1&amp;hb=1&amp;zzd= 3">
            <a:extLst>
              <a:ext uri="{FF2B5EF4-FFF2-40B4-BE49-F238E27FC236}">
                <a16:creationId xmlns:a16="http://schemas.microsoft.com/office/drawing/2014/main" id="{2EDE964E-1F65-46B8-559D-486272A8AF2C}"/>
              </a:ext>
            </a:extLst>
          </p:cNvPr>
          <p:cNvSpPr/>
          <p:nvPr/>
        </p:nvSpPr>
        <p:spPr>
          <a:xfrm>
            <a:off x="2120678" y="2439397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QC_5_BD.1_2#538e1957b?sp=1&amp;vaa=1&amp;vcp=1&amp;pid=5b99cda0b&amp;color=0,0,0&amp;vtp=1&amp;vaab=1&amp;bbb=1&amp;hb=1&amp;zzd= 3">
            <a:extLst>
              <a:ext uri="{FF2B5EF4-FFF2-40B4-BE49-F238E27FC236}">
                <a16:creationId xmlns:a16="http://schemas.microsoft.com/office/drawing/2014/main" id="{0F1B8837-E593-B25E-C91B-8DC40F6BD144}"/>
              </a:ext>
            </a:extLst>
          </p:cNvPr>
          <p:cNvSpPr/>
          <p:nvPr/>
        </p:nvSpPr>
        <p:spPr>
          <a:xfrm>
            <a:off x="6387878" y="2439397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QC_5_BD.1_2#538e1957b?sp=1&amp;vaa=1&amp;vcp=1&amp;pid=5b99cda0b&amp;color=0,0,0&amp;vtp=1&amp;vaab=1&amp;bbb=1&amp;hb=1&amp;zzd= 8">
            <a:extLst>
              <a:ext uri="{FF2B5EF4-FFF2-40B4-BE49-F238E27FC236}">
                <a16:creationId xmlns:a16="http://schemas.microsoft.com/office/drawing/2014/main" id="{5266E3A5-212C-64F7-B8B1-BCD4A9A51E54}"/>
              </a:ext>
            </a:extLst>
          </p:cNvPr>
          <p:cNvSpPr/>
          <p:nvPr/>
        </p:nvSpPr>
        <p:spPr>
          <a:xfrm>
            <a:off x="2120678" y="5677897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1_2#538e1957b?sp=1&amp;vaa=1&amp;vcp=1&amp;pid=5b99cda0b&amp;color=0,0,0&amp;vtp=1&amp;vaab=1&amp;bbb=1&amp;hb=1">
            <a:extLst>
              <a:ext uri="{FF2B5EF4-FFF2-40B4-BE49-F238E27FC236}">
                <a16:creationId xmlns:a16="http://schemas.microsoft.com/office/drawing/2014/main" id="{65D07D46-A790-2377-69C7-369EFDFB03E4}"/>
              </a:ext>
            </a:extLst>
          </p:cNvPr>
          <p:cNvSpPr/>
          <p:nvPr/>
        </p:nvSpPr>
        <p:spPr>
          <a:xfrm>
            <a:off x="539496" y="569944"/>
            <a:ext cx="11109960" cy="57352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楷体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于是入朝见威王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臣诚知不如徐公美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臣之妻私臣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臣之妾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畏臣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臣之客欲有求于臣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皆以美于徐公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今齐地方千里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百二十城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宫妇左右莫不私王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朝廷之臣莫不畏王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四境之内莫不有求于王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由此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观之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王之蔽甚矣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。”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楷体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王曰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乃下令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群臣吏民能面刺寡人之过者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受上赏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上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书谏寡人者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受中赏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能谤讥于市朝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闻寡人之耳者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受下赏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令初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下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群臣进谏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门庭若市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数月之后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时时而间进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期年之后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虽欲言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无可进者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燕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赵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韩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魏闻之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皆朝于齐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此所谓战胜于朝廷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algn="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itchFamily="34" charset="-120"/>
              </a:rPr>
              <a:t>（</a:t>
            </a:r>
            <a:r>
              <a:rPr lang="en-US" altLang="zh-CN" sz="2800" b="0" i="0" dirty="0" err="1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itchFamily="34" charset="-120"/>
              </a:rPr>
              <a:t>选自《战国策</a:t>
            </a:r>
            <a:r>
              <a:rPr lang="en-US" altLang="zh-CN" sz="2800" b="0" i="0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itchFamily="34" charset="-120"/>
              </a:rPr>
              <a:t>》）</a:t>
            </a:r>
            <a:endParaRPr lang="en-US" altLang="zh-CN" sz="2800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86761321"/>
      </p:ext>
    </p:extLst>
  </p:cSld>
  <p:clrMapOvr>
    <a:masterClrMapping/>
  </p:clrMapOvr>
  <p:transition>
    <p:split dir="in"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2&amp;si=3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1_3#538e1957b?sp=1&amp;vaa=1&amp;vcp=1&amp;pid=5b99cda0b&amp;color=0,0,0&amp;mp=1&amp;vtp=1&amp;vaab=1&amp;bt=1&amp;bbb=1&amp;hb=1"/>
          <p:cNvSpPr/>
          <p:nvPr/>
        </p:nvSpPr>
        <p:spPr>
          <a:xfrm>
            <a:off x="539496" y="1206214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【乙】是犹秋蓬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楷体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鲁哀侯弃国而走齐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齐侯曰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君何年之少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而弃国之蚤</a:t>
            </a:r>
            <a:r>
              <a:rPr lang="en-US" altLang="zh-CN" sz="2800" b="0" i="0" baseline="300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［</a:t>
            </a:r>
            <a:r>
              <a:rPr lang="en-US" altLang="zh-CN" sz="2800" b="0" i="0" baseline="3000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注</a:t>
            </a:r>
            <a:r>
              <a:rPr lang="en-US" altLang="zh-CN" sz="2800" b="0" i="0" baseline="300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］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？”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鲁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哀侯曰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臣始为太子之时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人多谏臣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臣受而不用也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人多爱臣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臣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爱而不近也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是则内无闻而外无辅也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u="sng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是犹秋蓬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恶于根本而美于枝叶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秋风一起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根且拔矣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。”</a:t>
            </a:r>
            <a:endParaRPr lang="en-US" altLang="zh-CN" sz="2800" dirty="0"/>
          </a:p>
          <a:p>
            <a:pPr algn="r" latinLnBrk="1">
              <a:lnSpc>
                <a:spcPts val="4900"/>
              </a:lnSpc>
            </a:pPr>
            <a:r>
              <a:rPr lang="en-US" altLang="zh-CN" sz="2800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itchFamily="34" charset="-120"/>
              </a:rPr>
              <a:t>（</a:t>
            </a:r>
            <a:r>
              <a:rPr lang="en-US" altLang="zh-CN" sz="2800" dirty="0" err="1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itchFamily="34" charset="-120"/>
              </a:rPr>
              <a:t>选自刘向《说苑·敬慎</a:t>
            </a:r>
            <a:r>
              <a:rPr lang="en-US" altLang="zh-CN" sz="2800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itchFamily="34" charset="-120"/>
              </a:rPr>
              <a:t>》）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itchFamily="34" charset="-120"/>
              </a:rPr>
              <a:t>    【</a:t>
            </a:r>
            <a:r>
              <a:rPr lang="en-US" altLang="zh-CN" sz="2800" b="1" dirty="0" err="1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itchFamily="34" charset="-120"/>
              </a:rPr>
              <a:t>注释</a:t>
            </a:r>
            <a:r>
              <a:rPr lang="en-US" altLang="zh-CN" sz="2800" dirty="0" err="1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itchFamily="34" charset="-120"/>
              </a:rPr>
              <a:t>】蚤：同“早</a:t>
            </a:r>
            <a:r>
              <a:rPr lang="en-US" altLang="zh-CN" sz="2800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itchFamily="34" charset="-120"/>
              </a:rPr>
              <a:t>”。</a:t>
            </a:r>
          </a:p>
        </p:txBody>
      </p:sp>
      <p:sp>
        <p:nvSpPr>
          <p:cNvPr id="3" name="QC_5_BD.1_3#538e1957b?sp=1&amp;vaa=1&amp;vcp=1&amp;pid=5b99cda0b&amp;color=0,0,0&amp;mp=1&amp;vtp=1&amp;vaab=1&amp;bt=1&amp;bbb=1&amp;hb=1&amp;zzd= 4">
            <a:extLst>
              <a:ext uri="{FF2B5EF4-FFF2-40B4-BE49-F238E27FC236}">
                <a16:creationId xmlns:a16="http://schemas.microsoft.com/office/drawing/2014/main" id="{7F40BDF3-30F6-05B9-847D-4F9E0E1B04D7}"/>
              </a:ext>
            </a:extLst>
          </p:cNvPr>
          <p:cNvSpPr/>
          <p:nvPr/>
        </p:nvSpPr>
        <p:spPr>
          <a:xfrm>
            <a:off x="4055840" y="311121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3&amp;si=3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id="{FC4EC6CB-0825-E787-E1D4-CBCD2012633D}"/>
              </a:ext>
            </a:extLst>
          </p:cNvPr>
          <p:cNvGrpSpPr/>
          <p:nvPr/>
        </p:nvGrpSpPr>
        <p:grpSpPr>
          <a:xfrm>
            <a:off x="539496" y="501745"/>
            <a:ext cx="11407816" cy="3649242"/>
            <a:chOff x="539496" y="501745"/>
            <a:chExt cx="11407816" cy="3649242"/>
          </a:xfrm>
        </p:grpSpPr>
        <p:sp>
          <p:nvSpPr>
            <p:cNvPr id="2" name="QC_5_BD.1_4#538e1957b?vaa=1&amp;vcp=1&amp;pid=5b99cda0b&amp;color=0,0,0&amp;mp=1&amp;vtp=1&amp;vaab=1&amp;bt=1&amp;bbb=1"/>
            <p:cNvSpPr/>
            <p:nvPr/>
          </p:nvSpPr>
          <p:spPr>
            <a:xfrm>
              <a:off x="544068" y="501745"/>
              <a:ext cx="11109960" cy="553657"/>
            </a:xfrm>
            <a:prstGeom prst="rect">
              <a:avLst/>
            </a:prstGeom>
            <a:noFill/>
            <a:ln/>
          </p:spPr>
          <p:txBody>
            <a:bodyPr wrap="none" lIns="0" tIns="0" rIns="0" bIns="0" rtlCol="0" anchor="t"/>
            <a:lstStyle/>
            <a:p>
              <a:pPr algn="l" latinLnBrk="1">
                <a:lnSpc>
                  <a:spcPts val="4900"/>
                </a:lnSpc>
              </a:pPr>
              <a:r>
                <a:rPr lang="en-US" altLang="zh-CN" sz="2800" b="0" i="0" dirty="0" err="1">
                  <a:solidFill>
                    <a:srgbClr val="000000"/>
                  </a:solidFill>
                  <a:latin typeface="Times New Roman" pitchFamily="34" charset="0"/>
                  <a:ea typeface="SimSun" pitchFamily="34" charset="-122"/>
                  <a:cs typeface="Times New Roman" pitchFamily="34" charset="-120"/>
                </a:rPr>
                <a:t>下列各项中加点词的含义或用法相同的一项是</a:t>
              </a:r>
              <a:r>
                <a:rPr lang="en-US" altLang="zh-CN" sz="2800" b="0" i="0" dirty="0">
                  <a:solidFill>
                    <a:srgbClr val="000000"/>
                  </a:solidFill>
                  <a:latin typeface="Times New Roman" pitchFamily="34" charset="0"/>
                  <a:ea typeface="SimSun" pitchFamily="34" charset="-122"/>
                  <a:cs typeface="Times New Roman" pitchFamily="34" charset="-120"/>
                </a:rPr>
                <a:t>(</a:t>
              </a:r>
              <a:r>
                <a:rPr lang="en-US" altLang="zh-CN" sz="2800" b="0" i="0" dirty="0">
                  <a:solidFill>
                    <a:srgbClr val="000000"/>
                  </a:solidFill>
                  <a:latin typeface="SimSun" pitchFamily="34" charset="0"/>
                  <a:ea typeface="SimSun" pitchFamily="34" charset="-122"/>
                  <a:cs typeface="SimSun" pitchFamily="34" charset="-120"/>
                </a:rPr>
                <a:t>     </a:t>
              </a:r>
              <a:r>
                <a:rPr lang="en-US" altLang="zh-CN" sz="2800" b="0" i="0" dirty="0">
                  <a:solidFill>
                    <a:srgbClr val="000000"/>
                  </a:solidFill>
                  <a:latin typeface="Times New Roman" pitchFamily="34" charset="0"/>
                  <a:ea typeface="SimSun" pitchFamily="34" charset="-122"/>
                  <a:cs typeface="Times New Roman" pitchFamily="34" charset="-120"/>
                </a:rPr>
                <a:t>)</a:t>
              </a:r>
              <a:endParaRPr lang="en-US" altLang="zh-CN" sz="2800" dirty="0"/>
            </a:p>
          </p:txBody>
        </p:sp>
        <p:sp>
          <p:nvSpPr>
            <p:cNvPr id="4" name="QC_5_BD.1_5#538e1957b?bid=1&amp;vaa=1&amp;vcp=1&amp;pid=5b99cda0b&amp;htil=1&amp;color=0,0,0&amp;vtp=1&amp;vaab=1"/>
            <p:cNvSpPr/>
            <p:nvPr/>
          </p:nvSpPr>
          <p:spPr>
            <a:xfrm>
              <a:off x="1195134" y="1269514"/>
              <a:ext cx="5559552" cy="1201357"/>
            </a:xfrm>
            <a:prstGeom prst="rect">
              <a:avLst/>
            </a:prstGeom>
            <a:noFill/>
            <a:ln/>
          </p:spPr>
          <p:txBody>
            <a:bodyPr wrap="square" lIns="0" tIns="0" rIns="0" bIns="0" rtlCol="0" anchor="t"/>
            <a:lstStyle/>
            <a:p>
              <a:pPr algn="l" latinLnBrk="1">
                <a:lnSpc>
                  <a:spcPts val="5100"/>
                </a:lnSpc>
                <a:tabLst>
                  <a:tab pos="914400" algn="l"/>
                </a:tabLst>
              </a:pPr>
              <a:r>
                <a:rPr lang="en-US" altLang="zh-CN" sz="2800" b="0" i="0" dirty="0" err="1">
                  <a:solidFill>
                    <a:srgbClr val="000000"/>
                  </a:solidFill>
                  <a:latin typeface="Times New Roman" pitchFamily="34" charset="0"/>
                  <a:ea typeface="SimSun" pitchFamily="34" charset="-122"/>
                  <a:cs typeface="Times New Roman" pitchFamily="34" charset="-120"/>
                </a:rPr>
                <a:t>邹忌修八尺有余</a:t>
              </a:r>
              <a:endPara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endParaRPr>
            </a:p>
            <a:p>
              <a:pPr algn="l" latinLnBrk="1">
                <a:lnSpc>
                  <a:spcPts val="4900"/>
                </a:lnSpc>
                <a:tabLst>
                  <a:tab pos="914400" algn="l"/>
                </a:tabLst>
              </a:pPr>
              <a:r>
                <a:rPr lang="en-US" altLang="zh-CN" sz="2800" b="0" i="0" dirty="0" err="1">
                  <a:solidFill>
                    <a:srgbClr val="000000"/>
                  </a:solidFill>
                  <a:latin typeface="Times New Roman" pitchFamily="34" charset="0"/>
                  <a:ea typeface="SimSun" pitchFamily="34" charset="-122"/>
                  <a:cs typeface="Times New Roman" pitchFamily="34" charset="-120"/>
                </a:rPr>
                <a:t>乃重修岳阳楼</a:t>
              </a:r>
              <a:r>
                <a:rPr lang="en-US" altLang="zh-CN" sz="2800" b="0" i="0" dirty="0">
                  <a:solidFill>
                    <a:srgbClr val="000000"/>
                  </a:solidFill>
                  <a:latin typeface="Times New Roman" pitchFamily="34" charset="0"/>
                  <a:ea typeface="SimSun" pitchFamily="34" charset="-122"/>
                  <a:cs typeface="Times New Roman" pitchFamily="34" charset="-120"/>
                </a:rPr>
                <a:t>（《</a:t>
              </a:r>
              <a:r>
                <a:rPr lang="en-US" altLang="zh-CN" sz="2800" b="0" i="0" dirty="0" err="1">
                  <a:solidFill>
                    <a:srgbClr val="000000"/>
                  </a:solidFill>
                  <a:latin typeface="Times New Roman" pitchFamily="34" charset="0"/>
                  <a:ea typeface="SimSun" pitchFamily="34" charset="-122"/>
                  <a:cs typeface="Times New Roman" pitchFamily="34" charset="-120"/>
                </a:rPr>
                <a:t>岳阳楼记</a:t>
              </a:r>
              <a:r>
                <a:rPr lang="en-US" altLang="zh-CN" sz="2800" b="0" i="0" dirty="0">
                  <a:solidFill>
                    <a:srgbClr val="000000"/>
                  </a:solidFill>
                  <a:latin typeface="Times New Roman" pitchFamily="34" charset="0"/>
                  <a:ea typeface="SimSun" pitchFamily="34" charset="-122"/>
                  <a:cs typeface="Times New Roman" pitchFamily="34" charset="-120"/>
                </a:rPr>
                <a:t>》）</a:t>
              </a:r>
              <a:endParaRPr lang="en-US" altLang="zh-CN" sz="2800" dirty="0"/>
            </a:p>
          </p:txBody>
        </p:sp>
        <p:sp>
          <p:nvSpPr>
            <p:cNvPr id="5" name="QC_5_BD.1_6#538e1957b?bid=2&amp;vaa=1&amp;vcp=1&amp;pid=5b99cda0b&amp;htil=1&amp;color=0,0,0&amp;vtp=1&amp;vaab=1"/>
            <p:cNvSpPr/>
            <p:nvPr/>
          </p:nvSpPr>
          <p:spPr>
            <a:xfrm>
              <a:off x="7037291" y="1287684"/>
              <a:ext cx="4821120" cy="1201357"/>
            </a:xfrm>
            <a:prstGeom prst="rect">
              <a:avLst/>
            </a:prstGeom>
            <a:noFill/>
            <a:ln/>
          </p:spPr>
          <p:txBody>
            <a:bodyPr wrap="square" lIns="0" tIns="0" rIns="0" bIns="0" rtlCol="0" anchor="t"/>
            <a:lstStyle/>
            <a:p>
              <a:pPr algn="l" latinLnBrk="1">
                <a:lnSpc>
                  <a:spcPts val="5100"/>
                </a:lnSpc>
                <a:tabLst>
                  <a:tab pos="914400" algn="l"/>
                </a:tabLst>
              </a:pPr>
              <a:r>
                <a:rPr lang="en-US" altLang="zh-CN" sz="2800" b="0" i="0" dirty="0" err="1">
                  <a:solidFill>
                    <a:srgbClr val="000000"/>
                  </a:solidFill>
                  <a:latin typeface="Times New Roman" pitchFamily="34" charset="0"/>
                  <a:ea typeface="SimSun" pitchFamily="34" charset="-122"/>
                  <a:cs typeface="Times New Roman" pitchFamily="34" charset="-120"/>
                </a:rPr>
                <a:t>朝服衣冠</a:t>
              </a:r>
              <a:endPara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endParaRPr>
            </a:p>
            <a:p>
              <a:pPr algn="l" latinLnBrk="1">
                <a:lnSpc>
                  <a:spcPts val="4900"/>
                </a:lnSpc>
                <a:tabLst>
                  <a:tab pos="914400" algn="l"/>
                </a:tabLst>
              </a:pPr>
              <a:r>
                <a:rPr lang="en-US" altLang="zh-CN" sz="2800" b="0" i="0" dirty="0" err="1">
                  <a:solidFill>
                    <a:srgbClr val="000000"/>
                  </a:solidFill>
                  <a:latin typeface="Times New Roman" pitchFamily="34" charset="0"/>
                  <a:ea typeface="SimSun" pitchFamily="34" charset="-122"/>
                  <a:cs typeface="Times New Roman" pitchFamily="34" charset="-120"/>
                </a:rPr>
                <a:t>有时朝发白帝</a:t>
              </a:r>
              <a:r>
                <a:rPr lang="en-US" altLang="zh-CN" sz="2800" b="0" i="0" dirty="0">
                  <a:solidFill>
                    <a:srgbClr val="000000"/>
                  </a:solidFill>
                  <a:latin typeface="Times New Roman" pitchFamily="34" charset="0"/>
                  <a:ea typeface="SimSun" pitchFamily="34" charset="-122"/>
                  <a:cs typeface="Times New Roman" pitchFamily="34" charset="-120"/>
                </a:rPr>
                <a:t>（《</a:t>
              </a:r>
              <a:r>
                <a:rPr lang="en-US" altLang="zh-CN" sz="2800" b="0" i="0" dirty="0" err="1">
                  <a:solidFill>
                    <a:srgbClr val="000000"/>
                  </a:solidFill>
                  <a:latin typeface="Times New Roman" pitchFamily="34" charset="0"/>
                  <a:ea typeface="SimSun" pitchFamily="34" charset="-122"/>
                  <a:cs typeface="Times New Roman" pitchFamily="34" charset="-120"/>
                </a:rPr>
                <a:t>三峡</a:t>
              </a:r>
              <a:r>
                <a:rPr lang="en-US" altLang="zh-CN" sz="2800" b="0" i="0" dirty="0">
                  <a:solidFill>
                    <a:srgbClr val="000000"/>
                  </a:solidFill>
                  <a:latin typeface="Times New Roman" pitchFamily="34" charset="0"/>
                  <a:ea typeface="SimSun" pitchFamily="34" charset="-122"/>
                  <a:cs typeface="Times New Roman" pitchFamily="34" charset="-120"/>
                </a:rPr>
                <a:t>》）</a:t>
              </a:r>
              <a:endParaRPr lang="en-US" altLang="zh-CN" sz="2800" dirty="0"/>
            </a:p>
          </p:txBody>
        </p:sp>
        <p:sp>
          <p:nvSpPr>
            <p:cNvPr id="6" name="QC_5_BD.1_7#538e1957b?bid=3&amp;vaa=1&amp;vcp=1&amp;pid=5b99cda0b&amp;htil=1&amp;color=0,0,0&amp;vtp=1&amp;vaab=1"/>
            <p:cNvSpPr/>
            <p:nvPr/>
          </p:nvSpPr>
          <p:spPr>
            <a:xfrm>
              <a:off x="1238252" y="2910173"/>
              <a:ext cx="5559552" cy="1201357"/>
            </a:xfrm>
            <a:prstGeom prst="rect">
              <a:avLst/>
            </a:prstGeom>
            <a:noFill/>
            <a:ln/>
          </p:spPr>
          <p:txBody>
            <a:bodyPr wrap="square" lIns="0" tIns="0" rIns="0" bIns="0" rtlCol="0" anchor="t"/>
            <a:lstStyle/>
            <a:p>
              <a:pPr algn="l" latinLnBrk="1">
                <a:lnSpc>
                  <a:spcPts val="5100"/>
                </a:lnSpc>
                <a:tabLst>
                  <a:tab pos="914400" algn="l"/>
                </a:tabLst>
              </a:pPr>
              <a:r>
                <a:rPr lang="en-US" altLang="zh-CN" sz="2800" b="0" i="0" dirty="0" err="1">
                  <a:solidFill>
                    <a:srgbClr val="000000"/>
                  </a:solidFill>
                  <a:latin typeface="Times New Roman" pitchFamily="34" charset="0"/>
                  <a:ea typeface="SimSun" pitchFamily="34" charset="-122"/>
                  <a:cs typeface="Times New Roman" pitchFamily="34" charset="-120"/>
                </a:rPr>
                <a:t>窥镜而自视</a:t>
              </a:r>
              <a:endPara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endParaRPr>
            </a:p>
            <a:p>
              <a:pPr algn="l" latinLnBrk="1">
                <a:lnSpc>
                  <a:spcPts val="4900"/>
                </a:lnSpc>
                <a:tabLst>
                  <a:tab pos="914400" algn="l"/>
                </a:tabLst>
              </a:pPr>
              <a:r>
                <a:rPr lang="en-US" altLang="zh-CN" sz="2800" b="0" i="0" dirty="0" err="1">
                  <a:solidFill>
                    <a:srgbClr val="000000"/>
                  </a:solidFill>
                  <a:latin typeface="Times New Roman" pitchFamily="34" charset="0"/>
                  <a:ea typeface="SimSun" pitchFamily="34" charset="-122"/>
                  <a:cs typeface="Times New Roman" pitchFamily="34" charset="-120"/>
                </a:rPr>
                <a:t>学而不思则罔</a:t>
              </a:r>
              <a:r>
                <a:rPr lang="en-US" altLang="zh-CN" sz="2800" b="0" i="0" dirty="0">
                  <a:solidFill>
                    <a:srgbClr val="000000"/>
                  </a:solidFill>
                  <a:latin typeface="Times New Roman" pitchFamily="34" charset="0"/>
                  <a:ea typeface="SimSun" pitchFamily="34" charset="-122"/>
                  <a:cs typeface="Times New Roman" pitchFamily="34" charset="-120"/>
                </a:rPr>
                <a:t>（《</a:t>
              </a:r>
              <a:r>
                <a:rPr lang="en-US" altLang="zh-CN" sz="2800" b="0" i="0" dirty="0" err="1">
                  <a:solidFill>
                    <a:srgbClr val="000000"/>
                  </a:solidFill>
                  <a:latin typeface="Times New Roman" pitchFamily="34" charset="0"/>
                  <a:ea typeface="SimSun" pitchFamily="34" charset="-122"/>
                  <a:cs typeface="Times New Roman" pitchFamily="34" charset="-120"/>
                </a:rPr>
                <a:t>论语</a:t>
              </a:r>
              <a:r>
                <a:rPr lang="en-US" altLang="zh-CN" sz="2800" b="0" i="0" dirty="0">
                  <a:solidFill>
                    <a:srgbClr val="000000"/>
                  </a:solidFill>
                  <a:latin typeface="Times New Roman" pitchFamily="34" charset="0"/>
                  <a:ea typeface="SimSun" pitchFamily="34" charset="-122"/>
                  <a:cs typeface="Times New Roman" pitchFamily="34" charset="-120"/>
                </a:rPr>
                <a:t>》）</a:t>
              </a:r>
              <a:endParaRPr lang="en-US" altLang="zh-CN" sz="2800" dirty="0"/>
            </a:p>
          </p:txBody>
        </p:sp>
        <p:sp>
          <p:nvSpPr>
            <p:cNvPr id="7" name="QC_5_BD.1_8#538e1957b?bid=4&amp;vaa=1&amp;vcp=1&amp;pid=5b99cda0b&amp;htil=1&amp;color=0,0,0&amp;vtp=1&amp;vaab=1"/>
            <p:cNvSpPr/>
            <p:nvPr/>
          </p:nvSpPr>
          <p:spPr>
            <a:xfrm>
              <a:off x="7050737" y="2897378"/>
              <a:ext cx="4800483" cy="1201357"/>
            </a:xfrm>
            <a:prstGeom prst="rect">
              <a:avLst/>
            </a:prstGeom>
            <a:noFill/>
            <a:ln/>
          </p:spPr>
          <p:txBody>
            <a:bodyPr wrap="square" lIns="0" tIns="0" rIns="0" bIns="0" rtlCol="0" anchor="t"/>
            <a:lstStyle/>
            <a:p>
              <a:pPr algn="l" latinLnBrk="1">
                <a:lnSpc>
                  <a:spcPts val="5100"/>
                </a:lnSpc>
                <a:tabLst>
                  <a:tab pos="914400" algn="l"/>
                </a:tabLst>
              </a:pPr>
              <a:r>
                <a:rPr lang="en-US" altLang="zh-CN" sz="2800" b="0" i="0" dirty="0" err="1">
                  <a:solidFill>
                    <a:srgbClr val="000000"/>
                  </a:solidFill>
                  <a:latin typeface="Times New Roman" pitchFamily="34" charset="0"/>
                  <a:ea typeface="SimSun" pitchFamily="34" charset="-122"/>
                  <a:cs typeface="Times New Roman" pitchFamily="34" charset="-120"/>
                </a:rPr>
                <a:t>臣始为太子之时</a:t>
              </a:r>
              <a:endPara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endParaRPr>
            </a:p>
            <a:p>
              <a:pPr algn="l" latinLnBrk="1">
                <a:lnSpc>
                  <a:spcPts val="4900"/>
                </a:lnSpc>
                <a:tabLst>
                  <a:tab pos="914400" algn="l"/>
                </a:tabLst>
              </a:pPr>
              <a:r>
                <a:rPr lang="en-US" altLang="zh-CN" sz="2800" b="0" i="0" dirty="0" err="1">
                  <a:solidFill>
                    <a:srgbClr val="000000"/>
                  </a:solidFill>
                  <a:latin typeface="Times New Roman" pitchFamily="34" charset="0"/>
                  <a:ea typeface="SimSun" pitchFamily="34" charset="-122"/>
                  <a:cs typeface="Times New Roman" pitchFamily="34" charset="-120"/>
                </a:rPr>
                <a:t>康肃笑而遣之</a:t>
              </a:r>
              <a:r>
                <a:rPr lang="en-US" altLang="zh-CN" sz="2800" b="0" i="0" dirty="0">
                  <a:solidFill>
                    <a:srgbClr val="000000"/>
                  </a:solidFill>
                  <a:latin typeface="Times New Roman" pitchFamily="34" charset="0"/>
                  <a:ea typeface="SimSun" pitchFamily="34" charset="-122"/>
                  <a:cs typeface="Times New Roman" pitchFamily="34" charset="-120"/>
                </a:rPr>
                <a:t>（《</a:t>
              </a:r>
              <a:r>
                <a:rPr lang="en-US" altLang="zh-CN" sz="2800" b="0" i="0" dirty="0" err="1">
                  <a:solidFill>
                    <a:srgbClr val="000000"/>
                  </a:solidFill>
                  <a:latin typeface="Times New Roman" pitchFamily="34" charset="0"/>
                  <a:ea typeface="SimSun" pitchFamily="34" charset="-122"/>
                  <a:cs typeface="Times New Roman" pitchFamily="34" charset="-120"/>
                </a:rPr>
                <a:t>卖油翁</a:t>
              </a:r>
              <a:r>
                <a:rPr lang="en-US" altLang="zh-CN" sz="2800" b="0" i="0" dirty="0">
                  <a:solidFill>
                    <a:srgbClr val="000000"/>
                  </a:solidFill>
                  <a:latin typeface="Times New Roman" pitchFamily="34" charset="0"/>
                  <a:ea typeface="SimSun" pitchFamily="34" charset="-122"/>
                  <a:cs typeface="Times New Roman" pitchFamily="34" charset="-120"/>
                </a:rPr>
                <a:t>》）</a:t>
              </a:r>
              <a:endParaRPr lang="en-US" altLang="zh-CN" sz="2800" dirty="0"/>
            </a:p>
          </p:txBody>
        </p:sp>
        <p:sp>
          <p:nvSpPr>
            <p:cNvPr id="8" name="QC_5_BD.1_5#538e1957b?bid=1&amp;vaa=1&amp;vcp=1&amp;pid=5b99cda0b&amp;htil=1&amp;color=0,0,0&amp;vtp=1&amp;vaab=1">
              <a:extLst>
                <a:ext uri="{FF2B5EF4-FFF2-40B4-BE49-F238E27FC236}">
                  <a16:creationId xmlns:a16="http://schemas.microsoft.com/office/drawing/2014/main" id="{6DDA4C3A-83B8-7968-A878-B51DEC0F5243}"/>
                </a:ext>
              </a:extLst>
            </p:cNvPr>
            <p:cNvSpPr/>
            <p:nvPr/>
          </p:nvSpPr>
          <p:spPr>
            <a:xfrm>
              <a:off x="539496" y="1570695"/>
              <a:ext cx="5559552" cy="647700"/>
            </a:xfrm>
            <a:prstGeom prst="rect">
              <a:avLst/>
            </a:prstGeom>
            <a:noFill/>
            <a:ln/>
          </p:spPr>
          <p:txBody>
            <a:bodyPr wrap="square" lIns="0" tIns="0" rIns="0" bIns="0" rtlCol="0" anchor="t"/>
            <a:lstStyle/>
            <a:p>
              <a:pPr algn="l" latinLnBrk="1">
                <a:lnSpc>
                  <a:spcPts val="5100"/>
                </a:lnSpc>
                <a:tabLst>
                  <a:tab pos="914400" algn="l"/>
                </a:tabLst>
              </a:pPr>
              <a:r>
                <a:rPr lang="en-US" altLang="zh-CN" sz="2800" b="0" i="0" dirty="0">
                  <a:solidFill>
                    <a:srgbClr val="000000"/>
                  </a:solidFill>
                  <a:latin typeface="Times New Roman" pitchFamily="34" charset="0"/>
                  <a:ea typeface="SimSun" pitchFamily="34" charset="-122"/>
                  <a:cs typeface="Times New Roman" pitchFamily="34" charset="-120"/>
                </a:rPr>
                <a:t>A.</a:t>
              </a:r>
            </a:p>
            <a:p>
              <a:pPr algn="l" latinLnBrk="1">
                <a:lnSpc>
                  <a:spcPct val="150000"/>
                </a:lnSpc>
                <a:tabLst>
                  <a:tab pos="914400" algn="l"/>
                </a:tabLst>
              </a:pPr>
              <a:endParaRPr lang="en-US" altLang="zh-CN" sz="2800" dirty="0"/>
            </a:p>
          </p:txBody>
        </p:sp>
        <p:sp>
          <p:nvSpPr>
            <p:cNvPr id="9" name="SystemAddBraceShape">
              <a:extLst>
                <a:ext uri="{FF2B5EF4-FFF2-40B4-BE49-F238E27FC236}">
                  <a16:creationId xmlns:a16="http://schemas.microsoft.com/office/drawing/2014/main" id="{1836242C-2BBB-CA8C-1678-15ACC4F0D1D8}"/>
                </a:ext>
              </a:extLst>
            </p:cNvPr>
            <p:cNvSpPr/>
            <p:nvPr/>
          </p:nvSpPr>
          <p:spPr>
            <a:xfrm>
              <a:off x="1055434" y="1560662"/>
              <a:ext cx="76200" cy="826072"/>
            </a:xfrm>
            <a:prstGeom prst="leftBrace">
              <a:avLst>
                <a:gd name="adj1" fmla="val 90000"/>
                <a:gd name="adj2" fmla="val 50000"/>
              </a:avLst>
            </a:prstGeom>
            <a:ln w="15875"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QC_5_BD.1_6#538e1957b?bid=2&amp;vaa=1&amp;vcp=1&amp;pid=5b99cda0b&amp;htil=1&amp;color=0,0,0&amp;vtp=1&amp;vaab=1">
              <a:extLst>
                <a:ext uri="{FF2B5EF4-FFF2-40B4-BE49-F238E27FC236}">
                  <a16:creationId xmlns:a16="http://schemas.microsoft.com/office/drawing/2014/main" id="{63A6EC11-CACE-EBFF-3768-1C3B3D599F07}"/>
                </a:ext>
              </a:extLst>
            </p:cNvPr>
            <p:cNvSpPr/>
            <p:nvPr/>
          </p:nvSpPr>
          <p:spPr>
            <a:xfrm>
              <a:off x="6394354" y="1570695"/>
              <a:ext cx="5552958" cy="647700"/>
            </a:xfrm>
            <a:prstGeom prst="rect">
              <a:avLst/>
            </a:prstGeom>
            <a:noFill/>
            <a:ln/>
          </p:spPr>
          <p:txBody>
            <a:bodyPr wrap="square" lIns="0" tIns="0" rIns="0" bIns="0" rtlCol="0" anchor="t"/>
            <a:lstStyle/>
            <a:p>
              <a:pPr algn="l" latinLnBrk="1">
                <a:lnSpc>
                  <a:spcPts val="5100"/>
                </a:lnSpc>
                <a:tabLst>
                  <a:tab pos="914400" algn="l"/>
                </a:tabLst>
              </a:pPr>
              <a:r>
                <a:rPr lang="en-US" altLang="zh-CN" sz="2800" b="0" i="0">
                  <a:solidFill>
                    <a:srgbClr val="000000"/>
                  </a:solidFill>
                  <a:latin typeface="Times New Roman" pitchFamily="34" charset="0"/>
                  <a:ea typeface="SimSun" pitchFamily="34" charset="-122"/>
                  <a:cs typeface="Times New Roman" pitchFamily="34" charset="-120"/>
                </a:rPr>
                <a:t>B.</a:t>
              </a:r>
            </a:p>
            <a:p>
              <a:pPr algn="l" latinLnBrk="1">
                <a:lnSpc>
                  <a:spcPct val="150000"/>
                </a:lnSpc>
                <a:tabLst>
                  <a:tab pos="914400" algn="l"/>
                </a:tabLst>
              </a:pPr>
              <a:endParaRPr lang="en-US" altLang="zh-CN" sz="2800" dirty="0"/>
            </a:p>
          </p:txBody>
        </p:sp>
        <p:sp>
          <p:nvSpPr>
            <p:cNvPr id="11" name="SystemAddBraceShape">
              <a:extLst>
                <a:ext uri="{FF2B5EF4-FFF2-40B4-BE49-F238E27FC236}">
                  <a16:creationId xmlns:a16="http://schemas.microsoft.com/office/drawing/2014/main" id="{D1B8FFCA-22BE-8ADD-7B80-65180EAAA6DD}"/>
                </a:ext>
              </a:extLst>
            </p:cNvPr>
            <p:cNvSpPr/>
            <p:nvPr/>
          </p:nvSpPr>
          <p:spPr>
            <a:xfrm>
              <a:off x="6872191" y="1560662"/>
              <a:ext cx="76200" cy="826072"/>
            </a:xfrm>
            <a:prstGeom prst="leftBrace">
              <a:avLst>
                <a:gd name="adj1" fmla="val 90000"/>
                <a:gd name="adj2" fmla="val 50000"/>
              </a:avLst>
            </a:prstGeom>
            <a:ln w="15875"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QC_5_BD.1_8#538e1957b?bid=4&amp;vaa=1&amp;vcp=1&amp;pid=5b99cda0b&amp;htil=1&amp;color=0,0,0&amp;vtp=1&amp;vaab=1">
              <a:extLst>
                <a:ext uri="{FF2B5EF4-FFF2-40B4-BE49-F238E27FC236}">
                  <a16:creationId xmlns:a16="http://schemas.microsoft.com/office/drawing/2014/main" id="{8BF8DD3B-CBC8-89B9-7E77-8833DD1F45D0}"/>
                </a:ext>
              </a:extLst>
            </p:cNvPr>
            <p:cNvSpPr/>
            <p:nvPr/>
          </p:nvSpPr>
          <p:spPr>
            <a:xfrm>
              <a:off x="6394354" y="3233665"/>
              <a:ext cx="5552958" cy="647700"/>
            </a:xfrm>
            <a:prstGeom prst="rect">
              <a:avLst/>
            </a:prstGeom>
            <a:noFill/>
            <a:ln/>
          </p:spPr>
          <p:txBody>
            <a:bodyPr wrap="square" lIns="0" tIns="0" rIns="0" bIns="0" rtlCol="0" anchor="t"/>
            <a:lstStyle/>
            <a:p>
              <a:pPr algn="l" latinLnBrk="1">
                <a:lnSpc>
                  <a:spcPts val="5100"/>
                </a:lnSpc>
                <a:tabLst>
                  <a:tab pos="914400" algn="l"/>
                </a:tabLst>
              </a:pPr>
              <a:r>
                <a:rPr lang="en-US" altLang="zh-CN" sz="2800" b="0" i="0">
                  <a:solidFill>
                    <a:srgbClr val="000000"/>
                  </a:solidFill>
                  <a:latin typeface="Times New Roman" pitchFamily="34" charset="0"/>
                  <a:ea typeface="SimSun" pitchFamily="34" charset="-122"/>
                  <a:cs typeface="Times New Roman" pitchFamily="34" charset="-120"/>
                </a:rPr>
                <a:t>D.</a:t>
              </a:r>
            </a:p>
            <a:p>
              <a:pPr algn="l" latinLnBrk="1">
                <a:lnSpc>
                  <a:spcPct val="150000"/>
                </a:lnSpc>
                <a:tabLst>
                  <a:tab pos="914400" algn="l"/>
                </a:tabLst>
              </a:pPr>
              <a:endParaRPr lang="en-US" altLang="zh-CN" sz="2800" dirty="0"/>
            </a:p>
          </p:txBody>
        </p:sp>
        <p:sp>
          <p:nvSpPr>
            <p:cNvPr id="13" name="SystemAddBraceShape">
              <a:extLst>
                <a:ext uri="{FF2B5EF4-FFF2-40B4-BE49-F238E27FC236}">
                  <a16:creationId xmlns:a16="http://schemas.microsoft.com/office/drawing/2014/main" id="{04077929-53A7-A00F-C286-5F81A908AD32}"/>
                </a:ext>
              </a:extLst>
            </p:cNvPr>
            <p:cNvSpPr/>
            <p:nvPr/>
          </p:nvSpPr>
          <p:spPr>
            <a:xfrm>
              <a:off x="6878445" y="3172308"/>
              <a:ext cx="76200" cy="826072"/>
            </a:xfrm>
            <a:prstGeom prst="leftBrace">
              <a:avLst>
                <a:gd name="adj1" fmla="val 90000"/>
                <a:gd name="adj2" fmla="val 50000"/>
              </a:avLst>
            </a:prstGeom>
            <a:ln w="15875"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QC_5_BD.1_7#538e1957b?bid=3&amp;vaa=1&amp;vcp=1&amp;pid=5b99cda0b&amp;htil=1&amp;color=0,0,0&amp;vtp=1&amp;vaab=1">
              <a:extLst>
                <a:ext uri="{FF2B5EF4-FFF2-40B4-BE49-F238E27FC236}">
                  <a16:creationId xmlns:a16="http://schemas.microsoft.com/office/drawing/2014/main" id="{FC401EA4-9769-E6CB-F2C0-F78FE9660051}"/>
                </a:ext>
              </a:extLst>
            </p:cNvPr>
            <p:cNvSpPr/>
            <p:nvPr/>
          </p:nvSpPr>
          <p:spPr>
            <a:xfrm>
              <a:off x="544068" y="3233665"/>
              <a:ext cx="5559552" cy="647700"/>
            </a:xfrm>
            <a:prstGeom prst="rect">
              <a:avLst/>
            </a:prstGeom>
            <a:noFill/>
            <a:ln/>
          </p:spPr>
          <p:txBody>
            <a:bodyPr wrap="square" lIns="0" tIns="0" rIns="0" bIns="0" rtlCol="0" anchor="t"/>
            <a:lstStyle/>
            <a:p>
              <a:pPr algn="l" latinLnBrk="1">
                <a:lnSpc>
                  <a:spcPts val="5100"/>
                </a:lnSpc>
                <a:tabLst>
                  <a:tab pos="914400" algn="l"/>
                </a:tabLst>
              </a:pPr>
              <a:r>
                <a:rPr lang="en-US" altLang="zh-CN" sz="2800" b="0" i="0" dirty="0">
                  <a:solidFill>
                    <a:srgbClr val="000000"/>
                  </a:solidFill>
                  <a:latin typeface="Times New Roman" pitchFamily="34" charset="0"/>
                  <a:ea typeface="SimSun" pitchFamily="34" charset="-122"/>
                  <a:cs typeface="Times New Roman" pitchFamily="34" charset="-120"/>
                </a:rPr>
                <a:t>C.</a:t>
              </a:r>
            </a:p>
            <a:p>
              <a:pPr algn="l" latinLnBrk="1">
                <a:lnSpc>
                  <a:spcPct val="150000"/>
                </a:lnSpc>
                <a:tabLst>
                  <a:tab pos="914400" algn="l"/>
                </a:tabLst>
              </a:pPr>
              <a:endParaRPr lang="en-US" altLang="zh-CN" sz="2800" dirty="0"/>
            </a:p>
          </p:txBody>
        </p:sp>
        <p:sp>
          <p:nvSpPr>
            <p:cNvPr id="15" name="SystemAddBraceShape">
              <a:extLst>
                <a:ext uri="{FF2B5EF4-FFF2-40B4-BE49-F238E27FC236}">
                  <a16:creationId xmlns:a16="http://schemas.microsoft.com/office/drawing/2014/main" id="{6CD353A0-5453-7930-BFE4-05C2C62AA229}"/>
                </a:ext>
              </a:extLst>
            </p:cNvPr>
            <p:cNvSpPr/>
            <p:nvPr/>
          </p:nvSpPr>
          <p:spPr>
            <a:xfrm>
              <a:off x="1055434" y="3172308"/>
              <a:ext cx="76200" cy="826072"/>
            </a:xfrm>
            <a:prstGeom prst="leftBrace">
              <a:avLst>
                <a:gd name="adj1" fmla="val 90000"/>
                <a:gd name="adj2" fmla="val 50000"/>
              </a:avLst>
            </a:prstGeom>
            <a:ln w="15875"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QC_5_BD.1_5#538e1957b?bid=1&amp;vaa=1&amp;vcp=1&amp;pid=5b99cda0b&amp;htil=1&amp;color=0,0,0&amp;vtp=1&amp;vaab=1&amp;zzd= 1">
              <a:extLst>
                <a:ext uri="{FF2B5EF4-FFF2-40B4-BE49-F238E27FC236}">
                  <a16:creationId xmlns:a16="http://schemas.microsoft.com/office/drawing/2014/main" id="{E17D2D4E-A898-1E92-64BF-7A1DC695C182}"/>
                </a:ext>
              </a:extLst>
            </p:cNvPr>
            <p:cNvSpPr/>
            <p:nvPr/>
          </p:nvSpPr>
          <p:spPr>
            <a:xfrm>
              <a:off x="2103216" y="1848308"/>
              <a:ext cx="38100" cy="38100"/>
            </a:xfrm>
            <a:prstGeom prst="ellipse">
              <a:avLst/>
            </a:prstGeom>
            <a:solidFill>
              <a:srgbClr val="000000"/>
            </a:solidFill>
            <a:ln>
              <a:solidFill>
                <a:srgbClr val="00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QC_5_BD.1_5#538e1957b?bid=1&amp;vaa=1&amp;vcp=1&amp;pid=5b99cda0b&amp;htil=1&amp;color=0,0,0&amp;vtp=1&amp;vaab=1&amp;zzd= 2">
              <a:extLst>
                <a:ext uri="{FF2B5EF4-FFF2-40B4-BE49-F238E27FC236}">
                  <a16:creationId xmlns:a16="http://schemas.microsoft.com/office/drawing/2014/main" id="{F31EEF2E-D89C-C72B-FB96-68C7705446EE}"/>
                </a:ext>
              </a:extLst>
            </p:cNvPr>
            <p:cNvSpPr/>
            <p:nvPr/>
          </p:nvSpPr>
          <p:spPr>
            <a:xfrm>
              <a:off x="2103216" y="2469991"/>
              <a:ext cx="38100" cy="38100"/>
            </a:xfrm>
            <a:prstGeom prst="ellipse">
              <a:avLst/>
            </a:prstGeom>
            <a:solidFill>
              <a:srgbClr val="000000"/>
            </a:solidFill>
            <a:ln>
              <a:solidFill>
                <a:srgbClr val="00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QC_5_BD.1_6#538e1957b?bid=2&amp;vaa=1&amp;vcp=1&amp;pid=5b99cda0b&amp;htil=1&amp;color=0,0,0&amp;vtp=1&amp;vaab=1&amp;zzd= 1">
              <a:extLst>
                <a:ext uri="{FF2B5EF4-FFF2-40B4-BE49-F238E27FC236}">
                  <a16:creationId xmlns:a16="http://schemas.microsoft.com/office/drawing/2014/main" id="{92B7D872-AEC0-EAF0-D3C0-941875A83A8D}"/>
                </a:ext>
              </a:extLst>
            </p:cNvPr>
            <p:cNvSpPr/>
            <p:nvPr/>
          </p:nvSpPr>
          <p:spPr>
            <a:xfrm>
              <a:off x="7238869" y="1886408"/>
              <a:ext cx="38100" cy="38100"/>
            </a:xfrm>
            <a:prstGeom prst="ellipse">
              <a:avLst/>
            </a:prstGeom>
            <a:solidFill>
              <a:srgbClr val="000000"/>
            </a:solidFill>
            <a:ln>
              <a:solidFill>
                <a:srgbClr val="00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QC_5_BD.1_6#538e1957b?bid=2&amp;vaa=1&amp;vcp=1&amp;pid=5b99cda0b&amp;htil=1&amp;color=0,0,0&amp;vtp=1&amp;vaab=1&amp;zzd= 2">
              <a:extLst>
                <a:ext uri="{FF2B5EF4-FFF2-40B4-BE49-F238E27FC236}">
                  <a16:creationId xmlns:a16="http://schemas.microsoft.com/office/drawing/2014/main" id="{E82671BC-5610-C659-5829-1A2CDF972032}"/>
                </a:ext>
              </a:extLst>
            </p:cNvPr>
            <p:cNvSpPr/>
            <p:nvPr/>
          </p:nvSpPr>
          <p:spPr>
            <a:xfrm>
              <a:off x="7954898" y="2480024"/>
              <a:ext cx="38100" cy="38100"/>
            </a:xfrm>
            <a:prstGeom prst="ellipse">
              <a:avLst/>
            </a:prstGeom>
            <a:solidFill>
              <a:srgbClr val="000000"/>
            </a:solidFill>
            <a:ln>
              <a:solidFill>
                <a:srgbClr val="00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QC_5_BD.1_7#538e1957b?bid=3&amp;vaa=1&amp;vcp=1&amp;pid=5b99cda0b&amp;htil=1&amp;color=0,0,0&amp;vtp=1&amp;vaab=1&amp;zzd= 1">
              <a:extLst>
                <a:ext uri="{FF2B5EF4-FFF2-40B4-BE49-F238E27FC236}">
                  <a16:creationId xmlns:a16="http://schemas.microsoft.com/office/drawing/2014/main" id="{58DF944C-EFE1-F9FC-624B-9A6A3432ED82}"/>
                </a:ext>
              </a:extLst>
            </p:cNvPr>
            <p:cNvSpPr/>
            <p:nvPr/>
          </p:nvSpPr>
          <p:spPr>
            <a:xfrm>
              <a:off x="2103216" y="3485261"/>
              <a:ext cx="38100" cy="38100"/>
            </a:xfrm>
            <a:prstGeom prst="ellipse">
              <a:avLst/>
            </a:prstGeom>
            <a:solidFill>
              <a:srgbClr val="000000"/>
            </a:solidFill>
            <a:ln>
              <a:solidFill>
                <a:srgbClr val="00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QC_5_BD.1_7#538e1957b?bid=3&amp;vaa=1&amp;vcp=1&amp;pid=5b99cda0b&amp;htil=1&amp;color=0,0,0&amp;vtp=1&amp;vaab=1&amp;zzd= 2">
              <a:extLst>
                <a:ext uri="{FF2B5EF4-FFF2-40B4-BE49-F238E27FC236}">
                  <a16:creationId xmlns:a16="http://schemas.microsoft.com/office/drawing/2014/main" id="{64032C1C-FD12-D3B4-D451-F6902B3E7B07}"/>
                </a:ext>
              </a:extLst>
            </p:cNvPr>
            <p:cNvSpPr/>
            <p:nvPr/>
          </p:nvSpPr>
          <p:spPr>
            <a:xfrm>
              <a:off x="1753966" y="4112887"/>
              <a:ext cx="38100" cy="38100"/>
            </a:xfrm>
            <a:prstGeom prst="ellipse">
              <a:avLst/>
            </a:prstGeom>
            <a:solidFill>
              <a:srgbClr val="000000"/>
            </a:solidFill>
            <a:ln>
              <a:solidFill>
                <a:srgbClr val="00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QC_5_BD.1_8#538e1957b?bid=4&amp;vaa=1&amp;vcp=1&amp;pid=5b99cda0b&amp;htil=1&amp;color=0,0,0&amp;vtp=1&amp;vaab=1&amp;zzd= 1">
              <a:extLst>
                <a:ext uri="{FF2B5EF4-FFF2-40B4-BE49-F238E27FC236}">
                  <a16:creationId xmlns:a16="http://schemas.microsoft.com/office/drawing/2014/main" id="{72B11C8E-84F6-6AFC-31CA-3E208254A45E}"/>
                </a:ext>
              </a:extLst>
            </p:cNvPr>
            <p:cNvSpPr/>
            <p:nvPr/>
          </p:nvSpPr>
          <p:spPr>
            <a:xfrm>
              <a:off x="8978836" y="3447161"/>
              <a:ext cx="38100" cy="38100"/>
            </a:xfrm>
            <a:prstGeom prst="ellipse">
              <a:avLst/>
            </a:prstGeom>
            <a:solidFill>
              <a:srgbClr val="000000"/>
            </a:solidFill>
            <a:ln>
              <a:solidFill>
                <a:srgbClr val="00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QC_5_BD.1_8#538e1957b?bid=4&amp;vaa=1&amp;vcp=1&amp;pid=5b99cda0b&amp;htil=1&amp;color=0,0,0&amp;vtp=1&amp;vaab=1&amp;zzd= 2">
              <a:extLst>
                <a:ext uri="{FF2B5EF4-FFF2-40B4-BE49-F238E27FC236}">
                  <a16:creationId xmlns:a16="http://schemas.microsoft.com/office/drawing/2014/main" id="{0DD77B0C-6B8E-C416-5585-5B388DC460D6}"/>
                </a:ext>
              </a:extLst>
            </p:cNvPr>
            <p:cNvSpPr/>
            <p:nvPr/>
          </p:nvSpPr>
          <p:spPr>
            <a:xfrm>
              <a:off x="8978836" y="4107340"/>
              <a:ext cx="38100" cy="38100"/>
            </a:xfrm>
            <a:prstGeom prst="ellipse">
              <a:avLst/>
            </a:prstGeom>
            <a:solidFill>
              <a:srgbClr val="000000"/>
            </a:solidFill>
            <a:ln>
              <a:solidFill>
                <a:srgbClr val="00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9F68B750-409E-FE41-BEFC-5DA04B3535D2}"/>
              </a:ext>
            </a:extLst>
          </p:cNvPr>
          <p:cNvGrpSpPr/>
          <p:nvPr/>
        </p:nvGrpSpPr>
        <p:grpSpPr>
          <a:xfrm>
            <a:off x="374904" y="4315574"/>
            <a:ext cx="11088493" cy="1849057"/>
            <a:chOff x="374904" y="4315574"/>
            <a:chExt cx="11088493" cy="1849057"/>
          </a:xfrm>
        </p:grpSpPr>
        <p:pic>
          <p:nvPicPr>
            <p:cNvPr id="24" name="QC_5_AS.1_1#538e1957b?htil=1&amp;vaa=1&amp;vcp=1&amp;pid=5b99cda0b&amp;color=0,0,0&amp;tib=255,255,255&amp;vtp=1&amp;vaab=1&amp;hs=1" descr="preencoded.png">
              <a:extLst>
                <a:ext uri="{FF2B5EF4-FFF2-40B4-BE49-F238E27FC236}">
                  <a16:creationId xmlns:a16="http://schemas.microsoft.com/office/drawing/2014/main" id="{9C23BB52-AFBB-4D9F-479E-3A6F44EF39D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74904" y="4395087"/>
              <a:ext cx="2532888" cy="64922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chemeClr val="accent1">
                      <a:alpha val="0"/>
                    </a:schemeClr>
                  </a:solidFill>
                </a14:hiddenFill>
              </a:ext>
            </a:extLst>
          </p:spPr>
        </p:pic>
        <p:sp>
          <p:nvSpPr>
            <p:cNvPr id="25" name="QC_5_AS.1_1#538e1957b?htil=1&amp;vaa=1&amp;vcp=1&amp;pid=5b99cda0b&amp;color=0,0,0&amp;vtp=1&amp;vaab=1&amp;bt=1&amp;bbb=1&amp;hb=1">
              <a:extLst>
                <a:ext uri="{FF2B5EF4-FFF2-40B4-BE49-F238E27FC236}">
                  <a16:creationId xmlns:a16="http://schemas.microsoft.com/office/drawing/2014/main" id="{F2FE6965-AE3E-32A3-1DEA-A13B84210381}"/>
                </a:ext>
              </a:extLst>
            </p:cNvPr>
            <p:cNvSpPr/>
            <p:nvPr/>
          </p:nvSpPr>
          <p:spPr>
            <a:xfrm>
              <a:off x="539496" y="4315574"/>
              <a:ext cx="10923901" cy="1849057"/>
            </a:xfrm>
            <a:prstGeom prst="rect">
              <a:avLst/>
            </a:prstGeom>
            <a:noFill/>
            <a:ln/>
          </p:spPr>
          <p:txBody>
            <a:bodyPr wrap="none" lIns="0" tIns="0" rIns="0" bIns="0" rtlCol="0" anchor="t"/>
            <a:lstStyle/>
            <a:p>
              <a:pPr algn="l" latinLnBrk="1">
                <a:lnSpc>
                  <a:spcPts val="5100"/>
                </a:lnSpc>
              </a:pPr>
              <a:r>
                <a:rPr lang="en-US" altLang="zh-CN" sz="2800" b="0" i="0" dirty="0">
                  <a:solidFill>
                    <a:srgbClr val="FF0000"/>
                  </a:solidFill>
                  <a:latin typeface="Times New Roman" pitchFamily="34" charset="0"/>
                  <a:ea typeface="SimSun" pitchFamily="34" charset="-122"/>
                  <a:cs typeface="Times New Roman" pitchFamily="34" charset="-120"/>
                </a:rPr>
                <a:t>                             </a:t>
              </a:r>
              <a:r>
                <a:rPr lang="en-US" altLang="zh-CN" sz="2800" b="0" i="0" dirty="0" err="1">
                  <a:solidFill>
                    <a:srgbClr val="FF0000"/>
                  </a:solidFill>
                  <a:latin typeface="Times New Roman" pitchFamily="34" charset="0"/>
                  <a:ea typeface="SimSun" pitchFamily="34" charset="-122"/>
                  <a:cs typeface="Times New Roman" pitchFamily="34" charset="-120"/>
                </a:rPr>
                <a:t>本题考查文言实词和文言虚词。A.身高</a:t>
              </a:r>
              <a:r>
                <a:rPr lang="en-US" altLang="zh-CN" sz="2800" b="0" i="0" dirty="0">
                  <a:solidFill>
                    <a:srgbClr val="FF0000"/>
                  </a:solidFill>
                  <a:latin typeface="Times New Roman" pitchFamily="34" charset="0"/>
                  <a:ea typeface="SimSun" pitchFamily="34" charset="-122"/>
                  <a:cs typeface="Times New Roman" pitchFamily="34" charset="-120"/>
                </a:rPr>
                <a:t>/</a:t>
              </a:r>
              <a:r>
                <a:rPr lang="en-US" altLang="zh-CN" sz="2800" b="0" i="0" dirty="0" err="1">
                  <a:solidFill>
                    <a:srgbClr val="FF0000"/>
                  </a:solidFill>
                  <a:latin typeface="Times New Roman" pitchFamily="34" charset="0"/>
                  <a:ea typeface="SimSun" pitchFamily="34" charset="-122"/>
                  <a:cs typeface="Times New Roman" pitchFamily="34" charset="-120"/>
                </a:rPr>
                <a:t>修建；B.意思</a:t>
              </a:r>
              <a:endPara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endParaRPr>
            </a:p>
            <a:p>
              <a:pPr latinLnBrk="1">
                <a:lnSpc>
                  <a:spcPts val="5100"/>
                </a:lnSpc>
              </a:pPr>
              <a:r>
                <a:rPr lang="en-US" altLang="zh-CN" sz="2800" b="0" i="0" dirty="0">
                  <a:solidFill>
                    <a:srgbClr val="FF0000"/>
                  </a:solidFill>
                  <a:latin typeface="Times New Roman" pitchFamily="34" charset="0"/>
                  <a:ea typeface="SimSun" pitchFamily="34" charset="-122"/>
                  <a:cs typeface="Times New Roman" pitchFamily="34" charset="-120"/>
                </a:rPr>
                <a:t>都是“早晨”；C.连词，表修饰，可不译/</a:t>
              </a:r>
              <a:r>
                <a:rPr lang="en-US" altLang="zh-CN" sz="2800" b="0" i="0" dirty="0" err="1">
                  <a:solidFill>
                    <a:srgbClr val="FF0000"/>
                  </a:solidFill>
                  <a:latin typeface="Times New Roman" pitchFamily="34" charset="0"/>
                  <a:ea typeface="SimSun" pitchFamily="34" charset="-122"/>
                  <a:cs typeface="Times New Roman" pitchFamily="34" charset="-120"/>
                </a:rPr>
                <a:t>连词，表转折，但是、却；D.的</a:t>
              </a:r>
              <a:r>
                <a:rPr lang="en-US" altLang="zh-CN" sz="2800" b="0" i="0" dirty="0">
                  <a:solidFill>
                    <a:srgbClr val="FF0000"/>
                  </a:solidFill>
                  <a:latin typeface="Times New Roman" pitchFamily="34" charset="0"/>
                  <a:ea typeface="SimSun" pitchFamily="34" charset="-122"/>
                  <a:cs typeface="Times New Roman" pitchFamily="34" charset="-120"/>
                </a:rPr>
                <a:t>/</a:t>
              </a:r>
            </a:p>
            <a:p>
              <a:pPr latinLnBrk="1">
                <a:lnSpc>
                  <a:spcPts val="5100"/>
                </a:lnSpc>
              </a:pPr>
              <a:r>
                <a:rPr lang="en-US" altLang="zh-CN" sz="2800" b="0" i="0" dirty="0" err="1">
                  <a:solidFill>
                    <a:srgbClr val="FF0000"/>
                  </a:solidFill>
                  <a:latin typeface="Times New Roman" pitchFamily="34" charset="0"/>
                  <a:ea typeface="SimSun" pitchFamily="34" charset="-122"/>
                  <a:cs typeface="Times New Roman" pitchFamily="34" charset="-120"/>
                </a:rPr>
                <a:t>代词</a:t>
              </a:r>
              <a:r>
                <a:rPr lang="en-US" altLang="zh-CN" sz="2800" b="0" i="0" dirty="0">
                  <a:solidFill>
                    <a:srgbClr val="FF0000"/>
                  </a:solidFill>
                  <a:latin typeface="Times New Roman" pitchFamily="34" charset="0"/>
                  <a:ea typeface="SimSun" pitchFamily="34" charset="-122"/>
                  <a:cs typeface="Times New Roman" pitchFamily="34" charset="-120"/>
                </a:rPr>
                <a:t>，“他”，指卖油翁。</a:t>
              </a:r>
              <a:endParaRPr lang="en-US" altLang="zh-CN" sz="2800" dirty="0"/>
            </a:p>
          </p:txBody>
        </p:sp>
      </p:grpSp>
      <p:sp>
        <p:nvSpPr>
          <p:cNvPr id="26" name="QC_5_AN.1_1#538e1957b?vaa=1&amp;vcp=1&amp;pid=5b99cda0b&amp;color=0,0,0&amp;vtp=1&amp;vaab=1&amp;bbb=1">
            <a:extLst>
              <a:ext uri="{FF2B5EF4-FFF2-40B4-BE49-F238E27FC236}">
                <a16:creationId xmlns:a16="http://schemas.microsoft.com/office/drawing/2014/main" id="{7891186D-DD5A-B61B-8E81-D68A68A43210}"/>
              </a:ext>
            </a:extLst>
          </p:cNvPr>
          <p:cNvSpPr/>
          <p:nvPr/>
        </p:nvSpPr>
        <p:spPr>
          <a:xfrm>
            <a:off x="8135493" y="493140"/>
            <a:ext cx="511366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6&amp;si=3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AS.1_1#538e1957b?vaa=1&amp;vcp=1&amp;pid=5b99cda0b&amp;color=0,0,0&amp;mp=1&amp;vtp=1&amp;vaab=1&amp;bt=1&amp;bbb=1&amp;hb=1"/>
          <p:cNvSpPr/>
          <p:nvPr/>
        </p:nvSpPr>
        <p:spPr>
          <a:xfrm>
            <a:off x="539496" y="1222343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乙文参考译文：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鲁哀侯离开鲁国逃到了齐国。齐侯问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：“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您为什么这么年轻就早早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地抛弃鲁国呢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？”鲁哀侯说：“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我开始做太子的时候，很多人对我进行劝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谏，我听了却不肯用；很多人爱戴我，我接受他们的拥戴却不亲近他们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因此，我在内听不到消息，在外没人辅佐了。这就像秋天的蓬草，枝叶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表面上很美然而根却是坏的，秋风一旦吹起，就被连根拔掉了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。”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7&amp;si=3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1444b1946.fixed?vcp=1&amp;pid=51214ca4b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第17讲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文言虚词</a:t>
            </a:r>
            <a:endParaRPr lang="en-US" altLang="zh-CN" sz="4000" dirty="0"/>
          </a:p>
        </p:txBody>
      </p:sp>
      <p:sp>
        <p:nvSpPr>
          <p:cNvPr id="3" name="C_4_BD#1444b1946.fixed?vcp=1&amp;pid=51214ca4b&amp;color=86,186,157&amp;vtp=1&amp;vaab=1&amp;bbb=1"/>
          <p:cNvSpPr/>
          <p:nvPr/>
        </p:nvSpPr>
        <p:spPr>
          <a:xfrm>
            <a:off x="320040" y="3419856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针对训练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8&amp;si=3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5_BD.5_1#e70408f47?vaa=1&amp;vcp=1&amp;pid=1444b1946&amp;color=0,0,0&amp;vtp=1&amp;vaab=1&amp;bt=1&amp;bbb=1"/>
          <p:cNvSpPr/>
          <p:nvPr/>
        </p:nvSpPr>
        <p:spPr>
          <a:xfrm>
            <a:off x="539496" y="468675"/>
            <a:ext cx="11109960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5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阅读下面的文言文，完成小题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M_5_BD.5_2#e70408f47?sp=1&amp;vaa=1&amp;vcp=1&amp;pid=1444b1946&amp;color=0,0,0&amp;vtp=1&amp;vaab=1&amp;bbb=1&amp;hb=1"/>
          <p:cNvSpPr/>
          <p:nvPr/>
        </p:nvSpPr>
        <p:spPr>
          <a:xfrm>
            <a:off x="539496" y="1045699"/>
            <a:ext cx="11109960" cy="5290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7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【甲】生于忧患，死于安乐</a:t>
            </a:r>
            <a:endParaRPr lang="en-US" altLang="zh-CN" sz="2800" dirty="0"/>
          </a:p>
          <a:p>
            <a:pPr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楷体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舜发于畎亩之中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傅说举于版筑之间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胶鬲举于鱼盐之中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管夷吾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7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举于士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孙叔敖举于海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百里奚举于市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故天将降大任于是人也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必先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7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苦其心志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劳其筋骨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饿其体肤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空乏其身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行拂乱其所为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所以动心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7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忍性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曾益其所不能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楷体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u="sng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人恒过</a:t>
            </a:r>
            <a:r>
              <a:rPr lang="en-US" altLang="zh-CN" sz="2800" b="0" i="0" u="sng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u="sng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然后能改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困于心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衡于虑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而后作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征于色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发于声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47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而后喻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入则无法家拂士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出则无敌国外患者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国恒亡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然后知生于忧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7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患而死于安乐也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algn="r" latinLnBrk="1">
              <a:lnSpc>
                <a:spcPts val="4900"/>
              </a:lnSpc>
            </a:pPr>
            <a:r>
              <a:rPr lang="en-US" altLang="zh-CN" sz="2800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itchFamily="34" charset="-120"/>
              </a:rPr>
              <a:t>（</a:t>
            </a:r>
            <a:r>
              <a:rPr lang="en-US" altLang="zh-CN" sz="2800" dirty="0" err="1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itchFamily="34" charset="-120"/>
              </a:rPr>
              <a:t>选自《孟子</a:t>
            </a:r>
            <a:r>
              <a:rPr lang="en-US" altLang="zh-CN" sz="2800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itchFamily="34" charset="-120"/>
              </a:rPr>
              <a:t>》）</a:t>
            </a:r>
          </a:p>
        </p:txBody>
      </p:sp>
      <p:sp>
        <p:nvSpPr>
          <p:cNvPr id="4" name="QM_5_BD.5_2#e70408f47?sp=1&amp;vaa=1&amp;vcp=1&amp;pid=1444b1946&amp;color=0,0,0&amp;vtp=1&amp;vaab=1&amp;bbb=1&amp;hb=1&amp;zzd= 4">
            <a:extLst>
              <a:ext uri="{FF2B5EF4-FFF2-40B4-BE49-F238E27FC236}">
                <a16:creationId xmlns:a16="http://schemas.microsoft.com/office/drawing/2014/main" id="{24D25482-3896-3B94-DAB3-8E2D2C703D76}"/>
              </a:ext>
            </a:extLst>
          </p:cNvPr>
          <p:cNvSpPr/>
          <p:nvPr/>
        </p:nvSpPr>
        <p:spPr>
          <a:xfrm>
            <a:off x="6387878" y="279829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QM_5_BD.5_2#e70408f47?sp=1&amp;vaa=1&amp;vcp=1&amp;pid=1444b1946&amp;color=0,0,0&amp;vtp=1&amp;vaab=1&amp;bbb=1&amp;hb=1&amp;zzd= 4">
            <a:extLst>
              <a:ext uri="{FF2B5EF4-FFF2-40B4-BE49-F238E27FC236}">
                <a16:creationId xmlns:a16="http://schemas.microsoft.com/office/drawing/2014/main" id="{E4EFADAD-AB5C-796E-F064-194589916F1E}"/>
              </a:ext>
            </a:extLst>
          </p:cNvPr>
          <p:cNvSpPr/>
          <p:nvPr/>
        </p:nvSpPr>
        <p:spPr>
          <a:xfrm>
            <a:off x="9232678" y="279829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9&amp;si=3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5_BD.5_3#e70408f47?vaa=1&amp;vcp=1&amp;pid=1444b1946&amp;color=0,0,0&amp;vtp=1&amp;vaab=1&amp;bt=1&amp;bbb=1&amp;hb=1"/>
          <p:cNvSpPr/>
          <p:nvPr/>
        </p:nvSpPr>
        <p:spPr>
          <a:xfrm>
            <a:off x="539496" y="1149445"/>
            <a:ext cx="11109960" cy="4554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66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乙】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入国</a:t>
            </a:r>
            <a:r>
              <a:rPr lang="en-US" altLang="zh-CN" sz="2800" baseline="3000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①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而不存其士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则亡国矣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见贤而不急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则缓</a:t>
            </a:r>
            <a:r>
              <a:rPr lang="en-US" altLang="zh-CN" sz="2800" b="0" i="0" baseline="3000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②</a:t>
            </a:r>
            <a:r>
              <a:rPr lang="en-US" altLang="zh-CN" sz="100" b="0" i="0" kern="0" spc="-99900" baseline="30000" dirty="0">
                <a:solidFill>
                  <a:srgbClr val="FFFF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其君矣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非贤无急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非士无与虑国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缓贤忘士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而能以其国存者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未曾有也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66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楷体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昔者文公</a:t>
            </a:r>
            <a:r>
              <a:rPr lang="en-US" altLang="zh-CN" sz="2800" baseline="3000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③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出走而正天下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桓公</a:t>
            </a:r>
            <a:r>
              <a:rPr lang="en-US" altLang="zh-CN" sz="2800" baseline="3000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④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去国而霸诸侯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越王勾践遇</a:t>
            </a:r>
            <a:r>
              <a:rPr lang="en-US" altLang="zh-CN" sz="2800" b="0" i="0" baseline="3000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⑤</a:t>
            </a:r>
            <a:r>
              <a:rPr lang="en-US" altLang="zh-CN" sz="100" b="0" i="0" kern="0" spc="-99900" dirty="0">
                <a:solidFill>
                  <a:srgbClr val="FFFF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吴王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66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之丑</a:t>
            </a:r>
            <a:r>
              <a:rPr lang="en-US" altLang="zh-CN" sz="2800" baseline="3000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⑥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而尚摄</a:t>
            </a:r>
            <a:r>
              <a:rPr lang="en-US" altLang="zh-CN" sz="2800" b="0" i="0" baseline="3000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⑦</a:t>
            </a:r>
            <a:r>
              <a:rPr lang="en-US" altLang="zh-CN" sz="100" b="0" i="0" kern="0" spc="-99900" baseline="30000" dirty="0">
                <a:solidFill>
                  <a:srgbClr val="FFFF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中国之贤君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三子之能达名成功于天下也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皆于其国抑</a:t>
            </a:r>
            <a:r>
              <a:rPr lang="en-US" altLang="zh-CN" sz="2800" baseline="3000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⑧</a:t>
            </a:r>
          </a:p>
          <a:p>
            <a:pPr latinLnBrk="1">
              <a:lnSpc>
                <a:spcPts val="66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而大丑也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太上</a:t>
            </a:r>
            <a:r>
              <a:rPr lang="en-US" altLang="zh-CN" sz="2800" b="0" i="0" baseline="3000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⑨</a:t>
            </a:r>
            <a:r>
              <a:rPr lang="en-US" altLang="zh-CN" sz="100" b="0" i="0" kern="0" spc="-99900" dirty="0">
                <a:solidFill>
                  <a:srgbClr val="FFFF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无败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其次败而有以成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u="sng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此之谓用民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algn="r" latinLnBrk="1">
              <a:lnSpc>
                <a:spcPts val="4900"/>
              </a:lnSpc>
            </a:pPr>
            <a:r>
              <a:rPr lang="en-US" altLang="zh-CN" sz="2800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itchFamily="34" charset="-120"/>
              </a:rPr>
              <a:t>（</a:t>
            </a:r>
            <a:r>
              <a:rPr lang="en-US" altLang="zh-CN" sz="2800" dirty="0" err="1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itchFamily="34" charset="-120"/>
              </a:rPr>
              <a:t>选自《墨子</a:t>
            </a:r>
            <a:r>
              <a:rPr lang="en-US" altLang="zh-CN" sz="2800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itchFamily="34" charset="-120"/>
              </a:rPr>
              <a:t>》）</a:t>
            </a:r>
          </a:p>
        </p:txBody>
      </p:sp>
      <p:sp>
        <p:nvSpPr>
          <p:cNvPr id="3" name="QM_5_BD.5_3#e70408f47?vaa=1&amp;vcp=1&amp;pid=1444b1946&amp;color=0,0,0&amp;vtp=1&amp;vaab=1&amp;bt=1&amp;bbb=1&amp;hb=1&amp;zzd= 2">
            <a:extLst>
              <a:ext uri="{FF2B5EF4-FFF2-40B4-BE49-F238E27FC236}">
                <a16:creationId xmlns:a16="http://schemas.microsoft.com/office/drawing/2014/main" id="{A83D7EA4-919B-6FED-5BEC-F53DDF808C29}"/>
              </a:ext>
            </a:extLst>
          </p:cNvPr>
          <p:cNvSpPr/>
          <p:nvPr/>
        </p:nvSpPr>
        <p:spPr>
          <a:xfrm>
            <a:off x="7454678" y="2597245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QM_5_BD.5_3#e70408f47?vaa=1&amp;vcp=1&amp;pid=1444b1946&amp;color=0,0,0&amp;vtp=1&amp;vaab=1&amp;bt=1&amp;bbb=1&amp;hb=1&amp;zzd= 5">
            <a:extLst>
              <a:ext uri="{FF2B5EF4-FFF2-40B4-BE49-F238E27FC236}">
                <a16:creationId xmlns:a16="http://schemas.microsoft.com/office/drawing/2014/main" id="{2806DCD9-AD87-74A4-B321-C5AA2A02FF7F}"/>
              </a:ext>
            </a:extLst>
          </p:cNvPr>
          <p:cNvSpPr/>
          <p:nvPr/>
        </p:nvSpPr>
        <p:spPr>
          <a:xfrm>
            <a:off x="6865017" y="416887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0&amp;si=4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5_BD.5_4#e70408f47?vaa=1&amp;vcp=1&amp;pid=1444b1946&amp;color=0,0,0&amp;mp=1&amp;vtp=1&amp;vaab=1&amp;bt=1&amp;bbb=1&amp;hb=1"/>
          <p:cNvSpPr/>
          <p:nvPr/>
        </p:nvSpPr>
        <p:spPr>
          <a:xfrm>
            <a:off x="539496" y="2505424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</a:pPr>
            <a:r>
              <a:rPr lang="en-US" altLang="zh-CN" sz="2800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itchFamily="34" charset="-120"/>
              </a:rPr>
              <a:t>    【</a:t>
            </a:r>
            <a:r>
              <a:rPr lang="en-US" altLang="zh-CN" sz="2800" b="1" dirty="0" err="1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itchFamily="34" charset="-120"/>
              </a:rPr>
              <a:t>注释</a:t>
            </a:r>
            <a:r>
              <a:rPr lang="en-US" altLang="zh-CN" sz="2800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itchFamily="34" charset="-120"/>
              </a:rPr>
              <a:t>】①入国：治理国家。②缓：怠慢，耽误。③</a:t>
            </a:r>
            <a:r>
              <a:rPr lang="en-US" altLang="zh-CN" sz="2800" dirty="0" err="1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itchFamily="34" charset="-120"/>
              </a:rPr>
              <a:t>文公：晋文公</a:t>
            </a:r>
            <a:r>
              <a:rPr lang="en-US" altLang="zh-CN" sz="2800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itchFamily="34" charset="-120"/>
              </a:rPr>
              <a:t>。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itchFamily="34" charset="-120"/>
              </a:rPr>
              <a:t>④桓公：齐桓公。⑤遇：遭遇。⑥丑：侮辱。⑦摄：同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itchFamily="34" charset="-120"/>
              </a:rPr>
              <a:t>慑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”，</a:t>
            </a:r>
            <a:r>
              <a:rPr lang="en-US" altLang="zh-CN" sz="2800" dirty="0" err="1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itchFamily="34" charset="-120"/>
              </a:rPr>
              <a:t>威慑</a:t>
            </a:r>
            <a:r>
              <a:rPr lang="en-US" altLang="zh-CN" sz="2800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itchFamily="34" charset="-120"/>
              </a:rPr>
              <a:t>。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itchFamily="34" charset="-120"/>
              </a:rPr>
              <a:t>⑧</a:t>
            </a:r>
            <a:r>
              <a:rPr lang="en-US" altLang="zh-CN" sz="2800" dirty="0" err="1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itchFamily="34" charset="-120"/>
              </a:rPr>
              <a:t>抑：容忍，忍耐</a:t>
            </a:r>
            <a:r>
              <a:rPr lang="en-US" altLang="zh-CN" sz="2800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itchFamily="34" charset="-120"/>
              </a:rPr>
              <a:t>。⑨</a:t>
            </a:r>
            <a:r>
              <a:rPr lang="en-US" altLang="zh-CN" sz="2800" dirty="0" err="1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itchFamily="34" charset="-120"/>
              </a:rPr>
              <a:t>太上：最好的</a:t>
            </a:r>
            <a:r>
              <a:rPr lang="en-US" altLang="zh-CN" sz="2800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itchFamily="34" charset="-120"/>
              </a:rPr>
              <a:t>。</a:t>
            </a:r>
          </a:p>
        </p:txBody>
      </p:sp>
    </p:spTree>
  </p:cSld>
  <p:clrMapOvr>
    <a:masterClrMapping/>
  </p:clrMapOvr>
  <p:transition>
    <p:split dir="in"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1&amp;si=4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6_1#4d406e7e3?vaa=1&amp;vcp=1&amp;pid=e70408f47&amp;color=0,0,0&amp;vtp=1&amp;vaab=1&amp;bt=1&amp;bbb=1"/>
          <p:cNvSpPr/>
          <p:nvPr/>
        </p:nvSpPr>
        <p:spPr>
          <a:xfrm>
            <a:off x="539496" y="36687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下列各项中，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加点词语意思相同的一项是(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8" name="QC_6_BD.6_3#4d406e7e3?bid=6&amp;vaa=1&amp;vcp=1&amp;pid=e70408f47&amp;htil=1&amp;color=0,0,0&amp;vtp=1&amp;vaab=1">
            <a:extLst>
              <a:ext uri="{FF2B5EF4-FFF2-40B4-BE49-F238E27FC236}">
                <a16:creationId xmlns:a16="http://schemas.microsoft.com/office/drawing/2014/main" id="{15271FF9-EBE1-9529-A4E4-22EC03A0A102}"/>
              </a:ext>
            </a:extLst>
          </p:cNvPr>
          <p:cNvSpPr/>
          <p:nvPr/>
        </p:nvSpPr>
        <p:spPr>
          <a:xfrm>
            <a:off x="539496" y="2728531"/>
            <a:ext cx="5552958" cy="6477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latinLnBrk="1">
              <a:lnSpc>
                <a:spcPts val="5100"/>
              </a:lnSpc>
              <a:tabLst>
                <a:tab pos="91440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</a:t>
            </a:r>
          </a:p>
          <a:p>
            <a:pPr algn="l" latinLnBrk="1">
              <a:lnSpc>
                <a:spcPct val="150000"/>
              </a:lnSpc>
              <a:tabLst>
                <a:tab pos="914400" algn="l"/>
              </a:tabLst>
            </a:pPr>
            <a:endParaRPr lang="en-US" altLang="zh-CN" sz="2800" dirty="0"/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A38A9D91-940E-C28A-2DCA-35CC0181E4EF}"/>
              </a:ext>
            </a:extLst>
          </p:cNvPr>
          <p:cNvGrpSpPr/>
          <p:nvPr/>
        </p:nvGrpSpPr>
        <p:grpSpPr>
          <a:xfrm>
            <a:off x="539496" y="1061434"/>
            <a:ext cx="6312027" cy="1258507"/>
            <a:chOff x="539496" y="1766284"/>
            <a:chExt cx="6312027" cy="1258507"/>
          </a:xfrm>
        </p:grpSpPr>
        <p:sp>
          <p:nvSpPr>
            <p:cNvPr id="4" name="QC_6_BD.6_2#4d406e7e3?bid=5&amp;vaa=1&amp;vcp=1&amp;pid=e70408f47&amp;htil=1&amp;color=0,0,0&amp;vtp=1&amp;vaab=1"/>
            <p:cNvSpPr/>
            <p:nvPr/>
          </p:nvSpPr>
          <p:spPr>
            <a:xfrm>
              <a:off x="1291971" y="1766284"/>
              <a:ext cx="5559552" cy="1201357"/>
            </a:xfrm>
            <a:prstGeom prst="rect">
              <a:avLst/>
            </a:prstGeom>
            <a:noFill/>
            <a:ln/>
          </p:spPr>
          <p:txBody>
            <a:bodyPr wrap="square" lIns="0" tIns="0" rIns="0" bIns="0" rtlCol="0" anchor="t"/>
            <a:lstStyle/>
            <a:p>
              <a:pPr algn="l" latinLnBrk="1">
                <a:lnSpc>
                  <a:spcPts val="5100"/>
                </a:lnSpc>
                <a:tabLst>
                  <a:tab pos="914400" algn="l"/>
                </a:tabLst>
              </a:pPr>
              <a:r>
                <a:rPr lang="en-US" altLang="zh-CN" sz="2800" b="0" i="0" dirty="0" err="1">
                  <a:solidFill>
                    <a:srgbClr val="000000"/>
                  </a:solidFill>
                  <a:latin typeface="Times New Roman" pitchFamily="34" charset="0"/>
                  <a:ea typeface="SimSun" pitchFamily="34" charset="-122"/>
                  <a:cs typeface="Times New Roman" pitchFamily="34" charset="-120"/>
                </a:rPr>
                <a:t>百里奚举于市</a:t>
              </a:r>
              <a:endPara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endParaRPr>
            </a:p>
            <a:p>
              <a:pPr algn="l" latinLnBrk="1">
                <a:lnSpc>
                  <a:spcPts val="4900"/>
                </a:lnSpc>
                <a:tabLst>
                  <a:tab pos="914400" algn="l"/>
                </a:tabLst>
              </a:pPr>
              <a:r>
                <a:rPr lang="en-US" altLang="zh-CN" sz="2800" b="0" i="0" dirty="0" err="1">
                  <a:solidFill>
                    <a:srgbClr val="000000"/>
                  </a:solidFill>
                  <a:latin typeface="Times New Roman" pitchFamily="34" charset="0"/>
                  <a:ea typeface="SimSun" pitchFamily="34" charset="-122"/>
                  <a:cs typeface="Times New Roman" pitchFamily="34" charset="-120"/>
                </a:rPr>
                <a:t>东市买骏马</a:t>
              </a:r>
              <a:r>
                <a:rPr lang="en-US" altLang="zh-CN" sz="2800" b="0" i="0" dirty="0">
                  <a:solidFill>
                    <a:srgbClr val="000000"/>
                  </a:solidFill>
                  <a:latin typeface="Times New Roman" pitchFamily="34" charset="0"/>
                  <a:ea typeface="SimSun" pitchFamily="34" charset="-122"/>
                  <a:cs typeface="Times New Roman" pitchFamily="34" charset="-120"/>
                </a:rPr>
                <a:t>（《</a:t>
              </a:r>
              <a:r>
                <a:rPr lang="en-US" altLang="zh-CN" sz="2800" b="0" i="0" dirty="0" err="1">
                  <a:solidFill>
                    <a:srgbClr val="000000"/>
                  </a:solidFill>
                  <a:latin typeface="Times New Roman" pitchFamily="34" charset="0"/>
                  <a:ea typeface="SimSun" pitchFamily="34" charset="-122"/>
                  <a:cs typeface="Times New Roman" pitchFamily="34" charset="-120"/>
                </a:rPr>
                <a:t>木兰诗</a:t>
              </a:r>
              <a:r>
                <a:rPr lang="en-US" altLang="zh-CN" sz="2800" b="0" i="0" dirty="0">
                  <a:solidFill>
                    <a:srgbClr val="000000"/>
                  </a:solidFill>
                  <a:latin typeface="Times New Roman" pitchFamily="34" charset="0"/>
                  <a:ea typeface="SimSun" pitchFamily="34" charset="-122"/>
                  <a:cs typeface="Times New Roman" pitchFamily="34" charset="-120"/>
                </a:rPr>
                <a:t>》）</a:t>
              </a:r>
              <a:endParaRPr lang="en-US" altLang="zh-CN" sz="2800" dirty="0"/>
            </a:p>
          </p:txBody>
        </p:sp>
        <p:sp>
          <p:nvSpPr>
            <p:cNvPr id="10" name="QC_6_BD.6_2#4d406e7e3?bid=5&amp;vaa=1&amp;vcp=1&amp;pid=e70408f47&amp;htil=1&amp;color=0,0,0&amp;vtp=1&amp;vaab=1">
              <a:extLst>
                <a:ext uri="{FF2B5EF4-FFF2-40B4-BE49-F238E27FC236}">
                  <a16:creationId xmlns:a16="http://schemas.microsoft.com/office/drawing/2014/main" id="{5231372F-5665-2605-2D02-05E9A99813E5}"/>
                </a:ext>
              </a:extLst>
            </p:cNvPr>
            <p:cNvSpPr/>
            <p:nvPr/>
          </p:nvSpPr>
          <p:spPr>
            <a:xfrm>
              <a:off x="539496" y="2113280"/>
              <a:ext cx="5559552" cy="647700"/>
            </a:xfrm>
            <a:prstGeom prst="rect">
              <a:avLst/>
            </a:prstGeom>
            <a:noFill/>
            <a:ln/>
          </p:spPr>
          <p:txBody>
            <a:bodyPr wrap="square" lIns="0" tIns="0" rIns="0" bIns="0" rtlCol="0" anchor="t"/>
            <a:lstStyle/>
            <a:p>
              <a:pPr algn="l" latinLnBrk="1">
                <a:lnSpc>
                  <a:spcPts val="5100"/>
                </a:lnSpc>
                <a:tabLst>
                  <a:tab pos="914400" algn="l"/>
                </a:tabLst>
              </a:pPr>
              <a:r>
                <a:rPr lang="en-US" altLang="zh-CN" sz="2800" b="0" i="0" dirty="0">
                  <a:solidFill>
                    <a:srgbClr val="000000"/>
                  </a:solidFill>
                  <a:latin typeface="Times New Roman" pitchFamily="34" charset="0"/>
                  <a:ea typeface="SimSun" pitchFamily="34" charset="-122"/>
                  <a:cs typeface="Times New Roman" pitchFamily="34" charset="-120"/>
                </a:rPr>
                <a:t>A.</a:t>
              </a:r>
            </a:p>
            <a:p>
              <a:pPr algn="l" latinLnBrk="1">
                <a:lnSpc>
                  <a:spcPct val="150000"/>
                </a:lnSpc>
                <a:tabLst>
                  <a:tab pos="914400" algn="l"/>
                </a:tabLst>
              </a:pPr>
              <a:endParaRPr lang="en-US" altLang="zh-CN" sz="2800" dirty="0"/>
            </a:p>
          </p:txBody>
        </p:sp>
        <p:sp>
          <p:nvSpPr>
            <p:cNvPr id="11" name="SystemAddBraceShape">
              <a:extLst>
                <a:ext uri="{FF2B5EF4-FFF2-40B4-BE49-F238E27FC236}">
                  <a16:creationId xmlns:a16="http://schemas.microsoft.com/office/drawing/2014/main" id="{1886C0EE-4297-66C6-3B43-1732F23C6098}"/>
                </a:ext>
              </a:extLst>
            </p:cNvPr>
            <p:cNvSpPr/>
            <p:nvPr/>
          </p:nvSpPr>
          <p:spPr>
            <a:xfrm>
              <a:off x="1037971" y="2020284"/>
              <a:ext cx="76200" cy="826072"/>
            </a:xfrm>
            <a:prstGeom prst="leftBrace">
              <a:avLst>
                <a:gd name="adj1" fmla="val 90000"/>
                <a:gd name="adj2" fmla="val 50000"/>
              </a:avLst>
            </a:prstGeom>
            <a:ln w="15875"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QC_6_BD.6_2#4d406e7e3?bid=5&amp;vaa=1&amp;vcp=1&amp;pid=e70408f47&amp;htil=1&amp;color=0,0,0&amp;vtp=1&amp;vaab=1&amp;zzd= 1">
              <a:extLst>
                <a:ext uri="{FF2B5EF4-FFF2-40B4-BE49-F238E27FC236}">
                  <a16:creationId xmlns:a16="http://schemas.microsoft.com/office/drawing/2014/main" id="{8F445994-1174-DA3B-6C1E-740BBF328C5D}"/>
                </a:ext>
              </a:extLst>
            </p:cNvPr>
            <p:cNvSpPr/>
            <p:nvPr/>
          </p:nvSpPr>
          <p:spPr>
            <a:xfrm>
              <a:off x="3228753" y="2375884"/>
              <a:ext cx="38100" cy="38100"/>
            </a:xfrm>
            <a:prstGeom prst="ellipse">
              <a:avLst/>
            </a:prstGeom>
            <a:solidFill>
              <a:srgbClr val="000000"/>
            </a:solidFill>
            <a:ln>
              <a:solidFill>
                <a:srgbClr val="00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QC_6_BD.6_2#4d406e7e3?bid=5&amp;vaa=1&amp;vcp=1&amp;pid=e70408f47&amp;htil=1&amp;color=0,0,0&amp;vtp=1&amp;vaab=1&amp;zzd= 2">
              <a:extLst>
                <a:ext uri="{FF2B5EF4-FFF2-40B4-BE49-F238E27FC236}">
                  <a16:creationId xmlns:a16="http://schemas.microsoft.com/office/drawing/2014/main" id="{62A5C594-B2CA-2D0F-346F-7979A85D3E45}"/>
                </a:ext>
              </a:extLst>
            </p:cNvPr>
            <p:cNvSpPr/>
            <p:nvPr/>
          </p:nvSpPr>
          <p:spPr>
            <a:xfrm>
              <a:off x="1806353" y="2986691"/>
              <a:ext cx="38100" cy="38100"/>
            </a:xfrm>
            <a:prstGeom prst="ellipse">
              <a:avLst/>
            </a:prstGeom>
            <a:solidFill>
              <a:srgbClr val="000000"/>
            </a:solidFill>
            <a:ln>
              <a:solidFill>
                <a:srgbClr val="00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798DBE74-48B9-1ADF-AF2B-D1D94437A309}"/>
              </a:ext>
            </a:extLst>
          </p:cNvPr>
          <p:cNvGrpSpPr/>
          <p:nvPr/>
        </p:nvGrpSpPr>
        <p:grpSpPr>
          <a:xfrm>
            <a:off x="1291971" y="2417190"/>
            <a:ext cx="6469190" cy="1854772"/>
            <a:chOff x="6894385" y="1053052"/>
            <a:chExt cx="6469190" cy="1854772"/>
          </a:xfrm>
        </p:grpSpPr>
        <p:sp>
          <p:nvSpPr>
            <p:cNvPr id="5" name="QC_6_BD.6_3#4d406e7e3?bid=6&amp;vaa=1&amp;vcp=1&amp;pid=e70408f47&amp;htil=1&amp;color=0,0,0&amp;vtp=1&amp;vaab=1"/>
            <p:cNvSpPr/>
            <p:nvPr/>
          </p:nvSpPr>
          <p:spPr>
            <a:xfrm>
              <a:off x="6894385" y="1053052"/>
              <a:ext cx="6469190" cy="1854772"/>
            </a:xfrm>
            <a:prstGeom prst="rect">
              <a:avLst/>
            </a:prstGeom>
            <a:noFill/>
            <a:ln/>
          </p:spPr>
          <p:txBody>
            <a:bodyPr wrap="square" lIns="0" tIns="0" rIns="0" bIns="0" rtlCol="0" anchor="t"/>
            <a:lstStyle/>
            <a:p>
              <a:pPr algn="l" latinLnBrk="1">
                <a:lnSpc>
                  <a:spcPts val="5100"/>
                </a:lnSpc>
                <a:tabLst>
                  <a:tab pos="914400" algn="l"/>
                </a:tabLst>
              </a:pPr>
              <a:r>
                <a:rPr lang="en-US" altLang="zh-CN" sz="2800" b="0" i="0" dirty="0" err="1">
                  <a:solidFill>
                    <a:srgbClr val="000000"/>
                  </a:solidFill>
                  <a:latin typeface="Times New Roman" pitchFamily="34" charset="0"/>
                  <a:ea typeface="SimSun" pitchFamily="34" charset="-122"/>
                  <a:cs typeface="Times New Roman" pitchFamily="34" charset="-120"/>
                </a:rPr>
                <a:t>故天将降大任于是人也</a:t>
              </a:r>
              <a:endPara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endParaRPr>
            </a:p>
            <a:p>
              <a:pPr algn="l" latinLnBrk="1">
                <a:lnSpc>
                  <a:spcPct val="150000"/>
                </a:lnSpc>
                <a:tabLst>
                  <a:tab pos="914400" algn="l"/>
                </a:tabLst>
              </a:pPr>
              <a:r>
                <a:rPr lang="en-US" altLang="zh-CN" sz="2800" b="0" i="0" dirty="0" err="1">
                  <a:solidFill>
                    <a:srgbClr val="000000"/>
                  </a:solidFill>
                  <a:latin typeface="Times New Roman" pitchFamily="34" charset="0"/>
                  <a:ea typeface="SimSun" pitchFamily="34" charset="-122"/>
                  <a:cs typeface="Times New Roman" pitchFamily="34" charset="-120"/>
                </a:rPr>
                <a:t>皆以美于徐公</a:t>
              </a:r>
              <a:r>
                <a:rPr lang="en-US" altLang="zh-CN" sz="2800" b="0" i="0" dirty="0">
                  <a:solidFill>
                    <a:srgbClr val="000000"/>
                  </a:solidFill>
                  <a:latin typeface="Times New Roman" pitchFamily="34" charset="0"/>
                  <a:ea typeface="SimSun" pitchFamily="34" charset="-122"/>
                  <a:cs typeface="Times New Roman" pitchFamily="34" charset="-120"/>
                </a:rPr>
                <a:t>（《</a:t>
              </a:r>
              <a:r>
                <a:rPr lang="en-US" altLang="zh-CN" sz="2800" b="0" i="0" dirty="0" err="1">
                  <a:solidFill>
                    <a:srgbClr val="000000"/>
                  </a:solidFill>
                  <a:latin typeface="Times New Roman" pitchFamily="34" charset="0"/>
                  <a:ea typeface="SimSun" pitchFamily="34" charset="-122"/>
                  <a:cs typeface="Times New Roman" pitchFamily="34" charset="-120"/>
                </a:rPr>
                <a:t>邹忌讽齐王纳谏</a:t>
              </a:r>
              <a:r>
                <a:rPr lang="en-US" altLang="zh-CN" sz="2800" b="0" i="0" dirty="0">
                  <a:solidFill>
                    <a:srgbClr val="000000"/>
                  </a:solidFill>
                  <a:latin typeface="Times New Roman" pitchFamily="34" charset="0"/>
                  <a:ea typeface="SimSun" pitchFamily="34" charset="-122"/>
                  <a:cs typeface="Times New Roman" pitchFamily="34" charset="-120"/>
                </a:rPr>
                <a:t>》）</a:t>
              </a:r>
              <a:endParaRPr lang="en-US" altLang="zh-CN" sz="2800" dirty="0"/>
            </a:p>
          </p:txBody>
        </p:sp>
        <p:sp>
          <p:nvSpPr>
            <p:cNvPr id="18" name="QC_6_BD.6_3#4d406e7e3?bid=6&amp;vaa=1&amp;vcp=1&amp;pid=e70408f47&amp;htil=1&amp;color=0,0,0&amp;vtp=1&amp;vaab=1&amp;zzd= 1">
              <a:extLst>
                <a:ext uri="{FF2B5EF4-FFF2-40B4-BE49-F238E27FC236}">
                  <a16:creationId xmlns:a16="http://schemas.microsoft.com/office/drawing/2014/main" id="{E9B41358-611D-DABD-224F-3FEE1634A9C6}"/>
                </a:ext>
              </a:extLst>
            </p:cNvPr>
            <p:cNvSpPr/>
            <p:nvPr/>
          </p:nvSpPr>
          <p:spPr>
            <a:xfrm>
              <a:off x="9186767" y="1662652"/>
              <a:ext cx="38100" cy="38100"/>
            </a:xfrm>
            <a:prstGeom prst="ellipse">
              <a:avLst/>
            </a:prstGeom>
            <a:solidFill>
              <a:srgbClr val="000000"/>
            </a:solidFill>
            <a:ln>
              <a:solidFill>
                <a:srgbClr val="00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QC_6_BD.6_3#4d406e7e3?bid=6&amp;vaa=1&amp;vcp=1&amp;pid=e70408f47&amp;htil=1&amp;color=0,0,0&amp;vtp=1&amp;vaab=1&amp;zzd= 2">
              <a:extLst>
                <a:ext uri="{FF2B5EF4-FFF2-40B4-BE49-F238E27FC236}">
                  <a16:creationId xmlns:a16="http://schemas.microsoft.com/office/drawing/2014/main" id="{ABC22449-FBBC-3F39-FEAF-2699E741C789}"/>
                </a:ext>
              </a:extLst>
            </p:cNvPr>
            <p:cNvSpPr/>
            <p:nvPr/>
          </p:nvSpPr>
          <p:spPr>
            <a:xfrm>
              <a:off x="8097742" y="2276697"/>
              <a:ext cx="38100" cy="38100"/>
            </a:xfrm>
            <a:prstGeom prst="ellipse">
              <a:avLst/>
            </a:prstGeom>
            <a:solidFill>
              <a:srgbClr val="000000"/>
            </a:solidFill>
            <a:ln>
              <a:solidFill>
                <a:srgbClr val="00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ED7E2178-8951-8291-9ABE-5E2C100EA005}"/>
              </a:ext>
            </a:extLst>
          </p:cNvPr>
          <p:cNvGrpSpPr/>
          <p:nvPr/>
        </p:nvGrpSpPr>
        <p:grpSpPr>
          <a:xfrm>
            <a:off x="563086" y="3771931"/>
            <a:ext cx="6291390" cy="1258507"/>
            <a:chOff x="539496" y="3607657"/>
            <a:chExt cx="6291390" cy="1258507"/>
          </a:xfrm>
        </p:grpSpPr>
        <p:sp>
          <p:nvSpPr>
            <p:cNvPr id="6" name="QC_6_BD.6_4#4d406e7e3?bid=7&amp;vaa=1&amp;vcp=1&amp;pid=e70408f47&amp;htil=1&amp;color=0,0,0&amp;vtp=1&amp;vaab=1"/>
            <p:cNvSpPr/>
            <p:nvPr/>
          </p:nvSpPr>
          <p:spPr>
            <a:xfrm>
              <a:off x="1271334" y="3607657"/>
              <a:ext cx="5559552" cy="1201357"/>
            </a:xfrm>
            <a:prstGeom prst="rect">
              <a:avLst/>
            </a:prstGeom>
            <a:noFill/>
            <a:ln/>
          </p:spPr>
          <p:txBody>
            <a:bodyPr wrap="square" lIns="0" tIns="0" rIns="0" bIns="0" rtlCol="0" anchor="t"/>
            <a:lstStyle/>
            <a:p>
              <a:pPr algn="l" latinLnBrk="1">
                <a:lnSpc>
                  <a:spcPts val="5100"/>
                </a:lnSpc>
                <a:tabLst>
                  <a:tab pos="914400" algn="l"/>
                </a:tabLst>
              </a:pPr>
              <a:r>
                <a:rPr lang="en-US" altLang="zh-CN" sz="2800" b="0" i="0" dirty="0" err="1">
                  <a:solidFill>
                    <a:srgbClr val="000000"/>
                  </a:solidFill>
                  <a:latin typeface="Times New Roman" pitchFamily="34" charset="0"/>
                  <a:ea typeface="SimSun" pitchFamily="34" charset="-122"/>
                  <a:cs typeface="Times New Roman" pitchFamily="34" charset="-120"/>
                </a:rPr>
                <a:t>而能以其国存者</a:t>
              </a:r>
              <a:endPara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endParaRPr>
            </a:p>
            <a:p>
              <a:pPr algn="l" latinLnBrk="1">
                <a:lnSpc>
                  <a:spcPts val="4900"/>
                </a:lnSpc>
                <a:tabLst>
                  <a:tab pos="914400" algn="l"/>
                </a:tabLst>
              </a:pPr>
              <a:r>
                <a:rPr lang="en-US" altLang="zh-CN" sz="2800" b="0" i="0" dirty="0" err="1">
                  <a:solidFill>
                    <a:srgbClr val="000000"/>
                  </a:solidFill>
                  <a:latin typeface="Times New Roman" pitchFamily="34" charset="0"/>
                  <a:ea typeface="SimSun" pitchFamily="34" charset="-122"/>
                  <a:cs typeface="Times New Roman" pitchFamily="34" charset="-120"/>
                </a:rPr>
                <a:t>以其境过清</a:t>
              </a:r>
              <a:r>
                <a:rPr lang="en-US" altLang="zh-CN" sz="2800" b="0" i="0" dirty="0">
                  <a:solidFill>
                    <a:srgbClr val="000000"/>
                  </a:solidFill>
                  <a:latin typeface="Times New Roman" pitchFamily="34" charset="0"/>
                  <a:ea typeface="SimSun" pitchFamily="34" charset="-122"/>
                  <a:cs typeface="Times New Roman" pitchFamily="34" charset="-120"/>
                </a:rPr>
                <a:t>（《</a:t>
              </a:r>
              <a:r>
                <a:rPr lang="en-US" altLang="zh-CN" sz="2800" b="0" i="0" dirty="0" err="1">
                  <a:solidFill>
                    <a:srgbClr val="000000"/>
                  </a:solidFill>
                  <a:latin typeface="Times New Roman" pitchFamily="34" charset="0"/>
                  <a:ea typeface="SimSun" pitchFamily="34" charset="-122"/>
                  <a:cs typeface="Times New Roman" pitchFamily="34" charset="-120"/>
                </a:rPr>
                <a:t>小石潭记</a:t>
              </a:r>
              <a:r>
                <a:rPr lang="en-US" altLang="zh-CN" sz="2800" b="0" i="0" dirty="0">
                  <a:solidFill>
                    <a:srgbClr val="000000"/>
                  </a:solidFill>
                  <a:latin typeface="Times New Roman" pitchFamily="34" charset="0"/>
                  <a:ea typeface="SimSun" pitchFamily="34" charset="-122"/>
                  <a:cs typeface="Times New Roman" pitchFamily="34" charset="-120"/>
                </a:rPr>
                <a:t>》）</a:t>
              </a:r>
              <a:endParaRPr lang="en-US" altLang="zh-CN" sz="2800" dirty="0"/>
            </a:p>
          </p:txBody>
        </p:sp>
        <p:sp>
          <p:nvSpPr>
            <p:cNvPr id="12" name="QC_6_BD.6_4#4d406e7e3?bid=7&amp;vaa=1&amp;vcp=1&amp;pid=e70408f47&amp;htil=1&amp;color=0,0,0&amp;vtp=1&amp;vaab=1">
              <a:extLst>
                <a:ext uri="{FF2B5EF4-FFF2-40B4-BE49-F238E27FC236}">
                  <a16:creationId xmlns:a16="http://schemas.microsoft.com/office/drawing/2014/main" id="{273B151A-E932-834C-DC1C-B98E7B81118B}"/>
                </a:ext>
              </a:extLst>
            </p:cNvPr>
            <p:cNvSpPr/>
            <p:nvPr/>
          </p:nvSpPr>
          <p:spPr>
            <a:xfrm>
              <a:off x="539496" y="3954653"/>
              <a:ext cx="5559552" cy="647700"/>
            </a:xfrm>
            <a:prstGeom prst="rect">
              <a:avLst/>
            </a:prstGeom>
            <a:noFill/>
            <a:ln/>
          </p:spPr>
          <p:txBody>
            <a:bodyPr wrap="square" lIns="0" tIns="0" rIns="0" bIns="0" rtlCol="0" anchor="t"/>
            <a:lstStyle/>
            <a:p>
              <a:pPr algn="l" latinLnBrk="1">
                <a:lnSpc>
                  <a:spcPts val="5100"/>
                </a:lnSpc>
                <a:tabLst>
                  <a:tab pos="914400" algn="l"/>
                </a:tabLst>
              </a:pPr>
              <a:r>
                <a:rPr lang="en-US" altLang="zh-CN" sz="2800" b="0" i="0">
                  <a:solidFill>
                    <a:srgbClr val="000000"/>
                  </a:solidFill>
                  <a:latin typeface="Times New Roman" pitchFamily="34" charset="0"/>
                  <a:ea typeface="SimSun" pitchFamily="34" charset="-122"/>
                  <a:cs typeface="Times New Roman" pitchFamily="34" charset="-120"/>
                </a:rPr>
                <a:t>C.</a:t>
              </a:r>
            </a:p>
            <a:p>
              <a:pPr algn="l" latinLnBrk="1">
                <a:lnSpc>
                  <a:spcPct val="150000"/>
                </a:lnSpc>
                <a:tabLst>
                  <a:tab pos="914400" algn="l"/>
                </a:tabLst>
              </a:pPr>
              <a:endParaRPr lang="en-US" altLang="zh-CN" sz="2800" dirty="0"/>
            </a:p>
          </p:txBody>
        </p:sp>
        <p:sp>
          <p:nvSpPr>
            <p:cNvPr id="13" name="SystemAddBraceShape">
              <a:extLst>
                <a:ext uri="{FF2B5EF4-FFF2-40B4-BE49-F238E27FC236}">
                  <a16:creationId xmlns:a16="http://schemas.microsoft.com/office/drawing/2014/main" id="{5427D502-FDA0-AFCC-87D0-A41C1015338E}"/>
                </a:ext>
              </a:extLst>
            </p:cNvPr>
            <p:cNvSpPr/>
            <p:nvPr/>
          </p:nvSpPr>
          <p:spPr>
            <a:xfrm>
              <a:off x="1017334" y="3861657"/>
              <a:ext cx="76200" cy="826072"/>
            </a:xfrm>
            <a:prstGeom prst="leftBrace">
              <a:avLst>
                <a:gd name="adj1" fmla="val 90000"/>
                <a:gd name="adj2" fmla="val 50000"/>
              </a:avLst>
            </a:prstGeom>
            <a:ln w="15875"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QC_6_BD.6_4#4d406e7e3?bid=7&amp;vaa=1&amp;vcp=1&amp;pid=e70408f47&amp;htil=1&amp;color=0,0,0&amp;vtp=1&amp;vaab=1&amp;zzd= 1">
              <a:extLst>
                <a:ext uri="{FF2B5EF4-FFF2-40B4-BE49-F238E27FC236}">
                  <a16:creationId xmlns:a16="http://schemas.microsoft.com/office/drawing/2014/main" id="{D8AEB9D6-5127-9497-4E06-8092F90A0A69}"/>
                </a:ext>
              </a:extLst>
            </p:cNvPr>
            <p:cNvSpPr/>
            <p:nvPr/>
          </p:nvSpPr>
          <p:spPr>
            <a:xfrm>
              <a:off x="2141316" y="4217257"/>
              <a:ext cx="38100" cy="38100"/>
            </a:xfrm>
            <a:prstGeom prst="ellipse">
              <a:avLst/>
            </a:prstGeom>
            <a:solidFill>
              <a:srgbClr val="000000"/>
            </a:solidFill>
            <a:ln>
              <a:solidFill>
                <a:srgbClr val="00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QC_6_BD.6_4#4d406e7e3?bid=7&amp;vaa=1&amp;vcp=1&amp;pid=e70408f47&amp;htil=1&amp;color=0,0,0&amp;vtp=1&amp;vaab=1&amp;zzd= 2">
              <a:extLst>
                <a:ext uri="{FF2B5EF4-FFF2-40B4-BE49-F238E27FC236}">
                  <a16:creationId xmlns:a16="http://schemas.microsoft.com/office/drawing/2014/main" id="{7B76BD56-ED0B-82D6-7F1E-5F5CDDB3E446}"/>
                </a:ext>
              </a:extLst>
            </p:cNvPr>
            <p:cNvSpPr/>
            <p:nvPr/>
          </p:nvSpPr>
          <p:spPr>
            <a:xfrm>
              <a:off x="1430116" y="4828064"/>
              <a:ext cx="38100" cy="38100"/>
            </a:xfrm>
            <a:prstGeom prst="ellipse">
              <a:avLst/>
            </a:prstGeom>
            <a:solidFill>
              <a:srgbClr val="000000"/>
            </a:solidFill>
            <a:ln>
              <a:solidFill>
                <a:srgbClr val="00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CC877627-58F7-DCFD-9509-5C1D6EEC71C7}"/>
              </a:ext>
            </a:extLst>
          </p:cNvPr>
          <p:cNvGrpSpPr/>
          <p:nvPr/>
        </p:nvGrpSpPr>
        <p:grpSpPr>
          <a:xfrm>
            <a:off x="471323" y="5098097"/>
            <a:ext cx="5552959" cy="1229932"/>
            <a:chOff x="6099048" y="3607657"/>
            <a:chExt cx="5552959" cy="1229932"/>
          </a:xfrm>
        </p:grpSpPr>
        <p:sp>
          <p:nvSpPr>
            <p:cNvPr id="7" name="QC_6_BD.6_5#4d406e7e3?bid=8&amp;vaa=1&amp;vcp=1&amp;pid=e70408f47&amp;htil=1&amp;color=0,0,0&amp;vtp=1&amp;vaab=1"/>
            <p:cNvSpPr/>
            <p:nvPr/>
          </p:nvSpPr>
          <p:spPr>
            <a:xfrm>
              <a:off x="6851524" y="3607657"/>
              <a:ext cx="4800483" cy="1201357"/>
            </a:xfrm>
            <a:prstGeom prst="rect">
              <a:avLst/>
            </a:prstGeom>
            <a:noFill/>
            <a:ln/>
          </p:spPr>
          <p:txBody>
            <a:bodyPr wrap="square" lIns="0" tIns="0" rIns="0" bIns="0" rtlCol="0" anchor="t"/>
            <a:lstStyle/>
            <a:p>
              <a:pPr algn="l" latinLnBrk="1">
                <a:lnSpc>
                  <a:spcPts val="5100"/>
                </a:lnSpc>
                <a:tabLst>
                  <a:tab pos="914400" algn="l"/>
                </a:tabLst>
              </a:pPr>
              <a:r>
                <a:rPr lang="en-US" altLang="zh-CN" sz="2800" b="0" i="0" dirty="0" err="1">
                  <a:solidFill>
                    <a:srgbClr val="000000"/>
                  </a:solidFill>
                  <a:latin typeface="Times New Roman" pitchFamily="34" charset="0"/>
                  <a:ea typeface="SimSun" pitchFamily="34" charset="-122"/>
                  <a:cs typeface="Times New Roman" pitchFamily="34" charset="-120"/>
                </a:rPr>
                <a:t>三子之能达名成功于天下也</a:t>
              </a:r>
              <a:endPara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endParaRPr>
            </a:p>
            <a:p>
              <a:pPr algn="l" latinLnBrk="1">
                <a:lnSpc>
                  <a:spcPts val="4900"/>
                </a:lnSpc>
                <a:tabLst>
                  <a:tab pos="914400" algn="l"/>
                </a:tabLst>
              </a:pPr>
              <a:r>
                <a:rPr lang="en-US" altLang="zh-CN" sz="2800" b="0" i="0" dirty="0" err="1">
                  <a:solidFill>
                    <a:srgbClr val="000000"/>
                  </a:solidFill>
                  <a:latin typeface="Times New Roman" pitchFamily="34" charset="0"/>
                  <a:ea typeface="SimSun" pitchFamily="34" charset="-122"/>
                  <a:cs typeface="Times New Roman" pitchFamily="34" charset="-120"/>
                </a:rPr>
                <a:t>其名为鲲</a:t>
              </a:r>
              <a:r>
                <a:rPr lang="en-US" altLang="zh-CN" sz="2800" b="0" i="0" dirty="0">
                  <a:solidFill>
                    <a:srgbClr val="000000"/>
                  </a:solidFill>
                  <a:latin typeface="Times New Roman" pitchFamily="34" charset="0"/>
                  <a:ea typeface="SimSun" pitchFamily="34" charset="-122"/>
                  <a:cs typeface="Times New Roman" pitchFamily="34" charset="-120"/>
                </a:rPr>
                <a:t>（《</a:t>
              </a:r>
              <a:r>
                <a:rPr lang="en-US" altLang="zh-CN" sz="2800" b="0" i="0" dirty="0" err="1">
                  <a:solidFill>
                    <a:srgbClr val="000000"/>
                  </a:solidFill>
                  <a:latin typeface="Times New Roman" pitchFamily="34" charset="0"/>
                  <a:ea typeface="SimSun" pitchFamily="34" charset="-122"/>
                  <a:cs typeface="Times New Roman" pitchFamily="34" charset="-120"/>
                </a:rPr>
                <a:t>逍遥游</a:t>
              </a:r>
              <a:r>
                <a:rPr lang="en-US" altLang="zh-CN" sz="2800" b="0" i="0" dirty="0">
                  <a:solidFill>
                    <a:srgbClr val="000000"/>
                  </a:solidFill>
                  <a:latin typeface="Times New Roman" pitchFamily="34" charset="0"/>
                  <a:ea typeface="SimSun" pitchFamily="34" charset="-122"/>
                  <a:cs typeface="Times New Roman" pitchFamily="34" charset="-120"/>
                </a:rPr>
                <a:t>》）</a:t>
              </a:r>
              <a:endParaRPr lang="en-US" altLang="zh-CN" sz="2800" dirty="0"/>
            </a:p>
          </p:txBody>
        </p:sp>
        <p:sp>
          <p:nvSpPr>
            <p:cNvPr id="14" name="QC_6_BD.6_5#4d406e7e3?bid=8&amp;vaa=1&amp;vcp=1&amp;pid=e70408f47&amp;htil=1&amp;color=0,0,0&amp;vtp=1&amp;vaab=1">
              <a:extLst>
                <a:ext uri="{FF2B5EF4-FFF2-40B4-BE49-F238E27FC236}">
                  <a16:creationId xmlns:a16="http://schemas.microsoft.com/office/drawing/2014/main" id="{02AF7A98-CB4E-57EF-AFD0-214B7DAC98F4}"/>
                </a:ext>
              </a:extLst>
            </p:cNvPr>
            <p:cNvSpPr/>
            <p:nvPr/>
          </p:nvSpPr>
          <p:spPr>
            <a:xfrm>
              <a:off x="6099048" y="3954653"/>
              <a:ext cx="5552958" cy="647700"/>
            </a:xfrm>
            <a:prstGeom prst="rect">
              <a:avLst/>
            </a:prstGeom>
            <a:noFill/>
            <a:ln/>
          </p:spPr>
          <p:txBody>
            <a:bodyPr wrap="square" lIns="0" tIns="0" rIns="0" bIns="0" rtlCol="0" anchor="t"/>
            <a:lstStyle/>
            <a:p>
              <a:pPr algn="l" latinLnBrk="1">
                <a:lnSpc>
                  <a:spcPts val="5100"/>
                </a:lnSpc>
                <a:tabLst>
                  <a:tab pos="914400" algn="l"/>
                </a:tabLst>
              </a:pPr>
              <a:r>
                <a:rPr lang="en-US" altLang="zh-CN" sz="2800" b="0" i="0">
                  <a:solidFill>
                    <a:srgbClr val="000000"/>
                  </a:solidFill>
                  <a:latin typeface="Times New Roman" pitchFamily="34" charset="0"/>
                  <a:ea typeface="SimSun" pitchFamily="34" charset="-122"/>
                  <a:cs typeface="Times New Roman" pitchFamily="34" charset="-120"/>
                </a:rPr>
                <a:t>D.</a:t>
              </a:r>
            </a:p>
            <a:p>
              <a:pPr algn="l" latinLnBrk="1">
                <a:lnSpc>
                  <a:spcPct val="150000"/>
                </a:lnSpc>
                <a:tabLst>
                  <a:tab pos="914400" algn="l"/>
                </a:tabLst>
              </a:pPr>
              <a:endParaRPr lang="en-US" altLang="zh-CN" sz="2800" dirty="0"/>
            </a:p>
          </p:txBody>
        </p:sp>
        <p:sp>
          <p:nvSpPr>
            <p:cNvPr id="15" name="SystemAddBraceShape">
              <a:extLst>
                <a:ext uri="{FF2B5EF4-FFF2-40B4-BE49-F238E27FC236}">
                  <a16:creationId xmlns:a16="http://schemas.microsoft.com/office/drawing/2014/main" id="{6A4B3839-B2EE-7235-EB8A-F02966228914}"/>
                </a:ext>
              </a:extLst>
            </p:cNvPr>
            <p:cNvSpPr/>
            <p:nvPr/>
          </p:nvSpPr>
          <p:spPr>
            <a:xfrm>
              <a:off x="6597523" y="3861657"/>
              <a:ext cx="76200" cy="826072"/>
            </a:xfrm>
            <a:prstGeom prst="leftBrace">
              <a:avLst>
                <a:gd name="adj1" fmla="val 90000"/>
                <a:gd name="adj2" fmla="val 50000"/>
              </a:avLst>
            </a:prstGeom>
            <a:ln w="15875"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QC_6_BD.6_5#4d406e7e3?bid=8&amp;vaa=1&amp;vcp=1&amp;pid=e70408f47&amp;htil=1&amp;color=0,0,0&amp;vtp=1&amp;vaab=1&amp;zzd= 1">
              <a:extLst>
                <a:ext uri="{FF2B5EF4-FFF2-40B4-BE49-F238E27FC236}">
                  <a16:creationId xmlns:a16="http://schemas.microsoft.com/office/drawing/2014/main" id="{ABCD6DE9-998D-3878-17FA-616C0AB93030}"/>
                </a:ext>
              </a:extLst>
            </p:cNvPr>
            <p:cNvSpPr/>
            <p:nvPr/>
          </p:nvSpPr>
          <p:spPr>
            <a:xfrm>
              <a:off x="8788305" y="4217257"/>
              <a:ext cx="38100" cy="38100"/>
            </a:xfrm>
            <a:prstGeom prst="ellipse">
              <a:avLst/>
            </a:prstGeom>
            <a:solidFill>
              <a:srgbClr val="000000"/>
            </a:solidFill>
            <a:ln>
              <a:solidFill>
                <a:srgbClr val="00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QC_6_BD.6_5#4d406e7e3?bid=8&amp;vaa=1&amp;vcp=1&amp;pid=e70408f47&amp;htil=1&amp;color=0,0,0&amp;vtp=1&amp;vaab=1&amp;zzd= 2">
              <a:extLst>
                <a:ext uri="{FF2B5EF4-FFF2-40B4-BE49-F238E27FC236}">
                  <a16:creationId xmlns:a16="http://schemas.microsoft.com/office/drawing/2014/main" id="{88F7A8EC-FD74-9B0D-4503-D999B7A7C56C}"/>
                </a:ext>
              </a:extLst>
            </p:cNvPr>
            <p:cNvSpPr/>
            <p:nvPr/>
          </p:nvSpPr>
          <p:spPr>
            <a:xfrm>
              <a:off x="7381780" y="4799489"/>
              <a:ext cx="38100" cy="38100"/>
            </a:xfrm>
            <a:prstGeom prst="ellipse">
              <a:avLst/>
            </a:prstGeom>
            <a:solidFill>
              <a:srgbClr val="000000"/>
            </a:solidFill>
            <a:ln>
              <a:solidFill>
                <a:srgbClr val="00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6" name="SystemAddBraceShape">
            <a:extLst>
              <a:ext uri="{FF2B5EF4-FFF2-40B4-BE49-F238E27FC236}">
                <a16:creationId xmlns:a16="http://schemas.microsoft.com/office/drawing/2014/main" id="{B1905E25-4DCC-0DA8-3491-C57B795AF21D}"/>
              </a:ext>
            </a:extLst>
          </p:cNvPr>
          <p:cNvSpPr/>
          <p:nvPr/>
        </p:nvSpPr>
        <p:spPr>
          <a:xfrm>
            <a:off x="999871" y="2682368"/>
            <a:ext cx="76200" cy="826072"/>
          </a:xfrm>
          <a:prstGeom prst="leftBrace">
            <a:avLst>
              <a:gd name="adj1" fmla="val 90000"/>
              <a:gd name="adj2" fmla="val 50000"/>
            </a:avLst>
          </a:prstGeom>
          <a:ln w="15875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QC_6_AS.1_1#4d406e7e3?vaa=1&amp;vcp=1&amp;pid=e70408f47&amp;color=0,0,0&amp;vtp=1&amp;vaab=1&amp;bt=1&amp;bbb=1&amp;hb=1"/>
          <p:cNvSpPr/>
          <p:nvPr/>
        </p:nvSpPr>
        <p:spPr>
          <a:xfrm>
            <a:off x="7208810" y="3548474"/>
            <a:ext cx="4568121" cy="254431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zh-CN" altLang="en-US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解析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】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本题考查文言实词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文言虚词。A.意思都是“集市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市场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）”；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B.在（给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）／比；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C.使／因为；D.名声／名字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29" name="QC_6_AN.2_1#4d406e7e3?vaa=1&amp;vcp=1&amp;pid=e70408f47&amp;color=0,0,0&amp;vtp=1&amp;vaab=1&amp;bbb=1"/>
          <p:cNvSpPr/>
          <p:nvPr/>
        </p:nvSpPr>
        <p:spPr>
          <a:xfrm>
            <a:off x="7673721" y="333994"/>
            <a:ext cx="422275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2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&amp;si=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_5_BD#7e1f4d9df?vcp=1&amp;pid=d2d8e3783&amp;color=0,0,0&amp;tib=255,255,255&amp;vtp=1&amp;vaab=1&amp;bt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7784" y="1408176"/>
            <a:ext cx="11064240" cy="40416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3&amp;si=4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10_1#67ed9ad52?vaa=1&amp;vcp=1&amp;pid=e70408f47&amp;color=0,0,0&amp;vtp=1&amp;vaab=1&amp;bt=1&amp;bbb=1"/>
          <p:cNvSpPr/>
          <p:nvPr/>
        </p:nvSpPr>
        <p:spPr>
          <a:xfrm>
            <a:off x="539496" y="741934"/>
            <a:ext cx="11109960" cy="5250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6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下列对文段理解有误的一项是(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6_AN.12_1#67ed9ad52.bracket?vaa=1&amp;vcp=1&amp;pid=e70408f47&amp;color=0,0,0&amp;vpa=3&amp;vtp=1&amp;vaab=1"/>
          <p:cNvSpPr/>
          <p:nvPr/>
        </p:nvSpPr>
        <p:spPr>
          <a:xfrm>
            <a:off x="5706015" y="732028"/>
            <a:ext cx="515938" cy="5297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4" name="QC_6_BD.10_2#67ed9ad52.choices?vaa=1&amp;vcp=1&amp;pid=e70408f47&amp;color=0,0,0&amp;vtp=1&amp;vaab=1&amp;bbb=1&amp;hb=1"/>
          <p:cNvSpPr/>
          <p:nvPr/>
        </p:nvSpPr>
        <p:spPr>
          <a:xfrm>
            <a:off x="539496" y="1341564"/>
            <a:ext cx="11109960" cy="35730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8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A.甲文由个人说到国家，提出“入则无法家拂士，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出则无敌国外患者，</a:t>
            </a:r>
          </a:p>
          <a:p>
            <a:pPr latinLnBrk="1">
              <a:lnSpc>
                <a:spcPts val="48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国恒亡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”的论断。</a:t>
            </a:r>
            <a:endParaRPr lang="en-US" altLang="zh-CN" sz="2800" dirty="0"/>
          </a:p>
          <a:p>
            <a:pPr latinLnBrk="1">
              <a:lnSpc>
                <a:spcPts val="48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.乙文第一段开门见山地点明主题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，提出国君重视人才对国家生存发展</a:t>
            </a:r>
          </a:p>
          <a:p>
            <a:pPr latinLnBrk="1">
              <a:lnSpc>
                <a:spcPts val="48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的重要性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48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.甲乙两文所举的事例都说明了好事与坏事之间是可以相互转化的。</a:t>
            </a:r>
            <a:endParaRPr lang="en-US" altLang="zh-CN" sz="2800" dirty="0"/>
          </a:p>
          <a:p>
            <a:pPr latinLnBrk="1">
              <a:lnSpc>
                <a:spcPts val="4600"/>
              </a:lnSpc>
            </a:pPr>
            <a:r>
              <a:rPr lang="en-US" altLang="zh-CN" sz="2800" b="0" i="0" spc="-10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.甲乙两文都是以议论为主、辅以叙事来论述人才对于国家存亡的重要性。</a:t>
            </a:r>
            <a:endParaRPr lang="en-US" altLang="zh-CN" sz="2800" spc="-100" dirty="0"/>
          </a:p>
        </p:txBody>
      </p:sp>
      <p:sp>
        <p:nvSpPr>
          <p:cNvPr id="5" name="QC_6_AS.1_1#67ed9ad52?vaa=1&amp;vcp=1&amp;pid=e70408f47&amp;color=0,0,0&amp;vtp=1&amp;vaab=1&amp;bbb=1&amp;hb=1"/>
          <p:cNvSpPr/>
          <p:nvPr/>
        </p:nvSpPr>
        <p:spPr>
          <a:xfrm>
            <a:off x="539496" y="5003736"/>
            <a:ext cx="11109960" cy="11346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8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zh-CN" altLang="en-US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解析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】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本题考查内容理解。D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．“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甲乙两文都是以议论为主、辅以叙事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</a:p>
          <a:p>
            <a:pPr algn="l" latinLnBrk="1">
              <a:lnSpc>
                <a:spcPts val="48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有误，甲乙两文都是以议论为主，甲文没有叙事，乙文辅以叙事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4&amp;si=4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BD.14_1#e71684eca?vaa=1&amp;vcp=1&amp;pid=e70408f47&amp;color=0,0,0&amp;vtp=1&amp;vaab=1&amp;bt=1&amp;bbb=1"/>
          <p:cNvSpPr/>
          <p:nvPr/>
        </p:nvSpPr>
        <p:spPr>
          <a:xfrm>
            <a:off x="539496" y="634778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把文段中画横线的句子翻译成现代汉语。</a:t>
            </a:r>
            <a:endParaRPr lang="en-US" altLang="zh-CN" sz="2800" dirty="0"/>
          </a:p>
        </p:txBody>
      </p:sp>
      <p:sp>
        <p:nvSpPr>
          <p:cNvPr id="3" name="QB_7_BD.15_1#2bff75f95?sp=1&amp;vaa=1&amp;vcp=1&amp;pid=e71684eca&amp;color=0,0,0&amp;vtp=1&amp;vaab=1&amp;bbb=1"/>
          <p:cNvSpPr/>
          <p:nvPr/>
        </p:nvSpPr>
        <p:spPr>
          <a:xfrm>
            <a:off x="539496" y="1262475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（1）人恒过，然后能改。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__________________________________________</a:t>
            </a:r>
            <a:endParaRPr lang="en-US" altLang="zh-CN" sz="2800" dirty="0"/>
          </a:p>
        </p:txBody>
      </p:sp>
      <p:sp>
        <p:nvSpPr>
          <p:cNvPr id="4" name="QB_7_AN.1_1#2bff75f95.blank?vaa=1&amp;vcp=1&amp;pid=e71684eca&amp;color=0,0,0&amp;vpa=4&amp;vtp=1&amp;vaab=1&amp;bbb=1"/>
          <p:cNvSpPr/>
          <p:nvPr/>
        </p:nvSpPr>
        <p:spPr>
          <a:xfrm>
            <a:off x="587915" y="1858740"/>
            <a:ext cx="73707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一个人常犯错误，后（这样以后）才能改正。</a:t>
            </a:r>
            <a:endParaRPr lang="en-US" altLang="zh-CN" sz="2800" dirty="0"/>
          </a:p>
        </p:txBody>
      </p:sp>
      <p:sp>
        <p:nvSpPr>
          <p:cNvPr id="5" name="QB_7_BD.17_1#2c264d570?sp=1&amp;vaa=1&amp;vcp=1&amp;pid=e71684eca&amp;color=0,0,0&amp;vtp=1&amp;vaab=1&amp;bbb=1"/>
          <p:cNvSpPr/>
          <p:nvPr/>
        </p:nvSpPr>
        <p:spPr>
          <a:xfrm>
            <a:off x="539496" y="253946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此之谓用民。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</a:t>
            </a:r>
            <a:endParaRPr lang="en-US" altLang="zh-CN" sz="2800" dirty="0"/>
          </a:p>
        </p:txBody>
      </p:sp>
      <p:sp>
        <p:nvSpPr>
          <p:cNvPr id="7" name="QB_7_AN.19_1#2c264d570.blank?vaa=1&amp;vcp=1&amp;pid=e71684eca&amp;color=0,0,0&amp;vpa=5&amp;vtp=1&amp;vaab=1&amp;bbb=1"/>
          <p:cNvSpPr/>
          <p:nvPr/>
        </p:nvSpPr>
        <p:spPr>
          <a:xfrm>
            <a:off x="587915" y="3135725"/>
            <a:ext cx="34591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这就叫作善于用人。</a:t>
            </a:r>
            <a:endParaRPr lang="en-US" altLang="zh-CN" sz="2800" dirty="0"/>
          </a:p>
        </p:txBody>
      </p:sp>
      <p:sp>
        <p:nvSpPr>
          <p:cNvPr id="8" name="QB_7_AS.2_1#2c264d570?vaa=1&amp;vcp=1&amp;pid=e71684eca&amp;color=0,0,0&amp;vtp=1&amp;vaab=1&amp;bbb=1&amp;hb=1"/>
          <p:cNvSpPr/>
          <p:nvPr/>
        </p:nvSpPr>
        <p:spPr>
          <a:xfrm>
            <a:off x="539496" y="4062380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zh-CN" altLang="en-US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解析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】本题考查翻译句子。重点词语有“恒”：常常；“过”：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犯错误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然后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”：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这样以后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；“此”：这；“之”：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放在主谓语之间，取消句子的独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立性，可不译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；“谓”：叫作；“用民”：善于用人。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7" grpId="0" build="p" animBg="1"/>
      <p:bldP spid="8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5&amp;si=4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20_1#8666beb23?sp=1&amp;vaa=1&amp;vcp=1&amp;pid=e70408f47&amp;color=0,0,0&amp;vtp=1&amp;vaab=1&amp;bt=1&amp;bbb=1&amp;hb=1"/>
          <p:cNvSpPr/>
          <p:nvPr/>
        </p:nvSpPr>
        <p:spPr>
          <a:xfrm>
            <a:off x="539496" y="1539748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甲文写到了舜“生于忧患”的事例，请概括舜所经历的“忧患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”和他经历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“忧患”带来的“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增益”。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</a:t>
            </a:r>
            <a:endParaRPr lang="en-US" altLang="zh-CN" sz="2800" dirty="0"/>
          </a:p>
        </p:txBody>
      </p:sp>
      <p:sp>
        <p:nvSpPr>
          <p:cNvPr id="4" name="QB_6_AN.22_1#8666beb23.blank?vaa=1&amp;vcp=1&amp;pid=e70408f47&amp;color=0,0,0&amp;vpa=6&amp;vtp=1&amp;vaab=1&amp;bbb=1&amp;hb=1"/>
          <p:cNvSpPr/>
          <p:nvPr/>
        </p:nvSpPr>
        <p:spPr>
          <a:xfrm>
            <a:off x="539496" y="2804668"/>
            <a:ext cx="11109960" cy="120707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latinLnBrk="1">
              <a:lnSpc>
                <a:spcPct val="150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舜在历山耕种，经历“苦其心志，劳其筋骨”的磨砺，后来被尧起用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，成为尧的继承人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5" name="QB_6_AS.1_1#8666beb23?vaa=1&amp;vcp=1&amp;pid=e70408f47&amp;color=0,0,0&amp;vtp=1&amp;vaab=1&amp;bbb=1&amp;hb=1"/>
          <p:cNvSpPr/>
          <p:nvPr/>
        </p:nvSpPr>
        <p:spPr>
          <a:xfrm>
            <a:off x="539496" y="4349305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zh-CN" altLang="en-US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解析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】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本题考查内容理解。舜所经历的“忧患”是在历山耕种，经历“苦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其心志，劳其筋骨”的磨砺；“增益”是被尧起用，成为尧的继承人。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6&amp;si=4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24_1#e342a0cfc?sp=1&amp;vaa=1&amp;vcp=1&amp;pid=e70408f47&amp;color=0,0,0&amp;vtp=1&amp;vaab=1&amp;bt=1&amp;bbb=1"/>
          <p:cNvSpPr/>
          <p:nvPr/>
        </p:nvSpPr>
        <p:spPr>
          <a:xfrm>
            <a:off x="539496" y="187833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spc="-5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甲文中所列举的六个人的事例与乙文中“三子”的事例在作用上有何异同？</a:t>
            </a:r>
            <a:endParaRPr lang="en-US" altLang="zh-CN" sz="2800" spc="-50" dirty="0"/>
          </a:p>
        </p:txBody>
      </p:sp>
      <p:sp>
        <p:nvSpPr>
          <p:cNvPr id="3" name="QB_6_BD.24_2#e342a0cfc?sp=1&amp;vaa=1&amp;vcp=1&amp;pid=e70408f47&amp;color=0,0,0&amp;vtp=1&amp;vaab=1&amp;bbb=1&amp;hb=1&amp;hltap=1"/>
          <p:cNvSpPr/>
          <p:nvPr/>
        </p:nvSpPr>
        <p:spPr>
          <a:xfrm>
            <a:off x="539496" y="2506027"/>
            <a:ext cx="11109960" cy="246983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  <a:endParaRPr lang="en-US" altLang="zh-CN" sz="2800" dirty="0">
              <a:solidFill>
                <a:srgbClr val="000000"/>
              </a:solidFill>
              <a:latin typeface="SimSun" panose="02010600030101010101" pitchFamily="2" charset="-122"/>
            </a:endParaRPr>
          </a:p>
        </p:txBody>
      </p:sp>
    </p:spTree>
  </p:cSld>
  <p:clrMapOvr>
    <a:masterClrMapping/>
  </p:clrMapOvr>
  <p:transition>
    <p:split dir="in"/>
  </p:transition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7&amp;si=4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AS.1_1#e342a0cfc?vaa=1&amp;vcp=1&amp;pid=e70408f47&amp;color=0,0,0&amp;vtp=1&amp;vaab=1&amp;bt=1&amp;bbb=1&amp;hb=1"/>
          <p:cNvSpPr/>
          <p:nvPr/>
        </p:nvSpPr>
        <p:spPr>
          <a:xfrm>
            <a:off x="539496" y="1570069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zh-CN" altLang="en-US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解析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】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本题考查比较阅读。甲文中的六个人物出身低微，他们经受磨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炼之后成就不平凡的事业，文章引用这些例子作为事实论据，强调了磨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难对于造就人才的重要作用。乙文中的“三子”原来都是国君，他们用积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极的态度对待逆境，作者引用他们的事例作为事实论据，论证了逆境之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中忍辱负重才能成功的观点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C0CD22D-F0DF-1609-8CC1-15FDACF4BE0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QB_6_AN.1_1#e342a0cfc?vaa=1&amp;vcp=1&amp;pid=e70408f47&amp;color=0,0,0&amp;vtp=1&amp;vaab=1&amp;bt=1&amp;bbb=1&amp;hb=1"/>
          <p:cNvSpPr/>
          <p:nvPr/>
        </p:nvSpPr>
        <p:spPr>
          <a:xfrm>
            <a:off x="615696" y="1945321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答案】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相同点：在文中充当论据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不同点：甲文列举六位杰出的历史人物，论述了磨难造就人才的道理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乙文列举晋文公、齐桓公、勾践由失败到成功的事例，论证了逆境之中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忍辱负重才能成功的观点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922316494"/>
      </p:ext>
    </p:extLst>
  </p:cSld>
  <p:clrMapOvr>
    <a:masterClrMapping/>
  </p:clrMapOvr>
  <p:transition>
    <p:split dir="in"/>
  </p:transition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8&amp;si=4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AS.1_1#e342a0cfc?vaa=1&amp;vcp=1&amp;pid=e70408f47&amp;color=0,0,0&amp;mp=1&amp;vtp=1&amp;vaab=1&amp;bt=1&amp;bbb=1&amp;hb=1"/>
          <p:cNvSpPr/>
          <p:nvPr/>
        </p:nvSpPr>
        <p:spPr>
          <a:xfrm>
            <a:off x="539496" y="554400"/>
            <a:ext cx="11109960" cy="57352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乙文参考译文：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治理国家如果不优待贤士，国家就会灭亡。见到贤士而不急于任用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他们就会怠慢君主。没有比用贤更急迫的了，若没有贤士，就没有人和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君主谋划国事。怠慢、遗弃贤士而能使国家长治久安的，前所未有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从前晋文公被迫逃亡在外，最终匡正天下；齐桓公被迫离开祖国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后来称霸诸侯；越王勾践遭受过吴王的羞辱，最终成为威慑中原的一代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贤君。这三个人之所以能成功名扬天下，都是因为他们的国家受压迫而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自己蒙大耻，以图复仇。最好的是从不失败，其次是失败后仍能有所成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就，这就叫善于用人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&amp;si=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2cb9495e7.fixed?vcp=1&amp;pid=51214ca4b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第17讲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文言虚词</a:t>
            </a:r>
            <a:endParaRPr lang="en-US" altLang="zh-CN" sz="4000" dirty="0"/>
          </a:p>
        </p:txBody>
      </p:sp>
      <p:sp>
        <p:nvSpPr>
          <p:cNvPr id="3" name="C_4_BD#2cb9495e7.fixed?vcp=1&amp;pid=51214ca4b&amp;color=86,186,157&amp;vtp=1&amp;vaab=1&amp;bbb=1"/>
          <p:cNvSpPr/>
          <p:nvPr/>
        </p:nvSpPr>
        <p:spPr>
          <a:xfrm>
            <a:off x="320040" y="3419856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要点梳理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&amp;si=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#965630f44?sp=1&amp;vcp=1&amp;pid=2cb9495e7&amp;color=0,0,0&amp;vtp=1&amp;vaab=1&amp;bt=1&amp;bbb=1"/>
          <p:cNvSpPr/>
          <p:nvPr/>
        </p:nvSpPr>
        <p:spPr>
          <a:xfrm>
            <a:off x="539496" y="806068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初中课内文言文常见虚词梳理</a:t>
            </a:r>
          </a:p>
          <a:p>
            <a:pPr latinLnBrk="1">
              <a:lnSpc>
                <a:spcPts val="49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1.之</a:t>
            </a:r>
            <a:endParaRPr lang="en-US" altLang="zh-CN" sz="2800" dirty="0"/>
          </a:p>
        </p:txBody>
      </p:sp>
      <p:graphicFrame>
        <p:nvGraphicFramePr>
          <p:cNvPr id="4" name="P_5_BD#965630f44?colgroup=9,16,3&amp;vcp=1&amp;pid=2cb9495e7&amp;color=0,0,0&amp;vtp=1&amp;vaab=1&amp;bt=1&amp;bbb=1&amp;hb=1">
            <a:extLst>
              <a:ext uri="{FF2B5EF4-FFF2-40B4-BE49-F238E27FC236}">
                <a16:creationId xmlns:a16="http://schemas.microsoft.com/office/drawing/2014/main" id="{9BB32328-B601-9308-62E9-8C0847CDC03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25461182"/>
              </p:ext>
            </p:extLst>
          </p:nvPr>
        </p:nvGraphicFramePr>
        <p:xfrm>
          <a:off x="539496" y="2142997"/>
          <a:ext cx="11082528" cy="3903220"/>
        </p:xfrm>
        <a:graphic>
          <a:graphicData uri="http://schemas.openxmlformats.org/drawingml/2006/table">
            <a:tbl>
              <a:tblPr/>
              <a:tblGrid>
                <a:gridCol w="36393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14476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9844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用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例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释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 row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结构助词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译为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的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有时可不译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小大之狱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虽不能察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必以情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（《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曹刿论战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的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予尝求古仁人之心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（《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岳阳楼记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75956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结构助词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放在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主谓语之间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取消句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子的独立性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予独爱莲之出淤泥而不染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（《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爱莲说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可不译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&amp;si=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P_5_BD#965630f44?colgroup=9,16,3&amp;vcp=1&amp;pid=2cb9495e7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26333913"/>
              </p:ext>
            </p:extLst>
          </p:nvPr>
        </p:nvGraphicFramePr>
        <p:xfrm>
          <a:off x="539496" y="1540572"/>
          <a:ext cx="11082528" cy="4481452"/>
        </p:xfrm>
        <a:graphic>
          <a:graphicData uri="http://schemas.openxmlformats.org/drawingml/2006/table">
            <a:tbl>
              <a:tblPr/>
              <a:tblGrid>
                <a:gridCol w="36393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14476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9844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用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例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释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 row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（3）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音节助词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用来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调整音节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无实义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公将鼓之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（《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曹刿论战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可不译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久之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目似瞑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意暇甚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（《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狼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（4）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结构助词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宾语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前置的标志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何陋之有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（《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陋室铭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可不译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（5）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结构助词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定语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后置的标志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居庙堂之高则忧其民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处江湖之远则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忧其君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（《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岳阳楼记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可不译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（6）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动词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已而之细柳军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（《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周亚夫军细柳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往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2" name="P_5_BD#965630f44?colgroup=9,16,3&amp;vcp=1&amp;pid=2cb9495e7&amp;color=0,0,0&amp;mp=1&amp;vtp=1&amp;vaab=1&amp;bt=1&amp;bbb=1">
            <a:extLst>
              <a:ext uri="{FF2B5EF4-FFF2-40B4-BE49-F238E27FC236}">
                <a16:creationId xmlns:a16="http://schemas.microsoft.com/office/drawing/2014/main" id="{E580522D-0EFF-E6C1-3ECD-39755D731B0A}"/>
              </a:ext>
            </a:extLst>
          </p:cNvPr>
          <p:cNvSpPr txBox="1"/>
          <p:nvPr/>
        </p:nvSpPr>
        <p:spPr>
          <a:xfrm>
            <a:off x="10903879" y="832166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&amp;si=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#965630f44?sp=1&amp;vcp=1&amp;pid=2cb9495e7&amp;color=0,0,0&amp;vtp=1&amp;vaab=1&amp;bt=1&amp;bbb=1"/>
          <p:cNvSpPr/>
          <p:nvPr/>
        </p:nvSpPr>
        <p:spPr>
          <a:xfrm>
            <a:off x="539496" y="55440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2.以</a:t>
            </a:r>
            <a:endParaRPr lang="en-US" altLang="zh-CN" sz="2800" dirty="0"/>
          </a:p>
        </p:txBody>
      </p:sp>
      <p:graphicFrame>
        <p:nvGraphicFramePr>
          <p:cNvPr id="10" name="P_5_BD#965630f44?colgroup=8,13,8&amp;vcp=1&amp;pid=2cb9495e7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431333"/>
              </p:ext>
            </p:extLst>
          </p:nvPr>
        </p:nvGraphicFramePr>
        <p:xfrm>
          <a:off x="539496" y="1236009"/>
          <a:ext cx="11082528" cy="5024440"/>
        </p:xfrm>
        <a:graphic>
          <a:graphicData uri="http://schemas.openxmlformats.org/drawingml/2006/table">
            <a:tbl>
              <a:tblPr/>
              <a:tblGrid>
                <a:gridCol w="352767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8577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69709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用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例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释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 row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介词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介绍动作行为产生的原因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不以物喜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不以己悲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（《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岳阳楼记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可译为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因为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由于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是以先帝简拔以遗陛下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（《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出师表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21220">
                <a:tc rowSpan="2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介词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以残年余力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曾不能毁山之一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（《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愚公移山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可译为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凭借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策之不以其道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食之不能尽其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材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（《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马说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可译为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按照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依靠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" name="P_5_BD#965630f44?colgroup=8,13,8&amp;vcp=1&amp;pid=2cb9495e7&amp;color=0,0,0&amp;vtp=1&amp;vaab=1&amp;bbb=1&amp;hb=1&amp;zzd= 1">
            <a:extLst>
              <a:ext uri="{FF2B5EF4-FFF2-40B4-BE49-F238E27FC236}">
                <a16:creationId xmlns:a16="http://schemas.microsoft.com/office/drawing/2014/main" id="{84873B16-EFDF-BD9E-0C88-77500FBE3C6D}"/>
              </a:ext>
            </a:extLst>
          </p:cNvPr>
          <p:cNvSpPr/>
          <p:nvPr/>
        </p:nvSpPr>
        <p:spPr>
          <a:xfrm>
            <a:off x="4692419" y="339090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&amp;si=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P_5_BD#965630f44?colgroup=8,13,8&amp;vcp=1&amp;pid=2cb9495e7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01172013"/>
              </p:ext>
            </p:extLst>
          </p:nvPr>
        </p:nvGraphicFramePr>
        <p:xfrm>
          <a:off x="539496" y="1165015"/>
          <a:ext cx="11082528" cy="4998342"/>
        </p:xfrm>
        <a:graphic>
          <a:graphicData uri="http://schemas.openxmlformats.org/drawingml/2006/table">
            <a:tbl>
              <a:tblPr/>
              <a:tblGrid>
                <a:gridCol w="354672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8291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70662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4327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用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例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释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5938">
                <a:tc row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（3）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介词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表示动作行为的方式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屠惧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投以骨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（《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狼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可译为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拿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02826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以衾拥覆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（《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送东阳马生</a:t>
                      </a:r>
                    </a:p>
                    <a:p>
                      <a:pPr marL="0" lv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序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可译为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用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02826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（4）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连词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表示目的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属予作文以记之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（《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岳阳楼</a:t>
                      </a:r>
                    </a:p>
                    <a:p>
                      <a:pPr marL="0" lv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记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相当于现代汉语的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来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2826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（5）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连词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表示结果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以塞忠谏之路也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/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以伤先帝之明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（《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出师表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可译为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以致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因而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02826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（6）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连词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表承接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俯身倾耳以请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（《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送东阳马生</a:t>
                      </a:r>
                    </a:p>
                    <a:p>
                      <a:pPr marL="0" lv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序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相当于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可不译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2" name="P_5_BD#965630f44?colgroup=8,13,8&amp;vcp=1&amp;pid=2cb9495e7&amp;color=0,0,0&amp;mp=1&amp;vtp=1&amp;vaab=1&amp;bt=1&amp;bbb=1">
            <a:extLst>
              <a:ext uri="{FF2B5EF4-FFF2-40B4-BE49-F238E27FC236}">
                <a16:creationId xmlns:a16="http://schemas.microsoft.com/office/drawing/2014/main" id="{006032A4-9494-493D-34C7-DB21090DAA22}"/>
              </a:ext>
            </a:extLst>
          </p:cNvPr>
          <p:cNvSpPr txBox="1"/>
          <p:nvPr/>
        </p:nvSpPr>
        <p:spPr>
          <a:xfrm>
            <a:off x="10903879" y="554400"/>
            <a:ext cx="718145" cy="48769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4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188</TotalTime>
  <Words>2250</Words>
  <Application>Microsoft Office PowerPoint</Application>
  <PresentationFormat>宽屏</PresentationFormat>
  <Paragraphs>512</Paragraphs>
  <Slides>46</Slides>
  <Notes>45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46</vt:i4>
      </vt:variant>
    </vt:vector>
  </HeadingPairs>
  <TitlesOfParts>
    <vt:vector size="54" baseType="lpstr">
      <vt:lpstr>Arial (正文)</vt:lpstr>
      <vt:lpstr>仿宋</vt:lpstr>
      <vt:lpstr>华文隶书</vt:lpstr>
      <vt:lpstr>SimSun</vt:lpstr>
      <vt:lpstr>微软雅黑</vt:lpstr>
      <vt:lpstr>Arial</vt:lpstr>
      <vt:lpstr>Times New Roman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/>
  <dc:description/>
  <cp:lastModifiedBy>夕 韩</cp:lastModifiedBy>
  <cp:revision>9</cp:revision>
  <dcterms:created xsi:type="dcterms:W3CDTF">2024-11-21T13:26:56Z</dcterms:created>
  <dcterms:modified xsi:type="dcterms:W3CDTF">2025-07-24T03:02:42Z</dcterms:modified>
  <cp:category/>
  <cp:contentStatus/>
</cp:coreProperties>
</file>