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96" r:id="rId12"/>
    <p:sldId id="267" r:id="rId13"/>
    <p:sldId id="268" r:id="rId14"/>
    <p:sldId id="269" r:id="rId15"/>
    <p:sldId id="270" r:id="rId16"/>
    <p:sldId id="298" r:id="rId17"/>
    <p:sldId id="271" r:id="rId18"/>
    <p:sldId id="273" r:id="rId19"/>
    <p:sldId id="274" r:id="rId20"/>
    <p:sldId id="297" r:id="rId21"/>
    <p:sldId id="275" r:id="rId22"/>
    <p:sldId id="276" r:id="rId23"/>
    <p:sldId id="277" r:id="rId24"/>
    <p:sldId id="299" r:id="rId25"/>
    <p:sldId id="278" r:id="rId26"/>
    <p:sldId id="279" r:id="rId27"/>
    <p:sldId id="280" r:id="rId28"/>
    <p:sldId id="281" r:id="rId29"/>
    <p:sldId id="282" r:id="rId30"/>
    <p:sldId id="283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3" d="100"/>
          <a:sy n="103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160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27042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D49314-22DB-9767-47BE-7E47DF997E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6D7C1F3-6A9D-4551-FB7B-89AEB18D1E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C545C1A-73ED-C9B7-9A42-9414227DA2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0521B1-19E9-380C-B216-A3E80494A3E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7426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4460AC-DDC9-8FE0-E00D-9D8E013E32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FAB5669-0309-AABE-95D3-C309DBA101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EBA215D-6B41-36AB-DECE-005E7D4008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8AB04C-B55E-DC0D-5008-CDC5588C687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48438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6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6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929d152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B4E4314-5659-40B9-BBEF-58466ED0DFD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第12讲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把握内容情感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29d152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6E594ED-2963-4405-A5F6-D50518ED3B0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c9a62f5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6976" y="6483096"/>
            <a:ext cx="1399032" cy="374904"/>
          </a:xfrm>
          <a:prstGeom prst="rect">
            <a:avLst/>
          </a:prstGeom>
        </p:spPr>
      </p:pic>
      <p:sp>
        <p:nvSpPr>
          <p:cNvPr id="5" name="MasterShapeName?linknodeid=ac9a62f56&amp;color=RGB(64,64,64)">
            <a:hlinkClick r:id="rId3" action="ppaction://hlinksldjump"/>
          </p:cNvPr>
          <p:cNvSpPr/>
          <p:nvPr/>
        </p:nvSpPr>
        <p:spPr>
          <a:xfrm>
            <a:off x="34107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pic>
        <p:nvPicPr>
          <p:cNvPr id="6" name="MasterShapeName?linknodeid=40f46a54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4296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40f46a545&amp;color=RGB(64,64,64)">
            <a:hlinkClick r:id="rId5" action="ppaction://hlinksldjump"/>
          </p:cNvPr>
          <p:cNvSpPr/>
          <p:nvPr/>
        </p:nvSpPr>
        <p:spPr>
          <a:xfrm>
            <a:off x="482803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pic>
        <p:nvPicPr>
          <p:cNvPr id="8" name="MasterShapeName?linknodeid=1010ef7c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0760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1010ef7c2&amp;color=RGB(64,64,64)">
            <a:hlinkClick r:id="rId6" action="ppaction://hlinksldjump"/>
          </p:cNvPr>
          <p:cNvSpPr/>
          <p:nvPr/>
        </p:nvSpPr>
        <p:spPr>
          <a:xfrm>
            <a:off x="62544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pic>
        <p:nvPicPr>
          <p:cNvPr id="10" name="MasterShapeName?linknodeid=b4f7c9e00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7224" y="6483096"/>
            <a:ext cx="1399032" cy="374904"/>
          </a:xfrm>
          <a:prstGeom prst="rect">
            <a:avLst/>
          </a:prstGeom>
        </p:spPr>
      </p:pic>
      <p:sp>
        <p:nvSpPr>
          <p:cNvPr id="11" name="MasterShapeName?linknodeid=b4f7c9e00&amp;color=RGB(64,64,64)">
            <a:hlinkClick r:id="rId7" action="ppaction://hlinksldjump"/>
          </p:cNvPr>
          <p:cNvSpPr/>
          <p:nvPr/>
        </p:nvSpPr>
        <p:spPr>
          <a:xfrm>
            <a:off x="767181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针对训练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第12讲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把握内容情感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73723671f6855087e737d8b#tid=673db8f3f38e380009f4e7c5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F54F8DF-BDB4-D99B-8A11-2237DF98B56D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EE3D49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01BCD30-6FC9-47EA-B112-116A42772A6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B2233FF-12CD-4C34-831B-B3EA677C4B6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c9a62f5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6976" y="6483096"/>
            <a:ext cx="1399032" cy="374904"/>
          </a:xfrm>
          <a:prstGeom prst="rect">
            <a:avLst/>
          </a:prstGeom>
        </p:spPr>
      </p:pic>
      <p:sp>
        <p:nvSpPr>
          <p:cNvPr id="5" name="MasterShapeName?linknodeid=ac9a62f56&amp;color=RGB(64,64,64)">
            <a:hlinkClick r:id="rId3" action="ppaction://hlinksldjump"/>
          </p:cNvPr>
          <p:cNvSpPr/>
          <p:nvPr/>
        </p:nvSpPr>
        <p:spPr>
          <a:xfrm>
            <a:off x="34107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pic>
        <p:nvPicPr>
          <p:cNvPr id="6" name="MasterShapeName?linknodeid=40f46a54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4296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40f46a545&amp;color=RGB(64,64,64)">
            <a:hlinkClick r:id="rId5" action="ppaction://hlinksldjump"/>
          </p:cNvPr>
          <p:cNvSpPr/>
          <p:nvPr/>
        </p:nvSpPr>
        <p:spPr>
          <a:xfrm>
            <a:off x="482803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pic>
        <p:nvPicPr>
          <p:cNvPr id="8" name="MasterShapeName?linknodeid=1010ef7c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0760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1010ef7c2&amp;color=RGB(64,64,64)">
            <a:hlinkClick r:id="rId6" action="ppaction://hlinksldjump"/>
          </p:cNvPr>
          <p:cNvSpPr/>
          <p:nvPr/>
        </p:nvSpPr>
        <p:spPr>
          <a:xfrm>
            <a:off x="62544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pic>
        <p:nvPicPr>
          <p:cNvPr id="10" name="MasterShapeName?linknodeid=b4f7c9e00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7224" y="6483096"/>
            <a:ext cx="1399032" cy="374904"/>
          </a:xfrm>
          <a:prstGeom prst="rect">
            <a:avLst/>
          </a:prstGeom>
        </p:spPr>
      </p:pic>
      <p:sp>
        <p:nvSpPr>
          <p:cNvPr id="11" name="MasterShapeName?linknodeid=b4f7c9e00&amp;color=RGB(64,64,64)">
            <a:hlinkClick r:id="rId7" action="ppaction://hlinksldjump"/>
          </p:cNvPr>
          <p:cNvSpPr/>
          <p:nvPr/>
        </p:nvSpPr>
        <p:spPr>
          <a:xfrm>
            <a:off x="767181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针对训练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6_BD#b51e178c1?colgroup=4,11,13&amp;vcp=1&amp;pid=54fb6b77b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408029"/>
              </p:ext>
            </p:extLst>
          </p:nvPr>
        </p:nvGraphicFramePr>
        <p:xfrm>
          <a:off x="539496" y="1077714"/>
          <a:ext cx="11100816" cy="4702572"/>
        </p:xfrm>
        <a:graphic>
          <a:graphicData uri="http://schemas.openxmlformats.org/drawingml/2006/table">
            <a:tbl>
              <a:tblPr/>
              <a:tblGrid>
                <a:gridCol w="1783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5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023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781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思想感情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1003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建功立业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山河沦丧的痛苦和誓死</a:t>
                      </a: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不屈的忠心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文天祥的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过零丁洋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16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⑤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壮志难酬的悲叹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陈子昂的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登幽州台歌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162">
                <a:tc rowSpan="4"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思乡怀人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羁旅愁思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王湾的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次北固山下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16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思亲念友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苏轼的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水调歌头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16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边关思乡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范仲淹的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渔家傲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秋思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816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对爱情的忠贞不渝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李商隐的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91003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离愁别绪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依依惜别的情谊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岑参的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白雪歌送武判官归</a:t>
                      </a: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京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816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情深意长的勉励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王勃的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送杜少府之任蜀州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" name="P_6_BD#b51e178c1?colgroup=4,11,13&amp;vcp=1&amp;pid=54fb6b77b&amp;color=0,0,0&amp;vtp=1&amp;vaab=1&amp;bt=1&amp;bbb=1">
            <a:extLst>
              <a:ext uri="{FF2B5EF4-FFF2-40B4-BE49-F238E27FC236}">
                <a16:creationId xmlns:a16="http://schemas.microsoft.com/office/drawing/2014/main" id="{50A09E32-D9A5-EA42-40D8-2CA08D457175}"/>
              </a:ext>
            </a:extLst>
          </p:cNvPr>
          <p:cNvSpPr txBox="1"/>
          <p:nvPr/>
        </p:nvSpPr>
        <p:spPr>
          <a:xfrm>
            <a:off x="10922167" y="36930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P_6_BD#b51e178c1?colgroup=4,11,13&amp;vcp=1&amp;pid=54fb6b77b&amp;color=0,0,0&amp;vtp=1&amp;vaab=1&amp;bt=1&amp;bbb=1&amp;hb=1">
            <a:extLst>
              <a:ext uri="{FF2B5EF4-FFF2-40B4-BE49-F238E27FC236}">
                <a16:creationId xmlns:a16="http://schemas.microsoft.com/office/drawing/2014/main" id="{7D06D0D9-B1F4-7E69-E87D-B0BB9CA556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9273302"/>
              </p:ext>
            </p:extLst>
          </p:nvPr>
        </p:nvGraphicFramePr>
        <p:xfrm>
          <a:off x="539496" y="1644976"/>
          <a:ext cx="11100816" cy="3371980"/>
        </p:xfrm>
        <a:graphic>
          <a:graphicData uri="http://schemas.openxmlformats.org/drawingml/2006/table">
            <a:tbl>
              <a:tblPr/>
              <a:tblGrid>
                <a:gridCol w="1783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5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023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思想感情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5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生活杂感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寄情山水田园的悠闲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陶渊明的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饮酒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组诗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借古讽今的情怀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杜牧的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赤壁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伤春感时的情感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晏殊的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浣溪沙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945056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抒发乐观向上的情怀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刘禹锡的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秋词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0209794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⑤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对美好爱情的追求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关雎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蒹葭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8156528"/>
                  </a:ext>
                </a:extLst>
              </a:tr>
            </a:tbl>
          </a:graphicData>
        </a:graphic>
      </p:graphicFrame>
      <p:sp>
        <p:nvSpPr>
          <p:cNvPr id="3" name="P_6_BD#b51e178c1?colgroup=4,11,13&amp;vcp=1&amp;pid=54fb6b77b&amp;color=0,0,0&amp;vtp=1&amp;vaab=1&amp;bt=1&amp;bbb=1&amp;hb=1">
            <a:extLst>
              <a:ext uri="{FF2B5EF4-FFF2-40B4-BE49-F238E27FC236}">
                <a16:creationId xmlns:a16="http://schemas.microsoft.com/office/drawing/2014/main" id="{1464D5E9-D030-D38E-719E-23A046358564}"/>
              </a:ext>
            </a:extLst>
          </p:cNvPr>
          <p:cNvSpPr txBox="1"/>
          <p:nvPr/>
        </p:nvSpPr>
        <p:spPr>
          <a:xfrm>
            <a:off x="9100312" y="945886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  <p:extLst>
      <p:ext uri="{BB962C8B-B14F-4D97-AF65-F5344CB8AC3E}">
        <p14:creationId xmlns:p14="http://schemas.microsoft.com/office/powerpoint/2010/main" val="1226407727"/>
      </p:ext>
    </p:extLst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53ab6791?vcp=1&amp;pid=40f46a545&amp;color=238,61,7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方法归纳</a:t>
            </a:r>
            <a:endParaRPr lang="en-US" altLang="zh-CN" sz="3200" dirty="0"/>
          </a:p>
        </p:txBody>
      </p:sp>
      <p:sp>
        <p:nvSpPr>
          <p:cNvPr id="3" name="P_6#6eabe8a97?sp=1&amp;vcp=1&amp;pid=653ab6791&amp;color=0,0,0&amp;vtp=1&amp;vaab=1&amp;bbb=1"/>
          <p:cNvSpPr/>
          <p:nvPr/>
        </p:nvSpPr>
        <p:spPr>
          <a:xfrm>
            <a:off x="539496" y="126724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1.提问方式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（1）这首诗表达了诗人怎样的思想感情？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（2）全诗是怎样表现诗人的情感的？请结合具体诗句加以赏析。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（3）上阕（下阕、某句）寄寓（表达）了诗人（词人）什么样的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思想情感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</a:p>
          <a:p>
            <a:pPr indent="714375" latinLnBrk="1">
              <a:lnSpc>
                <a:spcPts val="4900"/>
              </a:lnSpc>
              <a:defRPr/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（4）结合作品，简要分析诗人（词人）的感情变化。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6eabe8a97?sp=1&amp;vcp=1&amp;pid=653ab6791&amp;color=0,0,0&amp;vtp=1&amp;vaab=1&amp;bt=1&amp;bbb=1&amp;h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4375"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问题变式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这首诗词（诗词中的某一句）表达了诗人（词人）怎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样的思想感情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诗人（词人）在诗（词）中阐述了什么哲理，给人以怎样的启示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和思考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6eabe8a97?sp=1&amp;vcp=1&amp;pid=653ab6791&amp;color=0,0,0&amp;vtp=1&amp;vaab=1&amp;bt=1&amp;bbb=1"/>
          <p:cNvSpPr/>
          <p:nvPr/>
        </p:nvSpPr>
        <p:spPr>
          <a:xfrm>
            <a:off x="539496" y="468675"/>
            <a:ext cx="11109960" cy="588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2.答题策略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（1）看标题：诗词的题目一般交代了作品的写作时间、背景、地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点、缘由、情感等。如《送杜少府之任蜀州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从题目就可以看出诗歌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是描写朋友间分别的情景的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（2）看作者：作者的经历、艺术创作特点常是解题的关键。如苏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轼的《水调歌头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由于苏轼较为乐观旷达，因此即使是写思念亲人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也不会一味地沉湎于悲伤与痛苦之中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（3）看背景：了解诗歌的写作背景可以帮助我们理解诗人（词人）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的感情。如曹操的《观沧海》写于曹操北征乌桓时，表现的是他豪迈的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理想志向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6eabe8a97?sp=1&amp;vcp=1&amp;pid=653ab6791&amp;color=0,0,0&amp;vtp=1&amp;vaab=1&amp;bt=1&amp;bbb=1&amp;hb=1"/>
          <p:cNvSpPr/>
          <p:nvPr/>
        </p:nvSpPr>
        <p:spPr>
          <a:xfrm>
            <a:off x="541020" y="1489527"/>
            <a:ext cx="11109960" cy="34063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（4）看题材：常见的诗歌题材主要有山水田园诗、咏物诗、怀古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咏史诗、边塞诗、哲理诗、羁旅诗、闺怨诗、送别诗等。每一类诗歌都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有其常见的思想感情，或抒写寄情山水的闲适，或抒发建功立业的雄心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壮志，或陈述对国家前途的担忧，或反映战乱带来的民生疾苦，或流露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青春易逝、年华老去的伤感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2715E2-A12E-035B-0442-8728078C34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6eabe8a97?sp=1&amp;vcp=1&amp;pid=653ab6791&amp;color=0,0,0&amp;vtp=1&amp;vaab=1&amp;bt=1&amp;bbb=1&amp;hb=1">
            <a:extLst>
              <a:ext uri="{FF2B5EF4-FFF2-40B4-BE49-F238E27FC236}">
                <a16:creationId xmlns:a16="http://schemas.microsoft.com/office/drawing/2014/main" id="{023B5472-C4FB-F16A-AA71-97DDC03F1D6D}"/>
              </a:ext>
            </a:extLst>
          </p:cNvPr>
          <p:cNvSpPr/>
          <p:nvPr/>
        </p:nvSpPr>
        <p:spPr>
          <a:xfrm>
            <a:off x="541020" y="1441902"/>
            <a:ext cx="11109960" cy="35206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4375" algn="l"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（5）看意象：在古诗词中，意象大多都有其较为普遍的意义。如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折柳离别、落花伤春、望月怀远、秋风肃杀、松柏延年、归雁思乡、梅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兰竹菊喻君子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李白的《闻王昌龄左迁龙标遥有此寄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就借用“杨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花”“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子规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明月”等意象，表达了“漂泊无定”的寓意，取用了杜鹃啼鸣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不如归去”的谐音，寄托了对友人的关怀与同情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950550"/>
      </p:ext>
    </p:extLst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6eabe8a97?sp=1&amp;vcp=1&amp;pid=653ab6791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（6）看典故：典故本身就是诗人思想感情的表达。如刘禹锡的《酬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乐天扬州初逢席上见赠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》，就借用了“闻笛赋”“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烂柯人”的典故，来表现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诗人今朝归来而人事全非的无限怅惘的复杂心情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3.答题参考模式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：这首诗（词）或某个字（句子）抒发了诗人（词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的情感，寄寓着诗人（词人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的愿望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1010ef7c2.fixed?vcp=1&amp;pid=929d15223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把握内容情感</a:t>
            </a:r>
            <a:endParaRPr lang="en-US" altLang="zh-CN" sz="4000" dirty="0"/>
          </a:p>
        </p:txBody>
      </p:sp>
      <p:sp>
        <p:nvSpPr>
          <p:cNvPr id="3" name="C_4_BD#1010ef7c2.fixed?vcp=1&amp;pid=929d15223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_1#aa13b7f9c?sp=1&amp;vaa=1&amp;vcp=1&amp;pid=1010ef7c2&amp;color=0,0,0&amp;vtp=1&amp;vaab=1&amp;bt=1&amp;bbb=1&amp;hb=1"/>
          <p:cNvSpPr/>
          <p:nvPr/>
        </p:nvSpPr>
        <p:spPr>
          <a:xfrm>
            <a:off x="539496" y="1150620"/>
            <a:ext cx="11109960" cy="453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阅读下面这首唐诗，完成下面小题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茅屋为秋风所破歌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杜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甫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八月秋高风怒号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卷我屋上三重茅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茅飞渡江洒江郊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高者挂罥长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林梢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下者飘转沉塘坳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南村群童欺我老无力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忍能对面为盗贼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公然抱茅入竹去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唇焦口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燥呼不得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归来倚杖自叹息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929d15223.fixed?vcp=1&amp;pid=424a8d377&amp;color=238,61,7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EE3D4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3#929d15223.fixed?vcp=1&amp;pid=424a8d377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第二部分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阅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读</a:t>
            </a:r>
            <a:endParaRPr lang="en-US" altLang="zh-CN" sz="4800" dirty="0"/>
          </a:p>
        </p:txBody>
      </p:sp>
      <p:sp>
        <p:nvSpPr>
          <p:cNvPr id="4" name="C_3#929d15223.fixed?vcp=1&amp;pid=424a8d377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三、古代诗歌鉴赏</a:t>
            </a:r>
            <a:endParaRPr lang="en-US" altLang="zh-CN" sz="4000" dirty="0"/>
          </a:p>
        </p:txBody>
      </p:sp>
      <p:sp>
        <p:nvSpPr>
          <p:cNvPr id="5" name="C_3_BD#929d15223.fixed?vcp=1&amp;pid=424a8d377&amp;color=0,0,0&amp;vtp=1&amp;vaab=1&amp;bbb=1"/>
          <p:cNvSpPr/>
          <p:nvPr/>
        </p:nvSpPr>
        <p:spPr>
          <a:xfrm>
            <a:off x="265176" y="4754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把握内容情感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_1#aa13b7f9c?sp=1&amp;vaa=1&amp;vcp=1&amp;pid=1010ef7c2&amp;color=0,0,0&amp;vtp=1&amp;vaab=1&amp;bt=1&amp;bbb=1&amp;hb=1">
            <a:extLst>
              <a:ext uri="{FF2B5EF4-FFF2-40B4-BE49-F238E27FC236}">
                <a16:creationId xmlns:a16="http://schemas.microsoft.com/office/drawing/2014/main" id="{02C70631-B7C0-E677-A0CD-88DFA283C980}"/>
              </a:ext>
            </a:extLst>
          </p:cNvPr>
          <p:cNvSpPr/>
          <p:nvPr/>
        </p:nvSpPr>
        <p:spPr>
          <a:xfrm>
            <a:off x="539496" y="185772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俄顷风定云墨色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秋天漠漠向昏黑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布衾多年冷似铁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娇儿恶卧踏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里裂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床头屋漏无干处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雨脚如麻未断绝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自经丧乱少睡眠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长夜沾湿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何由彻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安得广厦千万间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大庇天下寒士俱欢颜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风雨不动安如山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呜呼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何时眼前突兀见此屋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吾庐独破受冻死亦足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276150151"/>
      </p:ext>
    </p:extLst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_1#24bec4c07?vaa=1&amp;vcp=1&amp;pid=aa13b7f9c&amp;color=0,0,0&amp;vtp=1&amp;vaab=1&amp;bt=1&amp;bbb=1"/>
          <p:cNvSpPr/>
          <p:nvPr/>
        </p:nvSpPr>
        <p:spPr>
          <a:xfrm>
            <a:off x="539496" y="184353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【把握思想内容】下列对这首诗的理解和分析，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BD.2_2#24bec4c07.choices?vaa=1&amp;vcp=1&amp;pid=aa13b7f9c&amp;color=0,0,0&amp;vtp=1&amp;vaab=1&amp;bbb=1"/>
          <p:cNvSpPr/>
          <p:nvPr/>
        </p:nvSpPr>
        <p:spPr>
          <a:xfrm>
            <a:off x="539496" y="247580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A.诗歌开篇以比喻的手法生动写出风吹茅屋、茅草纷飞的情形。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.诗人称呼“南村群童”为“盗贼”，表明了他对群童的痛恨。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.“俄顷”两句借描写狂风停息的情景，营造深夜恬静的氛围。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.“娇儿恶卧踏里裂”写出了孩子睡相不好、蹬破被里的情状。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AS.1_1#24bec4c07?htil=1&amp;vaa=1&amp;vcp=1&amp;pid=aa13b7f9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862044"/>
            <a:ext cx="2532888" cy="64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AS.1_1#24bec4c07?htil=1&amp;vaa=1&amp;vcp=1&amp;pid=aa13b7f9c&amp;color=0,0,0&amp;vtp=1&amp;vaab=1&amp;bt=1&amp;bbb=1&amp;hb=1&amp;hs=1"/>
          <p:cNvSpPr/>
          <p:nvPr/>
        </p:nvSpPr>
        <p:spPr>
          <a:xfrm>
            <a:off x="3202451" y="615695"/>
            <a:ext cx="844905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本题考查诗歌内容理解和手法分析。A项有误，“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八月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秋高风怒号，卷我屋上三重茅”中，一个“怒”字，把秋</a:t>
            </a:r>
            <a:endParaRPr lang="en-US" altLang="zh-CN" sz="2800" dirty="0"/>
          </a:p>
        </p:txBody>
      </p:sp>
      <p:sp>
        <p:nvSpPr>
          <p:cNvPr id="4" name="QC_6_AN.2_1#24bec4c07?vaa=1&amp;vcp=1&amp;pid=aa13b7f9c&amp;color=0,0,0&amp;vtp=1&amp;vaab=1&amp;bbb=1&amp;hs=1"/>
          <p:cNvSpPr/>
          <p:nvPr/>
        </p:nvSpPr>
        <p:spPr>
          <a:xfrm>
            <a:off x="539496" y="57002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AS.1_1#24bec4c07?htil=1&amp;vaa=1&amp;vcp=1&amp;pid=aa13b7f9c&amp;color=0,0,0&amp;vtp=1&amp;vaab=1&amp;bt=1&amp;bbb=1&amp;hb=1&amp;hs=1">
            <a:extLst>
              <a:ext uri="{FF2B5EF4-FFF2-40B4-BE49-F238E27FC236}">
                <a16:creationId xmlns:a16="http://schemas.microsoft.com/office/drawing/2014/main" id="{B55994D5-7BA3-D33F-70E0-2220417AF677}"/>
              </a:ext>
            </a:extLst>
          </p:cNvPr>
          <p:cNvSpPr/>
          <p:nvPr/>
        </p:nvSpPr>
        <p:spPr>
          <a:xfrm>
            <a:off x="539496" y="1859946"/>
            <a:ext cx="11112011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风拟人化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，不仅富有动作性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，而且富有浓烈的感情色彩——秋风怒吼而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，卷起层层茅草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，使得诗人焦急万分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；B项有误，“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忍能对面为盗贼”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的意思是群童竟然忍心在他的眼前做盗贼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作者并不是真的痛恨他们，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而是采用了夸张的手法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，表达了诗人的无奈和辛酸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；C项有误，“俄顷风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定云墨色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，秋天漠漠向昏黑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”这两句诗描绘的是风停后乌云密布、天色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昏暗的景象，而非 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营造深夜恬静的氛围”。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6_1#078f37126?vaa=1&amp;vcp=1&amp;pid=aa13b7f9c&amp;color=0,0,0&amp;vtp=1&amp;vaab=1&amp;bt=1&amp;bbb=1&amp;hb=1"/>
          <p:cNvSpPr/>
          <p:nvPr/>
        </p:nvSpPr>
        <p:spPr>
          <a:xfrm>
            <a:off x="539496" y="1592625"/>
            <a:ext cx="11109960" cy="32079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2.【把握情感】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这首诗交织着诗人的种种痛苦和强烈的渴望，请根据诗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歌内容写出你的理解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0ECFD8-4632-BD40-21E5-4409C0EF8C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EC4D1BA3-F2C0-11F4-6E7C-E7C4E4B9AA6F}"/>
              </a:ext>
            </a:extLst>
          </p:cNvPr>
          <p:cNvGrpSpPr/>
          <p:nvPr/>
        </p:nvGrpSpPr>
        <p:grpSpPr>
          <a:xfrm>
            <a:off x="539994" y="1218279"/>
            <a:ext cx="11112011" cy="4421442"/>
            <a:chOff x="539496" y="1837417"/>
            <a:chExt cx="11112011" cy="4421442"/>
          </a:xfrm>
        </p:grpSpPr>
        <p:pic>
          <p:nvPicPr>
            <p:cNvPr id="3" name="QO_6_AS.1_1#078f37126?htil=2&amp;vaa=1&amp;vcp=1&amp;pid=aa13b7f9c&amp;color=0,0,0&amp;tib=255,255,255&amp;vtp=1&amp;vaab=1&amp;hs=1&amp;hs=1" descr="preencoded.png">
              <a:extLst>
                <a:ext uri="{FF2B5EF4-FFF2-40B4-BE49-F238E27FC236}">
                  <a16:creationId xmlns:a16="http://schemas.microsoft.com/office/drawing/2014/main" id="{7D97D2C6-5261-6CAF-7C93-0D61B1CE95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9496" y="2102752"/>
              <a:ext cx="2532888" cy="6492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  <p:sp>
          <p:nvSpPr>
            <p:cNvPr id="4" name="QO_6_AS.1_1#078f37126?htil=2&amp;vaa=1&amp;vcp=1&amp;pid=aa13b7f9c&amp;color=0,0,0&amp;vtp=1&amp;vaab=1&amp;bbb=1&amp;hb=1&amp;hs=1">
              <a:extLst>
                <a:ext uri="{FF2B5EF4-FFF2-40B4-BE49-F238E27FC236}">
                  <a16:creationId xmlns:a16="http://schemas.microsoft.com/office/drawing/2014/main" id="{FC1762DA-D9FB-15A4-E9DA-AC712848AF8C}"/>
                </a:ext>
              </a:extLst>
            </p:cNvPr>
            <p:cNvSpPr/>
            <p:nvPr/>
          </p:nvSpPr>
          <p:spPr>
            <a:xfrm>
              <a:off x="3202451" y="1837417"/>
              <a:ext cx="8449056" cy="1201357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algn="l" latinLnBrk="1">
                <a:lnSpc>
                  <a:spcPts val="5100"/>
                </a:lnSpc>
              </a:pPr>
              <a:r>
                <a: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本题考查诗歌的内容理解和情感把握。《</a:t>
              </a:r>
              <a:r>
                <a:rPr lang="en-US" altLang="zh-CN" sz="2800" b="0" i="0" dirty="0" err="1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茅屋为秋风</a:t>
              </a:r>
              <a:endPara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endParaRPr>
            </a:p>
            <a:p>
              <a:pPr latinLnBrk="1">
                <a:lnSpc>
                  <a:spcPts val="4900"/>
                </a:lnSpc>
              </a:pPr>
              <a:r>
                <a:rPr lang="en-US" altLang="zh-CN" sz="2800" b="0" i="0" dirty="0" err="1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所破歌》交织着诗人的种种痛苦和强烈的渴望：首先</a:t>
              </a:r>
              <a:r>
                <a: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，</a:t>
              </a:r>
              <a:endParaRPr lang="en-US" altLang="zh-CN" sz="2800" dirty="0"/>
            </a:p>
          </p:txBody>
        </p:sp>
        <p:sp>
          <p:nvSpPr>
            <p:cNvPr id="5" name="QO_6_AS.1_1#078f37126?htil=2&amp;vaa=1&amp;vcp=1&amp;pid=aa13b7f9c&amp;color=0,0,0&amp;vtp=1&amp;vaab=1&amp;bbb=1&amp;hb=1&amp;hs=1">
              <a:extLst>
                <a:ext uri="{FF2B5EF4-FFF2-40B4-BE49-F238E27FC236}">
                  <a16:creationId xmlns:a16="http://schemas.microsoft.com/office/drawing/2014/main" id="{3DC69B0C-D4E5-8E77-427A-EEB4E7A58974}"/>
                </a:ext>
              </a:extLst>
            </p:cNvPr>
            <p:cNvSpPr/>
            <p:nvPr/>
          </p:nvSpPr>
          <p:spPr>
            <a:xfrm>
              <a:off x="539496" y="3114402"/>
              <a:ext cx="11112011" cy="3144457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latinLnBrk="1">
                <a:lnSpc>
                  <a:spcPts val="5100"/>
                </a:lnSpc>
              </a:pPr>
              <a:r>
                <a:rPr lang="en-US" altLang="zh-CN" sz="2800" b="0" i="0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诗中交织着诗人的无奈和痛苦</a:t>
              </a:r>
              <a:r>
                <a: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。秋风怒号</a:t>
              </a:r>
              <a:r>
                <a:rPr lang="en-US" altLang="zh-CN" sz="2800" b="0" i="0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，卷走了屋上的茅草，使得诗</a:t>
              </a:r>
            </a:p>
            <a:p>
              <a:pPr latinLnBrk="1">
                <a:lnSpc>
                  <a:spcPts val="5100"/>
                </a:lnSpc>
              </a:pPr>
              <a:r>
                <a:rPr lang="en-US" altLang="zh-CN" sz="2800" b="0" i="0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人的茅屋破败不堪</a:t>
              </a:r>
              <a:r>
                <a: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，</a:t>
              </a:r>
              <a:r>
                <a:rPr lang="en-US" altLang="zh-CN" sz="2800" b="0" i="0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而群童抢茅，更加加重了诗人的辛酸与无奈</a:t>
              </a:r>
              <a:r>
                <a: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；</a:t>
              </a:r>
              <a:r>
                <a:rPr lang="en-US" altLang="zh-CN" sz="2800" b="0" i="0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其次，</a:t>
              </a:r>
            </a:p>
            <a:p>
              <a:pPr latinLnBrk="1">
                <a:lnSpc>
                  <a:spcPts val="5100"/>
                </a:lnSpc>
              </a:pPr>
              <a:r>
                <a:rPr lang="en-US" altLang="zh-CN" sz="2800" b="0" i="0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“布衾多年冷似铁</a:t>
              </a:r>
              <a:r>
                <a: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，娇儿恶卧踏里裂。床头屋漏无干处</a:t>
              </a:r>
              <a:r>
                <a:rPr lang="en-US" altLang="zh-CN" sz="2800" b="0" i="0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，雨脚如麻未断</a:t>
              </a:r>
            </a:p>
            <a:p>
              <a:pPr latinLnBrk="1">
                <a:lnSpc>
                  <a:spcPts val="5100"/>
                </a:lnSpc>
              </a:pPr>
              <a:r>
                <a:rPr lang="en-US" altLang="zh-CN" sz="2800" b="0" i="0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绝</a:t>
              </a:r>
              <a:r>
                <a: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”展示了诗人生活的艰苦；然而，</a:t>
              </a:r>
              <a:r>
                <a:rPr lang="en-US" altLang="zh-CN" sz="2800" b="0" i="0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尽管生活困苦，诗人仍然怀有忧国</a:t>
              </a:r>
            </a:p>
            <a:p>
              <a:pPr latinLnBrk="1">
                <a:lnSpc>
                  <a:spcPts val="4900"/>
                </a:lnSpc>
              </a:pPr>
              <a:r>
                <a:rPr lang="en-US" altLang="zh-CN" sz="2800" b="0" i="0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忧民的情怀</a:t>
              </a:r>
              <a:r>
                <a: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。他渴望能有</a:t>
              </a:r>
              <a:r>
                <a:rPr lang="en-US" altLang="zh-CN" sz="2800" b="0" i="0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“广厦千万间</a:t>
              </a:r>
              <a:r>
                <a: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”，让“天下寒士”得以安居。</a:t>
              </a:r>
              <a:endParaRPr lang="en-US" altLang="zh-CN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2884375394"/>
      </p:ext>
    </p:extLst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N.1_1#078f37126?vaa=1&amp;vcp=1&amp;pid=aa13b7f9c&amp;color=0,0,0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诗人叙写秋风、破屋给自己带来的痛苦，以自己生活的艰苦反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映“天下寒士”的痛苦，表现社会、时代的苦难。他渴望出现高大坚实的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房屋，庇护“天下寒士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4f7c9e00.fixed?vcp=1&amp;pid=929d15223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把握内容情感</a:t>
            </a:r>
            <a:endParaRPr lang="en-US" altLang="zh-CN" sz="4000" dirty="0"/>
          </a:p>
        </p:txBody>
      </p:sp>
      <p:sp>
        <p:nvSpPr>
          <p:cNvPr id="3" name="C_4_BD#b4f7c9e00.fixed?vcp=1&amp;pid=929d15223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针对训练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9_1#9a3bec36f?vaa=1&amp;vcp=1&amp;pid=b4f7c9e00&amp;color=0,0,0&amp;vtp=1&amp;vaab=1&amp;bt=1&amp;bbb=1"/>
          <p:cNvSpPr/>
          <p:nvPr/>
        </p:nvSpPr>
        <p:spPr>
          <a:xfrm>
            <a:off x="539496" y="119303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阅读下面这首唐诗，完成下面小题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M_5_BD.9_2#9a3bec36f?sp=1&amp;vaa=1&amp;vcp=1&amp;pid=b4f7c9e00&amp;color=0,0,0&amp;vtp=1&amp;vaab=1&amp;bbb=1"/>
          <p:cNvSpPr/>
          <p:nvPr/>
        </p:nvSpPr>
        <p:spPr>
          <a:xfrm>
            <a:off x="539496" y="182073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渡荆门送别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李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白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渡远荆门外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来从楚国游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山随平野尽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江入大荒流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月下飞天镜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云生结海楼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仍怜故乡水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万里送行舟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0_1#5a26b48f5?vaa=1&amp;vcp=1&amp;pid=9a3bec36f&amp;color=0,0,0&amp;vtp=1&amp;vaab=1&amp;bt=1&amp;bbb=1"/>
          <p:cNvSpPr/>
          <p:nvPr/>
        </p:nvSpPr>
        <p:spPr>
          <a:xfrm>
            <a:off x="539496" y="184353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下列对这首诗的理解和分析，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有误的一项是(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BD.10_2#5a26b48f5.choices?vaa=1&amp;vcp=1&amp;pid=9a3bec36f&amp;color=0,0,0&amp;vtp=1&amp;vaab=1&amp;bbb=1"/>
          <p:cNvSpPr/>
          <p:nvPr/>
        </p:nvSpPr>
        <p:spPr>
          <a:xfrm>
            <a:off x="539496" y="247580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A.本诗借景抒情，写出诗人前往楚地途中的所见所感。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.首联写诗人乘舟到“荆门外”，交代了诗人的行踪。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.颔联描写长江两岸特有的景色，体现山水的静态美。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.颈联描绘了水中映月和天边云霞这两幅美丽的画面。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_1#5a26b48f5?vaa=1&amp;vcp=1&amp;pid=9a3bec36f&amp;color=0,0,0&amp;vtp=1&amp;vaab=1&amp;bt=1&amp;bbb=1&amp;hb=1"/>
          <p:cNvSpPr/>
          <p:nvPr/>
        </p:nvSpPr>
        <p:spPr>
          <a:xfrm>
            <a:off x="539496" y="1074007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本题考查诗歌的内容理解与手法分析。颔联“山随平野尽，江入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大荒流”意思是：山随着平坦广阔的原野的出现逐渐消失，江水在一望无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际的原野中奔流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随”字写出了山逐渐消失，平野逐渐出现，展现了山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到平野的转换，使景物有动态的美感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入”展现了江水奔腾而去的画面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用流动（转换）的视角描绘了一副气势磅礴的万里长江图，展现的是动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态美。C项中“体现山水的静态美”有误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6_AN.2_1#5a26b48f5?vaa=1&amp;vcp=1&amp;pid=9a3bec36f&amp;color=0,0,0&amp;vtp=1&amp;vaab=1&amp;bbb=1"/>
          <p:cNvSpPr/>
          <p:nvPr/>
        </p:nvSpPr>
        <p:spPr>
          <a:xfrm>
            <a:off x="539496" y="497887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c9a62f56.fixed?vcp=1&amp;pid=929d15223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把握内容情感</a:t>
            </a:r>
            <a:endParaRPr lang="en-US" altLang="zh-CN" sz="4000" dirty="0"/>
          </a:p>
        </p:txBody>
      </p:sp>
      <p:sp>
        <p:nvSpPr>
          <p:cNvPr id="3" name="C_4_BD#ac9a62f56.fixed?vcp=1&amp;pid=929d15223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4_1#2c930bf15?sp=1&amp;vaa=1&amp;vcp=1&amp;pid=9a3bec36f&amp;color=0,0,0&amp;vtp=1&amp;vaab=1&amp;bt=1&amp;bbb=1"/>
          <p:cNvSpPr/>
          <p:nvPr/>
        </p:nvSpPr>
        <p:spPr>
          <a:xfrm>
            <a:off x="539496" y="37960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【思想情感】尾联表达了诗人什么情感？请结合诗句简要分析。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/>
          </a:p>
        </p:txBody>
      </p:sp>
      <p:sp>
        <p:nvSpPr>
          <p:cNvPr id="5" name="QB_6_AS.1_1#2c930bf15?vaa=1&amp;vcp=1&amp;pid=9a3bec36f&amp;color=0,0,0&amp;vtp=1&amp;vaab=1&amp;bbb=1&amp;hb=1"/>
          <p:cNvSpPr/>
          <p:nvPr/>
        </p:nvSpPr>
        <p:spPr>
          <a:xfrm>
            <a:off x="539496" y="2350960"/>
            <a:ext cx="11109960" cy="38498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本题考查把握思想情感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仍怜故乡水，万里送行舟”意思是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故乡之水恋恋不舍，不远万里送我行舟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怜”和“送”赋予江水以人的浓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厚感情，诗人不说自己思念故乡，而说故乡之水恋恋不舍地一路送我远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行。万里送行舟，从对面写来，越发显出自己思乡情深。故乡水有情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不远万里，依恋不舍送我远去，表达了诗人离开故乡时依依不舍、思念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故乡的感情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_1#2c930bf15?vaa=1&amp;vcp=1&amp;pid=9a3bec36f&amp;color=0,0,0&amp;vtp=1&amp;vaab=1&amp;bt=1&amp;bbb=1&amp;hb=1">
            <a:extLst>
              <a:ext uri="{FF2B5EF4-FFF2-40B4-BE49-F238E27FC236}">
                <a16:creationId xmlns:a16="http://schemas.microsoft.com/office/drawing/2014/main" id="{7BFEEC22-7A66-6AED-336D-E8A3224F227F}"/>
              </a:ext>
            </a:extLst>
          </p:cNvPr>
          <p:cNvSpPr/>
          <p:nvPr/>
        </p:nvSpPr>
        <p:spPr>
          <a:xfrm>
            <a:off x="709825" y="94287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故乡之水恋恋不舍，不远万里送我行舟。运用拟人手法，写出了诗人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对故乡的思念之情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8_1#b2c2917aa?sp=1&amp;vaa=1&amp;vcp=1&amp;pid=b4f7c9e00&amp;color=0,0,0&amp;vtp=1&amp;vaab=1&amp;bt=1&amp;bbb=1"/>
          <p:cNvSpPr/>
          <p:nvPr/>
        </p:nvSpPr>
        <p:spPr>
          <a:xfrm>
            <a:off x="539496" y="11871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阅读下面这首诗歌，完成下面小题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游山西村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陆  游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莫笑农家腊酒浑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丰年留客足鸡豚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山重水复疑无路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柳暗花明又一村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箫鼓追随春社近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衣冠简朴古风存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从今若许闲乘月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拄杖无时夜叩门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9_1#4df1c0486?vaa=1&amp;vcp=1&amp;pid=b2c2917aa&amp;color=0,0,0&amp;vtp=1&amp;vaab=1&amp;bt=1&amp;bbb=1"/>
          <p:cNvSpPr/>
          <p:nvPr/>
        </p:nvSpPr>
        <p:spPr>
          <a:xfrm>
            <a:off x="539496" y="184353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下列对这首诗的理解和分析，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有误的一项是(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BD.19_2#4df1c0486.choices?vaa=1&amp;vcp=1&amp;pid=b2c2917aa&amp;color=0,0,0&amp;vtp=1&amp;vaab=1&amp;bbb=1"/>
          <p:cNvSpPr/>
          <p:nvPr/>
        </p:nvSpPr>
        <p:spPr>
          <a:xfrm>
            <a:off x="539496" y="247580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A.颔联写山西村优美的环境，准确生动地写出了山阴道上曲折幽深的特点。</a:t>
            </a:r>
            <a:endParaRPr lang="en-US" altLang="zh-CN" sz="2800" spc="-1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.颈联写村民们欢天喜地庆贺“春社”，描摹了一幅浓厚的乡俗民风画卷。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.尾联转为忧伤的笔调，写出了诗人走出热闹喧嚣后内心的失意与孤独。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.这首记游诗，全诗八句无一“游”字，却处处切“游”字，游兴十足。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_1#4df1c0486?vaa=1&amp;vcp=1&amp;pid=b2c2917aa&amp;color=0,0,0&amp;vtp=1&amp;vaab=1&amp;bt=1&amp;bbb=1&amp;hb=1"/>
          <p:cNvSpPr/>
          <p:nvPr/>
        </p:nvSpPr>
        <p:spPr>
          <a:xfrm>
            <a:off x="539496" y="131530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本题考查诗歌内容理解和分析。C项赏析有误，尾联并不是忧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伤的笔调，也并非表现内心的失意与孤独。尾联意为：但愿从今以后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能不时拄杖乘月，轻叩柴扉，与老农亲切絮语。由此可知，这两句表现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的是对山村迷人景色、淳朴民风的赞美，没有表现“失意与孤独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endParaRPr lang="en-US" altLang="zh-CN" sz="2800" dirty="0"/>
          </a:p>
        </p:txBody>
      </p:sp>
      <p:sp>
        <p:nvSpPr>
          <p:cNvPr id="3" name="QC_6_AN.2_1#4df1c0486?vaa=1&amp;vcp=1&amp;pid=b2c2917aa&amp;color=0,0,0&amp;vtp=1&amp;vaab=1&amp;bbb=1"/>
          <p:cNvSpPr/>
          <p:nvPr/>
        </p:nvSpPr>
        <p:spPr>
          <a:xfrm>
            <a:off x="444246" y="395652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3_1#92b15f895?sp=1&amp;vaa=1&amp;vcp=1&amp;pid=b2c2917aa&amp;color=0,0,0&amp;vtp=1&amp;vaab=1&amp;bt=1&amp;bbb=1&amp;hb=1&amp;hltap=1"/>
          <p:cNvSpPr/>
          <p:nvPr/>
        </p:nvSpPr>
        <p:spPr>
          <a:xfrm>
            <a:off x="539496" y="1872456"/>
            <a:ext cx="11109960" cy="31175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本诗表达了诗人哪些情感？请结合诗句，简要回答。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92b15f895?vaa=1&amp;vcp=1&amp;pid=b2c2917aa&amp;color=0,0,0&amp;vtp=1&amp;vaab=1&amp;bt=1&amp;bbb=1&amp;hb=1"/>
          <p:cNvSpPr/>
          <p:nvPr/>
        </p:nvSpPr>
        <p:spPr>
          <a:xfrm>
            <a:off x="539496" y="6194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本题考查把握诗人思想感情。本诗中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，“丰年留客足鸡豚”，一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个“足”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字，表达了农家款客尽其所有的盛情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莫笑”二字，道出诗人对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农村淳朴民风的赞赏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。“山重水复”“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柳暗花明”写诗人置身山阴道上，信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步而行，疑若无路而忽又开朗的情景，不仅反映了诗人对前途所抱的希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望，也道出了世间事物消长变化的哲理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。“箫鼓”“春社”，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农家祭社祈年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满怀着对丰收的期待，也表现了诗人对农民的关心之情。陆游更以“衣冠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简朴古风存”赞美这里的乡土风俗。“拄杖无时夜叩门”，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但愿从今以后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能不时拄杖乘月，轻叩柴扉，与老农亲切絮语。此情此景，不亦乐乎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N.1_1#92b15f895?vaa=1&amp;vcp=1&amp;pid=b2c2917aa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“农家腊酒浑”“丰年留客”“衣冠简朴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”表达了诗人对淳朴热情的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村民的赞美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；“柳暗花明”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表达了诗人虽遇挫折却心存希望的乐观豁达；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箫鼓追随”表达了诗人对古风民俗的热爱；“拄杖夜叩门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”表达了诗人对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乡村生活的留恋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。（写出三点即可）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26_1#fb05e021f?vaa=1&amp;vcp=1&amp;pid=b4f7c9e00&amp;color=0,0,0&amp;vtp=1&amp;vaab=1&amp;bt=1&amp;bbb=1"/>
          <p:cNvSpPr/>
          <p:nvPr/>
        </p:nvSpPr>
        <p:spPr>
          <a:xfrm>
            <a:off x="539496" y="4020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阅读下面这首唐诗，完成下面小题。</a:t>
            </a:r>
            <a:endParaRPr lang="en-US" altLang="zh-CN" sz="2800" dirty="0"/>
          </a:p>
        </p:txBody>
      </p:sp>
      <p:sp>
        <p:nvSpPr>
          <p:cNvPr id="3" name="QM_5_BD.26_2#fb05e021f?sp=1&amp;vaa=1&amp;vcp=1&amp;pid=b4f7c9e00&amp;color=0,0,0&amp;vtp=1&amp;vaab=1&amp;bbb=1"/>
          <p:cNvSpPr/>
          <p:nvPr/>
        </p:nvSpPr>
        <p:spPr>
          <a:xfrm>
            <a:off x="539496" y="103426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行路难（其一）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李  白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金樽清酒斗十千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玉盘珍羞直万钱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停杯投箸不能食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拔剑四顾心茫然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欲渡黄河冰塞川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将登太行雪满山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闲来垂钓碧溪上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忽复乘舟梦日边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行路难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行路难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多歧路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今安在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长风破浪会有时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直挂云帆济沧海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7_1#a58d73056?vaa=1&amp;vcp=1&amp;pid=fb05e021f&amp;color=0,0,0&amp;vtp=1&amp;vaab=1&amp;bt=1&amp;bbb=1"/>
          <p:cNvSpPr/>
          <p:nvPr/>
        </p:nvSpPr>
        <p:spPr>
          <a:xfrm>
            <a:off x="539496" y="731393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下列对这首诗的理解和分析，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有误的一项是(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29_1#a58d73056.bracket?vaa=1&amp;vcp=1&amp;pid=fb05e021f&amp;color=0,0,0&amp;vpa=5&amp;vtp=1&amp;vaab=1"/>
          <p:cNvSpPr/>
          <p:nvPr/>
        </p:nvSpPr>
        <p:spPr>
          <a:xfrm>
            <a:off x="7839614" y="718630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27_2#a58d73056.choices?vaa=1&amp;vcp=1&amp;pid=fb05e021f&amp;color=0,0,0&amp;vtp=1&amp;vaab=1&amp;bbb=1&amp;hb=1"/>
          <p:cNvSpPr/>
          <p:nvPr/>
        </p:nvSpPr>
        <p:spPr>
          <a:xfrm>
            <a:off x="539496" y="1262381"/>
            <a:ext cx="11109960" cy="4300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A.诗歌开头先营造宴饮的欢乐气氛，接着以“停”“投”“拔”“顾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”表现诗人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的苦闷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，形成强烈的反差。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.诗人以冰塞黄河不可渡，雪满太行不能登，隐喻人生仕途的艰难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，蕴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含无限悲慨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.第七、八句，借用姜尚和伊尹的典故，表明诗人希望能乘舟垂钓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，过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上闲适的归隐生活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.全诗情感起伏，一波三折。虽有苦闷失意，最后却在沉郁中奋起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，坚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定了追求理想的信心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6_AS.1_1#a58d73056?vaa=1&amp;vcp=1&amp;pid=fb05e021f&amp;color=0,0,0&amp;vtp=1&amp;vaab=1&amp;bbb=1"/>
          <p:cNvSpPr/>
          <p:nvPr/>
        </p:nvSpPr>
        <p:spPr>
          <a:xfrm>
            <a:off x="539496" y="5585524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应为表明诗人渴望得到重用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1_1#877562111?sp=1&amp;vaa=1&amp;vcp=1&amp;pid=fb05e021f&amp;color=0,0,0&amp;vtp=1&amp;vaab=1&amp;bt=1&amp;bbb=1&amp;hb=1&amp;hltap=1"/>
          <p:cNvSpPr/>
          <p:nvPr/>
        </p:nvSpPr>
        <p:spPr>
          <a:xfrm>
            <a:off x="539496" y="1652619"/>
            <a:ext cx="11109960" cy="31175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在诗中，诗人既为前路崎岖而愁苦，又高扬“济沧海”之志，这是一个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怎样的诗人形象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请结合内容概括分析。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6_AN.31_1#877562111?sp=1&amp;vaa=1&amp;vcp=1&amp;pid=fb05e021f&amp;color=0,0,0&amp;vtp=1&amp;vaab=1&amp;bt=1&amp;bbb=1&amp;hb=1&amp;hla=1">
            <a:extLst>
              <a:ext uri="{FF2B5EF4-FFF2-40B4-BE49-F238E27FC236}">
                <a16:creationId xmlns:a16="http://schemas.microsoft.com/office/drawing/2014/main" id="{4E1AFE60-310A-71E8-4060-40775D5459D2}"/>
              </a:ext>
            </a:extLst>
          </p:cNvPr>
          <p:cNvSpPr/>
          <p:nvPr/>
        </p:nvSpPr>
        <p:spPr>
          <a:xfrm>
            <a:off x="539496" y="2920079"/>
            <a:ext cx="11109960" cy="1763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示例：诗人“不能食”而“心茫然”，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但仍希望能得到重用，有为于当世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展现了他怀才不遇、悲愤无奈，在悲愤中不失豪放气概，在失意中仍满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怀希望的狂傲不羁的形象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157f91be2?vcp=1&amp;pid=ac9a62f56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91640" y="1078992"/>
            <a:ext cx="8814816" cy="4700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0f46a545.fixed?vcp=1&amp;pid=929d15223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把握内容情感</a:t>
            </a:r>
            <a:endParaRPr lang="en-US" altLang="zh-CN" sz="4000" dirty="0"/>
          </a:p>
        </p:txBody>
      </p:sp>
      <p:sp>
        <p:nvSpPr>
          <p:cNvPr id="3" name="C_4_BD#40f46a545.fixed?vcp=1&amp;pid=929d15223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41d61bbe?sp=1&amp;vcp=1&amp;pid=40f46a545&amp;color=0,0,0&amp;vtp=1&amp;vaab=1&amp;bt=1&amp;bbb=1"/>
          <p:cNvSpPr/>
          <p:nvPr/>
        </p:nvSpPr>
        <p:spPr>
          <a:xfrm>
            <a:off x="539496" y="42105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（一）古诗词的主题及其代表篇目</a:t>
            </a:r>
            <a:endParaRPr lang="en-US" altLang="zh-CN" sz="3000" dirty="0"/>
          </a:p>
        </p:txBody>
      </p:sp>
      <p:graphicFrame>
        <p:nvGraphicFramePr>
          <p:cNvPr id="7" name="P_6_BD#361a10bfe?colgroup=3,14,12&amp;vcp=1&amp;pid=c41d61bb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0228770"/>
              </p:ext>
            </p:extLst>
          </p:nvPr>
        </p:nvGraphicFramePr>
        <p:xfrm>
          <a:off x="539496" y="1161841"/>
          <a:ext cx="11109960" cy="5008792"/>
        </p:xfrm>
        <a:graphic>
          <a:graphicData uri="http://schemas.openxmlformats.org/drawingml/2006/table">
            <a:tbl>
              <a:tblPr/>
              <a:tblGrid>
                <a:gridCol w="1335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453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295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送别诗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送别诗一般先描写景物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再表达离愁别绪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从而体现作者对离人的眷恋不舍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依依惜别之情以及朋友间的深厚情谊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李白的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渡荆门送别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送友人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王勃的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送杜少府之任蜀州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28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边塞诗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边塞诗主要描写边塞风景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军旅生活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王维的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使至塞上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岑参的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白雪歌送武判官归京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范仲淹的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渔家傲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·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秋思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P_6_BD#361a10bfe?colgroup=3,14,12&amp;vcp=1&amp;pid=c41d61bbe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1425596"/>
              </p:ext>
            </p:extLst>
          </p:nvPr>
        </p:nvGraphicFramePr>
        <p:xfrm>
          <a:off x="539496" y="1055877"/>
          <a:ext cx="11109960" cy="5012692"/>
        </p:xfrm>
        <a:graphic>
          <a:graphicData uri="http://schemas.openxmlformats.org/drawingml/2006/table">
            <a:tbl>
              <a:tblPr/>
              <a:tblGrid>
                <a:gridCol w="1335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212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537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山水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田园诗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山水田园诗以描写自然风光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乡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村景物以及安逸恬淡的隐居生活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陶渊明的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饮酒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归园田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居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陆游的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游山西村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咏史诗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咏史诗通过对历史人物的功过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历史事件的成败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朝代的兴衰发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表评论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抒发感慨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杜牧的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赤壁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张养浩的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山坡羊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潼关怀古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怀乡诗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怀乡诗以思念家乡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怀念亲朋为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王湾的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次北固山下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马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致远的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天净沙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·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秋思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6_BD#361a10bfe?colgroup=3,14,12&amp;vcp=1&amp;pid=c41d61bbe&amp;color=0,0,0&amp;vtp=1&amp;vaab=1&amp;bt=1&amp;bbb=1">
            <a:extLst>
              <a:ext uri="{FF2B5EF4-FFF2-40B4-BE49-F238E27FC236}">
                <a16:creationId xmlns:a16="http://schemas.microsoft.com/office/drawing/2014/main" id="{90A4BF64-2A25-8075-F8B8-8D5E2BDA2062}"/>
              </a:ext>
            </a:extLst>
          </p:cNvPr>
          <p:cNvSpPr txBox="1"/>
          <p:nvPr/>
        </p:nvSpPr>
        <p:spPr>
          <a:xfrm>
            <a:off x="10931311" y="34747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P_6_BD#361a10bfe?colgroup=3,14,12&amp;vcp=1&amp;pid=c41d61bbe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4956007"/>
              </p:ext>
            </p:extLst>
          </p:nvPr>
        </p:nvGraphicFramePr>
        <p:xfrm>
          <a:off x="539496" y="1723612"/>
          <a:ext cx="11109960" cy="2770252"/>
        </p:xfrm>
        <a:graphic>
          <a:graphicData uri="http://schemas.openxmlformats.org/drawingml/2006/table">
            <a:tbl>
              <a:tblPr/>
              <a:tblGrid>
                <a:gridCol w="1335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212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537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忧国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伤时诗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忧国伤时诗以同情人民的疾苦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反映离乱的痛苦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抒发爱国之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情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揭露统治者的昏庸腐朽等为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杜甫的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春望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茅屋为秋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风所破歌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文天祥的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过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零丁洋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P_6_BD#361a10bfe?vcp=1&amp;pid=c41d61bbe&amp;color=0,0,0&amp;vtp=1&amp;vaab=1&amp;bbb=1&amp;hb=1"/>
          <p:cNvSpPr/>
          <p:nvPr/>
        </p:nvSpPr>
        <p:spPr>
          <a:xfrm>
            <a:off x="539496" y="463191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当然，有些诗歌内容较丰富，可以同时涵盖几个主题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，如岑参的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白雪歌送武判官归京》既可归为送别诗，也可归为边塞诗。</a:t>
            </a:r>
            <a:endParaRPr lang="en-US" altLang="zh-CN" sz="2800" dirty="0"/>
          </a:p>
        </p:txBody>
      </p:sp>
      <p:sp>
        <p:nvSpPr>
          <p:cNvPr id="2" name="P_6_BD#361a10bfe?colgroup=3,14,12&amp;vcp=1&amp;pid=c41d61bbe&amp;color=0,0,0&amp;vtp=1&amp;vaab=1&amp;bt=1&amp;bbb=1">
            <a:extLst>
              <a:ext uri="{FF2B5EF4-FFF2-40B4-BE49-F238E27FC236}">
                <a16:creationId xmlns:a16="http://schemas.microsoft.com/office/drawing/2014/main" id="{2D642DCE-03CB-7C2F-80F0-589299C1FFAC}"/>
              </a:ext>
            </a:extLst>
          </p:cNvPr>
          <p:cNvSpPr txBox="1"/>
          <p:nvPr/>
        </p:nvSpPr>
        <p:spPr>
          <a:xfrm>
            <a:off x="10931311" y="101520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4fb6b77b?sp=1&amp;vcp=1&amp;pid=40f46a545&amp;color=0,0,0&amp;vtp=1&amp;vaab=1&amp;bt=1&amp;bbb=1"/>
          <p:cNvSpPr/>
          <p:nvPr/>
        </p:nvSpPr>
        <p:spPr>
          <a:xfrm>
            <a:off x="539496" y="554400"/>
            <a:ext cx="11109960" cy="5133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（二）古诗词的思想感情及其代表篇目</a:t>
            </a:r>
            <a:endParaRPr lang="en-US" altLang="zh-CN" sz="3000" dirty="0"/>
          </a:p>
        </p:txBody>
      </p:sp>
      <p:graphicFrame>
        <p:nvGraphicFramePr>
          <p:cNvPr id="10" name="P_6_BD#b51e178c1?colgroup=4,11,13&amp;vcp=1&amp;pid=54fb6b77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2435431"/>
              </p:ext>
            </p:extLst>
          </p:nvPr>
        </p:nvGraphicFramePr>
        <p:xfrm>
          <a:off x="539496" y="1197782"/>
          <a:ext cx="11100816" cy="4784856"/>
        </p:xfrm>
        <a:graphic>
          <a:graphicData uri="http://schemas.openxmlformats.org/drawingml/2006/table">
            <a:tbl>
              <a:tblPr/>
              <a:tblGrid>
                <a:gridCol w="1783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5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023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55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思想感情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7406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忧国伤时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揭露统治者的昏庸腐朽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王磐的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朝天子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咏喇叭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536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反映离乱的痛苦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抒发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爱国之情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杜甫的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春望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7406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忧国伤时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同情人民的疾苦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杜甫的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茅屋为秋风所破歌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740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国破家亡的哀伤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文天祥的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南安军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7406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建功立业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对建功立业的渴望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曹操的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观沧海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740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保家卫国的决心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李贺的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雁门太守行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36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报国无门的悲伤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辛弃疾的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破阵子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·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为陈同甫赋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壮词以寄之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1477</Words>
  <Application>Microsoft Office PowerPoint</Application>
  <PresentationFormat>宽屏</PresentationFormat>
  <Paragraphs>328</Paragraphs>
  <Slides>39</Slides>
  <Notes>37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7" baseType="lpstr">
      <vt:lpstr>Arial (正文)</vt:lpstr>
      <vt:lpstr>华文隶书</vt:lpstr>
      <vt:lpstr>宋体</vt:lpstr>
      <vt:lpstr>宋体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10</cp:revision>
  <dcterms:created xsi:type="dcterms:W3CDTF">2024-11-21T07:21:02Z</dcterms:created>
  <dcterms:modified xsi:type="dcterms:W3CDTF">2025-07-24T02:48:58Z</dcterms:modified>
  <cp:category/>
  <cp:contentStatus/>
</cp:coreProperties>
</file>