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7" r:id="rId3"/>
    <p:sldId id="260" r:id="rId4"/>
    <p:sldId id="261" r:id="rId5"/>
    <p:sldId id="262" r:id="rId6"/>
    <p:sldId id="263" r:id="rId7"/>
    <p:sldId id="264" r:id="rId8"/>
    <p:sldId id="265" r:id="rId9"/>
    <p:sldId id="266" r:id="rId10"/>
    <p:sldId id="267" r:id="rId11"/>
    <p:sldId id="268" r:id="rId12"/>
    <p:sldId id="287" r:id="rId13"/>
    <p:sldId id="290" r:id="rId14"/>
    <p:sldId id="270" r:id="rId15"/>
    <p:sldId id="271" r:id="rId16"/>
    <p:sldId id="272" r:id="rId17"/>
    <p:sldId id="273" r:id="rId18"/>
    <p:sldId id="274" r:id="rId19"/>
    <p:sldId id="275" r:id="rId20"/>
    <p:sldId id="276" r:id="rId21"/>
    <p:sldId id="277" r:id="rId22"/>
    <p:sldId id="278" r:id="rId23"/>
    <p:sldId id="279" r:id="rId24"/>
    <p:sldId id="280" r:id="rId25"/>
    <p:sldId id="288" r:id="rId26"/>
    <p:sldId id="281" r:id="rId27"/>
    <p:sldId id="289" r:id="rId28"/>
    <p:sldId id="282" r:id="rId29"/>
    <p:sldId id="283" r:id="rId30"/>
    <p:sldId id="284" r:id="rId3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sorterViewPr>
    <p:cViewPr>
      <p:scale>
        <a:sx n="100" d="100"/>
        <a:sy n="100" d="100"/>
      </p:scale>
      <p:origin x="0" y="-8827"/>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343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18dd4db4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408A575-AEFB-44AF-BB4F-8D72577C505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38328" y="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第7讲</a:t>
            </a:r>
            <a:endParaRPr lang="en-US" sz="2400" dirty="0"/>
          </a:p>
        </p:txBody>
      </p:sp>
      <p:sp>
        <p:nvSpPr>
          <p:cNvPr id="6" name="MasterShapeName"/>
          <p:cNvSpPr/>
          <p:nvPr/>
        </p:nvSpPr>
        <p:spPr>
          <a:xfrm>
            <a:off x="1426464" y="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材料探究与整合</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18dd4db4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20999FD-3108-4520-8A92-A60B4F69DC4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6" name="MasterShapeName?linknodeid=6356666a9" descr="preencoded.png">
            <a:hlinkClick r:id="rId3" action="ppaction://hlinksldjump"/>
          </p:cNvPr>
          <p:cNvPicPr>
            <a:picLocks noChangeAspect="1"/>
          </p:cNvPicPr>
          <p:nvPr/>
        </p:nvPicPr>
        <p:blipFill>
          <a:blip r:embed="rId4"/>
          <a:stretch>
            <a:fillRect/>
          </a:stretch>
        </p:blipFill>
        <p:spPr>
          <a:xfrm>
            <a:off x="3964012" y="6483096"/>
            <a:ext cx="1399032" cy="374904"/>
          </a:xfrm>
          <a:prstGeom prst="rect">
            <a:avLst/>
          </a:prstGeom>
        </p:spPr>
      </p:pic>
      <p:sp>
        <p:nvSpPr>
          <p:cNvPr id="7" name="MasterShapeName?linknodeid=6356666a9&amp;color=RGB(64,64,64)">
            <a:hlinkClick r:id="rId3" action="ppaction://hlinksldjump"/>
          </p:cNvPr>
          <p:cNvSpPr/>
          <p:nvPr/>
        </p:nvSpPr>
        <p:spPr>
          <a:xfrm>
            <a:off x="413774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pic>
        <p:nvPicPr>
          <p:cNvPr id="8" name="MasterShapeName?linknodeid=f7a173c2c" descr="preencoded.png">
            <a:hlinkClick r:id="rId5" action="ppaction://hlinksldjump"/>
          </p:cNvPr>
          <p:cNvPicPr>
            <a:picLocks noChangeAspect="1"/>
          </p:cNvPicPr>
          <p:nvPr/>
        </p:nvPicPr>
        <p:blipFill>
          <a:blip r:embed="rId4"/>
          <a:stretch>
            <a:fillRect/>
          </a:stretch>
        </p:blipFill>
        <p:spPr>
          <a:xfrm>
            <a:off x="5390476" y="6483096"/>
            <a:ext cx="1399032" cy="374904"/>
          </a:xfrm>
          <a:prstGeom prst="rect">
            <a:avLst/>
          </a:prstGeom>
        </p:spPr>
      </p:pic>
      <p:sp>
        <p:nvSpPr>
          <p:cNvPr id="9" name="MasterShapeName?linknodeid=f7a173c2c&amp;color=RGB(64,64,64)">
            <a:hlinkClick r:id="rId5" action="ppaction://hlinksldjump"/>
          </p:cNvPr>
          <p:cNvSpPr/>
          <p:nvPr/>
        </p:nvSpPr>
        <p:spPr>
          <a:xfrm>
            <a:off x="556421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pic>
        <p:nvPicPr>
          <p:cNvPr id="10" name="MasterShapeName?linknodeid=483bffa11" descr="preencoded.png">
            <a:hlinkClick r:id="rId6" action="ppaction://hlinksldjump"/>
          </p:cNvPr>
          <p:cNvPicPr>
            <a:picLocks noChangeAspect="1"/>
          </p:cNvPicPr>
          <p:nvPr/>
        </p:nvPicPr>
        <p:blipFill>
          <a:blip r:embed="rId4"/>
          <a:stretch>
            <a:fillRect/>
          </a:stretch>
        </p:blipFill>
        <p:spPr>
          <a:xfrm>
            <a:off x="6816940" y="6483096"/>
            <a:ext cx="1399032" cy="374904"/>
          </a:xfrm>
          <a:prstGeom prst="rect">
            <a:avLst/>
          </a:prstGeom>
        </p:spPr>
      </p:pic>
      <p:sp>
        <p:nvSpPr>
          <p:cNvPr id="11" name="MasterShapeName?linknodeid=483bffa11&amp;color=RGB(64,64,64)">
            <a:hlinkClick r:id="rId6" action="ppaction://hlinksldjump"/>
          </p:cNvPr>
          <p:cNvSpPr/>
          <p:nvPr/>
        </p:nvSpPr>
        <p:spPr>
          <a:xfrm>
            <a:off x="698153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针对训练</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3" name="MasterShapeName"/>
          <p:cNvSpPr/>
          <p:nvPr/>
        </p:nvSpPr>
        <p:spPr>
          <a:xfrm>
            <a:off x="338328" y="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第7讲</a:t>
            </a:r>
            <a:endParaRPr lang="en-US" sz="2400" dirty="0"/>
          </a:p>
        </p:txBody>
      </p:sp>
      <p:sp>
        <p:nvSpPr>
          <p:cNvPr id="14" name="MasterShapeName"/>
          <p:cNvSpPr/>
          <p:nvPr/>
        </p:nvSpPr>
        <p:spPr>
          <a:xfrm>
            <a:off x="1426464" y="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材料探究与整合</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inese#pid=673723671f6855087e737d8b#tid=673db8f3f38e380009f4e7c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E5710A5-CE64-02F6-36AD-1B6412F9EBDD}"/>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EE3D49"/>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CC0B303-FE89-4F46-9FCF-ADDAC6EAC10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38328" y="0"/>
            <a:ext cx="1298448" cy="374904"/>
          </a:xfrm>
          <a:prstGeom prst="rect">
            <a:avLst/>
          </a:prstGeom>
          <a:noFill/>
          <a:ln/>
        </p:spPr>
        <p:txBody>
          <a:bodyPr/>
          <a:lstStyle/>
          <a:p>
            <a:endParaRPr lang="zh-CN" altLang="en-US"/>
          </a:p>
        </p:txBody>
      </p:sp>
      <p:sp>
        <p:nvSpPr>
          <p:cNvPr id="6" name="MasterShapeName"/>
          <p:cNvSpPr/>
          <p:nvPr/>
        </p:nvSpPr>
        <p:spPr>
          <a:xfrm>
            <a:off x="1426464" y="0"/>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9838A53-54C4-4D6B-AFBB-AD3CA4DF3B6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6" name="MasterShapeName?linknodeid=6356666a9" descr="preencoded.png">
            <a:hlinkClick r:id="rId3" action="ppaction://hlinksldjump"/>
          </p:cNvPr>
          <p:cNvPicPr>
            <a:picLocks noChangeAspect="1"/>
          </p:cNvPicPr>
          <p:nvPr/>
        </p:nvPicPr>
        <p:blipFill>
          <a:blip r:embed="rId4"/>
          <a:stretch>
            <a:fillRect/>
          </a:stretch>
        </p:blipFill>
        <p:spPr>
          <a:xfrm>
            <a:off x="3955048" y="6483096"/>
            <a:ext cx="1399032" cy="374904"/>
          </a:xfrm>
          <a:prstGeom prst="rect">
            <a:avLst/>
          </a:prstGeom>
        </p:spPr>
      </p:pic>
      <p:sp>
        <p:nvSpPr>
          <p:cNvPr id="7" name="MasterShapeName?linknodeid=6356666a9&amp;color=RGB(64,64,64)">
            <a:hlinkClick r:id="rId3" action="ppaction://hlinksldjump"/>
          </p:cNvPr>
          <p:cNvSpPr/>
          <p:nvPr/>
        </p:nvSpPr>
        <p:spPr>
          <a:xfrm>
            <a:off x="412878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pic>
        <p:nvPicPr>
          <p:cNvPr id="8" name="MasterShapeName?linknodeid=f7a173c2c" descr="preencoded.png">
            <a:hlinkClick r:id="rId5" action="ppaction://hlinksldjump"/>
          </p:cNvPr>
          <p:cNvPicPr>
            <a:picLocks noChangeAspect="1"/>
          </p:cNvPicPr>
          <p:nvPr/>
        </p:nvPicPr>
        <p:blipFill>
          <a:blip r:embed="rId4"/>
          <a:stretch>
            <a:fillRect/>
          </a:stretch>
        </p:blipFill>
        <p:spPr>
          <a:xfrm>
            <a:off x="5381512" y="6483096"/>
            <a:ext cx="1399032" cy="374904"/>
          </a:xfrm>
          <a:prstGeom prst="rect">
            <a:avLst/>
          </a:prstGeom>
        </p:spPr>
      </p:pic>
      <p:sp>
        <p:nvSpPr>
          <p:cNvPr id="9" name="MasterShapeName?linknodeid=f7a173c2c&amp;color=RGB(64,64,64)">
            <a:hlinkClick r:id="rId5" action="ppaction://hlinksldjump"/>
          </p:cNvPr>
          <p:cNvSpPr/>
          <p:nvPr/>
        </p:nvSpPr>
        <p:spPr>
          <a:xfrm>
            <a:off x="555524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pic>
        <p:nvPicPr>
          <p:cNvPr id="10" name="MasterShapeName?linknodeid=483bffa11" descr="preencoded.png">
            <a:hlinkClick r:id="rId6" action="ppaction://hlinksldjump"/>
          </p:cNvPr>
          <p:cNvPicPr>
            <a:picLocks noChangeAspect="1"/>
          </p:cNvPicPr>
          <p:nvPr/>
        </p:nvPicPr>
        <p:blipFill>
          <a:blip r:embed="rId4"/>
          <a:stretch>
            <a:fillRect/>
          </a:stretch>
        </p:blipFill>
        <p:spPr>
          <a:xfrm>
            <a:off x="6807976" y="6483096"/>
            <a:ext cx="1399032" cy="374904"/>
          </a:xfrm>
          <a:prstGeom prst="rect">
            <a:avLst/>
          </a:prstGeom>
        </p:spPr>
      </p:pic>
      <p:sp>
        <p:nvSpPr>
          <p:cNvPr id="11" name="MasterShapeName?linknodeid=483bffa11&amp;color=RGB(64,64,64)">
            <a:hlinkClick r:id="rId6" action="ppaction://hlinksldjump"/>
          </p:cNvPr>
          <p:cNvSpPr/>
          <p:nvPr/>
        </p:nvSpPr>
        <p:spPr>
          <a:xfrm>
            <a:off x="697256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针对训练</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3" name="MasterShapeName"/>
          <p:cNvSpPr/>
          <p:nvPr/>
        </p:nvSpPr>
        <p:spPr>
          <a:xfrm>
            <a:off x="338328" y="0"/>
            <a:ext cx="1298448" cy="374904"/>
          </a:xfrm>
          <a:prstGeom prst="rect">
            <a:avLst/>
          </a:prstGeom>
          <a:noFill/>
          <a:ln/>
        </p:spPr>
        <p:txBody>
          <a:bodyPr/>
          <a:lstStyle/>
          <a:p>
            <a:endParaRPr lang="zh-CN" altLang="en-US"/>
          </a:p>
        </p:txBody>
      </p:sp>
      <p:sp>
        <p:nvSpPr>
          <p:cNvPr id="14" name="MasterShapeName"/>
          <p:cNvSpPr/>
          <p:nvPr/>
        </p:nvSpPr>
        <p:spPr>
          <a:xfrm>
            <a:off x="1426464" y="0"/>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O_5_BD.1_2#6c093abfc?vaa=1&amp;vcp=1&amp;pid=f7a173c2c&amp;color=0,0,0&amp;vtp=1&amp;vaab=1&amp;bt=1&amp;bbb=1&amp;hb=1"/>
          <p:cNvSpPr/>
          <p:nvPr/>
        </p:nvSpPr>
        <p:spPr>
          <a:xfrm>
            <a:off x="539496" y="449625"/>
            <a:ext cx="11109960" cy="58876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楷体" pitchFamily="34" charset="-122"/>
                <a:cs typeface="Times New Roman" pitchFamily="34" charset="-120"/>
              </a:rPr>
              <a:t>邕江是南宁的母亲河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是南宁市主要的城市用水源</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干支流航道也是重要的运输线路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南宁依水而建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缘水而兴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水资源丰</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年均降雨量超</a:t>
            </a:r>
            <a:r>
              <a:rPr lang="en-US" altLang="zh-CN" sz="2800" b="0" i="0" dirty="0">
                <a:solidFill>
                  <a:srgbClr val="000000"/>
                </a:solidFill>
                <a:latin typeface="Times New Roman" pitchFamily="34" charset="0"/>
                <a:ea typeface="SimSun" pitchFamily="34" charset="-122"/>
                <a:cs typeface="Times New Roman" pitchFamily="34" charset="-120"/>
              </a:rPr>
              <a:t>1200</a:t>
            </a:r>
            <a:r>
              <a:rPr lang="en-US" altLang="zh-CN" sz="2800" b="0" i="0" dirty="0">
                <a:solidFill>
                  <a:srgbClr val="000000"/>
                </a:solidFill>
                <a:latin typeface="Times New Roman" pitchFamily="34" charset="0"/>
                <a:ea typeface="楷体" pitchFamily="34" charset="-122"/>
                <a:cs typeface="Times New Roman" pitchFamily="34" charset="-120"/>
              </a:rPr>
              <a:t>毫米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水系发达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江河湖库众多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流域面积</a:t>
            </a:r>
            <a:r>
              <a:rPr lang="en-US" altLang="zh-CN" sz="2800" b="0" i="0" dirty="0">
                <a:solidFill>
                  <a:srgbClr val="000000"/>
                </a:solidFill>
                <a:latin typeface="Times New Roman" pitchFamily="34" charset="0"/>
                <a:ea typeface="SimSun" pitchFamily="34" charset="-122"/>
                <a:cs typeface="Times New Roman" pitchFamily="34" charset="-120"/>
              </a:rPr>
              <a:t>50</a:t>
            </a:r>
            <a:r>
              <a:rPr lang="en-US" altLang="zh-CN" sz="2800" b="0" i="0" dirty="0">
                <a:solidFill>
                  <a:srgbClr val="000000"/>
                </a:solidFill>
                <a:latin typeface="Times New Roman" pitchFamily="34" charset="0"/>
                <a:ea typeface="楷体" pitchFamily="34" charset="-122"/>
                <a:cs typeface="Times New Roman" pitchFamily="34" charset="-120"/>
              </a:rPr>
              <a:t>平</a:t>
            </a: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方千米以上河流</a:t>
            </a:r>
            <a:r>
              <a:rPr lang="en-US" altLang="zh-CN" sz="2800" b="0" i="0" dirty="0">
                <a:solidFill>
                  <a:srgbClr val="000000"/>
                </a:solidFill>
                <a:latin typeface="Times New Roman" pitchFamily="34" charset="0"/>
                <a:ea typeface="SimSun" pitchFamily="34" charset="-122"/>
                <a:cs typeface="Times New Roman" pitchFamily="34" charset="-120"/>
              </a:rPr>
              <a:t>152</a:t>
            </a:r>
            <a:r>
              <a:rPr lang="en-US" altLang="zh-CN" sz="2800" b="0" i="0" dirty="0">
                <a:solidFill>
                  <a:srgbClr val="000000"/>
                </a:solidFill>
                <a:latin typeface="Times New Roman" pitchFamily="34" charset="0"/>
                <a:ea typeface="楷体" pitchFamily="34" charset="-122"/>
                <a:cs typeface="Times New Roman" pitchFamily="34" charset="-120"/>
              </a:rPr>
              <a:t>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主城区内有</a:t>
            </a:r>
            <a:r>
              <a:rPr lang="en-US" altLang="zh-CN" sz="2800" b="0" i="0" dirty="0">
                <a:solidFill>
                  <a:srgbClr val="000000"/>
                </a:solidFill>
                <a:latin typeface="Times New Roman" pitchFamily="34" charset="0"/>
                <a:ea typeface="SimSun" pitchFamily="34" charset="-122"/>
                <a:cs typeface="Times New Roman" pitchFamily="34" charset="-120"/>
              </a:rPr>
              <a:t>18</a:t>
            </a:r>
            <a:r>
              <a:rPr lang="en-US" altLang="zh-CN" sz="2800" b="0" i="0" dirty="0">
                <a:solidFill>
                  <a:srgbClr val="000000"/>
                </a:solidFill>
                <a:latin typeface="Times New Roman" pitchFamily="34" charset="0"/>
                <a:ea typeface="楷体" pitchFamily="34" charset="-122"/>
                <a:cs typeface="Times New Roman" pitchFamily="34" charset="-120"/>
              </a:rPr>
              <a:t>条内河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以及南湖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凤凰湖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相</a:t>
            </a: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思湖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明月湖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五象湖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灵水湖和罗波潭等</a:t>
            </a: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楷体" pitchFamily="34" charset="-122"/>
                <a:cs typeface="Times New Roman" pitchFamily="34" charset="-120"/>
              </a:rPr>
              <a:t>个湖泊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还有</a:t>
            </a:r>
            <a:r>
              <a:rPr lang="en-US" altLang="zh-CN" sz="2800" b="0" i="0" dirty="0">
                <a:solidFill>
                  <a:srgbClr val="000000"/>
                </a:solidFill>
                <a:latin typeface="Times New Roman" pitchFamily="34" charset="0"/>
                <a:ea typeface="SimSun" pitchFamily="34" charset="-122"/>
                <a:cs typeface="Times New Roman" pitchFamily="34" charset="-120"/>
              </a:rPr>
              <a:t>741</a:t>
            </a:r>
            <a:r>
              <a:rPr lang="en-US" altLang="zh-CN" sz="2800" b="0" i="0" dirty="0">
                <a:solidFill>
                  <a:srgbClr val="000000"/>
                </a:solidFill>
                <a:latin typeface="Times New Roman" pitchFamily="34" charset="0"/>
                <a:ea typeface="楷体" pitchFamily="34" charset="-122"/>
                <a:cs typeface="Times New Roman" pitchFamily="34" charset="-120"/>
              </a:rPr>
              <a:t>座水库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7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楷体" pitchFamily="34" charset="-122"/>
                <a:cs typeface="Times New Roman" pitchFamily="34" charset="-120"/>
              </a:rPr>
              <a:t>要管好这一方碧水不能一蹴而就</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需要久久为功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围绕用好水资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管好水资源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南宁市坚持绿色发展理念</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深入推进山水林田湖草沙</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系统治理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以系统流域治水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依法治水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水岸同治方式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强化节约用水</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取用水监管</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水资源保护</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河长制湖长制等各项工作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多措并举开展工</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业节水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农业节水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生活节水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统筹推进节水型社会建设取得新成效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5_BD.1_2#6c093abfc?vaa=1&amp;vcp=1&amp;pid=f7a173c2c&amp;color=0,0,0&amp;vtp=1&amp;vaab=1&amp;bt=1&amp;bbb=1&amp;hb=1&amp;zzd= 1">
            <a:extLst>
              <a:ext uri="{FF2B5EF4-FFF2-40B4-BE49-F238E27FC236}">
                <a16:creationId xmlns:a16="http://schemas.microsoft.com/office/drawing/2014/main" id="{D9F40516-0698-0986-8A45-8E49C4D50D2D}"/>
              </a:ext>
            </a:extLst>
          </p:cNvPr>
          <p:cNvSpPr/>
          <p:nvPr/>
        </p:nvSpPr>
        <p:spPr>
          <a:xfrm>
            <a:off x="8707216" y="1008425"/>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QO_5_BD.1_2#6c093abfc?vaa=1&amp;vcp=1&amp;pid=f7a173c2c&amp;color=0,0,0&amp;vtp=1&amp;vaab=1&amp;bt=1&amp;bbb=1&amp;hb=1&amp;zzd= 1">
            <a:extLst>
              <a:ext uri="{FF2B5EF4-FFF2-40B4-BE49-F238E27FC236}">
                <a16:creationId xmlns:a16="http://schemas.microsoft.com/office/drawing/2014/main" id="{0DE242B3-AE77-7AD3-750A-28C2D0B399E1}"/>
              </a:ext>
            </a:extLst>
          </p:cNvPr>
          <p:cNvSpPr/>
          <p:nvPr/>
        </p:nvSpPr>
        <p:spPr>
          <a:xfrm>
            <a:off x="9062816" y="1008425"/>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O_5_BD.1_3#6c093abfc?vaa=1&amp;vcp=1&amp;pid=f7a173c2c&amp;color=0,0,0&amp;vtp=1&amp;vaab=1&amp;bt=1&amp;bbb=1&amp;hb=1"/>
          <p:cNvSpPr/>
          <p:nvPr/>
        </p:nvSpPr>
        <p:spPr>
          <a:xfrm>
            <a:off x="539496" y="868680"/>
            <a:ext cx="11109960" cy="51816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楷体" pitchFamily="34" charset="-122"/>
                <a:cs typeface="Times New Roman" pitchFamily="34" charset="-120"/>
              </a:rPr>
              <a:t>围绕基本市情水情</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南宁市始终将节约用水放在水利工作的重要</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位置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加大节水宣传力度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推动县域节水型社会达标建设</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建设节水型</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灌区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企业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居民小区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示范引领农业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工业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生活等各领域节水</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不</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断提升全市用水效率和节水水平</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全市已建成节水型企业</a:t>
            </a:r>
            <a:r>
              <a:rPr lang="en-US" altLang="zh-CN" sz="2800" b="0" i="0" dirty="0">
                <a:solidFill>
                  <a:srgbClr val="000000"/>
                </a:solidFill>
                <a:latin typeface="Times New Roman" pitchFamily="34" charset="0"/>
                <a:ea typeface="SimSun" pitchFamily="34" charset="-122"/>
                <a:cs typeface="Times New Roman" pitchFamily="34" charset="-120"/>
              </a:rPr>
              <a:t>64</a:t>
            </a:r>
            <a:r>
              <a:rPr lang="en-US" altLang="zh-CN" sz="2800" b="0" i="0">
                <a:solidFill>
                  <a:srgbClr val="000000"/>
                </a:solidFill>
                <a:latin typeface="Times New Roman" pitchFamily="34" charset="0"/>
                <a:ea typeface="楷体" pitchFamily="34" charset="-122"/>
                <a:cs typeface="Times New Roman" pitchFamily="34" charset="-120"/>
              </a:rPr>
              <a:t>家</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节水型单位</a:t>
            </a:r>
            <a:r>
              <a:rPr lang="en-US" altLang="zh-CN" sz="2800" b="0" i="0" dirty="0">
                <a:solidFill>
                  <a:srgbClr val="000000"/>
                </a:solidFill>
                <a:latin typeface="Times New Roman" pitchFamily="34" charset="0"/>
                <a:ea typeface="SimSun" pitchFamily="34" charset="-122"/>
                <a:cs typeface="Times New Roman" pitchFamily="34" charset="-120"/>
              </a:rPr>
              <a:t>363</a:t>
            </a:r>
            <a:r>
              <a:rPr lang="en-US" altLang="zh-CN" sz="2800" b="0" i="0" dirty="0">
                <a:solidFill>
                  <a:srgbClr val="000000"/>
                </a:solidFill>
                <a:latin typeface="Times New Roman" pitchFamily="34" charset="0"/>
                <a:ea typeface="楷体" pitchFamily="34" charset="-122"/>
                <a:cs typeface="Times New Roman" pitchFamily="34" charset="-120"/>
              </a:rPr>
              <a:t>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节水型居民小区</a:t>
            </a:r>
            <a:r>
              <a:rPr lang="en-US" altLang="zh-CN" sz="2800" b="0" i="0" dirty="0">
                <a:solidFill>
                  <a:srgbClr val="000000"/>
                </a:solidFill>
                <a:latin typeface="Times New Roman" pitchFamily="34" charset="0"/>
                <a:ea typeface="SimSun" pitchFamily="34" charset="-122"/>
                <a:cs typeface="Times New Roman" pitchFamily="34" charset="-120"/>
              </a:rPr>
              <a:t>100</a:t>
            </a:r>
            <a:r>
              <a:rPr lang="en-US" altLang="zh-CN" sz="2800" b="0" i="0" dirty="0">
                <a:solidFill>
                  <a:srgbClr val="000000"/>
                </a:solidFill>
                <a:latin typeface="Times New Roman" pitchFamily="34" charset="0"/>
                <a:ea typeface="楷体" pitchFamily="34" charset="-122"/>
                <a:cs typeface="Times New Roman" pitchFamily="34" charset="-120"/>
              </a:rPr>
              <a:t>家</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农田灌溉水有效利用系数提</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高至</a:t>
            </a:r>
            <a:r>
              <a:rPr lang="en-US" altLang="zh-CN" sz="2800" b="0" i="0" dirty="0">
                <a:solidFill>
                  <a:srgbClr val="000000"/>
                </a:solidFill>
                <a:latin typeface="Times New Roman" pitchFamily="34" charset="0"/>
                <a:ea typeface="SimSun" pitchFamily="34" charset="-122"/>
                <a:cs typeface="Times New Roman" pitchFamily="34" charset="-120"/>
              </a:rPr>
              <a:t>0.525，</a:t>
            </a:r>
            <a:r>
              <a:rPr lang="en-US" altLang="zh-CN" sz="2800" b="0" i="0" u="sng" dirty="0">
                <a:solidFill>
                  <a:srgbClr val="000000"/>
                </a:solidFill>
                <a:latin typeface="Times New Roman" pitchFamily="34" charset="0"/>
                <a:ea typeface="楷体" pitchFamily="34" charset="-122"/>
                <a:cs typeface="Times New Roman" pitchFamily="34" charset="-120"/>
              </a:rPr>
              <a:t>万元地区生产总值用水量</a:t>
            </a:r>
            <a:r>
              <a:rPr lang="en-US" altLang="zh-CN" sz="2800" b="0" i="0" u="sng">
                <a:solidFill>
                  <a:srgbClr val="000000"/>
                </a:solidFill>
                <a:latin typeface="Times New Roman" pitchFamily="34" charset="0"/>
                <a:ea typeface="SimSun" pitchFamily="34" charset="-122"/>
                <a:cs typeface="Times New Roman" pitchFamily="34" charset="-120"/>
              </a:rPr>
              <a:t>、</a:t>
            </a:r>
            <a:r>
              <a:rPr lang="en-US" altLang="zh-CN" sz="2800" b="0" i="0" u="sng">
                <a:solidFill>
                  <a:srgbClr val="000000"/>
                </a:solidFill>
                <a:latin typeface="Times New Roman" pitchFamily="34" charset="0"/>
                <a:ea typeface="楷体" pitchFamily="34" charset="-122"/>
                <a:cs typeface="Times New Roman" pitchFamily="34" charset="-120"/>
              </a:rPr>
              <a:t>万元工业增加值用水量分别为</a:t>
            </a:r>
          </a:p>
          <a:p>
            <a:pPr latinLnBrk="1">
              <a:lnSpc>
                <a:spcPts val="5100"/>
              </a:lnSpc>
            </a:pPr>
            <a:r>
              <a:rPr lang="en-US" altLang="zh-CN" sz="2800" b="0" i="0" u="sng">
                <a:solidFill>
                  <a:srgbClr val="000000"/>
                </a:solidFill>
                <a:latin typeface="Times New Roman" pitchFamily="34" charset="0"/>
                <a:ea typeface="SimSun" pitchFamily="34" charset="-122"/>
                <a:cs typeface="Times New Roman" pitchFamily="34" charset="-120"/>
              </a:rPr>
              <a:t>63.37</a:t>
            </a:r>
            <a:r>
              <a:rPr lang="en-US" altLang="zh-CN" sz="2800" b="0" i="0" u="sng" dirty="0">
                <a:solidFill>
                  <a:srgbClr val="000000"/>
                </a:solidFill>
                <a:latin typeface="Times New Roman" pitchFamily="34" charset="0"/>
                <a:ea typeface="楷体" pitchFamily="34" charset="-122"/>
                <a:cs typeface="Times New Roman" pitchFamily="34" charset="-120"/>
              </a:rPr>
              <a:t>立方米</a:t>
            </a:r>
            <a:r>
              <a:rPr lang="en-US" altLang="zh-CN" sz="2800" b="0" i="0" u="sng" dirty="0">
                <a:solidFill>
                  <a:srgbClr val="000000"/>
                </a:solidFill>
                <a:latin typeface="Times New Roman" pitchFamily="34" charset="0"/>
                <a:ea typeface="SimSun" pitchFamily="34" charset="-122"/>
                <a:cs typeface="Times New Roman" pitchFamily="34" charset="-120"/>
              </a:rPr>
              <a:t>、18.10</a:t>
            </a:r>
            <a:r>
              <a:rPr lang="en-US" altLang="zh-CN" sz="2800" b="0" i="0" u="sng" dirty="0">
                <a:solidFill>
                  <a:srgbClr val="000000"/>
                </a:solidFill>
                <a:latin typeface="Times New Roman" pitchFamily="34" charset="0"/>
                <a:ea typeface="楷体" pitchFamily="34" charset="-122"/>
                <a:cs typeface="Times New Roman" pitchFamily="34" charset="-120"/>
              </a:rPr>
              <a:t>立方米</a:t>
            </a:r>
            <a:r>
              <a:rPr lang="en-US" altLang="zh-CN" sz="2800" b="0" i="0" u="sng" dirty="0">
                <a:solidFill>
                  <a:srgbClr val="000000"/>
                </a:solidFill>
                <a:latin typeface="Times New Roman" pitchFamily="34" charset="0"/>
                <a:ea typeface="SimSun" pitchFamily="34" charset="-122"/>
                <a:cs typeface="Times New Roman" pitchFamily="34" charset="-120"/>
              </a:rPr>
              <a:t>，</a:t>
            </a:r>
            <a:r>
              <a:rPr lang="en-US" altLang="zh-CN" sz="2800" b="0" i="0" u="sng" dirty="0">
                <a:solidFill>
                  <a:srgbClr val="000000"/>
                </a:solidFill>
                <a:latin typeface="Times New Roman" pitchFamily="34" charset="0"/>
                <a:ea typeface="楷体" pitchFamily="34" charset="-122"/>
                <a:cs typeface="Times New Roman" pitchFamily="34" charset="-120"/>
              </a:rPr>
              <a:t>分别比</a:t>
            </a:r>
            <a:r>
              <a:rPr lang="en-US" altLang="zh-CN" sz="2800" b="0" i="0" u="sng" dirty="0">
                <a:solidFill>
                  <a:srgbClr val="000000"/>
                </a:solidFill>
                <a:latin typeface="Times New Roman" pitchFamily="34" charset="0"/>
                <a:ea typeface="SimSun" pitchFamily="34" charset="-122"/>
                <a:cs typeface="Times New Roman" pitchFamily="34" charset="-120"/>
              </a:rPr>
              <a:t>2020</a:t>
            </a:r>
            <a:r>
              <a:rPr lang="en-US" altLang="zh-CN" sz="2800" b="0" i="0" u="sng" dirty="0">
                <a:solidFill>
                  <a:srgbClr val="000000"/>
                </a:solidFill>
                <a:latin typeface="Times New Roman" pitchFamily="34" charset="0"/>
                <a:ea typeface="楷体" pitchFamily="34" charset="-122"/>
                <a:cs typeface="Times New Roman" pitchFamily="34" charset="-120"/>
              </a:rPr>
              <a:t>年下降</a:t>
            </a:r>
            <a:r>
              <a:rPr lang="en-US" altLang="zh-CN" sz="2800" b="0" i="0" u="sng" dirty="0">
                <a:solidFill>
                  <a:srgbClr val="000000"/>
                </a:solidFill>
                <a:latin typeface="Times New Roman" pitchFamily="34" charset="0"/>
                <a:ea typeface="SimSun" pitchFamily="34" charset="-122"/>
                <a:cs typeface="Times New Roman" pitchFamily="34" charset="-120"/>
              </a:rPr>
              <a:t>10.5%、15.4</a:t>
            </a:r>
            <a:r>
              <a:rPr lang="en-US" altLang="zh-CN" sz="2800" b="0" i="0" u="sng">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南宁市</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累计建成了</a:t>
            </a:r>
            <a:r>
              <a:rPr lang="en-US" altLang="zh-CN" sz="2800" b="0" i="0" dirty="0">
                <a:solidFill>
                  <a:srgbClr val="000000"/>
                </a:solidFill>
                <a:latin typeface="Times New Roman" pitchFamily="34" charset="0"/>
                <a:ea typeface="SimSun" pitchFamily="34" charset="-122"/>
                <a:cs typeface="Times New Roman" pitchFamily="34" charset="-120"/>
              </a:rPr>
              <a:t>27</a:t>
            </a:r>
            <a:r>
              <a:rPr lang="en-US" altLang="zh-CN" sz="2800" b="0" i="0" dirty="0">
                <a:solidFill>
                  <a:srgbClr val="000000"/>
                </a:solidFill>
                <a:latin typeface="Times New Roman" pitchFamily="34" charset="0"/>
                <a:ea typeface="楷体" pitchFamily="34" charset="-122"/>
                <a:cs typeface="Times New Roman" pitchFamily="34" charset="-120"/>
              </a:rPr>
              <a:t>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广西幸福河湖</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在全区率先启动河湖长制立</a:t>
            </a:r>
          </a:p>
          <a:p>
            <a:pPr latinLnBrk="1">
              <a:lnSpc>
                <a:spcPct val="150000"/>
              </a:lnSpc>
            </a:pP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_3#6c093abfc?vaa=1&amp;vcp=1&amp;pid=f7a173c2c&amp;color=0,0,0&amp;vtp=1&amp;vaab=1&amp;bt=1&amp;bbb=1&amp;hb=1">
            <a:extLst>
              <a:ext uri="{FF2B5EF4-FFF2-40B4-BE49-F238E27FC236}">
                <a16:creationId xmlns:a16="http://schemas.microsoft.com/office/drawing/2014/main" id="{5C13976A-778D-13F4-D72C-E6F5E5EDEC11}"/>
              </a:ext>
            </a:extLst>
          </p:cNvPr>
          <p:cNvSpPr/>
          <p:nvPr/>
        </p:nvSpPr>
        <p:spPr>
          <a:xfrm>
            <a:off x="541020" y="1880366"/>
            <a:ext cx="11109960" cy="2496757"/>
          </a:xfrm>
          <a:prstGeom prst="rect">
            <a:avLst/>
          </a:prstGeom>
          <a:noFill/>
          <a:ln/>
        </p:spPr>
        <p:txBody>
          <a:bodyPr wrap="none" lIns="0" tIns="0" rIns="0" bIns="0" rtlCol="0" anchor="t"/>
          <a:lstStyle/>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法调研和推进大型灌区渠系推行河湖长制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实施了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南宁市大王滩国家</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湿地公园保护条例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南宁市邕江滨水区域条例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等</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那考河入选全国</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第二批美丽河湖优秀案例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（选自《南宁日报》，</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月，有删改）</a:t>
            </a:r>
            <a:endParaRPr lang="en-US" altLang="zh-CN" sz="28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971316714"/>
      </p:ext>
    </p:extLst>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4B950-2DE4-15B6-0F32-F828578845BF}"/>
            </a:ext>
          </a:extLst>
        </p:cNvPr>
        <p:cNvGrpSpPr/>
        <p:nvPr/>
      </p:nvGrpSpPr>
      <p:grpSpPr>
        <a:xfrm>
          <a:off x="0" y="0"/>
          <a:ext cx="0" cy="0"/>
          <a:chOff x="0" y="0"/>
          <a:chExt cx="0" cy="0"/>
        </a:xfrm>
      </p:grpSpPr>
      <p:sp>
        <p:nvSpPr>
          <p:cNvPr id="3" name="QO_5_BD.1_4#6c093abfc?vaa=1&amp;vcp=1&amp;pid=f7a173c2c&amp;color=0,0,0&amp;vtp=1&amp;vaab=1&amp;bt=1&amp;bbb=1">
            <a:extLst>
              <a:ext uri="{FF2B5EF4-FFF2-40B4-BE49-F238E27FC236}">
                <a16:creationId xmlns:a16="http://schemas.microsoft.com/office/drawing/2014/main" id="{6C787B04-F06D-9773-2364-3C00E1BD9A4E}"/>
              </a:ext>
            </a:extLst>
          </p:cNvPr>
          <p:cNvSpPr/>
          <p:nvPr/>
        </p:nvSpPr>
        <p:spPr>
          <a:xfrm>
            <a:off x="653796" y="73087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科普少年行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无废进校园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系列活动</a:t>
            </a:r>
            <a:endParaRPr lang="en-US" altLang="zh-CN" sz="2800" dirty="0"/>
          </a:p>
        </p:txBody>
      </p:sp>
      <p:pic>
        <p:nvPicPr>
          <p:cNvPr id="6" name="图片 5">
            <a:extLst>
              <a:ext uri="{FF2B5EF4-FFF2-40B4-BE49-F238E27FC236}">
                <a16:creationId xmlns:a16="http://schemas.microsoft.com/office/drawing/2014/main" id="{0F2346F2-8398-2079-8BB4-103283459813}"/>
              </a:ext>
            </a:extLst>
          </p:cNvPr>
          <p:cNvPicPr>
            <a:picLocks noChangeAspect="1"/>
          </p:cNvPicPr>
          <p:nvPr/>
        </p:nvPicPr>
        <p:blipFill>
          <a:blip r:embed="rId2"/>
          <a:stretch>
            <a:fillRect/>
          </a:stretch>
        </p:blipFill>
        <p:spPr>
          <a:xfrm>
            <a:off x="1333500" y="1856662"/>
            <a:ext cx="8654796" cy="3675153"/>
          </a:xfrm>
          <a:prstGeom prst="rect">
            <a:avLst/>
          </a:prstGeom>
        </p:spPr>
      </p:pic>
    </p:spTree>
    <p:extLst>
      <p:ext uri="{BB962C8B-B14F-4D97-AF65-F5344CB8AC3E}">
        <p14:creationId xmlns:p14="http://schemas.microsoft.com/office/powerpoint/2010/main" val="3860023134"/>
      </p:ext>
    </p:extLst>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6_BD.2_1#13e9d8e4f?vaa=1&amp;vcp=1&amp;pid=6c093abfc&amp;color=0,0,0&amp;vtp=1&amp;vaab=1&amp;bt=1&amp;bbb=1"/>
          <p:cNvSpPr/>
          <p:nvPr/>
        </p:nvSpPr>
        <p:spPr>
          <a:xfrm>
            <a:off x="539496" y="120345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下列说法与以上材料意思不相符的一项是(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6_BD.2_2#13e9d8e4f.choices?vaa=1&amp;vcp=1&amp;pid=6c093abfc&amp;color=0,0,0&amp;vtp=1&amp;vaab=1&amp;bbb=1&amp;hb=1"/>
          <p:cNvSpPr/>
          <p:nvPr/>
        </p:nvSpPr>
        <p:spPr>
          <a:xfrm>
            <a:off x="539496" y="1835721"/>
            <a:ext cx="11109960" cy="3792157"/>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Times New Roman" pitchFamily="34" charset="0"/>
                <a:ea typeface="SimSun" pitchFamily="34" charset="-122"/>
                <a:cs typeface="Times New Roman" pitchFamily="34" charset="-120"/>
              </a:rPr>
              <a:t>A.今后5年，我们要把建设美丽中国摆在强国建设、民族复兴的突出位置。</a:t>
            </a:r>
            <a:endParaRPr lang="en-US" altLang="zh-CN" sz="2800" spc="-5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.2023年全国生态环境保护大会</a:t>
            </a:r>
            <a:r>
              <a:rPr lang="en-US" altLang="zh-CN" sz="2800" b="0" i="0">
                <a:solidFill>
                  <a:srgbClr val="000000"/>
                </a:solidFill>
                <a:latin typeface="Times New Roman" pitchFamily="34" charset="0"/>
                <a:ea typeface="SimSun" pitchFamily="34" charset="-122"/>
                <a:cs typeface="Times New Roman" pitchFamily="34" charset="-120"/>
              </a:rPr>
              <a:t>，习近平强调以高品质生态环境支撑高</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质量发展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.要管好南宁一方碧水不能一蹴而就，需要久久为功，才能取得新成效。</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D.南宁市在我国率先启动河湖长制立法调研和推进大型灌区渠系推行河</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湖长制</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pic>
        <p:nvPicPr>
          <p:cNvPr id="2" name="QC_6_AS.1_1#13e9d8e4f?htil=1&amp;vaa=1&amp;vcp=1&amp;pid=6c093ab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6750" y="2264822"/>
            <a:ext cx="2532888" cy="649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13e9d8e4f?htil=1&amp;vaa=1&amp;vcp=1&amp;pid=6c093abfc&amp;color=0,0,0&amp;vtp=1&amp;vaab=1&amp;bt=1&amp;bbb=1&amp;hb=1&amp;hs=1"/>
          <p:cNvSpPr/>
          <p:nvPr/>
        </p:nvSpPr>
        <p:spPr>
          <a:xfrm>
            <a:off x="3387471" y="1892743"/>
            <a:ext cx="8449056"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本题考查筛选材料信息。D.“</a:t>
            </a:r>
            <a:r>
              <a:rPr lang="en-US" altLang="zh-CN" sz="2800" b="0" i="0" dirty="0" err="1">
                <a:solidFill>
                  <a:srgbClr val="FF0000"/>
                </a:solidFill>
                <a:latin typeface="Times New Roman" pitchFamily="34" charset="0"/>
                <a:ea typeface="SimSun" pitchFamily="34" charset="-122"/>
                <a:cs typeface="Times New Roman" pitchFamily="34" charset="-120"/>
              </a:rPr>
              <a:t>在我国率先启动”不准确</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根据材料二第③段“南宁市累计建成了27条（段、个）</a:t>
            </a:r>
            <a:endParaRPr lang="en-US" altLang="zh-CN" sz="2800" dirty="0"/>
          </a:p>
        </p:txBody>
      </p:sp>
      <p:sp>
        <p:nvSpPr>
          <p:cNvPr id="4" name="QC_6_AN.2_1#13e9d8e4f?vaa=1&amp;vcp=1&amp;pid=6c093abfc&amp;color=0,0,0&amp;vtp=1&amp;vaab=1&amp;bbb=1&amp;hs=1"/>
          <p:cNvSpPr/>
          <p:nvPr/>
        </p:nvSpPr>
        <p:spPr>
          <a:xfrm>
            <a:off x="539496" y="4411821"/>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6_AS.1_1#13e9d8e4f?htil=1&amp;vaa=1&amp;vcp=1&amp;pid=6c093abfc&amp;color=0,0,0&amp;vtp=1&amp;vaab=1&amp;bt=1&amp;bbb=1&amp;hb=1&amp;hs=1">
            <a:extLst>
              <a:ext uri="{FF2B5EF4-FFF2-40B4-BE49-F238E27FC236}">
                <a16:creationId xmlns:a16="http://schemas.microsoft.com/office/drawing/2014/main" id="{8DE179C2-76D4-4D2F-BDEA-AC62A08C5CBF}"/>
              </a:ext>
            </a:extLst>
          </p:cNvPr>
          <p:cNvSpPr/>
          <p:nvPr/>
        </p:nvSpPr>
        <p:spPr>
          <a:xfrm>
            <a:off x="539496" y="3142646"/>
            <a:ext cx="11112011" cy="1201357"/>
          </a:xfrm>
          <a:prstGeom prst="rect">
            <a:avLst/>
          </a:prstGeom>
          <a:noFill/>
          <a:ln/>
        </p:spPr>
        <p:txBody>
          <a:bodyPr wrap="none" lIns="0" tIns="0" rIns="0" bIns="0" rtlCol="0" anchor="t"/>
          <a:lstStyle/>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广西幸福河湖，在全区率先启动河湖长制立法调研和推进大型灌区渠系</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推行河湖长制</a:t>
            </a:r>
            <a:r>
              <a:rPr lang="en-US" altLang="zh-CN" sz="2800" b="0" i="0" dirty="0">
                <a:solidFill>
                  <a:srgbClr val="FF0000"/>
                </a:solidFill>
                <a:latin typeface="Times New Roman" pitchFamily="34" charset="0"/>
                <a:ea typeface="SimSun" pitchFamily="34" charset="-122"/>
                <a:cs typeface="Times New Roman" pitchFamily="34" charset="-120"/>
              </a:rPr>
              <a:t>”可知</a:t>
            </a:r>
            <a:r>
              <a:rPr lang="en-US" altLang="zh-CN" sz="2800" b="0" i="0">
                <a:solidFill>
                  <a:srgbClr val="FF0000"/>
                </a:solidFill>
                <a:latin typeface="Times New Roman" pitchFamily="34" charset="0"/>
                <a:ea typeface="SimSun" pitchFamily="34" charset="-122"/>
                <a:cs typeface="Times New Roman" pitchFamily="34" charset="-120"/>
              </a:rPr>
              <a:t>，是在广西率先启动</a:t>
            </a:r>
            <a:r>
              <a:rPr lang="en-US" altLang="zh-CN" sz="2800" b="0" i="0" dirty="0">
                <a:solidFill>
                  <a:srgbClr val="FF0000"/>
                </a:solidFill>
                <a:latin typeface="Times New Roman" pitchFamily="34" charset="0"/>
                <a:ea typeface="SimSun" pitchFamily="34" charset="-122"/>
                <a:cs typeface="Times New Roman" pitchFamily="34" charset="-120"/>
              </a:rPr>
              <a:t>，而不是在我国。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6_BD.6_1#80f8ce8e7?vaa=1&amp;vcp=1&amp;pid=6c093abfc&amp;color=0,0,0&amp;vtp=1&amp;vaab=1&amp;bt=1&amp;bbb=1"/>
          <p:cNvSpPr/>
          <p:nvPr/>
        </p:nvSpPr>
        <p:spPr>
          <a:xfrm>
            <a:off x="539496" y="120345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下列对材料二分析有误的一项是(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6_BD.6_2#80f8ce8e7.choices?vaa=1&amp;vcp=1&amp;pid=6c093abfc&amp;color=0,0,0&amp;vtp=1&amp;vaab=1&amp;bbb=1&amp;hb=1"/>
          <p:cNvSpPr/>
          <p:nvPr/>
        </p:nvSpPr>
        <p:spPr>
          <a:xfrm>
            <a:off x="539496" y="1835721"/>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A.首段介绍了南宁的母亲河及南</a:t>
            </a:r>
            <a:endParaRPr lang="en-US" altLang="zh-CN" sz="2800" dirty="0"/>
          </a:p>
          <a:p>
            <a:pPr latinLnBrk="1">
              <a:lnSpc>
                <a:spcPts val="5100"/>
              </a:lnSpc>
            </a:pPr>
            <a:r>
              <a:rPr lang="en-US" altLang="zh-CN" sz="2800" b="0" i="0" spc="-50">
                <a:solidFill>
                  <a:srgbClr val="000000"/>
                </a:solidFill>
                <a:latin typeface="Times New Roman" pitchFamily="34" charset="0"/>
                <a:ea typeface="SimSun" pitchFamily="34" charset="-122"/>
                <a:cs typeface="Times New Roman" pitchFamily="34" charset="-120"/>
              </a:rPr>
              <a:t>B</a:t>
            </a:r>
            <a:r>
              <a:rPr lang="en-US" altLang="zh-CN" sz="2800" b="0" i="0" spc="-50" dirty="0">
                <a:solidFill>
                  <a:srgbClr val="000000"/>
                </a:solidFill>
                <a:latin typeface="Times New Roman" pitchFamily="34" charset="0"/>
                <a:ea typeface="SimSun" pitchFamily="34" charset="-122"/>
                <a:cs typeface="Times New Roman" pitchFamily="34" charset="-120"/>
              </a:rPr>
              <a:t>.加点词语“主要”表明邕江是城市唯一的用水源，体现说明文语言的严谨。</a:t>
            </a:r>
            <a:endParaRPr lang="en-US" altLang="zh-CN" sz="2800" spc="-5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.画线句运用作比较的说明方法</a:t>
            </a:r>
            <a:r>
              <a:rPr lang="en-US" altLang="zh-CN" sz="2800" b="0" i="0">
                <a:solidFill>
                  <a:srgbClr val="000000"/>
                </a:solidFill>
                <a:latin typeface="Times New Roman" pitchFamily="34" charset="0"/>
                <a:ea typeface="SimSun" pitchFamily="34" charset="-122"/>
                <a:cs typeface="Times New Roman" pitchFamily="34" charset="-120"/>
              </a:rPr>
              <a:t>，说明万元地区提升了用水效率和节水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水平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.材料按照逻辑顺序</a:t>
            </a:r>
            <a:r>
              <a:rPr lang="en-US" altLang="zh-CN" sz="2800" b="0" i="0">
                <a:solidFill>
                  <a:srgbClr val="000000"/>
                </a:solidFill>
                <a:latin typeface="Times New Roman" pitchFamily="34" charset="0"/>
                <a:ea typeface="SimSun" pitchFamily="34" charset="-122"/>
                <a:cs typeface="Times New Roman" pitchFamily="34" charset="-120"/>
              </a:rPr>
              <a:t>，说明南宁市推进节水型社会建设的措施和取得的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新成效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pic>
        <p:nvPicPr>
          <p:cNvPr id="2" name="QC_6_AS.1_1#80f8ce8e7?htil=2&amp;vaa=1&amp;vcp=1&amp;pid=6c093ab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0748" y="2253012"/>
            <a:ext cx="2359152" cy="6046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80f8ce8e7?htil=2&amp;vaa=1&amp;vcp=1&amp;pid=6c093abfc&amp;color=0,0,0&amp;vtp=1&amp;vaab=1&amp;bt=1&amp;bbb=1&amp;hb=1&amp;hs=1"/>
          <p:cNvSpPr/>
          <p:nvPr/>
        </p:nvSpPr>
        <p:spPr>
          <a:xfrm>
            <a:off x="3092196" y="1883853"/>
            <a:ext cx="8449056"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本题考查材料分析。B.“</a:t>
            </a:r>
            <a:r>
              <a:rPr lang="en-US" altLang="zh-CN" sz="2800" b="0" i="0" dirty="0" err="1">
                <a:solidFill>
                  <a:srgbClr val="FF0000"/>
                </a:solidFill>
                <a:latin typeface="Times New Roman" pitchFamily="34" charset="0"/>
                <a:ea typeface="SimSun" pitchFamily="34" charset="-122"/>
                <a:cs typeface="Times New Roman" pitchFamily="34" charset="-120"/>
              </a:rPr>
              <a:t>加点词语‘主要’表明邕江是城</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市唯一的用水源”错误。“</a:t>
            </a:r>
            <a:r>
              <a:rPr lang="en-US" altLang="zh-CN" sz="2800" b="0" i="0" dirty="0" err="1">
                <a:solidFill>
                  <a:srgbClr val="FF0000"/>
                </a:solidFill>
                <a:latin typeface="Times New Roman" pitchFamily="34" charset="0"/>
                <a:ea typeface="SimSun" pitchFamily="34" charset="-122"/>
                <a:cs typeface="Times New Roman" pitchFamily="34" charset="-120"/>
              </a:rPr>
              <a:t>主要”是“有关事物中最重要</a:t>
            </a:r>
            <a:endParaRPr lang="en-US" altLang="zh-CN" sz="2800" dirty="0"/>
          </a:p>
        </p:txBody>
      </p:sp>
      <p:sp>
        <p:nvSpPr>
          <p:cNvPr id="4" name="QC_6_AN.2_1#80f8ce8e7?vaa=1&amp;vcp=1&amp;pid=6c093abfc&amp;color=0,0,0&amp;vtp=1&amp;vaab=1&amp;bbb=1&amp;hs=1"/>
          <p:cNvSpPr/>
          <p:nvPr/>
        </p:nvSpPr>
        <p:spPr>
          <a:xfrm>
            <a:off x="539496" y="4411821"/>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AS.1_1#80f8ce8e7?htil=2&amp;vaa=1&amp;vcp=1&amp;pid=6c093abfc&amp;color=0,0,0&amp;vtp=1&amp;vaab=1&amp;bt=1&amp;bbb=1&amp;hb=1&amp;hs=1">
            <a:extLst>
              <a:ext uri="{FF2B5EF4-FFF2-40B4-BE49-F238E27FC236}">
                <a16:creationId xmlns:a16="http://schemas.microsoft.com/office/drawing/2014/main" id="{AFB6944D-4355-0595-61D0-9A1E38BA0A4B}"/>
              </a:ext>
            </a:extLst>
          </p:cNvPr>
          <p:cNvSpPr/>
          <p:nvPr/>
        </p:nvSpPr>
        <p:spPr>
          <a:xfrm>
            <a:off x="539995" y="3142646"/>
            <a:ext cx="11112011" cy="1201357"/>
          </a:xfrm>
          <a:prstGeom prst="rect">
            <a:avLst/>
          </a:prstGeom>
          <a:noFill/>
          <a:ln/>
        </p:spPr>
        <p:txBody>
          <a:bodyPr wrap="none" lIns="0" tIns="0" rIns="0" bIns="0" rtlCol="0" anchor="t"/>
          <a:lstStyle/>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的</a:t>
            </a:r>
            <a:r>
              <a:rPr lang="en-US" altLang="zh-CN" sz="2800" b="0" i="0" dirty="0">
                <a:solidFill>
                  <a:srgbClr val="FF0000"/>
                </a:solidFill>
                <a:latin typeface="Times New Roman" pitchFamily="34" charset="0"/>
                <a:ea typeface="SimSun" pitchFamily="34" charset="-122"/>
                <a:cs typeface="Times New Roman" pitchFamily="34" charset="-120"/>
              </a:rPr>
              <a:t>，起决定作用的”的意思，“邕江</a:t>
            </a:r>
            <a:r>
              <a:rPr lang="en-US" altLang="zh-CN" sz="2800" b="0" i="0">
                <a:solidFill>
                  <a:srgbClr val="FF0000"/>
                </a:solidFill>
                <a:latin typeface="Times New Roman" pitchFamily="34" charset="0"/>
                <a:ea typeface="SimSun" pitchFamily="34" charset="-122"/>
                <a:cs typeface="Times New Roman" pitchFamily="34" charset="-120"/>
              </a:rPr>
              <a:t>”是南宁市的主要用水源，但不是唯</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一的用水源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B_6_BD.10_1#135240faa?sp=1&amp;vaa=1&amp;vcp=1&amp;pid=6c093abfc&amp;color=0,0,0&amp;vtp=1&amp;vaab=1&amp;bt=1&amp;bbb=1&amp;hb=1&amp;hltap=1"/>
          <p:cNvSpPr/>
          <p:nvPr/>
        </p:nvSpPr>
        <p:spPr>
          <a:xfrm>
            <a:off x="539496" y="2192496"/>
            <a:ext cx="11109960" cy="2469833"/>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Times New Roman" pitchFamily="34" charset="0"/>
                <a:ea typeface="SimSun" pitchFamily="34" charset="-122"/>
                <a:cs typeface="Times New Roman" pitchFamily="34" charset="-120"/>
              </a:rPr>
              <a:t>3.结合以上三则材料，请说说我们在重视生态环境保护方面做了哪些举措？</a:t>
            </a:r>
            <a:endParaRPr lang="en-US" altLang="zh-CN" sz="2800" spc="-50" dirty="0"/>
          </a:p>
          <a:p>
            <a:pPr latinLnBrk="1">
              <a:lnSpc>
                <a:spcPts val="51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p>
          <a:p>
            <a:pPr latinLnBrk="1">
              <a:lnSpc>
                <a:spcPts val="49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endParaRPr lang="en-US" altLang="zh-CN" sz="2800" dirty="0">
              <a:solidFill>
                <a:srgbClr val="000000"/>
              </a:solidFill>
              <a:latin typeface="SimSun" panose="02010600030101010101" pitchFamily="2" charset="-122"/>
            </a:endParaRPr>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pic>
        <p:nvPicPr>
          <p:cNvPr id="2" name="QB_6_AS.1_1#135240faa?htil=3&amp;vaa=1&amp;vcp=1&amp;pid=6c093ab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6365" y="716237"/>
            <a:ext cx="2344626" cy="60096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6_AS.1_1#135240faa?htil=3&amp;vaa=1&amp;vcp=1&amp;pid=6c093abfc&amp;color=0,0,0&amp;vtp=1&amp;vaab=1&amp;bt=1&amp;bbb=1&amp;hb=1&amp;hs=1"/>
          <p:cNvSpPr/>
          <p:nvPr/>
        </p:nvSpPr>
        <p:spPr>
          <a:xfrm>
            <a:off x="3101721" y="489415"/>
            <a:ext cx="8449056" cy="1134682"/>
          </a:xfrm>
          <a:prstGeom prst="rect">
            <a:avLst/>
          </a:prstGeom>
          <a:noFill/>
          <a:ln/>
        </p:spPr>
        <p:txBody>
          <a:bodyPr wrap="none" lIns="0" tIns="0" rIns="0" bIns="0" rtlCol="0" anchor="t"/>
          <a:lstStyle/>
          <a:p>
            <a:pPr algn="l"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本题考查材料探究与整合。根据材料一“全国生态环境</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保护大会17日至18日在北京召开</a:t>
            </a:r>
            <a:r>
              <a:rPr lang="en-US" altLang="zh-CN" sz="2800" b="0" i="0" dirty="0">
                <a:solidFill>
                  <a:srgbClr val="FF0000"/>
                </a:solidFill>
                <a:latin typeface="SimSun" panose="02010600030101010101" pitchFamily="2" charset="-122"/>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要深入贯彻新时</a:t>
            </a:r>
            <a:endParaRPr lang="en-US" altLang="zh-CN" sz="2800" dirty="0"/>
          </a:p>
        </p:txBody>
      </p:sp>
      <p:sp>
        <p:nvSpPr>
          <p:cNvPr id="4" name="QB_6_AS.1_1#135240faa?htil=3&amp;vaa=1&amp;vcp=1&amp;pid=6c093abfc&amp;color=0,0,0&amp;vtp=1&amp;vaab=1&amp;bt=1&amp;bbb=1&amp;hb=1&amp;hs=1">
            <a:extLst>
              <a:ext uri="{FF2B5EF4-FFF2-40B4-BE49-F238E27FC236}">
                <a16:creationId xmlns:a16="http://schemas.microsoft.com/office/drawing/2014/main" id="{809ADFD3-01F8-FC76-A189-E4A9C236044E}"/>
              </a:ext>
            </a:extLst>
          </p:cNvPr>
          <p:cNvSpPr/>
          <p:nvPr/>
        </p:nvSpPr>
        <p:spPr>
          <a:xfrm>
            <a:off x="539496" y="1624097"/>
            <a:ext cx="11112011" cy="4792282"/>
          </a:xfrm>
          <a:prstGeom prst="rect">
            <a:avLst/>
          </a:prstGeom>
          <a:noFill/>
          <a:ln/>
        </p:spPr>
        <p:txBody>
          <a:bodyPr wrap="none" lIns="0" tIns="0" rIns="0" bIns="0" rtlCol="0" anchor="t"/>
          <a:lstStyle/>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代中国特色社会主义生态文明思想</a:t>
            </a:r>
            <a:r>
              <a:rPr lang="en-US" altLang="zh-CN" sz="2800" b="0" i="0" dirty="0">
                <a:solidFill>
                  <a:srgbClr val="FF0000"/>
                </a:solidFill>
                <a:latin typeface="Times New Roman" pitchFamily="34" charset="0"/>
                <a:ea typeface="SimSun" pitchFamily="34" charset="-122"/>
                <a:cs typeface="Times New Roman" pitchFamily="34" charset="-120"/>
              </a:rPr>
              <a:t>”可概括为</a:t>
            </a:r>
            <a:r>
              <a:rPr lang="en-US" altLang="zh-CN" sz="2800" b="0" i="0">
                <a:solidFill>
                  <a:srgbClr val="FF0000"/>
                </a:solidFill>
                <a:latin typeface="Times New Roman" pitchFamily="34" charset="0"/>
                <a:ea typeface="SimSun" pitchFamily="34" charset="-122"/>
                <a:cs typeface="Times New Roman" pitchFamily="34" charset="-120"/>
              </a:rPr>
              <a:t>：召开全国生态环境保护</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大会，深入贯彻落实新时代中国特色社会主义生宁水系发达、江河湖库</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众多的水域特点。态文明思想</a:t>
            </a:r>
            <a:r>
              <a:rPr lang="en-US" altLang="zh-CN" sz="2800" b="0" i="0" dirty="0">
                <a:solidFill>
                  <a:srgbClr val="FF0000"/>
                </a:solidFill>
                <a:latin typeface="Times New Roman" pitchFamily="34" charset="0"/>
                <a:ea typeface="SimSun" pitchFamily="34" charset="-122"/>
                <a:cs typeface="Times New Roman" pitchFamily="34" charset="-120"/>
              </a:rPr>
              <a:t>。根据材料二第②段可知</a:t>
            </a:r>
            <a:r>
              <a:rPr lang="en-US" altLang="zh-CN" sz="2800" b="0" i="0">
                <a:solidFill>
                  <a:srgbClr val="FF0000"/>
                </a:solidFill>
                <a:latin typeface="Times New Roman" pitchFamily="34" charset="0"/>
                <a:ea typeface="SimSun" pitchFamily="34" charset="-122"/>
                <a:cs typeface="Times New Roman" pitchFamily="34" charset="-120"/>
              </a:rPr>
              <a:t>，南宁市开展各</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项工作</a:t>
            </a:r>
            <a:r>
              <a:rPr lang="en-US" altLang="zh-CN" sz="2800" b="0" i="0" dirty="0">
                <a:solidFill>
                  <a:srgbClr val="FF0000"/>
                </a:solidFill>
                <a:latin typeface="Times New Roman" pitchFamily="34" charset="0"/>
                <a:ea typeface="SimSun" pitchFamily="34" charset="-122"/>
                <a:cs typeface="Times New Roman" pitchFamily="34" charset="-120"/>
              </a:rPr>
              <a:t>，多措并举开展生态环境保护，</a:t>
            </a:r>
            <a:r>
              <a:rPr lang="en-US" altLang="zh-CN" sz="2800" b="0" i="0">
                <a:solidFill>
                  <a:srgbClr val="FF0000"/>
                </a:solidFill>
                <a:latin typeface="Times New Roman" pitchFamily="34" charset="0"/>
                <a:ea typeface="SimSun" pitchFamily="34" charset="-122"/>
                <a:cs typeface="Times New Roman" pitchFamily="34" charset="-120"/>
              </a:rPr>
              <a:t>据此可概括为：南宁市统筹推进</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节水型社会建设。根据材料三的图表可知</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某校重视青少年环保教育，</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开展</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科普少年行——</a:t>
            </a:r>
            <a:r>
              <a:rPr lang="en-US" altLang="zh-CN" sz="2800" b="0" i="0" dirty="0">
                <a:solidFill>
                  <a:srgbClr val="FF0000"/>
                </a:solidFill>
                <a:latin typeface="Times New Roman" pitchFamily="34" charset="0"/>
                <a:ea typeface="SimSun" pitchFamily="34" charset="-122"/>
                <a:cs typeface="Times New Roman" pitchFamily="34" charset="-120"/>
              </a:rPr>
              <a:t>无废进校园”系列活动，</a:t>
            </a:r>
            <a:r>
              <a:rPr lang="en-US" altLang="zh-CN" sz="2800" b="0" i="0">
                <a:solidFill>
                  <a:srgbClr val="FF0000"/>
                </a:solidFill>
                <a:latin typeface="Times New Roman" pitchFamily="34" charset="0"/>
                <a:ea typeface="SimSun" pitchFamily="34" charset="-122"/>
                <a:cs typeface="Times New Roman" pitchFamily="34" charset="-120"/>
              </a:rPr>
              <a:t>增强孩子们的环保意识，</a:t>
            </a:r>
          </a:p>
          <a:p>
            <a:pPr latinLnBrk="1">
              <a:lnSpc>
                <a:spcPts val="4800"/>
              </a:lnSpc>
            </a:pPr>
            <a:r>
              <a:rPr lang="en-US" altLang="zh-CN" sz="2800" b="0" i="0">
                <a:solidFill>
                  <a:srgbClr val="FF0000"/>
                </a:solidFill>
                <a:latin typeface="Times New Roman" pitchFamily="34" charset="0"/>
                <a:ea typeface="SimSun" pitchFamily="34" charset="-122"/>
                <a:cs typeface="Times New Roman" pitchFamily="34" charset="-120"/>
              </a:rPr>
              <a:t>效果明显</a:t>
            </a:r>
            <a:r>
              <a:rPr lang="en-US" altLang="zh-CN" sz="2800" b="0" i="0" dirty="0">
                <a:solidFill>
                  <a:srgbClr val="FF0000"/>
                </a:solidFill>
                <a:latin typeface="Times New Roman" pitchFamily="34" charset="0"/>
                <a:ea typeface="SimSun" pitchFamily="34" charset="-122"/>
                <a:cs typeface="Times New Roman" pitchFamily="34" charset="-120"/>
              </a:rPr>
              <a:t>，可概括为：重视青少年环保教育，开展</a:t>
            </a:r>
            <a:r>
              <a:rPr lang="en-US" altLang="zh-CN" sz="2800" b="0" i="0">
                <a:solidFill>
                  <a:srgbClr val="FF0000"/>
                </a:solidFill>
                <a:latin typeface="Times New Roman" pitchFamily="34" charset="0"/>
                <a:ea typeface="SimSun" pitchFamily="34" charset="-122"/>
                <a:cs typeface="Times New Roman" pitchFamily="34" charset="-120"/>
              </a:rPr>
              <a:t>“科普少年行——无</a:t>
            </a:r>
          </a:p>
          <a:p>
            <a:pPr latinLnBrk="1">
              <a:lnSpc>
                <a:spcPts val="4600"/>
              </a:lnSpc>
            </a:pPr>
            <a:r>
              <a:rPr lang="en-US" altLang="zh-CN" sz="2800" b="0" i="0">
                <a:solidFill>
                  <a:srgbClr val="FF0000"/>
                </a:solidFill>
                <a:latin typeface="Times New Roman" pitchFamily="34" charset="0"/>
                <a:ea typeface="SimSun" pitchFamily="34" charset="-122"/>
                <a:cs typeface="Times New Roman" pitchFamily="34" charset="-120"/>
              </a:rPr>
              <a:t>废进校园</a:t>
            </a:r>
            <a:r>
              <a:rPr lang="en-US" altLang="zh-CN" sz="2800" b="0" i="0" dirty="0">
                <a:solidFill>
                  <a:srgbClr val="FF0000"/>
                </a:solidFill>
                <a:latin typeface="Times New Roman" pitchFamily="34" charset="0"/>
                <a:ea typeface="SimSun" pitchFamily="34" charset="-122"/>
                <a:cs typeface="Times New Roman" pitchFamily="34" charset="-120"/>
              </a:rPr>
              <a:t>”系列活动。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4">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18dd4db4c.fixed?vcp=1&amp;pid=06a5cc6c4&amp;color=238,61,73&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EE3D49"/>
                </a:solidFill>
                <a:latin typeface="微软雅黑" pitchFamily="34" charset="0"/>
                <a:ea typeface="微软雅黑" pitchFamily="34" charset="-122"/>
                <a:cs typeface="微软雅黑" pitchFamily="34" charset="-120"/>
              </a:rPr>
              <a:t>复习讲义</a:t>
            </a:r>
            <a:endParaRPr lang="en-US" altLang="zh-CN" sz="5000" dirty="0"/>
          </a:p>
        </p:txBody>
      </p:sp>
      <p:sp>
        <p:nvSpPr>
          <p:cNvPr id="3" name="C_3#18dd4db4c.fixed?vcp=1&amp;pid=06a5cc6c4&amp;color=86,186,157&amp;vtp=1&amp;vaab=1&amp;bbb=1"/>
          <p:cNvSpPr/>
          <p:nvPr/>
        </p:nvSpPr>
        <p:spPr>
          <a:xfrm>
            <a:off x="265176" y="246888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第二部分</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阅</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读</a:t>
            </a:r>
            <a:endParaRPr lang="en-US" altLang="zh-CN" sz="4800" dirty="0"/>
          </a:p>
        </p:txBody>
      </p:sp>
      <p:sp>
        <p:nvSpPr>
          <p:cNvPr id="4" name="C_3#18dd4db4c.fixed?vcp=1&amp;pid=06a5cc6c4&amp;color=0,0,0&amp;vtp=1&amp;vaab=1&amp;bbb=1"/>
          <p:cNvSpPr/>
          <p:nvPr/>
        </p:nvSpPr>
        <p:spPr>
          <a:xfrm>
            <a:off x="265176" y="3730752"/>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一、非连续性文本阅读</a:t>
            </a:r>
            <a:endParaRPr lang="en-US" altLang="zh-CN" sz="4000" dirty="0"/>
          </a:p>
        </p:txBody>
      </p:sp>
      <p:sp>
        <p:nvSpPr>
          <p:cNvPr id="5" name="C_3_BD#18dd4db4c.fixed?vcp=1&amp;pid=06a5cc6c4&amp;color=0,0,0&amp;vtp=1&amp;vaab=1&amp;bbb=1"/>
          <p:cNvSpPr/>
          <p:nvPr/>
        </p:nvSpPr>
        <p:spPr>
          <a:xfrm>
            <a:off x="265176" y="4754880"/>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第7讲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材料探究与整合</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B_6_AN.1_1#135240faa?vaa=1&amp;vcp=1&amp;pid=6c093abfc&amp;color=0,0,0&amp;vtp=1&amp;vaab=1&amp;bt=1&amp;bbb=1&amp;hb=1"/>
          <p:cNvSpPr/>
          <p:nvPr/>
        </p:nvSpPr>
        <p:spPr>
          <a:xfrm>
            <a:off x="539496" y="250542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①召开全国生态环境保护大会</a:t>
            </a:r>
            <a:r>
              <a:rPr lang="en-US" altLang="zh-CN" sz="2800" b="0" i="0">
                <a:solidFill>
                  <a:srgbClr val="FF0000"/>
                </a:solidFill>
                <a:latin typeface="Times New Roman" pitchFamily="34" charset="0"/>
                <a:ea typeface="SimSun" pitchFamily="34" charset="-122"/>
                <a:cs typeface="Times New Roman" pitchFamily="34" charset="-120"/>
              </a:rPr>
              <a:t>，深入贯彻落实新时代中国特色</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社会主义生态文明思想</a:t>
            </a:r>
            <a:r>
              <a:rPr lang="en-US" altLang="zh-CN" sz="2800" b="0" i="0" dirty="0">
                <a:solidFill>
                  <a:srgbClr val="FF0000"/>
                </a:solidFill>
                <a:latin typeface="Times New Roman" pitchFamily="34" charset="0"/>
                <a:ea typeface="SimSun" pitchFamily="34" charset="-122"/>
                <a:cs typeface="Times New Roman" pitchFamily="34" charset="-120"/>
              </a:rPr>
              <a:t>。②南宁市统筹推进节水型社会建设。</a:t>
            </a:r>
            <a:r>
              <a:rPr lang="en-US" altLang="zh-CN" sz="2800" b="0" i="0">
                <a:solidFill>
                  <a:srgbClr val="FF0000"/>
                </a:solidFill>
                <a:latin typeface="Times New Roman" pitchFamily="34" charset="0"/>
                <a:ea typeface="SimSun" pitchFamily="34" charset="-122"/>
                <a:cs typeface="Times New Roman" pitchFamily="34" charset="-120"/>
              </a:rPr>
              <a:t>③重视青</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少年环保教育</a:t>
            </a:r>
            <a:r>
              <a:rPr lang="en-US" altLang="zh-CN" sz="2800" b="0" i="0" dirty="0">
                <a:solidFill>
                  <a:srgbClr val="FF0000"/>
                </a:solidFill>
                <a:latin typeface="Times New Roman" pitchFamily="34" charset="0"/>
                <a:ea typeface="SimSun" pitchFamily="34" charset="-122"/>
                <a:cs typeface="Times New Roman" pitchFamily="34" charset="-120"/>
              </a:rPr>
              <a:t>，开展“科普少年行——无废进校园”系列活动。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4#483bffa11.fixed?vcp=1&amp;pid=18dd4db4c&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a:solidFill>
                  <a:srgbClr val="000000"/>
                </a:solidFill>
                <a:latin typeface="微软雅黑" pitchFamily="34" charset="0"/>
                <a:ea typeface="微软雅黑" pitchFamily="34" charset="-122"/>
                <a:cs typeface="微软雅黑" pitchFamily="34" charset="-120"/>
              </a:rPr>
              <a:t>第7讲</a:t>
            </a:r>
            <a:r>
              <a:rPr lang="en-US" altLang="zh-CN" sz="4000" b="1" i="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材料探究与整合</a:t>
            </a:r>
            <a:endParaRPr lang="en-US" altLang="zh-CN" sz="4000" dirty="0"/>
          </a:p>
        </p:txBody>
      </p:sp>
      <p:sp>
        <p:nvSpPr>
          <p:cNvPr id="3" name="C_4_BD#483bffa11.fixed?vcp=1&amp;pid=18dd4db4c&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针对训练</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M_5_BD.13_1#a8806b882?vaa=1&amp;vcp=1&amp;pid=483bffa11&amp;color=0,0,0&amp;vtp=1&amp;vaab=1&amp;bt=1&amp;bbb=1&amp;hb=1"/>
          <p:cNvSpPr/>
          <p:nvPr/>
        </p:nvSpPr>
        <p:spPr>
          <a:xfrm>
            <a:off x="541020" y="344850"/>
            <a:ext cx="11109960" cy="5322525"/>
          </a:xfrm>
          <a:prstGeom prst="rect">
            <a:avLst/>
          </a:prstGeom>
          <a:noFill/>
          <a:ln/>
        </p:spPr>
        <p:txBody>
          <a:bodyPr wrap="none" lIns="0" tIns="0" rIns="0" bIns="0" rtlCol="0" anchor="t"/>
          <a:lstStyle/>
          <a:p>
            <a:pPr algn="l" latinLnBrk="1">
              <a:lnSpc>
                <a:spcPts val="48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阅读下面的文字，完成下面小题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8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楷体" pitchFamily="34" charset="-122"/>
                <a:cs typeface="Times New Roman" pitchFamily="34" charset="-120"/>
              </a:rPr>
              <a:t>日至</a:t>
            </a:r>
            <a:r>
              <a:rPr lang="en-US" altLang="zh-CN" sz="2800" b="0"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第十三届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吴文俊人工智能科</a:t>
            </a:r>
          </a:p>
          <a:p>
            <a:pPr latinLnBrk="1">
              <a:lnSpc>
                <a:spcPts val="4800"/>
              </a:lnSpc>
            </a:pPr>
            <a:r>
              <a:rPr lang="en-US" altLang="zh-CN" sz="2800" b="0" i="0" dirty="0">
                <a:solidFill>
                  <a:srgbClr val="000000"/>
                </a:solidFill>
                <a:latin typeface="Times New Roman" pitchFamily="34" charset="0"/>
                <a:ea typeface="楷体" pitchFamily="34" charset="-122"/>
                <a:cs typeface="Times New Roman" pitchFamily="34" charset="-120"/>
              </a:rPr>
              <a:t>学技术奖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颁奖典礼暨</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中国人工智能产业年会在苏州举行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展示了我</a:t>
            </a:r>
          </a:p>
          <a:p>
            <a:pPr latinLnBrk="1">
              <a:lnSpc>
                <a:spcPts val="4800"/>
              </a:lnSpc>
            </a:pPr>
            <a:r>
              <a:rPr lang="en-US" altLang="zh-CN" sz="2800" b="0" i="0" dirty="0" err="1">
                <a:solidFill>
                  <a:srgbClr val="000000"/>
                </a:solidFill>
                <a:latin typeface="Times New Roman" pitchFamily="34" charset="0"/>
                <a:ea typeface="楷体" pitchFamily="34" charset="-122"/>
                <a:cs typeface="Times New Roman" pitchFamily="34" charset="-120"/>
              </a:rPr>
              <a:t>国人工智能的发展前沿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一大批新突破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新技术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新应用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正在海量应</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800"/>
              </a:lnSpc>
            </a:pPr>
            <a:r>
              <a:rPr lang="en-US" altLang="zh-CN" sz="2800" b="0" i="0" dirty="0">
                <a:solidFill>
                  <a:srgbClr val="000000"/>
                </a:solidFill>
                <a:latin typeface="Times New Roman" pitchFamily="34" charset="0"/>
                <a:ea typeface="楷体" pitchFamily="34" charset="-122"/>
                <a:cs typeface="Times New Roman" pitchFamily="34" charset="-120"/>
              </a:rPr>
              <a:t>用场景中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拔节生长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昭示出新质生产力加快形成的广阔空间</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800"/>
              </a:lnSpc>
            </a:pPr>
            <a:r>
              <a:rPr lang="en-US" altLang="zh-CN" sz="2800" b="0" i="0" dirty="0" err="1">
                <a:solidFill>
                  <a:srgbClr val="000000"/>
                </a:solidFill>
                <a:latin typeface="Times New Roman" pitchFamily="34" charset="0"/>
                <a:ea typeface="楷体" pitchFamily="34" charset="-122"/>
                <a:cs typeface="Times New Roman" pitchFamily="34" charset="-120"/>
              </a:rPr>
              <a:t>通用人工智能与其他前沿领域的融合创新有望发挥关键的作用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通过加</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800"/>
              </a:lnSpc>
            </a:pPr>
            <a:r>
              <a:rPr lang="en-US" altLang="zh-CN" sz="2800" b="0" i="0" dirty="0" err="1">
                <a:solidFill>
                  <a:srgbClr val="000000"/>
                </a:solidFill>
                <a:latin typeface="Times New Roman" pitchFamily="34" charset="0"/>
                <a:ea typeface="楷体" pitchFamily="34" charset="-122"/>
                <a:cs typeface="Times New Roman" pitchFamily="34" charset="-120"/>
              </a:rPr>
              <a:t>强人工智能产业科技创新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将逐步辐射一大批面向未来的行业应用落地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8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楷体" pitchFamily="34" charset="-122"/>
                <a:cs typeface="Times New Roman" pitchFamily="34" charset="-120"/>
              </a:rPr>
              <a:t>人工智能是引领未来的战略性技术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是新一轮科技革命和产业变</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800"/>
              </a:lnSpc>
            </a:pPr>
            <a:r>
              <a:rPr lang="en-US" altLang="zh-CN" sz="2800" b="0" i="0" dirty="0" err="1">
                <a:solidFill>
                  <a:srgbClr val="000000"/>
                </a:solidFill>
                <a:latin typeface="Times New Roman" pitchFamily="34" charset="0"/>
                <a:ea typeface="楷体" pitchFamily="34" charset="-122"/>
                <a:cs typeface="Times New Roman" pitchFamily="34" charset="-120"/>
              </a:rPr>
              <a:t>革的核心驱动力</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是发展新质生产力的主要阵地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通过全面作用于劳动</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800"/>
              </a:lnSpc>
            </a:pPr>
            <a:r>
              <a:rPr lang="en-US" altLang="zh-CN" sz="2800" b="0" i="0" dirty="0" err="1">
                <a:solidFill>
                  <a:srgbClr val="000000"/>
                </a:solidFill>
                <a:latin typeface="Times New Roman" pitchFamily="34" charset="0"/>
                <a:ea typeface="楷体" pitchFamily="34" charset="-122"/>
                <a:cs typeface="Times New Roman" pitchFamily="34" charset="-120"/>
              </a:rPr>
              <a:t>力</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劳动资料和劳动对象</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对整个经济运行和社会发展有重大影响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M_5_BD.13_2#a8806b882?vaa=1&amp;vcp=1&amp;pid=483bffa11&amp;color=0,0,0&amp;vtp=1&amp;vaab=1&amp;bt=1&amp;bbb=1&amp;hb=1"/>
          <p:cNvSpPr/>
          <p:nvPr/>
        </p:nvSpPr>
        <p:spPr>
          <a:xfrm>
            <a:off x="539496" y="554400"/>
            <a:ext cx="11109960" cy="5811457"/>
          </a:xfrm>
          <a:prstGeom prst="rect">
            <a:avLst/>
          </a:prstGeom>
          <a:noFill/>
          <a:ln/>
        </p:spPr>
        <p:txBody>
          <a:bodyPr wrap="none" lIns="0" tIns="0" rIns="0" bIns="0" rtlCol="0" anchor="t"/>
          <a:lstStyle/>
          <a:p>
            <a:pPr algn="l" latinLnBrk="1">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楷体" pitchFamily="34" charset="-122"/>
                <a:cs typeface="Times New Roman" pitchFamily="34" charset="-120"/>
              </a:rPr>
              <a:t>人工智能的发展</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催生出了新产业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新业态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新模式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u="sng" dirty="0" err="1">
                <a:solidFill>
                  <a:srgbClr val="000000"/>
                </a:solidFill>
                <a:latin typeface="Times New Roman" pitchFamily="34" charset="0"/>
                <a:ea typeface="楷体" pitchFamily="34" charset="-122"/>
                <a:cs typeface="Times New Roman" pitchFamily="34" charset="-120"/>
              </a:rPr>
              <a:t>据统计</a:t>
            </a:r>
            <a:r>
              <a:rPr lang="en-US" altLang="zh-CN" sz="2800" b="0" i="0" u="sng" dirty="0">
                <a:solidFill>
                  <a:srgbClr val="000000"/>
                </a:solidFill>
                <a:latin typeface="Times New Roman" pitchFamily="34" charset="0"/>
                <a:ea typeface="SimSun" pitchFamily="34" charset="-122"/>
                <a:cs typeface="Times New Roman" pitchFamily="34" charset="-120"/>
              </a:rPr>
              <a:t>，</a:t>
            </a:r>
          </a:p>
          <a:p>
            <a:pPr latinLnBrk="1">
              <a:lnSpc>
                <a:spcPts val="4200"/>
              </a:lnSpc>
            </a:pPr>
            <a:r>
              <a:rPr lang="en-US" altLang="zh-CN" sz="2800" b="0" i="0" u="sng" dirty="0">
                <a:solidFill>
                  <a:srgbClr val="000000"/>
                </a:solidFill>
                <a:latin typeface="Times New Roman" pitchFamily="34" charset="0"/>
                <a:ea typeface="SimSun" pitchFamily="34" charset="-122"/>
                <a:cs typeface="Times New Roman" pitchFamily="34" charset="-120"/>
              </a:rPr>
              <a:t>2023</a:t>
            </a:r>
            <a:r>
              <a:rPr lang="en-US" altLang="zh-CN" sz="2800" b="0" i="0" u="sng" dirty="0">
                <a:solidFill>
                  <a:srgbClr val="000000"/>
                </a:solidFill>
                <a:latin typeface="Times New Roman" pitchFamily="34" charset="0"/>
                <a:ea typeface="楷体" pitchFamily="34" charset="-122"/>
                <a:cs typeface="Times New Roman" pitchFamily="34" charset="-120"/>
              </a:rPr>
              <a:t>年我国人工智能核心产业规模达</a:t>
            </a:r>
            <a:r>
              <a:rPr lang="en-US" altLang="zh-CN" sz="2800" b="0" i="0" u="sng" dirty="0">
                <a:solidFill>
                  <a:srgbClr val="000000"/>
                </a:solidFill>
                <a:latin typeface="Times New Roman" pitchFamily="34" charset="0"/>
                <a:ea typeface="SimSun" pitchFamily="34" charset="-122"/>
                <a:cs typeface="Times New Roman" pitchFamily="34" charset="-120"/>
              </a:rPr>
              <a:t>5784</a:t>
            </a:r>
            <a:r>
              <a:rPr lang="en-US" altLang="zh-CN" sz="2800" b="0" i="0" u="sng" dirty="0">
                <a:solidFill>
                  <a:srgbClr val="000000"/>
                </a:solidFill>
                <a:latin typeface="Times New Roman" pitchFamily="34" charset="0"/>
                <a:ea typeface="楷体" pitchFamily="34" charset="-122"/>
                <a:cs typeface="Times New Roman" pitchFamily="34" charset="-120"/>
              </a:rPr>
              <a:t>亿元</a:t>
            </a:r>
            <a:r>
              <a:rPr lang="en-US" altLang="zh-CN" sz="2800" b="0" i="0" u="sng" dirty="0">
                <a:solidFill>
                  <a:srgbClr val="000000"/>
                </a:solidFill>
                <a:latin typeface="Times New Roman" pitchFamily="34" charset="0"/>
                <a:ea typeface="SimSun" pitchFamily="34" charset="-122"/>
                <a:cs typeface="Times New Roman" pitchFamily="34" charset="-120"/>
              </a:rPr>
              <a:t>，</a:t>
            </a:r>
            <a:r>
              <a:rPr lang="en-US" altLang="zh-CN" sz="2800" b="0" i="0" u="sng" dirty="0">
                <a:solidFill>
                  <a:srgbClr val="000000"/>
                </a:solidFill>
                <a:latin typeface="Times New Roman" pitchFamily="34" charset="0"/>
                <a:ea typeface="楷体" pitchFamily="34" charset="-122"/>
                <a:cs typeface="Times New Roman" pitchFamily="34" charset="-120"/>
              </a:rPr>
              <a:t>生成式人工智能的企业</a:t>
            </a:r>
          </a:p>
          <a:p>
            <a:pPr latinLnBrk="1">
              <a:lnSpc>
                <a:spcPts val="4200"/>
              </a:lnSpc>
            </a:pPr>
            <a:r>
              <a:rPr lang="en-US" altLang="zh-CN" sz="2800" b="0" i="0" u="sng" dirty="0">
                <a:solidFill>
                  <a:srgbClr val="000000"/>
                </a:solidFill>
                <a:latin typeface="Times New Roman" pitchFamily="34" charset="0"/>
                <a:ea typeface="楷体" pitchFamily="34" charset="-122"/>
                <a:cs typeface="Times New Roman" pitchFamily="34" charset="-120"/>
              </a:rPr>
              <a:t>采用率已达</a:t>
            </a:r>
            <a:r>
              <a:rPr lang="en-US" altLang="zh-CN" sz="2800" b="0" i="0" u="sng" dirty="0">
                <a:solidFill>
                  <a:srgbClr val="000000"/>
                </a:solidFill>
                <a:latin typeface="Times New Roman" pitchFamily="34" charset="0"/>
                <a:ea typeface="SimSun" pitchFamily="34" charset="-122"/>
                <a:cs typeface="Times New Roman" pitchFamily="34" charset="-120"/>
              </a:rPr>
              <a:t>15%，</a:t>
            </a:r>
            <a:r>
              <a:rPr lang="en-US" altLang="zh-CN" sz="2800" b="0" i="0" u="sng" dirty="0">
                <a:solidFill>
                  <a:srgbClr val="000000"/>
                </a:solidFill>
                <a:latin typeface="Times New Roman" pitchFamily="34" charset="0"/>
                <a:ea typeface="楷体" pitchFamily="34" charset="-122"/>
                <a:cs typeface="Times New Roman" pitchFamily="34" charset="-120"/>
              </a:rPr>
              <a:t>市场规模约为</a:t>
            </a:r>
            <a:r>
              <a:rPr lang="en-US" altLang="zh-CN" sz="2800" b="0" i="0" u="sng" dirty="0">
                <a:solidFill>
                  <a:srgbClr val="000000"/>
                </a:solidFill>
                <a:latin typeface="Times New Roman" pitchFamily="34" charset="0"/>
                <a:ea typeface="SimSun" pitchFamily="34" charset="-122"/>
                <a:cs typeface="Times New Roman" pitchFamily="34" charset="-120"/>
              </a:rPr>
              <a:t>14.4</a:t>
            </a:r>
            <a:r>
              <a:rPr lang="en-US" altLang="zh-CN" sz="2800" b="0" i="0" u="sng" dirty="0">
                <a:solidFill>
                  <a:srgbClr val="000000"/>
                </a:solidFill>
                <a:latin typeface="Times New Roman" pitchFamily="34" charset="0"/>
                <a:ea typeface="楷体" pitchFamily="34" charset="-122"/>
                <a:cs typeface="Times New Roman" pitchFamily="34" charset="-120"/>
              </a:rPr>
              <a:t>万亿元</a:t>
            </a:r>
            <a:r>
              <a:rPr lang="en-US" altLang="zh-CN" sz="2800" b="0" i="0" u="sng" dirty="0">
                <a:solidFill>
                  <a:srgbClr val="000000"/>
                </a:solidFill>
                <a:latin typeface="Times New Roman" pitchFamily="34" charset="0"/>
                <a:ea typeface="SimSun" pitchFamily="34" charset="-122"/>
                <a:cs typeface="Times New Roman" pitchFamily="34" charset="-120"/>
              </a:rPr>
              <a:t>，</a:t>
            </a:r>
            <a:r>
              <a:rPr lang="en-US" altLang="zh-CN" sz="2800" b="0" i="0" u="sng" dirty="0">
                <a:solidFill>
                  <a:srgbClr val="000000"/>
                </a:solidFill>
                <a:latin typeface="Times New Roman" pitchFamily="34" charset="0"/>
                <a:ea typeface="楷体" pitchFamily="34" charset="-122"/>
                <a:cs typeface="Times New Roman" pitchFamily="34" charset="-120"/>
              </a:rPr>
              <a:t>已经体现出了新质生产力</a:t>
            </a:r>
          </a:p>
          <a:p>
            <a:pPr latinLnBrk="1">
              <a:lnSpc>
                <a:spcPts val="4200"/>
              </a:lnSpc>
            </a:pPr>
            <a:r>
              <a:rPr lang="en-US" altLang="zh-CN" sz="2800" b="0" i="0" u="sng" dirty="0" err="1">
                <a:solidFill>
                  <a:srgbClr val="000000"/>
                </a:solidFill>
                <a:latin typeface="Times New Roman" pitchFamily="34" charset="0"/>
                <a:ea typeface="楷体" pitchFamily="34" charset="-122"/>
                <a:cs typeface="Times New Roman" pitchFamily="34" charset="-120"/>
              </a:rPr>
              <a:t>的蓬勃生机</a:t>
            </a:r>
            <a:r>
              <a:rPr lang="en-US" altLang="zh-CN" sz="2800" b="0" i="0" u="sng"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人工智能在制造</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医疗</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教育</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交通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农业等多个领域得</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到广泛应用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涌现出矿山大模型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气象大模型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交通大模型等一批数字</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化转型新标杆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创造出新的产品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服务和商业模式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推动传统行业的转</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型升级和社会经济结构的变革</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另外</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人工智能技术结合科学的经济分</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析算法模型能够对经济数据进行深度挖掘</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进一步掌握经济运行态势</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助力提升国家经济监测研判和宏观调控水平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为宏观经济调控</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产业政</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策制定等发展改革工作提供决策依据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确保经济的持续健康发展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1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（节选自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新华网</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15</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有删改）</a:t>
            </a:r>
            <a:endParaRPr lang="en-US" altLang="zh-CN" sz="2800" dirty="0">
              <a:latin typeface="仿宋" panose="02010609060101010101" pitchFamily="49" charset="-122"/>
              <a:ea typeface="仿宋" panose="02010609060101010101" pitchFamily="49" charset="-122"/>
            </a:endParaRP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M_5_BD.13_3#a8806b882?vaa=1&amp;vcp=1&amp;pid=483bffa11&amp;color=0,0,0&amp;vtp=1&amp;vaab=1&amp;bt=1&amp;bbb=1&amp;hb=1"/>
          <p:cNvSpPr/>
          <p:nvPr/>
        </p:nvSpPr>
        <p:spPr>
          <a:xfrm>
            <a:off x="539496" y="868680"/>
            <a:ext cx="11109960" cy="51816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人工智能技术是发展传媒业新质生产力的原动力</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它</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通过内容生成技术和沉浸式</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交互式应用极大丰富了信息内容和传播样</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提升了生产效能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体验即服务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在内容与用户之间建立起广泛连接</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生产主体的自由化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人机交互的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赛博格</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也在引发知识流通方式</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人与世界沟通方式的深层革命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央视频打造的国内首部</a:t>
            </a:r>
            <a:r>
              <a:rPr lang="en-US" altLang="zh-CN" sz="2800" b="0" i="0" dirty="0">
                <a:solidFill>
                  <a:srgbClr val="000000"/>
                </a:solidFill>
                <a:latin typeface="Times New Roman" pitchFamily="34" charset="0"/>
                <a:ea typeface="SimSun" pitchFamily="34" charset="-122"/>
                <a:cs typeface="Times New Roman" pitchFamily="34" charset="-120"/>
              </a:rPr>
              <a:t>AI</a:t>
            </a:r>
            <a:r>
              <a:rPr lang="en-US" altLang="zh-CN" sz="2800" b="0" i="0" dirty="0">
                <a:solidFill>
                  <a:srgbClr val="000000"/>
                </a:solidFill>
                <a:latin typeface="Times New Roman" pitchFamily="34" charset="0"/>
                <a:ea typeface="楷体" pitchFamily="34" charset="-122"/>
                <a:cs typeface="Times New Roman" pitchFamily="34" charset="-120"/>
              </a:rPr>
              <a:t>微短剧</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神话</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生动演绎了</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个经典的神话故事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其美术分镜</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视频配音配乐</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全部由</a:t>
            </a:r>
            <a:r>
              <a:rPr lang="en-US" altLang="zh-CN" sz="2800" b="0" i="0" dirty="0">
                <a:solidFill>
                  <a:srgbClr val="000000"/>
                </a:solidFill>
                <a:latin typeface="Times New Roman" pitchFamily="34" charset="0"/>
                <a:ea typeface="SimSun" pitchFamily="34" charset="-122"/>
                <a:cs typeface="Times New Roman" pitchFamily="34" charset="-120"/>
              </a:rPr>
              <a:t>AI</a:t>
            </a:r>
            <a:r>
              <a:rPr lang="en-US" altLang="zh-CN" sz="2800" b="0" i="0" dirty="0">
                <a:solidFill>
                  <a:srgbClr val="000000"/>
                </a:solidFill>
                <a:latin typeface="Times New Roman" pitchFamily="34" charset="0"/>
                <a:ea typeface="楷体" pitchFamily="34" charset="-122"/>
                <a:cs typeface="Times New Roman" pitchFamily="34" charset="-120"/>
              </a:rPr>
              <a:t>完成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沉浸式视频交互产品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风起洛阳</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在虚拟现实全感剧</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场中还原了神都夜景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大佛幻境等景观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让游客仿佛置身于古老而神秘</a:t>
            </a:r>
          </a:p>
          <a:p>
            <a:pPr latinLnBrk="1">
              <a:lnSpc>
                <a:spcPct val="150000"/>
              </a:lnSpc>
            </a:pP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3_3#a8806b882?vaa=1&amp;vcp=1&amp;pid=483bffa11&amp;color=0,0,0&amp;vtp=1&amp;vaab=1&amp;bt=1&amp;bbb=1&amp;hb=1">
            <a:extLst>
              <a:ext uri="{FF2B5EF4-FFF2-40B4-BE49-F238E27FC236}">
                <a16:creationId xmlns:a16="http://schemas.microsoft.com/office/drawing/2014/main" id="{8C910C63-5D5C-25DC-D072-5F4E89193872}"/>
              </a:ext>
            </a:extLst>
          </p:cNvPr>
          <p:cNvSpPr/>
          <p:nvPr/>
        </p:nvSpPr>
        <p:spPr>
          <a:xfrm>
            <a:off x="539496" y="1537684"/>
            <a:ext cx="11109960" cy="3792157"/>
          </a:xfrm>
          <a:prstGeom prst="rect">
            <a:avLst/>
          </a:prstGeom>
          <a:noFill/>
          <a:ln/>
        </p:spPr>
        <p:txBody>
          <a:bodyPr wrap="none" lIns="0" tIns="0" rIns="0" bIns="0" rtlCol="0" anchor="t"/>
          <a:lstStyle/>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的大唐东都洛阳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有了人工智能技术赋能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这些产品以新样态释放出传</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统文化的传播潜力</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赋予中华优秀传统文化跨越时空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具有当代价值的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新内涵</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随着大模型基础架构的完善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我们开始进入大模型的应用时代</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传媒业凭借大量的数据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市场和用户资源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以及对特定行业需求的深入</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理解</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可以在垂直大模型的开发应用中抢占先机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（选自《文汇报》，</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日，有删改）</a:t>
            </a:r>
            <a:endParaRPr lang="en-US" altLang="zh-CN" sz="28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717329941"/>
      </p:ext>
    </p:extLst>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M_5_BD.13_4#a8806b882?vaa=1&amp;vcp=1&amp;pid=483bffa11&amp;color=0,0,0&amp;vtp=1&amp;vaab=1&amp;bt=1&amp;bbb=1&amp;hb=1"/>
          <p:cNvSpPr/>
          <p:nvPr/>
        </p:nvSpPr>
        <p:spPr>
          <a:xfrm>
            <a:off x="539496" y="602646"/>
            <a:ext cx="11109960" cy="52907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我国已经成为全球新一代</a:t>
            </a:r>
            <a:r>
              <a:rPr lang="en-US" altLang="zh-CN" sz="2800" b="0" i="0" dirty="0" err="1">
                <a:solidFill>
                  <a:srgbClr val="000000"/>
                </a:solidFill>
                <a:latin typeface="Times New Roman" pitchFamily="34" charset="0"/>
                <a:ea typeface="SimSun" pitchFamily="34" charset="-122"/>
                <a:cs typeface="Times New Roman" pitchFamily="34" charset="-120"/>
              </a:rPr>
              <a:t>AI</a:t>
            </a:r>
            <a:r>
              <a:rPr lang="en-US" altLang="zh-CN" sz="2800" b="0" i="0" dirty="0" err="1">
                <a:solidFill>
                  <a:srgbClr val="000000"/>
                </a:solidFill>
                <a:latin typeface="Times New Roman" pitchFamily="34" charset="0"/>
                <a:ea typeface="楷体" pitchFamily="34" charset="-122"/>
                <a:cs typeface="Times New Roman" pitchFamily="34" charset="-120"/>
              </a:rPr>
              <a:t>技术创新的重要竞争者</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新一代人工智能知识产权赋能产业发展论坛在京召开</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会上</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国家工业信息安全发展研究中心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工信部电子知识产权中心发布</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新一代人工智能专利技术分析报告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报告</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定量揭示了新一代</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中国人工智能技术专利当前的最新发展态势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截至</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新一代</a:t>
            </a:r>
            <a:r>
              <a:rPr lang="en-US" altLang="zh-CN" sz="2800" b="0" i="0" dirty="0">
                <a:solidFill>
                  <a:srgbClr val="000000"/>
                </a:solidFill>
                <a:latin typeface="Times New Roman" pitchFamily="34" charset="0"/>
                <a:ea typeface="SimSun" pitchFamily="34" charset="-122"/>
                <a:cs typeface="Times New Roman" pitchFamily="34" charset="-120"/>
              </a:rPr>
              <a:t>AI</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基础层</a:t>
            </a:r>
            <a:r>
              <a:rPr lang="en-US" altLang="zh-CN" sz="2800" b="0" i="0" dirty="0" err="1">
                <a:solidFill>
                  <a:srgbClr val="000000"/>
                </a:solidFill>
                <a:latin typeface="Times New Roman" pitchFamily="34" charset="0"/>
                <a:ea typeface="SimSun" pitchFamily="34" charset="-122"/>
                <a:cs typeface="Times New Roman" pitchFamily="34" charset="-120"/>
              </a:rPr>
              <a:t>（AI</a:t>
            </a:r>
            <a:r>
              <a:rPr lang="en-US" altLang="zh-CN" sz="2800" b="0" i="0" dirty="0" err="1">
                <a:solidFill>
                  <a:srgbClr val="000000"/>
                </a:solidFill>
                <a:latin typeface="Times New Roman" pitchFamily="34" charset="0"/>
                <a:ea typeface="楷体" pitchFamily="34" charset="-122"/>
                <a:cs typeface="Times New Roman" pitchFamily="34" charset="-120"/>
              </a:rPr>
              <a:t>芯片</a:t>
            </a:r>
            <a:r>
              <a:rPr lang="en-US" altLang="zh-CN" sz="2800" b="0" i="0" dirty="0" err="1">
                <a:solidFill>
                  <a:srgbClr val="000000"/>
                </a:solidFill>
                <a:latin typeface="Times New Roman" pitchFamily="34" charset="0"/>
                <a:ea typeface="SimSun" pitchFamily="34" charset="-122"/>
                <a:cs typeface="Times New Roman" pitchFamily="34" charset="-120"/>
              </a:rPr>
              <a:t>、AI</a:t>
            </a:r>
            <a:r>
              <a:rPr lang="en-US" altLang="zh-CN" sz="2800" b="0" i="0" dirty="0" err="1">
                <a:solidFill>
                  <a:srgbClr val="000000"/>
                </a:solidFill>
                <a:latin typeface="Times New Roman" pitchFamily="34" charset="0"/>
                <a:ea typeface="楷体" pitchFamily="34" charset="-122"/>
                <a:cs typeface="Times New Roman" pitchFamily="34" charset="-120"/>
              </a:rPr>
              <a:t>框架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模型层中国公开专利达到</a:t>
            </a:r>
            <a:r>
              <a:rPr lang="en-US" altLang="zh-CN" sz="2800" b="0" i="0" dirty="0">
                <a:solidFill>
                  <a:srgbClr val="000000"/>
                </a:solidFill>
                <a:latin typeface="Times New Roman" pitchFamily="34" charset="0"/>
                <a:ea typeface="SimSun" pitchFamily="34" charset="-122"/>
                <a:cs typeface="Times New Roman" pitchFamily="34" charset="-120"/>
              </a:rPr>
              <a:t>6.2</a:t>
            </a:r>
            <a:r>
              <a:rPr lang="en-US" altLang="zh-CN" sz="2800" b="0" i="0" dirty="0">
                <a:solidFill>
                  <a:srgbClr val="000000"/>
                </a:solidFill>
                <a:latin typeface="Times New Roman" pitchFamily="34" charset="0"/>
                <a:ea typeface="楷体" pitchFamily="34" charset="-122"/>
                <a:cs typeface="Times New Roman" pitchFamily="34" charset="-120"/>
              </a:rPr>
              <a:t>万件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其中有</a:t>
            </a: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效专利近</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万件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审中</a:t>
            </a:r>
            <a:r>
              <a:rPr lang="en-US" altLang="zh-CN" sz="2800" b="0" i="0" dirty="0">
                <a:solidFill>
                  <a:srgbClr val="000000"/>
                </a:solidFill>
                <a:latin typeface="Times New Roman" pitchFamily="34" charset="0"/>
                <a:ea typeface="SimSun" pitchFamily="34" charset="-122"/>
                <a:cs typeface="Times New Roman" pitchFamily="34" charset="-120"/>
              </a:rPr>
              <a:t>3.5</a:t>
            </a:r>
            <a:r>
              <a:rPr lang="en-US" altLang="zh-CN" sz="2800" b="0" i="0" dirty="0">
                <a:solidFill>
                  <a:srgbClr val="000000"/>
                </a:solidFill>
                <a:latin typeface="Times New Roman" pitchFamily="34" charset="0"/>
                <a:ea typeface="楷体" pitchFamily="34" charset="-122"/>
                <a:cs typeface="Times New Roman" pitchFamily="34" charset="-120"/>
              </a:rPr>
              <a:t>万件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我国申请人新一代</a:t>
            </a:r>
            <a:r>
              <a:rPr lang="en-US" altLang="zh-CN" sz="2800" b="0" i="0" dirty="0">
                <a:solidFill>
                  <a:srgbClr val="000000"/>
                </a:solidFill>
                <a:latin typeface="Times New Roman" pitchFamily="34" charset="0"/>
                <a:ea typeface="SimSun" pitchFamily="34" charset="-122"/>
                <a:cs typeface="Times New Roman" pitchFamily="34" charset="-120"/>
              </a:rPr>
              <a:t>AI</a:t>
            </a:r>
            <a:r>
              <a:rPr lang="en-US" altLang="zh-CN" sz="2800" b="0" i="0" dirty="0">
                <a:solidFill>
                  <a:srgbClr val="000000"/>
                </a:solidFill>
                <a:latin typeface="Times New Roman" pitchFamily="34" charset="0"/>
                <a:ea typeface="楷体" pitchFamily="34" charset="-122"/>
                <a:cs typeface="Times New Roman" pitchFamily="34" charset="-120"/>
              </a:rPr>
              <a:t>专利在华申请数量已</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形成主导优势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一批能有效汇聚高质量数据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大规模算力和先进算法的</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新一代</a:t>
            </a:r>
            <a:r>
              <a:rPr lang="en-US" altLang="zh-CN" sz="2800" b="0" i="0" dirty="0" err="1">
                <a:solidFill>
                  <a:srgbClr val="000000"/>
                </a:solidFill>
                <a:latin typeface="Times New Roman" pitchFamily="34" charset="0"/>
                <a:ea typeface="SimSun" pitchFamily="34" charset="-122"/>
                <a:cs typeface="Times New Roman" pitchFamily="34" charset="-120"/>
              </a:rPr>
              <a:t>AI</a:t>
            </a:r>
            <a:r>
              <a:rPr lang="en-US" altLang="zh-CN" sz="2800" b="0" i="0" dirty="0" err="1">
                <a:solidFill>
                  <a:srgbClr val="000000"/>
                </a:solidFill>
                <a:latin typeface="Times New Roman" pitchFamily="34" charset="0"/>
                <a:ea typeface="楷体" pitchFamily="34" charset="-122"/>
                <a:cs typeface="Times New Roman" pitchFamily="34" charset="-120"/>
              </a:rPr>
              <a:t>全栈型企业正成为</a:t>
            </a:r>
            <a:r>
              <a:rPr lang="en-US" altLang="zh-CN" sz="2800" b="0" i="0" dirty="0" err="1">
                <a:solidFill>
                  <a:srgbClr val="000000"/>
                </a:solidFill>
                <a:latin typeface="Times New Roman" pitchFamily="34" charset="0"/>
                <a:ea typeface="SimSun" pitchFamily="34" charset="-122"/>
                <a:cs typeface="Times New Roman" pitchFamily="34" charset="-120"/>
              </a:rPr>
              <a:t>AI</a:t>
            </a:r>
            <a:r>
              <a:rPr lang="en-US" altLang="zh-CN" sz="2800" b="0" i="0" dirty="0" err="1">
                <a:solidFill>
                  <a:srgbClr val="000000"/>
                </a:solidFill>
                <a:latin typeface="Times New Roman" pitchFamily="34" charset="0"/>
                <a:ea typeface="楷体" pitchFamily="34" charset="-122"/>
                <a:cs typeface="Times New Roman" pitchFamily="34" charset="-120"/>
              </a:rPr>
              <a:t>创新布局的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主力军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M_5_BD.13_7#a8806b882?vaa=1&amp;vcp=1&amp;pid=483bffa11&amp;color=0,0,0&amp;vtp=1&amp;vaab=1&amp;bbb=1">
            <a:extLst>
              <a:ext uri="{FF2B5EF4-FFF2-40B4-BE49-F238E27FC236}">
                <a16:creationId xmlns:a16="http://schemas.microsoft.com/office/drawing/2014/main" id="{BA2EEFB5-5B30-F9C5-E482-71F00079110D}"/>
              </a:ext>
            </a:extLst>
          </p:cNvPr>
          <p:cNvSpPr/>
          <p:nvPr/>
        </p:nvSpPr>
        <p:spPr>
          <a:xfrm>
            <a:off x="539496" y="5844200"/>
            <a:ext cx="11109960" cy="566992"/>
          </a:xfrm>
          <a:prstGeom prst="rect">
            <a:avLst/>
          </a:prstGeom>
          <a:noFill/>
          <a:ln/>
        </p:spPr>
        <p:txBody>
          <a:bodyPr wrap="none" lIns="0" tIns="0" rIns="0" bIns="0" rtlCol="0" anchor="t"/>
          <a:lstStyle/>
          <a:p>
            <a:pPr algn="r" latinLnBrk="1">
              <a:lnSpc>
                <a:spcPts val="49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（节选自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工信部电子知识产权中心</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有删改）</a:t>
            </a:r>
            <a:endParaRPr lang="en-US" altLang="zh-CN" sz="2800" dirty="0">
              <a:latin typeface="仿宋" panose="02010609060101010101" pitchFamily="49" charset="-122"/>
              <a:ea typeface="仿宋" panose="02010609060101010101" pitchFamily="49" charset="-122"/>
            </a:endParaRPr>
          </a:p>
        </p:txBody>
      </p:sp>
      <p:pic>
        <p:nvPicPr>
          <p:cNvPr id="6" name="图片 5">
            <a:extLst>
              <a:ext uri="{FF2B5EF4-FFF2-40B4-BE49-F238E27FC236}">
                <a16:creationId xmlns:a16="http://schemas.microsoft.com/office/drawing/2014/main" id="{A6BE0457-35C4-303E-7933-F0C4A283A4A6}"/>
              </a:ext>
            </a:extLst>
          </p:cNvPr>
          <p:cNvPicPr>
            <a:picLocks noChangeAspect="1"/>
          </p:cNvPicPr>
          <p:nvPr/>
        </p:nvPicPr>
        <p:blipFill>
          <a:blip r:embed="rId2"/>
          <a:stretch>
            <a:fillRect/>
          </a:stretch>
        </p:blipFill>
        <p:spPr>
          <a:xfrm>
            <a:off x="1636776" y="687606"/>
            <a:ext cx="8915400" cy="4903782"/>
          </a:xfrm>
          <a:prstGeom prst="rect">
            <a:avLst/>
          </a:prstGeom>
        </p:spPr>
      </p:pic>
    </p:spTree>
    <p:extLst>
      <p:ext uri="{BB962C8B-B14F-4D97-AF65-F5344CB8AC3E}">
        <p14:creationId xmlns:p14="http://schemas.microsoft.com/office/powerpoint/2010/main" val="2809841309"/>
      </p:ext>
    </p:extLst>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6_BD.14_1#018f0456d?vaa=1&amp;vcp=1&amp;pid=a8806b882&amp;color=0,0,0&amp;vtp=1&amp;vaab=1&amp;bt=1&amp;bbb=1"/>
          <p:cNvSpPr/>
          <p:nvPr/>
        </p:nvSpPr>
        <p:spPr>
          <a:xfrm>
            <a:off x="539496" y="56337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下列与三则材料的表述不相符的一项是(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15_1#018f0456d.bracket?vaa=1&amp;vcp=1&amp;pid=a8806b882&amp;color=0,0,0&amp;vpa=3&amp;vtp=1&amp;vaab=1"/>
          <p:cNvSpPr/>
          <p:nvPr/>
        </p:nvSpPr>
        <p:spPr>
          <a:xfrm>
            <a:off x="7128414" y="55003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14_2#018f0456d.choices?vaa=1&amp;vcp=1&amp;pid=a8806b882&amp;color=0,0,0&amp;vtp=1&amp;vaab=1&amp;bbb=1&amp;hb=1"/>
          <p:cNvSpPr/>
          <p:nvPr/>
        </p:nvSpPr>
        <p:spPr>
          <a:xfrm>
            <a:off x="539496" y="1195641"/>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A.我国在人工智能领域发展快速，正涌现出一大批新的突破</a:t>
            </a:r>
            <a:r>
              <a:rPr lang="en-US" altLang="zh-CN" sz="2800" b="0" i="0">
                <a:solidFill>
                  <a:srgbClr val="000000"/>
                </a:solidFill>
                <a:latin typeface="Times New Roman" pitchFamily="34" charset="0"/>
                <a:ea typeface="SimSun" pitchFamily="34" charset="-122"/>
                <a:cs typeface="Times New Roman" pitchFamily="34" charset="-120"/>
              </a:rPr>
              <a:t>、新技术和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新应用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.国内首部AI微短剧《中国神话》全部由AI完成，生动演绎了</a:t>
            </a:r>
            <a:r>
              <a:rPr lang="en-US" altLang="zh-CN" sz="2800" b="0" i="0">
                <a:solidFill>
                  <a:srgbClr val="000000"/>
                </a:solidFill>
                <a:latin typeface="Times New Roman" pitchFamily="34" charset="0"/>
                <a:ea typeface="SimSun" pitchFamily="34" charset="-122"/>
                <a:cs typeface="Times New Roman" pitchFamily="34" charset="-120"/>
              </a:rPr>
              <a:t>6个经典</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的神话故事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.沉浸式视频交互产品《风起洛阳</a:t>
            </a:r>
            <a:r>
              <a:rPr lang="en-US" altLang="zh-CN" sz="2800" b="0" i="0">
                <a:solidFill>
                  <a:srgbClr val="000000"/>
                </a:solidFill>
                <a:latin typeface="Times New Roman" pitchFamily="34" charset="0"/>
                <a:ea typeface="SimSun" pitchFamily="34" charset="-122"/>
                <a:cs typeface="Times New Roman" pitchFamily="34" charset="-120"/>
              </a:rPr>
              <a:t>》，让游客在虚拟现实全感剧场中仿</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佛回到大唐洛阳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.我国是新一代AI技术创新的重要竞争者，不少企业正成为</a:t>
            </a:r>
            <a:r>
              <a:rPr lang="en-US" altLang="zh-CN" sz="2800" b="0" i="0">
                <a:solidFill>
                  <a:srgbClr val="000000"/>
                </a:solidFill>
                <a:latin typeface="Times New Roman" pitchFamily="34" charset="0"/>
                <a:ea typeface="SimSun" pitchFamily="34" charset="-122"/>
                <a:cs typeface="Times New Roman" pitchFamily="34" charset="-120"/>
              </a:rPr>
              <a:t>AI创新布局</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主力军”。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6_BD.16_1#3d62ae7bd?vaa=1&amp;vcp=1&amp;pid=a8806b882&amp;color=0,0,0&amp;vtp=1&amp;vaab=1&amp;bt=1&amp;bbb=1"/>
          <p:cNvSpPr/>
          <p:nvPr/>
        </p:nvSpPr>
        <p:spPr>
          <a:xfrm>
            <a:off x="539496" y="56337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下列对所给材料的理解和分析，</a:t>
            </a:r>
            <a:r>
              <a:rPr lang="en-US" altLang="zh-CN" sz="2800" b="0" i="0">
                <a:solidFill>
                  <a:srgbClr val="000000"/>
                </a:solidFill>
                <a:latin typeface="Times New Roman" pitchFamily="34" charset="0"/>
                <a:ea typeface="SimSun" pitchFamily="34" charset="-122"/>
                <a:cs typeface="Times New Roman" pitchFamily="34" charset="-120"/>
              </a:rPr>
              <a:t>不正确的一项是(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17_1#3d62ae7bd.bracket?vaa=1&amp;vcp=1&amp;pid=a8806b882&amp;color=0,0,0&amp;vpa=4&amp;vtp=1&amp;vaab=1"/>
          <p:cNvSpPr/>
          <p:nvPr/>
        </p:nvSpPr>
        <p:spPr>
          <a:xfrm>
            <a:off x="8550814" y="55003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16_2#3d62ae7bd.choices?vaa=1&amp;vcp=1&amp;pid=a8806b882&amp;color=0,0,0&amp;vtp=1&amp;vaab=1&amp;bbb=1&amp;hb=1"/>
          <p:cNvSpPr/>
          <p:nvPr/>
        </p:nvSpPr>
        <p:spPr>
          <a:xfrm>
            <a:off x="539496" y="1195641"/>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A.材料一的画线句子使用列数字的说明方法</a:t>
            </a:r>
            <a:r>
              <a:rPr lang="en-US" altLang="zh-CN" sz="2800" b="0" i="0">
                <a:solidFill>
                  <a:srgbClr val="000000"/>
                </a:solidFill>
                <a:latin typeface="Times New Roman" pitchFamily="34" charset="0"/>
                <a:ea typeface="SimSun" pitchFamily="34" charset="-122"/>
                <a:cs typeface="Times New Roman" pitchFamily="34" charset="-120"/>
              </a:rPr>
              <a:t>，运用具体数据资料说明我</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国新质生产力的蓬勃生机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.人工智能技术丰富了信息内容和传播样态，提升了生产效能</a:t>
            </a:r>
            <a:r>
              <a:rPr lang="en-US" altLang="zh-CN" sz="2800" b="0" i="0">
                <a:solidFill>
                  <a:srgbClr val="000000"/>
                </a:solidFill>
                <a:latin typeface="Times New Roman" pitchFamily="34" charset="0"/>
                <a:ea typeface="SimSun" pitchFamily="34" charset="-122"/>
                <a:cs typeface="Times New Roman" pitchFamily="34" charset="-120"/>
              </a:rPr>
              <a:t>，是传媒</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业发展的原动力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.随着大模型基础架构的完善</a:t>
            </a:r>
            <a:r>
              <a:rPr lang="en-US" altLang="zh-CN" sz="2800" b="0" i="0">
                <a:solidFill>
                  <a:srgbClr val="000000"/>
                </a:solidFill>
                <a:latin typeface="Times New Roman" pitchFamily="34" charset="0"/>
                <a:ea typeface="SimSun" pitchFamily="34" charset="-122"/>
                <a:cs typeface="Times New Roman" pitchFamily="34" charset="-120"/>
              </a:rPr>
              <a:t>，传媒业可以凭借优势在垂直大模型的开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发应用中抢占先机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.在新一代AI基础层、模型层专利申请中</a:t>
            </a:r>
            <a:r>
              <a:rPr lang="en-US" altLang="zh-CN" sz="2800" b="0" i="0">
                <a:solidFill>
                  <a:srgbClr val="000000"/>
                </a:solidFill>
                <a:latin typeface="Times New Roman" pitchFamily="34" charset="0"/>
                <a:ea typeface="SimSun" pitchFamily="34" charset="-122"/>
                <a:cs typeface="Times New Roman" pitchFamily="34" charset="-120"/>
              </a:rPr>
              <a:t>，计算机视觉的专利申请占比</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最高</a:t>
            </a:r>
            <a:r>
              <a:rPr lang="en-US" altLang="zh-CN" sz="2800" b="0" i="0" dirty="0">
                <a:solidFill>
                  <a:srgbClr val="000000"/>
                </a:solidFill>
                <a:latin typeface="Times New Roman" pitchFamily="34" charset="0"/>
                <a:ea typeface="SimSun" pitchFamily="34" charset="-122"/>
                <a:cs typeface="Times New Roman" pitchFamily="34" charset="-120"/>
              </a:rPr>
              <a:t>，其次是自然语言处理的专利申请。</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4#6356666a9.fixed?vcp=1&amp;pid=18dd4db4c&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第7讲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材料探究与整合</a:t>
            </a:r>
            <a:endParaRPr lang="en-US" altLang="zh-CN" sz="4000" dirty="0"/>
          </a:p>
        </p:txBody>
      </p:sp>
      <p:sp>
        <p:nvSpPr>
          <p:cNvPr id="3" name="C_4_BD#6356666a9.fixed?vcp=1&amp;pid=18dd4db4c&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B_6_BD.18_1#05d0633be?sp=1&amp;vaa=1&amp;vcp=1&amp;pid=a8806b882&amp;color=0,0,0&amp;vtp=1&amp;vaab=1&amp;bt=1&amp;bbb=1&amp;hb=1&amp;hltap=1"/>
          <p:cNvSpPr/>
          <p:nvPr/>
        </p:nvSpPr>
        <p:spPr>
          <a:xfrm>
            <a:off x="539496" y="1871694"/>
            <a:ext cx="11109960" cy="3117533"/>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人工智能是引领未来的战略性技术。请阅读材料，分析人工智能对经</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济运行和社会发展带来哪些重大的影响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p:txBody>
      </p:sp>
      <p:sp>
        <p:nvSpPr>
          <p:cNvPr id="3" name="QB_6_AN.18_1#05d0633be?sp=1&amp;vaa=1&amp;vcp=1&amp;pid=a8806b882&amp;color=0,0,0&amp;vtp=1&amp;vaab=1&amp;bt=1&amp;bbb=1&amp;hb=1&amp;hla=1">
            <a:extLst>
              <a:ext uri="{FF2B5EF4-FFF2-40B4-BE49-F238E27FC236}">
                <a16:creationId xmlns:a16="http://schemas.microsoft.com/office/drawing/2014/main" id="{E5DB0887-AE64-61EE-CEB4-9B95E71D9460}"/>
              </a:ext>
            </a:extLst>
          </p:cNvPr>
          <p:cNvSpPr/>
          <p:nvPr/>
        </p:nvSpPr>
        <p:spPr>
          <a:xfrm>
            <a:off x="539496" y="3139154"/>
            <a:ext cx="11109960" cy="1156621"/>
          </a:xfrm>
          <a:prstGeom prst="rect">
            <a:avLst/>
          </a:prstGeom>
          <a:noFill/>
          <a:ln/>
        </p:spPr>
        <p:txBody>
          <a:bodyPr wrap="none" lIns="0" tIns="0" rIns="0" bIns="0" rtlCol="0" anchor="t"/>
          <a:lstStyle/>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示例</a:t>
            </a:r>
            <a:r>
              <a:rPr lang="en-US" altLang="zh-CN" sz="2800" b="0" i="0" dirty="0">
                <a:solidFill>
                  <a:srgbClr val="FF0000"/>
                </a:solidFill>
                <a:latin typeface="Times New Roman" pitchFamily="34" charset="0"/>
                <a:ea typeface="SimSun" pitchFamily="34" charset="-122"/>
                <a:cs typeface="Times New Roman" pitchFamily="34" charset="-120"/>
              </a:rPr>
              <a:t>：①催生了新产业、新业态、新模式。②</a:t>
            </a:r>
            <a:r>
              <a:rPr lang="en-US" altLang="zh-CN" sz="2800" b="0" i="0" dirty="0" err="1">
                <a:solidFill>
                  <a:srgbClr val="FF0000"/>
                </a:solidFill>
                <a:latin typeface="Times New Roman" pitchFamily="34" charset="0"/>
                <a:ea typeface="SimSun" pitchFamily="34" charset="-122"/>
                <a:cs typeface="Times New Roman" pitchFamily="34" charset="-120"/>
              </a:rPr>
              <a:t>推动传统行业的转型升级</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和社会经济结构的变革</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err="1">
                <a:solidFill>
                  <a:srgbClr val="FF0000"/>
                </a:solidFill>
                <a:latin typeface="Times New Roman" pitchFamily="34" charset="0"/>
                <a:ea typeface="SimSun" pitchFamily="34" charset="-122"/>
                <a:cs typeface="Times New Roman" pitchFamily="34" charset="-120"/>
              </a:rPr>
              <a:t>助力提升国家经济监测研判和宏观调控水平</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P_5_BD#bc446fc26?vcp=1&amp;pid=6356666a9&amp;color=0,0,0&amp;vtp=1&amp;vaab=1&amp;bt=1&amp;bbb=1"/>
          <p:cNvSpPr/>
          <p:nvPr/>
        </p:nvSpPr>
        <p:spPr>
          <a:xfrm>
            <a:off x="539496" y="585184"/>
            <a:ext cx="11109960" cy="5735257"/>
          </a:xfrm>
          <a:prstGeom prst="rect">
            <a:avLst/>
          </a:prstGeom>
          <a:noFill/>
          <a:ln/>
        </p:spPr>
        <p:txBody>
          <a:bodyPr wrap="none" lIns="0" tIns="0" rIns="0" bIns="0" rtlCol="0" anchor="t"/>
          <a:lstStyle/>
          <a:p>
            <a:pPr algn="l" latinLnBrk="1">
              <a:lnSpc>
                <a:spcPts val="5100"/>
              </a:lnSpc>
            </a:pP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关于探究能力，《义务教育语文课程标准》（2022年版）</a:t>
            </a:r>
            <a:r>
              <a:rPr lang="en-US" altLang="zh-CN" sz="2800" b="0" i="0" spc="-100">
                <a:solidFill>
                  <a:srgbClr val="000000"/>
                </a:solidFill>
                <a:latin typeface="Times New Roman" pitchFamily="34" charset="0"/>
                <a:ea typeface="SimSun" pitchFamily="34" charset="-122"/>
                <a:cs typeface="Times New Roman" pitchFamily="34" charset="-120"/>
              </a:rPr>
              <a:t>有如下要求：</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按照一定的标准分类整理学过的字词句篇等语言材料</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梳理</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思自己语文学习的经验</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努力提高语言文字运用能力</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增强表达效果</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学习跨媒介阅读与运用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体会不同媒介的表达特点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根据需要选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用合适的媒介呈现探究结果</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自主组织文学活动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在办刊</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演出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讨论等活动过程中体验合作</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与成功的喜悦</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关心学校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本地区和国内外大事</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就共同关注的热点问</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题搜集资料</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调查访问</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相互讨论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能用文字</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图表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图画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照片等展</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示学习成果</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spc="-1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5_BD#bc446fc26?sp=1&amp;vcp=1&amp;pid=6356666a9&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能提出学习和生活中感兴趣的问题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共同讨论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选出研究主题</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制订简单的研究计划</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能从书刊或其他媒体中获取有关资料</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讨论分析</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问题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独立或合作写出简单的研究报告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掌握查找资料</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引用资料的基</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本方法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分清原始资料与间接资料</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学会注明所援引资料的出处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材料探究题通常会给出一些材料</a:t>
            </a:r>
            <a:r>
              <a:rPr lang="en-US" altLang="zh-CN" sz="2800" b="0" i="0" dirty="0">
                <a:solidFill>
                  <a:srgbClr val="000000"/>
                </a:solidFill>
                <a:latin typeface="Times New Roman" pitchFamily="34" charset="0"/>
                <a:ea typeface="SimSun" pitchFamily="34" charset="-122"/>
                <a:cs typeface="Times New Roman" pitchFamily="34" charset="-120"/>
              </a:rPr>
              <a:t>，这些材料可能是新闻报道</a:t>
            </a:r>
            <a:r>
              <a:rPr lang="en-US" altLang="zh-CN" sz="2800" b="0" i="0">
                <a:solidFill>
                  <a:srgbClr val="000000"/>
                </a:solidFill>
                <a:latin typeface="Times New Roman" pitchFamily="34" charset="0"/>
                <a:ea typeface="SimSun" pitchFamily="34" charset="-122"/>
                <a:cs typeface="Times New Roman" pitchFamily="34" charset="-120"/>
              </a:rPr>
              <a:t>、重大</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事件介绍</a:t>
            </a:r>
            <a:r>
              <a:rPr lang="en-US" altLang="zh-CN" sz="2800" b="0" i="0" dirty="0">
                <a:solidFill>
                  <a:srgbClr val="000000"/>
                </a:solidFill>
                <a:latin typeface="Times New Roman" pitchFamily="34" charset="0"/>
                <a:ea typeface="SimSun" pitchFamily="34" charset="-122"/>
                <a:cs typeface="Times New Roman" pitchFamily="34" charset="-120"/>
              </a:rPr>
              <a:t>、专题材料、现象陈述、表格、统计数据等</a:t>
            </a:r>
            <a:r>
              <a:rPr lang="en-US" altLang="zh-CN" sz="2800" b="0" i="0">
                <a:solidFill>
                  <a:srgbClr val="000000"/>
                </a:solidFill>
                <a:latin typeface="Times New Roman" pitchFamily="34" charset="0"/>
                <a:ea typeface="SimSun" pitchFamily="34" charset="-122"/>
                <a:cs typeface="Times New Roman" pitchFamily="34" charset="-120"/>
              </a:rPr>
              <a:t>，数量为一则或多</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则不等</a:t>
            </a:r>
            <a:r>
              <a:rPr lang="en-US" altLang="zh-CN" sz="2800" b="0" i="0" dirty="0">
                <a:solidFill>
                  <a:srgbClr val="000000"/>
                </a:solidFill>
                <a:latin typeface="Times New Roman" pitchFamily="34" charset="0"/>
                <a:ea typeface="SimSun" pitchFamily="34" charset="-122"/>
                <a:cs typeface="Times New Roman" pitchFamily="34" charset="-120"/>
              </a:rPr>
              <a:t>，要求考生找到几则材料之间存在的关系，通过比较、分析</a:t>
            </a:r>
            <a:r>
              <a:rPr lang="en-US" altLang="zh-CN" sz="2800" b="0" i="0">
                <a:solidFill>
                  <a:srgbClr val="000000"/>
                </a:solidFill>
                <a:latin typeface="Times New Roman" pitchFamily="34" charset="0"/>
                <a:ea typeface="SimSun" pitchFamily="34" charset="-122"/>
                <a:cs typeface="Times New Roman" pitchFamily="34" charset="-120"/>
              </a:rPr>
              <a:t>，或</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概括内容</a:t>
            </a:r>
            <a:r>
              <a:rPr lang="en-US" altLang="zh-CN" sz="2800" b="0" i="0" dirty="0">
                <a:solidFill>
                  <a:srgbClr val="000000"/>
                </a:solidFill>
                <a:latin typeface="Times New Roman" pitchFamily="34" charset="0"/>
                <a:ea typeface="SimSun" pitchFamily="34" charset="-122"/>
                <a:cs typeface="Times New Roman" pitchFamily="34" charset="-120"/>
              </a:rPr>
              <a:t>，或探究原因，或推导结果等</a:t>
            </a:r>
            <a:r>
              <a:rPr lang="en-US" altLang="zh-CN" sz="2800" b="0" i="0">
                <a:solidFill>
                  <a:srgbClr val="000000"/>
                </a:solidFill>
                <a:latin typeface="Times New Roman" pitchFamily="34" charset="0"/>
                <a:ea typeface="SimSun" pitchFamily="34" charset="-122"/>
                <a:cs typeface="Times New Roman" pitchFamily="34" charset="-120"/>
              </a:rPr>
              <a:t>。材料所涉及的内容大多与生活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有紧密的联系</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C_5_BD#1cb628505?vcp=1&amp;pid=6356666a9&amp;color=238,61,73&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方法归纳</a:t>
            </a:r>
            <a:endParaRPr lang="en-US" altLang="zh-CN" sz="3200" dirty="0"/>
          </a:p>
        </p:txBody>
      </p:sp>
      <p:sp>
        <p:nvSpPr>
          <p:cNvPr id="3" name="C_6_BD#a9a8a06cb?sp=1&amp;vcp=1&amp;pid=1cb628505&amp;color=0,0,0&amp;vtp=1&amp;vaab=1&amp;bbb=1"/>
          <p:cNvSpPr/>
          <p:nvPr/>
        </p:nvSpPr>
        <p:spPr>
          <a:xfrm>
            <a:off x="539496" y="127021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000000"/>
                </a:solidFill>
                <a:latin typeface="Times New Roman" pitchFamily="34" charset="0"/>
                <a:ea typeface="微软雅黑" pitchFamily="34" charset="-122"/>
                <a:cs typeface="Times New Roman" pitchFamily="34" charset="-120"/>
              </a:rPr>
              <a:t>材料探究题解题方法</a:t>
            </a:r>
            <a:endParaRPr lang="en-US" altLang="zh-CN" sz="3000" dirty="0"/>
          </a:p>
        </p:txBody>
      </p:sp>
      <p:sp>
        <p:nvSpPr>
          <p:cNvPr id="4" name="P_7_BD#41be60ed3?vcp=1&amp;pid=a9a8a06cb&amp;color=0,0,0&amp;vtp=1&amp;vaab=1&amp;bbb=1&amp;hb=1"/>
          <p:cNvSpPr/>
          <p:nvPr/>
        </p:nvSpPr>
        <p:spPr>
          <a:xfrm>
            <a:off x="539496" y="1942129"/>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通常的解题流程是：看清题干→品读设置的情境或提供的材料</a:t>
            </a:r>
            <a:r>
              <a:rPr lang="en-US" altLang="zh-CN" sz="2800" b="0" i="0">
                <a:solidFill>
                  <a:srgbClr val="000000"/>
                </a:solidFill>
                <a:latin typeface="Times New Roman" pitchFamily="34" charset="0"/>
                <a:ea typeface="SimSun" pitchFamily="34" charset="-122"/>
                <a:cs typeface="Times New Roman" pitchFamily="34" charset="-120"/>
              </a:rPr>
              <a:t>→明</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确要求</a:t>
            </a:r>
            <a:r>
              <a:rPr lang="en-US" altLang="zh-CN" sz="2800" b="0" i="0" dirty="0">
                <a:solidFill>
                  <a:srgbClr val="000000"/>
                </a:solidFill>
                <a:latin typeface="Times New Roman" pitchFamily="34" charset="0"/>
                <a:ea typeface="SimSun" pitchFamily="34" charset="-122"/>
                <a:cs typeface="Times New Roman" pitchFamily="34" charset="-120"/>
              </a:rPr>
              <a:t>→抓住题眼→明确回答要点→依照要求灵活作答。</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具体步骤是：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审清题目，读懂材料。首先，抓住要点，审清题意；然后，在读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懂命题者所提供的材料的基础上进行探究；最后，在探究中发现问题、</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解决问题。</a:t>
            </a:r>
            <a:endParaRPr lang="en-US" altLang="zh-CN" sz="28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7_BD#41be60ed3?sp=1&amp;vcp=1&amp;pid=a9a8a06cb&amp;color=0,0,0&amp;vtp=1&amp;vaab=1&amp;bt=1&amp;bbb=1&amp;h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分析材料，提炼要点。认真阅读材料，从语言、结构、修辞</a:t>
            </a:r>
            <a:r>
              <a:rPr lang="en-US" altLang="zh-CN" sz="2800" b="0" i="0">
                <a:solidFill>
                  <a:srgbClr val="000000"/>
                </a:solidFill>
                <a:latin typeface="Times New Roman" pitchFamily="34" charset="0"/>
                <a:ea typeface="SimSun" pitchFamily="34" charset="-122"/>
                <a:cs typeface="Times New Roman" pitchFamily="34" charset="-120"/>
              </a:rPr>
              <a:t>、表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达方式等方面解剖</a:t>
            </a:r>
            <a:r>
              <a:rPr lang="en-US" altLang="zh-CN" sz="2800" b="0" i="0" dirty="0">
                <a:solidFill>
                  <a:srgbClr val="000000"/>
                </a:solidFill>
                <a:latin typeface="Times New Roman" pitchFamily="34" charset="0"/>
                <a:ea typeface="SimSun" pitchFamily="34" charset="-122"/>
                <a:cs typeface="Times New Roman" pitchFamily="34" charset="-120"/>
              </a:rPr>
              <a:t>、分析材料，弄清其表达的内容及中心思想</a:t>
            </a:r>
            <a:r>
              <a:rPr lang="en-US" altLang="zh-CN" sz="2800" b="0" i="0">
                <a:solidFill>
                  <a:srgbClr val="000000"/>
                </a:solidFill>
                <a:latin typeface="Times New Roman" pitchFamily="34" charset="0"/>
                <a:ea typeface="SimSun" pitchFamily="34" charset="-122"/>
                <a:cs typeface="Times New Roman" pitchFamily="34" charset="-120"/>
              </a:rPr>
              <a:t>，从而提</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炼出材料要点。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整合要点，筛选信息。在对材料进行整合和提炼的基础上，筛选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出有效的信息。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提炼观点，归纳结论。提炼出材料的要点，筛选出符合题目要求</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的有效信息之后，再进行概括归纳，写出探究结论，语言要简洁明了。</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C_4#f7a173c2c.fixed?vcp=1&amp;pid=18dd4db4c&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第7讲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材料探究与整合</a:t>
            </a:r>
            <a:endParaRPr lang="en-US" altLang="zh-CN" sz="4000" dirty="0"/>
          </a:p>
        </p:txBody>
      </p:sp>
      <p:sp>
        <p:nvSpPr>
          <p:cNvPr id="3" name="C_4_BD#f7a173c2c.fixed?vcp=1&amp;pid=18dd4db4c&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O_5_BD.1_1#6c093abfc?sp=1&amp;vaa=1&amp;vcp=1&amp;pid=f7a173c2c&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1" i="0">
                <a:solidFill>
                  <a:srgbClr val="000000"/>
                </a:solidFill>
                <a:latin typeface="Times New Roman" pitchFamily="34" charset="0"/>
                <a:ea typeface="SimSun" pitchFamily="34" charset="-122"/>
                <a:cs typeface="Times New Roman" pitchFamily="34" charset="-120"/>
              </a:rPr>
              <a:t>例</a:t>
            </a:r>
            <a:r>
              <a:rPr lang="en-US" altLang="zh-CN" sz="2800" b="1"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阅读下面的文字</a:t>
            </a:r>
            <a:r>
              <a:rPr lang="en-US" altLang="zh-CN" sz="2800" b="0" i="0" dirty="0">
                <a:solidFill>
                  <a:srgbClr val="000000"/>
                </a:solidFill>
                <a:latin typeface="Times New Roman" pitchFamily="34" charset="0"/>
                <a:ea typeface="SimSun" pitchFamily="34" charset="-122"/>
                <a:cs typeface="Times New Roman" pitchFamily="34" charset="-120"/>
              </a:rPr>
              <a:t>，完成下面小题。</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全国生态环境保护大会</a:t>
            </a:r>
            <a:r>
              <a:rPr lang="en-US" altLang="zh-CN" sz="2800" b="0" i="0" dirty="0">
                <a:solidFill>
                  <a:srgbClr val="000000"/>
                </a:solidFill>
                <a:latin typeface="Times New Roman" pitchFamily="34" charset="0"/>
                <a:ea typeface="SimSun" pitchFamily="34" charset="-122"/>
                <a:cs typeface="Times New Roman" pitchFamily="34" charset="-120"/>
              </a:rPr>
              <a:t>17</a:t>
            </a:r>
            <a:r>
              <a:rPr lang="en-US" altLang="zh-CN" sz="2800" b="0" i="0" dirty="0">
                <a:solidFill>
                  <a:srgbClr val="000000"/>
                </a:solidFill>
                <a:latin typeface="Times New Roman" pitchFamily="34" charset="0"/>
                <a:ea typeface="楷体" pitchFamily="34" charset="-122"/>
                <a:cs typeface="Times New Roman" pitchFamily="34" charset="-120"/>
              </a:rPr>
              <a:t>日至</a:t>
            </a:r>
            <a:r>
              <a:rPr lang="en-US" altLang="zh-CN" sz="2800" b="0" i="0" dirty="0">
                <a:solidFill>
                  <a:srgbClr val="000000"/>
                </a:solidFill>
                <a:latin typeface="Times New Roman" pitchFamily="34" charset="0"/>
                <a:ea typeface="SimSun" pitchFamily="34" charset="-122"/>
                <a:cs typeface="Times New Roman" pitchFamily="34" charset="-120"/>
              </a:rPr>
              <a:t>18</a:t>
            </a:r>
            <a:r>
              <a:rPr lang="en-US" altLang="zh-CN" sz="2800" b="0" i="0" dirty="0">
                <a:solidFill>
                  <a:srgbClr val="000000"/>
                </a:solidFill>
                <a:latin typeface="Times New Roman" pitchFamily="34" charset="0"/>
                <a:ea typeface="楷体" pitchFamily="34" charset="-122"/>
                <a:cs typeface="Times New Roman" pitchFamily="34" charset="-120"/>
              </a:rPr>
              <a:t>日在北京召开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中共</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中央总书记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国家主席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中央军委主席习近平出席会议并发表重要讲话</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强调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今后</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楷体" pitchFamily="34" charset="-122"/>
                <a:cs typeface="Times New Roman" pitchFamily="34" charset="-120"/>
              </a:rPr>
              <a:t>年是美丽中国建设的重要时期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要深入贯彻新时代中国特</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色社会主义生态文明思想</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坚持以人民为中心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牢固树立和践行绿水青</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山就是金山银山的理念</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把建设美丽中国摆在强国建设</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民族复兴的突</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出位置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推动城乡人居环境明显改善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美丽中国建设取得显著成效</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高品质生态环境支撑高质量发展</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加快推进人与自然和谐共生的现代化</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（选自《人民日报》，</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18</a:t>
            </a: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日，有删改）</a:t>
            </a:r>
            <a:endParaRPr lang="en-US" altLang="zh-CN" sz="2800" dirty="0">
              <a:latin typeface="仿宋" panose="02010609060101010101" pitchFamily="49" charset="-122"/>
              <a:ea typeface="仿宋" panose="02010609060101010101" pitchFamily="49" charset="-122"/>
            </a:endParaRP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TotalTime>
  <Words>1250</Words>
  <Application>Microsoft Office PowerPoint</Application>
  <PresentationFormat>宽屏</PresentationFormat>
  <Paragraphs>213</Paragraphs>
  <Slides>30</Slides>
  <Notes>26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 (正文)</vt:lpstr>
      <vt:lpstr>仿宋</vt:lpstr>
      <vt:lpstr>华文隶书</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9</cp:revision>
  <dcterms:created xsi:type="dcterms:W3CDTF">2024-11-21T07:21:15Z</dcterms:created>
  <dcterms:modified xsi:type="dcterms:W3CDTF">2025-07-24T02:22:41Z</dcterms:modified>
  <cp:category/>
  <cp:contentStatus/>
</cp:coreProperties>
</file>