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301" r:id="rId31"/>
    <p:sldId id="302" r:id="rId32"/>
    <p:sldId id="304" r:id="rId33"/>
    <p:sldId id="285" r:id="rId34"/>
    <p:sldId id="286" r:id="rId35"/>
    <p:sldId id="305" r:id="rId36"/>
    <p:sldId id="287" r:id="rId37"/>
    <p:sldId id="307" r:id="rId38"/>
    <p:sldId id="288" r:id="rId39"/>
    <p:sldId id="308" r:id="rId40"/>
    <p:sldId id="309" r:id="rId41"/>
    <p:sldId id="289" r:id="rId42"/>
    <p:sldId id="290" r:id="rId43"/>
    <p:sldId id="291" r:id="rId44"/>
    <p:sldId id="292" r:id="rId45"/>
    <p:sldId id="293" r:id="rId46"/>
    <p:sldId id="294" r:id="rId47"/>
    <p:sldId id="314" r:id="rId48"/>
    <p:sldId id="313" r:id="rId49"/>
    <p:sldId id="310" r:id="rId50"/>
    <p:sldId id="295" r:id="rId51"/>
    <p:sldId id="296" r:id="rId52"/>
    <p:sldId id="297" r:id="rId53"/>
    <p:sldId id="311" r:id="rId54"/>
    <p:sldId id="312" r:id="rId55"/>
    <p:sldId id="315" r:id="rId5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3665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99DEB-C050-C0C2-8E57-6925D2740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798D90-1906-A55A-5B08-ADD628418B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14442F-256C-929A-6CEB-D75480E46F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D2497C-5A75-619F-CD34-44A1FE4AA5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98137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361261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E71E991-4D66-42D4-B300-43427B19E99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西北地区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361261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794CAFB-4918-45E6-992C-F37AA0D2A6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b478c4d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e31fc20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843920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e583ace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b478c4d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e31fc20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6843920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e583ace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西北地区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A4F10C4-D1EE-E1CF-8485-1E6CD560262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A49F1C1-7818-4AF8-A759-481F4EB172B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CFBF876-8A5F-4FC3-879C-5EF66EB12C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b478c4d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e31fc20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6843920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e583ace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b478c4d6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6e31fc20c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268439203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e583ace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0BE346AB-FF3F-3841-64B4-E8E6B5AAE8CB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_1#373def061?vaa=1&amp;vcp=1&amp;vis=1&amp;pid=9d8ba5b8c&amp;color=0,0,0&amp;vtp=1&amp;vaab=1&amp;bt=1&amp;bbb=1"/>
          <p:cNvSpPr/>
          <p:nvPr/>
        </p:nvSpPr>
        <p:spPr>
          <a:xfrm>
            <a:off x="539496" y="10897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2.农牧业生产</a:t>
            </a:r>
            <a:endParaRPr lang="en-US" altLang="zh-CN" sz="2800" dirty="0"/>
          </a:p>
        </p:txBody>
      </p:sp>
      <p:sp>
        <p:nvSpPr>
          <p:cNvPr id="3" name="QB_7_BD.9_1#ede28210d?sp=1&amp;vaa=1&amp;vcp=1&amp;vis=1&amp;pid=373def061&amp;color=0,0,0&amp;vtp=1&amp;vaab=1&amp;bbb=1"/>
          <p:cNvSpPr/>
          <p:nvPr/>
        </p:nvSpPr>
        <p:spPr>
          <a:xfrm>
            <a:off x="539496" y="170967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（1）牧区</a:t>
            </a:r>
            <a:endParaRPr lang="en-US" altLang="zh-CN" sz="2800" dirty="0"/>
          </a:p>
        </p:txBody>
      </p:sp>
      <p:graphicFrame>
        <p:nvGraphicFramePr>
          <p:cNvPr id="11" name="QB_7_BD.9_2#ede28210d?colgroup=3,14,11&amp;vaa=1&amp;vcp=1&amp;vis=1&amp;pid=373def06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743563"/>
              </p:ext>
            </p:extLst>
          </p:nvPr>
        </p:nvGraphicFramePr>
        <p:xfrm>
          <a:off x="539496" y="2393060"/>
          <a:ext cx="11073384" cy="3348484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内蒙古牧区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三河牛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新疆细毛羊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伊犁马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草场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大型优质草场（呼伦贝尔草原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锡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林郭勒草原等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高山草场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降水较多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地表水资源较丰富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降水稀少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地表多戈壁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山地降水较多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7_AN.10_1#ede28210d.blank?vaa=1&amp;vcp=1&amp;vis=1&amp;pid=373def061&amp;color=0,0,0&amp;vpa=6&amp;vtp=1&amp;vaab=1&amp;bbb=1"/>
          <p:cNvSpPr/>
          <p:nvPr/>
        </p:nvSpPr>
        <p:spPr>
          <a:xfrm>
            <a:off x="1938550" y="291826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三河马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_1#c34b134fc?sp=1&amp;vaa=1&amp;vcp=1&amp;vis=1&amp;pid=373def061&amp;color=0,0,0&amp;vtp=1&amp;vaab=1&amp;bt=1&amp;bbb=1"/>
          <p:cNvSpPr/>
          <p:nvPr/>
        </p:nvSpPr>
        <p:spPr>
          <a:xfrm>
            <a:off x="539496" y="6989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（2）灌溉农业区</a:t>
            </a:r>
            <a:endParaRPr lang="en-US" altLang="zh-CN" sz="2800" dirty="0"/>
          </a:p>
        </p:txBody>
      </p:sp>
      <p:graphicFrame>
        <p:nvGraphicFramePr>
          <p:cNvPr id="12" name="QB_7_BD.11_2#c34b134fc?colgroup=6,4,4,4,6&amp;vaa=1&amp;vcp=1&amp;vis=1&amp;pid=373def06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456871"/>
              </p:ext>
            </p:extLst>
          </p:nvPr>
        </p:nvGraphicFramePr>
        <p:xfrm>
          <a:off x="539496" y="1380553"/>
          <a:ext cx="11073384" cy="2805496"/>
        </p:xfrm>
        <a:graphic>
          <a:graphicData uri="http://schemas.openxmlformats.org/drawingml/2006/table">
            <a:tbl>
              <a:tblPr/>
              <a:tblGrid>
                <a:gridCol w="2615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7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7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76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151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河西走廊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新疆绿洲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宁夏平原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灌溉水源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地下水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“粮棉瓜果之乡”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“塞外江南”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发展优势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夏季气温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光照强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昼夜温差大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特色农产品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瓜果（哈密瓜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香梨等）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长绒棉等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7_AN.1_1#c34b134fc.blank?vaa=1&amp;vcp=1&amp;vis=1&amp;pid=373def061&amp;color=0,0,0&amp;vpa=7&amp;vtp=1&amp;vaab=1"/>
          <p:cNvSpPr/>
          <p:nvPr/>
        </p:nvSpPr>
        <p:spPr>
          <a:xfrm>
            <a:off x="4659399" y="3038730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5" name="QB_7_BD.13_1#ac31b69fb?sp=1&amp;vaa=1&amp;vcp=1&amp;vis=1&amp;pid=373def061&amp;color=0,0,0&amp;vtp=1&amp;vaab=1&amp;bbb=1"/>
          <p:cNvSpPr/>
          <p:nvPr/>
        </p:nvSpPr>
        <p:spPr>
          <a:xfrm>
            <a:off x="539496" y="431425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（3）人文特色</a:t>
            </a:r>
            <a:endParaRPr lang="en-US" altLang="zh-CN" sz="2800" dirty="0"/>
          </a:p>
        </p:txBody>
      </p:sp>
      <p:graphicFrame>
        <p:nvGraphicFramePr>
          <p:cNvPr id="23" name="QB_7_BD.13_2#ac31b69fb?colgroup=13,16&amp;vaa=1&amp;vcp=1&amp;vis=1&amp;pid=373def061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459062"/>
              </p:ext>
            </p:extLst>
          </p:nvPr>
        </p:nvGraphicFramePr>
        <p:xfrm>
          <a:off x="539496" y="4999418"/>
          <a:ext cx="11082528" cy="1132968"/>
        </p:xfrm>
        <a:graphic>
          <a:graphicData uri="http://schemas.openxmlformats.org/drawingml/2006/table">
            <a:tbl>
              <a:tblPr/>
              <a:tblGrid>
                <a:gridCol w="4873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8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传统民居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平顶屋和蒙古包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古老引水工程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QB_7_AN.14_1#ac31b69fb.blank?vaa=1&amp;vcp=1&amp;vis=1&amp;pid=373def061&amp;color=0,0,0&amp;vpa=8&amp;vtp=1&amp;vaab=1&amp;bbb=1"/>
          <p:cNvSpPr/>
          <p:nvPr/>
        </p:nvSpPr>
        <p:spPr>
          <a:xfrm>
            <a:off x="5495567" y="55515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坎儿井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0e45989e?vcp=1&amp;pid=6e31fc20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塔里木盆地</a:t>
            </a:r>
            <a:endParaRPr lang="en-US" altLang="zh-CN" sz="3200" dirty="0"/>
          </a:p>
        </p:txBody>
      </p:sp>
      <p:sp>
        <p:nvSpPr>
          <p:cNvPr id="3" name="QB_6_BD.15_1#59879ddc6?sp=1&amp;vaa=1&amp;vcp=1&amp;vis=1&amp;pid=d0e45989e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1.地理概况</a:t>
            </a:r>
            <a:endParaRPr lang="en-US" altLang="zh-CN" sz="2800" dirty="0"/>
          </a:p>
        </p:txBody>
      </p:sp>
      <p:graphicFrame>
        <p:nvGraphicFramePr>
          <p:cNvPr id="13" name="QB_6_BD.15_2#59879ddc6?colgroup=3,26&amp;vaa=1&amp;vcp=1&amp;vis=1&amp;pid=d0e45989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405978"/>
              </p:ext>
            </p:extLst>
          </p:nvPr>
        </p:nvGraphicFramePr>
        <p:xfrm>
          <a:off x="539496" y="1958766"/>
          <a:ext cx="11091672" cy="3876296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50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位置与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位于新疆南部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昆仑山与天山之间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是我国面积最大的盆地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降水稀少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是我国极端干旱的地区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远离海洋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周围有高大的山脉环绕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来自海洋的水汽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难以到达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沙漠广布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沙漠是我国面积最大的沙漠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16_1#59879ddc6.blank?vaa=1&amp;vcp=1&amp;vis=1&amp;pid=d0e45989e&amp;color=0,0,0&amp;vpa=9&amp;vtp=1&amp;vaab=1&amp;bbb=1"/>
          <p:cNvSpPr/>
          <p:nvPr/>
        </p:nvSpPr>
        <p:spPr>
          <a:xfrm>
            <a:off x="4039638" y="303871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干旱</a:t>
            </a:r>
            <a:endParaRPr lang="en-US" altLang="zh-CN" sz="2800" dirty="0"/>
          </a:p>
        </p:txBody>
      </p:sp>
      <p:sp>
        <p:nvSpPr>
          <p:cNvPr id="6" name="QB_6_AN.17_1#59879ddc6.blank?vaa=1&amp;vcp=1&amp;vis=1&amp;pid=d0e45989e&amp;color=0,0,0&amp;vpa=10&amp;vtp=1&amp;vaab=1&amp;bbb=1"/>
          <p:cNvSpPr/>
          <p:nvPr/>
        </p:nvSpPr>
        <p:spPr>
          <a:xfrm>
            <a:off x="4812814" y="4990321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塔克拉玛干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B_6_BD.18_1#59879ddc6?colgroup=3,26&amp;vaa=1&amp;vcp=1&amp;vis=1&amp;pid=d0e45989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533921"/>
              </p:ext>
            </p:extLst>
          </p:nvPr>
        </p:nvGraphicFramePr>
        <p:xfrm>
          <a:off x="539496" y="2660078"/>
          <a:ext cx="11112760" cy="2242440"/>
        </p:xfrm>
        <a:graphic>
          <a:graphicData uri="http://schemas.openxmlformats.org/drawingml/2006/table">
            <a:tbl>
              <a:tblPr/>
              <a:tblGrid>
                <a:gridCol w="1361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4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河是我国最长的内流河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主要依靠高山冰雪融水补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夏季水量充沛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冬季部分河段出现断流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绿洲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绿洲分布在盆地边缘的山麓地带和河流沿岸（城镇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水源主要来自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和山地降水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19_1#59879ddc6.blank?vaa=1&amp;vcp=1&amp;vis=1&amp;pid=d0e45989e&amp;color=0,0,0&amp;mp=1&amp;vpa=11&amp;vtp=1&amp;vaab=1&amp;bbb=1"/>
          <p:cNvSpPr/>
          <p:nvPr/>
        </p:nvSpPr>
        <p:spPr>
          <a:xfrm>
            <a:off x="1982856" y="266376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塔里木</a:t>
            </a:r>
            <a:endParaRPr lang="en-US" altLang="zh-CN" sz="2800" dirty="0"/>
          </a:p>
        </p:txBody>
      </p:sp>
      <p:sp>
        <p:nvSpPr>
          <p:cNvPr id="4" name="QB_6_AN.20_1#59879ddc6.blank?vaa=1&amp;vcp=1&amp;vis=1&amp;pid=d0e45989e&amp;color=0,0,0&amp;mp=1&amp;vpa=12&amp;vtp=1&amp;vaab=1&amp;bbb=1"/>
          <p:cNvSpPr/>
          <p:nvPr/>
        </p:nvSpPr>
        <p:spPr>
          <a:xfrm>
            <a:off x="5170555" y="4323715"/>
            <a:ext cx="2392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高山冰雪融水</a:t>
            </a:r>
            <a:endParaRPr lang="en-US" altLang="zh-CN" sz="2800" dirty="0"/>
          </a:p>
        </p:txBody>
      </p:sp>
      <p:sp>
        <p:nvSpPr>
          <p:cNvPr id="2" name="QB_6_BD.18_1#59879ddc6?colgroup=3,26&amp;vaa=1&amp;vcp=1&amp;vis=1&amp;pid=d0e45989e&amp;color=0,0,0&amp;mp=1&amp;vtp=1&amp;vaab=1&amp;bt=1&amp;bbb=1">
            <a:extLst>
              <a:ext uri="{FF2B5EF4-FFF2-40B4-BE49-F238E27FC236}">
                <a16:creationId xmlns:a16="http://schemas.microsoft.com/office/drawing/2014/main" id="{90807846-EF2C-AFA8-8460-8F6AD4CEFF87}"/>
              </a:ext>
            </a:extLst>
          </p:cNvPr>
          <p:cNvSpPr txBox="1"/>
          <p:nvPr/>
        </p:nvSpPr>
        <p:spPr>
          <a:xfrm>
            <a:off x="10934110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_1#d8bb125fa?sp=1&amp;vaa=1&amp;vcp=1&amp;vis=1&amp;pid=d0e45989e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2.油气资源的开发</a:t>
            </a:r>
            <a:endParaRPr lang="en-US" altLang="zh-CN" sz="2800" dirty="0"/>
          </a:p>
        </p:txBody>
      </p:sp>
      <p:graphicFrame>
        <p:nvGraphicFramePr>
          <p:cNvPr id="15" name="QB_6_BD.21_2#d8bb125fa?colgroup=2,27&amp;vaa=1&amp;vcp=1&amp;vis=1&amp;pid=d0e45989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857527"/>
              </p:ext>
            </p:extLst>
          </p:nvPr>
        </p:nvGraphicFramePr>
        <p:xfrm>
          <a:off x="539496" y="1236009"/>
          <a:ext cx="11082528" cy="5012692"/>
        </p:xfrm>
        <a:graphic>
          <a:graphicData uri="http://schemas.openxmlformats.org/drawingml/2006/table">
            <a:tbl>
              <a:tblPr/>
              <a:tblGrid>
                <a:gridCol w="90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280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油气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丰富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塔里木盆地蕴藏着丰富的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天然气储量占全国陆上天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然气总储量的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1/4左右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一线工程西起轮南油气田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东至上海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二线工程（主干线）西起新疆霍尔果斯口岸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将从中亚进口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的天然气输往广州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既发挥了西部地区的资源优势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带动了西部地区的经济发展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缓解了东部地区能源供应紧张的局面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优化了东部地区的能源结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使东部地区的环境得到改善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22_1#d8bb125fa.blank?vaa=1&amp;vcp=1&amp;vis=1&amp;pid=d0e45989e&amp;color=0,0,0&amp;vpa=13&amp;vtp=1&amp;vaab=1&amp;bbb=1"/>
          <p:cNvSpPr/>
          <p:nvPr/>
        </p:nvSpPr>
        <p:spPr>
          <a:xfrm>
            <a:off x="5438670" y="150359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油气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68439203.fixed?vcp=1&amp;pid=43612612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西北地区</a:t>
            </a:r>
            <a:endParaRPr lang="en-US" altLang="zh-CN" sz="4000" dirty="0"/>
          </a:p>
        </p:txBody>
      </p:sp>
      <p:sp>
        <p:nvSpPr>
          <p:cNvPr id="3" name="C_4_BD#268439203.fixed?vcp=1&amp;pid=43612612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d0b7d2f8?vcp=1&amp;pid=26843920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西北地区的区域特征</a:t>
            </a:r>
            <a:endParaRPr lang="en-US" altLang="zh-CN" sz="3200" dirty="0"/>
          </a:p>
        </p:txBody>
      </p:sp>
      <p:pic>
        <p:nvPicPr>
          <p:cNvPr id="3" name="QO_6_BD.23_1#b1c0c149a?htil=1&amp;vaa=1&amp;vcp=1&amp;vis=1&amp;pid=5d0b7d2f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9641" y="1281783"/>
            <a:ext cx="4846320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3_2#b1c0c149a?htil=1&amp;sp=1&amp;vaa=1&amp;vcp=1&amp;vis=1&amp;pid=5d0b7d2f8&amp;color=0,0,0&amp;vtp=1&amp;vaab=1&amp;bbb=1&amp;hb=1"/>
          <p:cNvSpPr/>
          <p:nvPr/>
        </p:nvSpPr>
        <p:spPr>
          <a:xfrm>
            <a:off x="539496" y="1263495"/>
            <a:ext cx="612648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准噶尔盆地气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候干旱，盆地内部多荒漠，其东北侧的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阿尔泰山水分条件较好，多优质牧场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准噶尔盆地人口多沿河或山麓水源地分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布。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图示意卓娅家的放牧路线，据此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4_1#179d5e356?htil=2&amp;vaa=1&amp;vcp=1&amp;vis=1&amp;pid=b1c0c149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9295" y="511286"/>
            <a:ext cx="4537429" cy="3147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4_2#179d5e356?htil=2&amp;vaa=1&amp;vcp=1&amp;vis=1&amp;pid=b1c0c149a&amp;color=0,0,0&amp;vtp=1&amp;vaab=1&amp;bt=1&amp;bbb=1&amp;hb=1&amp;hs=1"/>
          <p:cNvSpPr/>
          <p:nvPr/>
        </p:nvSpPr>
        <p:spPr>
          <a:xfrm>
            <a:off x="539496" y="718058"/>
            <a:ext cx="7031736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（1）在图中山下水源充足的地方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，分布有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26_1#179d5e356.bracket?vaa=1&amp;vcp=1&amp;vis=1&amp;pid=b1c0c149a&amp;color=0,0,0&amp;vpa=14&amp;vtp=1&amp;vaab=1"/>
          <p:cNvSpPr/>
          <p:nvPr/>
        </p:nvSpPr>
        <p:spPr>
          <a:xfrm>
            <a:off x="816515" y="1311339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4_3#179d5e356.choices?htil=2&amp;vaa=1&amp;vcp=1&amp;vis=1&amp;pid=b1c0c149a&amp;color=0,0,0&amp;vtp=1&amp;vaab=1&amp;bbb=1&amp;hs=1"/>
          <p:cNvSpPr/>
          <p:nvPr/>
        </p:nvSpPr>
        <p:spPr>
          <a:xfrm>
            <a:off x="539496" y="1926654"/>
            <a:ext cx="7031736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3623818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.桑蚕基地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.常绿阔叶林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3623818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C.绿洲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.野生牦牛群</a:t>
            </a:r>
            <a:endParaRPr lang="en-US" altLang="zh-CN" sz="2800" dirty="0"/>
          </a:p>
        </p:txBody>
      </p:sp>
      <p:sp>
        <p:nvSpPr>
          <p:cNvPr id="6" name="QC_7_AS.1_1#179d5e356?htil=2&amp;vaa=1&amp;vcp=1&amp;vis=1&amp;pid=b1c0c149a&amp;color=0,0,0&amp;vtp=1&amp;vaab=1&amp;bbb=1&amp;hb=1&amp;hs=1"/>
          <p:cNvSpPr/>
          <p:nvPr/>
        </p:nvSpPr>
        <p:spPr>
          <a:xfrm>
            <a:off x="539496" y="3133980"/>
            <a:ext cx="7031736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结合图示及所学知识可知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准噶尔</a:t>
            </a:r>
            <a:endParaRPr lang="en-US" altLang="zh-CN" sz="2800" dirty="0"/>
          </a:p>
        </p:txBody>
      </p:sp>
      <p:sp>
        <p:nvSpPr>
          <p:cNvPr id="8" name="QC_7_AS.1_1#179d5e356?htil=2&amp;vaa=1&amp;vcp=1&amp;vis=1&amp;pid=b1c0c149a&amp;color=0,0,0&amp;vtp=1&amp;vaab=1&amp;bbb=1&amp;hb=1&amp;hs=1">
            <a:extLst>
              <a:ext uri="{FF2B5EF4-FFF2-40B4-BE49-F238E27FC236}">
                <a16:creationId xmlns:a16="http://schemas.microsoft.com/office/drawing/2014/main" id="{B1089F17-FBDD-129B-FAEB-F15E147C8DD7}"/>
              </a:ext>
            </a:extLst>
          </p:cNvPr>
          <p:cNvSpPr/>
          <p:nvPr/>
        </p:nvSpPr>
        <p:spPr>
          <a:xfrm>
            <a:off x="539496" y="3726499"/>
            <a:ext cx="11112011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盆地位于我国西北内陆地区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桑蚕基地多分布在我国南方地区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常绿阔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叶林多分布在我国南方地区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我国西北内陆地区气候干旱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荒漠广布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因此在水源相对较多的盆地边缘地区多分布有绿洲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野生牦牛群多分布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在我国的青海和西藏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准噶尔盆地气候炎热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不适合牦牛生长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8_1#5055ee87f?htil=3&amp;vaa=1&amp;vcp=1&amp;vis=1&amp;pid=b1c0c149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8544" y="502951"/>
            <a:ext cx="5239746" cy="363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8_2#5055ee87f?htil=3&amp;vaa=1&amp;vcp=1&amp;vis=1&amp;pid=b1c0c149a&amp;color=0,0,0&amp;vtp=1&amp;vaab=1&amp;bt=1&amp;bbb=1&amp;hb=1&amp;hs=1"/>
          <p:cNvSpPr/>
          <p:nvPr/>
        </p:nvSpPr>
        <p:spPr>
          <a:xfrm>
            <a:off x="539496" y="775747"/>
            <a:ext cx="6099048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）影响不同季节牧场位置变化的主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要因素是(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30_1#5055ee87f.bracket?vaa=1&amp;vcp=1&amp;vis=1&amp;pid=b1c0c149a&amp;color=0,0,0&amp;vpa=15&amp;vtp=1&amp;vaab=1"/>
          <p:cNvSpPr/>
          <p:nvPr/>
        </p:nvSpPr>
        <p:spPr>
          <a:xfrm>
            <a:off x="2238914" y="1356392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28_3#5055ee87f.choices?htil=3&amp;vaa=1&amp;vcp=1&amp;vis=1&amp;pid=b1c0c149a&amp;color=0,0,0&amp;vtp=1&amp;vaab=1&amp;bbb=1&amp;hs=1"/>
          <p:cNvSpPr/>
          <p:nvPr/>
        </p:nvSpPr>
        <p:spPr>
          <a:xfrm>
            <a:off x="539496" y="1951325"/>
            <a:ext cx="6099048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3157474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.海陆分布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315747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C.地形地势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.经度位置</a:t>
            </a:r>
            <a:endParaRPr lang="en-US" altLang="zh-CN" sz="2800" dirty="0"/>
          </a:p>
        </p:txBody>
      </p:sp>
      <p:sp>
        <p:nvSpPr>
          <p:cNvPr id="6" name="QC_7_AS.1_1#5055ee87f?htil=3&amp;vaa=1&amp;vcp=1&amp;vis=1&amp;pid=b1c0c149a&amp;color=0,0,0&amp;vtp=1&amp;vaab=1&amp;bbb=1&amp;hb=1&amp;hs=1"/>
          <p:cNvSpPr/>
          <p:nvPr/>
        </p:nvSpPr>
        <p:spPr>
          <a:xfrm>
            <a:off x="539496" y="3132616"/>
            <a:ext cx="6099048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根据图示及所学知识可知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地的牧场为山地牧场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草场因山地海拔</a:t>
            </a:r>
            <a:endParaRPr lang="en-US" altLang="zh-CN" sz="2800" dirty="0"/>
          </a:p>
        </p:txBody>
      </p:sp>
      <p:sp>
        <p:nvSpPr>
          <p:cNvPr id="8" name="QC_7_AS.1_1#5055ee87f?htil=3&amp;vaa=1&amp;vcp=1&amp;vis=1&amp;pid=b1c0c149a&amp;color=0,0,0&amp;vtp=1&amp;vaab=1&amp;bbb=1&amp;hb=1&amp;hs=1">
            <a:extLst>
              <a:ext uri="{FF2B5EF4-FFF2-40B4-BE49-F238E27FC236}">
                <a16:creationId xmlns:a16="http://schemas.microsoft.com/office/drawing/2014/main" id="{9E39C47A-5E41-6E03-B573-7683878D5921}"/>
              </a:ext>
            </a:extLst>
          </p:cNvPr>
          <p:cNvSpPr/>
          <p:nvPr/>
        </p:nvSpPr>
        <p:spPr>
          <a:xfrm>
            <a:off x="539496" y="4313907"/>
            <a:ext cx="11112011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不同而具有地带性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夏季气温较高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山上水源充足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山腰处的气温适宜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牧草生长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因此夏季牧场多位于山腰处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冬季气温较低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山下气温较高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地面没有积雪覆盖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牲畜能觅食牧草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因此冬季牧场多位于山下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32_2#7d4e3f57a?htil=4&amp;vaa=1&amp;vcp=1&amp;vis=1&amp;pid=b1c0c149a&amp;color=0,0,0&amp;vtp=1&amp;vaab=1&amp;bt=1&amp;bbb=1&amp;hb=1"/>
          <p:cNvSpPr/>
          <p:nvPr/>
        </p:nvSpPr>
        <p:spPr>
          <a:xfrm>
            <a:off x="539495" y="1857343"/>
            <a:ext cx="1053932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（3）卓娅家的畜产品主要销往新疆的省级行政中心，该城市为(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34_1#7d4e3f57a.bracket?vaa=1&amp;vcp=1&amp;vis=1&amp;pid=b1c0c149a&amp;color=0,0,0&amp;vpa=16&amp;vtp=1&amp;vaab=1"/>
          <p:cNvSpPr/>
          <p:nvPr/>
        </p:nvSpPr>
        <p:spPr>
          <a:xfrm>
            <a:off x="10589992" y="191063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32_3#7d4e3f57a.choices?htil=4&amp;vaa=1&amp;vcp=1&amp;vis=1&amp;pid=b1c0c149a&amp;color=0,0,0&amp;vtp=1&amp;vaab=1&amp;bbb=1"/>
          <p:cNvSpPr/>
          <p:nvPr/>
        </p:nvSpPr>
        <p:spPr>
          <a:xfrm>
            <a:off x="539496" y="2478456"/>
            <a:ext cx="68031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509518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A.乌鲁木齐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B.拉萨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509518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C.兰州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D.西宁</a:t>
            </a:r>
            <a:endParaRPr lang="en-US" altLang="zh-CN" sz="2800" dirty="0"/>
          </a:p>
        </p:txBody>
      </p:sp>
      <p:sp>
        <p:nvSpPr>
          <p:cNvPr id="6" name="QC_7_AS.1_1#7d4e3f57a?htil=4&amp;vaa=1&amp;vcp=1&amp;vis=1&amp;pid=b1c0c149a&amp;color=0,0,0&amp;vtp=1&amp;vaab=1&amp;bbb=1"/>
          <p:cNvSpPr/>
          <p:nvPr/>
        </p:nvSpPr>
        <p:spPr>
          <a:xfrm>
            <a:off x="539496" y="3747631"/>
            <a:ext cx="68031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新疆的省级行政中心是乌鲁木齐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af8ab3c6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7af8ab3c6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7af8ab3c6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6_1#5026ae3e1?htil=5&amp;vaa=1&amp;vcp=1&amp;vis=1&amp;pid=5d0b7d2f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1696" y="825181"/>
            <a:ext cx="5105840" cy="340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36_2#5026ae3e1?htil=5&amp;sp=1&amp;vaa=1&amp;vcp=1&amp;vis=1&amp;pid=5d0b7d2f8&amp;color=0,0,0&amp;vtp=1&amp;vaab=1&amp;bt=1&amp;bbb=1&amp;hb=1&amp;hs=1"/>
          <p:cNvSpPr/>
          <p:nvPr/>
        </p:nvSpPr>
        <p:spPr>
          <a:xfrm>
            <a:off x="539496" y="790829"/>
            <a:ext cx="5724144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读我国部分区域示意图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BD.37_1#a1e988118?htil=5&amp;vaa=1&amp;vcp=1&amp;vis=1&amp;pid=5026ae3e1&amp;color=0,0,0&amp;vtp=1&amp;vaab=1&amp;bbb=1&amp;hb=1&amp;hs=1"/>
          <p:cNvSpPr/>
          <p:nvPr/>
        </p:nvSpPr>
        <p:spPr>
          <a:xfrm>
            <a:off x="539496" y="1972754"/>
            <a:ext cx="5724144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）根据包头与鞍山附近矿产资源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的分布情况推测，两市适宜发展的工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业部门是(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37_2#a1e988118.choices?htil=5&amp;vaa=1&amp;vcp=1&amp;vis=1&amp;pid=5026ae3e1&amp;color=0,0,0&amp;vtp=1&amp;vaab=1&amp;bbb=1&amp;hs=1"/>
          <p:cNvSpPr/>
          <p:nvPr/>
        </p:nvSpPr>
        <p:spPr>
          <a:xfrm>
            <a:off x="539995" y="3750754"/>
            <a:ext cx="11112011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297002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.造纸工业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.纺织工业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2970022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C.食品工业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.钢铁工业</a:t>
            </a:r>
            <a:endParaRPr lang="en-US" altLang="zh-CN" sz="2800" dirty="0"/>
          </a:p>
        </p:txBody>
      </p:sp>
      <p:sp>
        <p:nvSpPr>
          <p:cNvPr id="6" name="QC_7_AN.39_1#a1e988118.bracket?vaa=1&amp;vcp=1&amp;vis=1&amp;pid=5026ae3e1&amp;color=0,0,0&amp;vpa=17&amp;vtp=1&amp;vaab=1"/>
          <p:cNvSpPr/>
          <p:nvPr/>
        </p:nvSpPr>
        <p:spPr>
          <a:xfrm>
            <a:off x="2238914" y="3153473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AS.1_1#a1e988118?vaa=1&amp;vcp=1&amp;vis=1&amp;pid=5026ae3e1&amp;color=0,0,0&amp;vtp=1&amp;vaab=1&amp;bbb=1&amp;hb=1&amp;hs=1"/>
          <p:cNvSpPr/>
          <p:nvPr/>
        </p:nvSpPr>
        <p:spPr>
          <a:xfrm>
            <a:off x="539496" y="492677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由图中矿产资源图例可知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包头与鞍山附近有煤矿和铁矿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发展钢铁工业提供了原料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因此适宜发展钢铁工业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1_1#c089a3c23?htil=6&amp;vaa=1&amp;vcp=1&amp;vis=1&amp;pid=5026ae3e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3640" y="745235"/>
            <a:ext cx="5750194" cy="383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1_2#c089a3c23?htil=6&amp;vaa=1&amp;vcp=1&amp;vis=1&amp;pid=5026ae3e1&amp;color=0,0,0&amp;vtp=1&amp;vaab=1&amp;bt=1&amp;bbb=1&amp;hb=1&amp;hs=1"/>
          <p:cNvSpPr/>
          <p:nvPr/>
        </p:nvSpPr>
        <p:spPr>
          <a:xfrm>
            <a:off x="539496" y="879348"/>
            <a:ext cx="572414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①→②→③的植被景观变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化大致是(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43_1#c089a3c23.bracket?vaa=1&amp;vcp=1&amp;vis=1&amp;pid=5026ae3e1&amp;color=0,0,0&amp;vpa=18&amp;vtp=1&amp;vaab=1"/>
          <p:cNvSpPr/>
          <p:nvPr/>
        </p:nvSpPr>
        <p:spPr>
          <a:xfrm>
            <a:off x="2238914" y="15137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41_3#c089a3c23.choices?htil=6&amp;vaa=1&amp;vcp=1&amp;vis=1&amp;pid=5026ae3e1&amp;color=0,0,0&amp;vtp=1&amp;vaab=1&amp;bbb=1&amp;hs=1"/>
          <p:cNvSpPr/>
          <p:nvPr/>
        </p:nvSpPr>
        <p:spPr>
          <a:xfrm>
            <a:off x="539496" y="2162365"/>
            <a:ext cx="57241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A.荒漠→森林→草原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.森林→草原→荒漠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.草原→森林→荒漠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.草原→荒漠→森林</a:t>
            </a:r>
            <a:endParaRPr lang="en-US" altLang="zh-CN" sz="2800" dirty="0"/>
          </a:p>
        </p:txBody>
      </p:sp>
      <p:sp>
        <p:nvSpPr>
          <p:cNvPr id="6" name="QC_7_AS.1_1#c089a3c23?vaa=1&amp;vcp=1&amp;vis=1&amp;pid=5026ae3e1&amp;color=0,0,0&amp;vtp=1&amp;vaab=1&amp;bbb=1&amp;hb=1&amp;hs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图示区域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降水自东向西逐渐减少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①→②→③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地表植被景观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大致呈现森林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荒漠的变化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dc31635e?vcp=1&amp;pid=5d0b7d2f8&amp;color=0,0,0&amp;vtp=1&amp;vaab=1&amp;bt=1&amp;bbb=1"/>
          <p:cNvSpPr/>
          <p:nvPr/>
        </p:nvSpPr>
        <p:spPr>
          <a:xfrm>
            <a:off x="539496" y="9333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45_1#c1df895db?htil=7&amp;vaa=1&amp;vcp=1&amp;vis=1&amp;pid=5d0b7d2f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1579340"/>
            <a:ext cx="5422392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5_2#c1df895db?htil=7&amp;vaa=1&amp;vcp=1&amp;vis=1&amp;pid=5d0b7d2f8&amp;color=0,0,0&amp;vtp=1&amp;vaab=1&amp;bbb=1&amp;hb=1&amp;hs=1"/>
          <p:cNvSpPr/>
          <p:nvPr/>
        </p:nvSpPr>
        <p:spPr>
          <a:xfrm>
            <a:off x="539496" y="1561052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区域特征是通过各地理要素的相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互影响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、相互联系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、相互制约而形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成的。读我国某区域地理特征的归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纳框图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C_7_BD.46_1#c91418e65?htil=7&amp;vaa=1&amp;vcp=1&amp;vis=1&amp;pid=c1df895db&amp;color=0,0,0&amp;vtp=1&amp;vaab=1&amp;bbb=1&amp;hs=1"/>
          <p:cNvSpPr/>
          <p:nvPr/>
        </p:nvSpPr>
        <p:spPr>
          <a:xfrm>
            <a:off x="539496" y="4118642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图中甲区域是我国的(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47_1#c91418e65.bracket?vaa=1&amp;vcp=1&amp;vis=1&amp;pid=c1df895db&amp;color=0,0,0&amp;vpa=19&amp;vtp=1&amp;vaab=1"/>
          <p:cNvSpPr/>
          <p:nvPr/>
        </p:nvSpPr>
        <p:spPr>
          <a:xfrm>
            <a:off x="4905915" y="410530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46_2#c91418e65.choices?htil=7&amp;vaa=1&amp;vcp=1&amp;vis=1&amp;pid=c1df895db&amp;color=0,0,0&amp;vtp=1&amp;vaab=1&amp;bbb=1&amp;hs=1"/>
          <p:cNvSpPr/>
          <p:nvPr/>
        </p:nvSpPr>
        <p:spPr>
          <a:xfrm>
            <a:off x="539496" y="47403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C.西北地区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.青藏地区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8_1#5b6a77e35?htil=8&amp;vaa=1&amp;vcp=1&amp;vis=1&amp;pid=c1df895d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4455" y="1290828"/>
            <a:ext cx="5422392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8_2#5b6a77e35?htil=8&amp;sp=1&amp;vaa=1&amp;vcp=1&amp;vis=1&amp;pid=c1df895db&amp;color=0,0,0&amp;vtp=1&amp;vaab=1&amp;bt=1&amp;bbb=1&amp;hb=1&amp;hs=1"/>
          <p:cNvSpPr/>
          <p:nvPr/>
        </p:nvSpPr>
        <p:spPr>
          <a:xfrm>
            <a:off x="539496" y="122224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）该区域是我国重要的畜牧业基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拥有(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50_1#5b6a77e35.bracket?vaa=1&amp;vcp=1&amp;vis=1&amp;pid=c1df895db&amp;color=0,0,0&amp;vpa=20&amp;vtp=1&amp;vaab=1"/>
          <p:cNvSpPr/>
          <p:nvPr/>
        </p:nvSpPr>
        <p:spPr>
          <a:xfrm>
            <a:off x="2238914" y="18566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48_3#5b6a77e35?htil=8&amp;vaa=1&amp;vcp=1&amp;vis=1&amp;pid=c1df895db&amp;color=0,0,0&amp;vtp=1&amp;vaab=1&amp;bbb=1&amp;hb=1&amp;hs=1"/>
          <p:cNvSpPr/>
          <p:nvPr/>
        </p:nvSpPr>
        <p:spPr>
          <a:xfrm>
            <a:off x="539496" y="2505265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①内蒙古牧区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②新疆牧区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③西藏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牧区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④青海牧区</a:t>
            </a:r>
            <a:endParaRPr lang="en-US" altLang="zh-CN" sz="2800" dirty="0"/>
          </a:p>
        </p:txBody>
      </p:sp>
      <p:sp>
        <p:nvSpPr>
          <p:cNvPr id="6" name="QC_7_BD.48_4#5b6a77e35.choices?htil=8&amp;vaa=1&amp;vcp=1&amp;vis=1&amp;pid=c1df895db&amp;color=0,0,0&amp;vtp=1&amp;vaab=1&amp;bbb=1&amp;hs=1"/>
          <p:cNvSpPr/>
          <p:nvPr/>
        </p:nvSpPr>
        <p:spPr>
          <a:xfrm>
            <a:off x="539496" y="3774440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62913" algn="l"/>
                <a:tab pos="2887726" algn="l"/>
                <a:tab pos="431253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endParaRPr lang="en-US" altLang="zh-CN" sz="2800" dirty="0"/>
          </a:p>
        </p:txBody>
      </p:sp>
      <p:sp>
        <p:nvSpPr>
          <p:cNvPr id="7" name="QC_7_AS.1_1#5b6a77e35?vaa=1&amp;vcp=1&amp;vis=1&amp;pid=c1df895db&amp;color=0,0,0&amp;vtp=1&amp;vaab=1&amp;bbb=1&amp;hb=1&amp;hs=1"/>
          <p:cNvSpPr/>
          <p:nvPr/>
        </p:nvSpPr>
        <p:spPr>
          <a:xfrm>
            <a:off x="539496" y="44039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（提示：内蒙古牧区、新疆牧区位于西北地区，西藏牧区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、青海牧区位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于青藏地区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2_1#22391d3ce?htil=9&amp;vaa=1&amp;vcp=1&amp;vis=1&amp;pid=c1df895d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7780" y="2005901"/>
            <a:ext cx="5422392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2_2#22391d3ce?htil=9&amp;vaa=1&amp;vcp=1&amp;vis=1&amp;pid=c1df895db&amp;color=0,0,0&amp;vtp=1&amp;vaab=1&amp;bt=1&amp;bbb=1&amp;hb=1"/>
          <p:cNvSpPr/>
          <p:nvPr/>
        </p:nvSpPr>
        <p:spPr>
          <a:xfrm>
            <a:off x="539496" y="1857248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）该区域的自然景观自东向西大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致由草原过渡到荒漠草原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荒漠，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主要原因是自东向西(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53_1#22391d3ce.bracket?vaa=1&amp;vcp=1&amp;vis=1&amp;pid=c1df895db&amp;color=0,0,0&amp;vpa=21&amp;vtp=1&amp;vaab=1"/>
          <p:cNvSpPr/>
          <p:nvPr/>
        </p:nvSpPr>
        <p:spPr>
          <a:xfrm>
            <a:off x="4016915" y="31393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52_3#22391d3ce.choices?htil=9&amp;vaa=1&amp;vcp=1&amp;vis=1&amp;pid=c1df895db&amp;color=0,0,0&amp;vtp=1&amp;vaab=1&amp;bbb=1"/>
          <p:cNvSpPr/>
          <p:nvPr/>
        </p:nvSpPr>
        <p:spPr>
          <a:xfrm>
            <a:off x="539496" y="3780980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.热量增多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.光照减弱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C.降水减少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.温差增大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42fc4a94?vcp=1&amp;pid=268439203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塔里木盆地</a:t>
            </a:r>
            <a:endParaRPr lang="en-US" altLang="zh-CN" sz="3200" dirty="0"/>
          </a:p>
        </p:txBody>
      </p:sp>
      <p:pic>
        <p:nvPicPr>
          <p:cNvPr id="3" name="QO_6_BD.54_1#7fc4971ae?htil=10&amp;vaa=1&amp;vcp=1&amp;vis=1&amp;pid=542fc4a9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7064" y="1281783"/>
            <a:ext cx="4270248" cy="374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4_2#7fc4971ae?htil=10&amp;sp=1&amp;vaa=1&amp;vcp=1&amp;vis=1&amp;pid=542fc4a94&amp;color=0,0,0&amp;vtp=1&amp;vaab=1&amp;bbb=1&amp;hb=1"/>
          <p:cNvSpPr/>
          <p:nvPr/>
        </p:nvSpPr>
        <p:spPr>
          <a:xfrm>
            <a:off x="539496" y="1263495"/>
            <a:ext cx="6711696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新疆维吾尔自治区位于我国西北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形具有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“三山夹两盆”的特点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，全年降水较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塔里木河是我国最长的季节性河流，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夏季水量最大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读新疆地形分布示意图，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5_1#464a53fc7?htil=11&amp;vaa=1&amp;vcp=1&amp;vis=1&amp;pid=7fc4971a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8444" y="1257300"/>
            <a:ext cx="5010912" cy="436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5_2#464a53fc7?htil=11&amp;vaa=1&amp;vcp=1&amp;vis=1&amp;pid=7fc4971ae&amp;color=0,0,0&amp;vtp=1&amp;vaab=1&amp;bt=1&amp;bbb=1&amp;hb=1"/>
          <p:cNvSpPr/>
          <p:nvPr/>
        </p:nvSpPr>
        <p:spPr>
          <a:xfrm>
            <a:off x="539496" y="1239012"/>
            <a:ext cx="59710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）塔里木盆地与准噶尔盆地之间的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山脉是(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55_3#464a53fc7.choices?htil=11&amp;vaa=1&amp;vcp=1&amp;vis=1&amp;pid=7fc4971ae&amp;color=0,0,0&amp;vtp=1&amp;vaab=1&amp;bbb=1"/>
          <p:cNvSpPr/>
          <p:nvPr/>
        </p:nvSpPr>
        <p:spPr>
          <a:xfrm>
            <a:off x="539496" y="2522029"/>
            <a:ext cx="59710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09346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.祁连山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.阿尔泰山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09346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C.天山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.昆仑山</a:t>
            </a:r>
            <a:endParaRPr lang="en-US" altLang="zh-CN" sz="2800" dirty="0"/>
          </a:p>
        </p:txBody>
      </p:sp>
      <p:sp>
        <p:nvSpPr>
          <p:cNvPr id="5" name="QC_7_AN.57_1#464a53fc7.bracket?vaa=1&amp;vcp=1&amp;vis=1&amp;pid=7fc4971ae&amp;color=0,0,0&amp;vpa=22&amp;vtp=1&amp;vaab=1"/>
          <p:cNvSpPr/>
          <p:nvPr/>
        </p:nvSpPr>
        <p:spPr>
          <a:xfrm>
            <a:off x="1883314" y="18733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AS.1_1#464a53fc7?htil=11&amp;vaa=1&amp;vcp=1&amp;vis=1&amp;pid=7fc4971ae&amp;color=0,0,0&amp;vtp=1&amp;vaab=1&amp;bbb=1&amp;hb=1"/>
          <p:cNvSpPr/>
          <p:nvPr/>
        </p:nvSpPr>
        <p:spPr>
          <a:xfrm>
            <a:off x="539496" y="3799014"/>
            <a:ext cx="59710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塔里木盆地与准噶尔盆地之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间是横亘新疆的天山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9_1#2c6bd4782?htil=12&amp;vaa=1&amp;vcp=1&amp;vis=1&amp;pid=7fc4971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8444" y="904081"/>
            <a:ext cx="5010912" cy="436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9_2#2c6bd4782?htil=12&amp;vaa=1&amp;vcp=1&amp;vis=1&amp;pid=7fc4971ae&amp;color=0,0,0&amp;vtp=1&amp;vaab=1&amp;bt=1&amp;bbb=1&amp;hb=1&amp;hs=1"/>
          <p:cNvSpPr/>
          <p:nvPr/>
        </p:nvSpPr>
        <p:spPr>
          <a:xfrm>
            <a:off x="539496" y="885793"/>
            <a:ext cx="59710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）新疆全年降水较少的主要原因是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1_1#2c6bd4782.bracket?vaa=1&amp;vcp=1&amp;vis=1&amp;pid=7fc4971ae&amp;color=0,0,0&amp;vpa=23&amp;vtp=1&amp;vaab=1"/>
          <p:cNvSpPr/>
          <p:nvPr/>
        </p:nvSpPr>
        <p:spPr>
          <a:xfrm>
            <a:off x="816515" y="15201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59_3#2c6bd4782.choices?htil=12&amp;vaa=1&amp;vcp=1&amp;vis=1&amp;pid=7fc4971ae&amp;color=0,0,0&amp;vtp=1&amp;vaab=1&amp;bbb=1&amp;hs=1"/>
          <p:cNvSpPr/>
          <p:nvPr/>
        </p:nvSpPr>
        <p:spPr>
          <a:xfrm>
            <a:off x="539496" y="2168810"/>
            <a:ext cx="597103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A.四周高山环绕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.深居内陆，远离海洋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.气温高，蒸发旺盛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.沙漠广布</a:t>
            </a:r>
            <a:endParaRPr lang="en-US" altLang="zh-CN" sz="2800" dirty="0"/>
          </a:p>
        </p:txBody>
      </p:sp>
      <p:sp>
        <p:nvSpPr>
          <p:cNvPr id="6" name="QC_7_AS.1_1#2c6bd4782?htil=12&amp;vaa=1&amp;vcp=1&amp;vis=1&amp;pid=7fc4971ae&amp;color=0,0,0&amp;vtp=1&amp;vaab=1&amp;bbb=1&amp;hb=1&amp;hs=1"/>
          <p:cNvSpPr/>
          <p:nvPr/>
        </p:nvSpPr>
        <p:spPr>
          <a:xfrm>
            <a:off x="539496" y="4726400"/>
            <a:ext cx="597103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新疆全年降水较少的主要原</a:t>
            </a:r>
            <a:endParaRPr lang="en-US" altLang="zh-CN" sz="2800" dirty="0"/>
          </a:p>
        </p:txBody>
      </p:sp>
      <p:sp>
        <p:nvSpPr>
          <p:cNvPr id="8" name="QC_7_AS.1_1#2c6bd4782?htil=12&amp;vaa=1&amp;vcp=1&amp;vis=1&amp;pid=7fc4971ae&amp;color=0,0,0&amp;vtp=1&amp;vaab=1&amp;bbb=1&amp;hb=1&amp;hs=1">
            <a:extLst>
              <a:ext uri="{FF2B5EF4-FFF2-40B4-BE49-F238E27FC236}">
                <a16:creationId xmlns:a16="http://schemas.microsoft.com/office/drawing/2014/main" id="{5A9BFE31-0CF4-5C1F-DE59-194B14E8B080}"/>
              </a:ext>
            </a:extLst>
          </p:cNvPr>
          <p:cNvSpPr/>
          <p:nvPr/>
        </p:nvSpPr>
        <p:spPr>
          <a:xfrm>
            <a:off x="539995" y="534806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因是受海陆位置的影响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深居内陆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远离海洋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湿润气流难以到达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3_1#c0479bafa?htil=13&amp;vaa=1&amp;vcp=1&amp;vis=1&amp;pid=7fc4971a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8444" y="1231646"/>
            <a:ext cx="5010912" cy="436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3_2#c0479bafa?htil=13&amp;vaa=1&amp;vcp=1&amp;vis=1&amp;pid=7fc4971ae&amp;color=0,0,0&amp;vtp=1&amp;vaab=1&amp;bt=1&amp;bbb=1&amp;hb=1"/>
          <p:cNvSpPr/>
          <p:nvPr/>
        </p:nvSpPr>
        <p:spPr>
          <a:xfrm>
            <a:off x="539496" y="1213358"/>
            <a:ext cx="59710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）塔里木河夏季水量最大的主要原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5_1#c0479bafa.bracket?vaa=1&amp;vcp=1&amp;vis=1&amp;pid=7fc4971ae&amp;color=0,0,0&amp;vpa=24&amp;vtp=1&amp;vaab=1"/>
          <p:cNvSpPr/>
          <p:nvPr/>
        </p:nvSpPr>
        <p:spPr>
          <a:xfrm>
            <a:off x="1527714" y="184772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63_3#c0479bafa.choices?htil=13&amp;vaa=1&amp;vcp=1&amp;vis=1&amp;pid=7fc4971ae&amp;color=0,0,0&amp;vtp=1&amp;vaab=1&amp;bbb=1"/>
          <p:cNvSpPr/>
          <p:nvPr/>
        </p:nvSpPr>
        <p:spPr>
          <a:xfrm>
            <a:off x="539496" y="2496375"/>
            <a:ext cx="597103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09346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.夏季降水丰富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.生产用水量少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09346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C.生活用水量少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.冰雪融水量大</a:t>
            </a:r>
            <a:endParaRPr lang="en-US" altLang="zh-CN" sz="2800" dirty="0"/>
          </a:p>
        </p:txBody>
      </p:sp>
      <p:sp>
        <p:nvSpPr>
          <p:cNvPr id="6" name="QC_7_AS.1_1#c0479bafa?htil=13&amp;vaa=1&amp;vcp=1&amp;vis=1&amp;pid=7fc4971ae&amp;color=0,0,0&amp;vtp=1&amp;vaab=1&amp;bbb=1&amp;hb=1"/>
          <p:cNvSpPr/>
          <p:nvPr/>
        </p:nvSpPr>
        <p:spPr>
          <a:xfrm>
            <a:off x="539496" y="3773360"/>
            <a:ext cx="597103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塔里木河的水源主要来自高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山冰雪融水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夏季冰雪融水量大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此河流水量大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a63cb7e0?vcp=1&amp;pid=542fc4a94&amp;color=0,0,0&amp;vtp=1&amp;vaab=1&amp;bt=1&amp;bbb=1"/>
          <p:cNvSpPr/>
          <p:nvPr/>
        </p:nvSpPr>
        <p:spPr>
          <a:xfrm>
            <a:off x="539496" y="5308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67_1#1a6f54032?htil=14&amp;vaa=1&amp;vcp=1&amp;vis=1&amp;pid=542fc4a9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6155" y="2569590"/>
            <a:ext cx="7966019" cy="333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7_2#1a6f54032?htil=14&amp;sp=1&amp;vaa=1&amp;vcp=1&amp;vis=1&amp;pid=542fc4a94&amp;color=0,0,0&amp;vtp=1&amp;vaab=1&amp;bbb=1&amp;hb=1&amp;hs=1"/>
          <p:cNvSpPr/>
          <p:nvPr/>
        </p:nvSpPr>
        <p:spPr>
          <a:xfrm>
            <a:off x="539496" y="1158589"/>
            <a:ext cx="5559552" cy="13369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这里历史上是“丝绸之路”的走廊，现如今是西部大开发的热土。读某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地区示意图，完成下列各题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b478c4d6.fixed?vcp=1&amp;pid=43612612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西北地区</a:t>
            </a:r>
            <a:endParaRPr lang="en-US" altLang="zh-CN" sz="4000" dirty="0"/>
          </a:p>
        </p:txBody>
      </p:sp>
      <p:sp>
        <p:nvSpPr>
          <p:cNvPr id="3" name="C_4_BD#2b478c4d6.fixed?vcp=1&amp;pid=43612612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97bf7c6d4?vaa=1&amp;vcp=1&amp;vis=1&amp;pid=1a6f54032&amp;color=0,0,0&amp;vtp=1&amp;vaab=1&amp;bbb=1&amp;hb=1&amp;htil=1">
            <a:extLst>
              <a:ext uri="{FF2B5EF4-FFF2-40B4-BE49-F238E27FC236}">
                <a16:creationId xmlns:a16="http://schemas.microsoft.com/office/drawing/2014/main" id="{C4C1481B-9554-3160-9FEB-935B3EE5F729}"/>
              </a:ext>
            </a:extLst>
          </p:cNvPr>
          <p:cNvSpPr/>
          <p:nvPr/>
        </p:nvSpPr>
        <p:spPr>
          <a:xfrm>
            <a:off x="539995" y="4412415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提示：根据经纬度及轮廓判断，图示为塔里木盆地，这里远离海洋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四周高山环抱，来自海洋的湿润水汽难以到达，降水稀少，气候干旱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戈壁、沙漠广布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20" name="QC_7_BD.68_1#97bf7c6d4?htil=14&amp;vaa=1&amp;vcp=1&amp;vis=1&amp;pid=1a6f54032&amp;color=0,0,0&amp;vtp=1&amp;vaab=1&amp;bbb=1">
            <a:extLst>
              <a:ext uri="{FF2B5EF4-FFF2-40B4-BE49-F238E27FC236}">
                <a16:creationId xmlns:a16="http://schemas.microsoft.com/office/drawing/2014/main" id="{8A4F95E0-CD34-7295-5C6E-2224D69EFC95}"/>
              </a:ext>
            </a:extLst>
          </p:cNvPr>
          <p:cNvSpPr/>
          <p:nvPr/>
        </p:nvSpPr>
        <p:spPr>
          <a:xfrm>
            <a:off x="804145" y="306051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（1）该地区的景观特点是(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21" name="QC_7_BD.68_2#97bf7c6d4.choices?htil=14&amp;vaa=1&amp;vcp=1&amp;vis=1&amp;pid=1a6f54032&amp;color=0,0,0&amp;vtp=1&amp;vaab=1&amp;bbb=1&amp;hb=1&amp;hs=1">
            <a:extLst>
              <a:ext uri="{FF2B5EF4-FFF2-40B4-BE49-F238E27FC236}">
                <a16:creationId xmlns:a16="http://schemas.microsoft.com/office/drawing/2014/main" id="{2514234D-FD1A-333C-FEA9-08B9FC25EEBE}"/>
              </a:ext>
            </a:extLst>
          </p:cNvPr>
          <p:cNvSpPr/>
          <p:nvPr/>
        </p:nvSpPr>
        <p:spPr>
          <a:xfrm>
            <a:off x="804145" y="368706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A.沙漠广布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B.千沟万壑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C.林海雪原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D.河湖密布</a:t>
            </a:r>
            <a:endParaRPr lang="en-US" altLang="zh-CN" sz="2800" dirty="0"/>
          </a:p>
        </p:txBody>
      </p:sp>
      <p:sp>
        <p:nvSpPr>
          <p:cNvPr id="4" name="QC_7_AN.2_1#97bf7c6d4?vaa=1&amp;vcp=1&amp;vis=1&amp;pid=1a6f54032&amp;color=0,0,0&amp;vtp=1&amp;vaab=1&amp;bbb=1&amp;htil=1">
            <a:extLst>
              <a:ext uri="{FF2B5EF4-FFF2-40B4-BE49-F238E27FC236}">
                <a16:creationId xmlns:a16="http://schemas.microsoft.com/office/drawing/2014/main" id="{8DB3C5AA-EC05-C891-4A66-F1E9EAC1D10B}"/>
              </a:ext>
            </a:extLst>
          </p:cNvPr>
          <p:cNvSpPr/>
          <p:nvPr/>
        </p:nvSpPr>
        <p:spPr>
          <a:xfrm>
            <a:off x="5369170" y="3060510"/>
            <a:ext cx="56490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O_6_BD.67_1#1a6f54032?htil=14&amp;vaa=1&amp;vcp=1&amp;vis=1&amp;pid=542fc4a94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6CF566AE-7402-EC8C-A81A-2F6517F2E4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9555" y="573114"/>
            <a:ext cx="5537145" cy="231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13865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2_1#64b65c703?sp=1&amp;vaa=1&amp;vcp=1&amp;vis=1&amp;pid=1a6f54032&amp;color=0,0,0&amp;vtp=1&amp;vaab=1&amp;bbb=1&amp;htil=1">
            <a:extLst>
              <a:ext uri="{FF2B5EF4-FFF2-40B4-BE49-F238E27FC236}">
                <a16:creationId xmlns:a16="http://schemas.microsoft.com/office/drawing/2014/main" id="{E1F79005-830E-F6C0-CFAD-179BB7FF9D59}"/>
              </a:ext>
            </a:extLst>
          </p:cNvPr>
          <p:cNvSpPr/>
          <p:nvPr/>
        </p:nvSpPr>
        <p:spPr>
          <a:xfrm>
            <a:off x="539496" y="660994"/>
            <a:ext cx="5542280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该地区的铁路干线(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2_2#64b65c703?vaa=1&amp;vcp=1&amp;vis=1&amp;pid=1a6f54032&amp;color=0,0,0&amp;vtp=1&amp;vaab=1&amp;bbb=1&amp;hb=1&amp;htil=1">
            <a:extLst>
              <a:ext uri="{FF2B5EF4-FFF2-40B4-BE49-F238E27FC236}">
                <a16:creationId xmlns:a16="http://schemas.microsoft.com/office/drawing/2014/main" id="{D530639C-753D-AFA7-17AE-E38A330AF1E7}"/>
              </a:ext>
            </a:extLst>
          </p:cNvPr>
          <p:cNvSpPr/>
          <p:nvPr/>
        </p:nvSpPr>
        <p:spPr>
          <a:xfrm>
            <a:off x="539496" y="1296648"/>
            <a:ext cx="5542280" cy="1086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①主要分布在盆地边缘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主要分布在沙漠内部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呈环状分布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沿绿洲分布</a:t>
            </a:r>
            <a:endParaRPr lang="en-US" altLang="zh-CN" sz="2800" dirty="0"/>
          </a:p>
        </p:txBody>
      </p:sp>
      <p:sp>
        <p:nvSpPr>
          <p:cNvPr id="4" name="QC_7_BD.72_3#64b65c703.choices?vaa=1&amp;vcp=1&amp;vis=1&amp;pid=1a6f54032&amp;color=0,0,0&amp;vtp=1&amp;vaab=1&amp;bbb=1&amp;htil=1&amp;hb=1">
            <a:extLst>
              <a:ext uri="{FF2B5EF4-FFF2-40B4-BE49-F238E27FC236}">
                <a16:creationId xmlns:a16="http://schemas.microsoft.com/office/drawing/2014/main" id="{27CF5E44-01D6-C8B2-E70F-0198C79775A8}"/>
              </a:ext>
            </a:extLst>
          </p:cNvPr>
          <p:cNvSpPr/>
          <p:nvPr/>
        </p:nvSpPr>
        <p:spPr>
          <a:xfrm>
            <a:off x="553720" y="2446661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D.①②④</a:t>
            </a:r>
            <a:endParaRPr lang="en-US" altLang="zh-CN" sz="2800" dirty="0"/>
          </a:p>
        </p:txBody>
      </p:sp>
      <p:pic>
        <p:nvPicPr>
          <p:cNvPr id="10" name="QO_6_BD.67_1#1a6f54032?htil=14&amp;vaa=1&amp;vcp=1&amp;vis=1&amp;pid=542fc4a94&amp;color=0,0,0&amp;tib=255,255,255&amp;vtp=1&amp;vaab=1" descr="preencoded.png">
            <a:extLst>
              <a:ext uri="{FF2B5EF4-FFF2-40B4-BE49-F238E27FC236}">
                <a16:creationId xmlns:a16="http://schemas.microsoft.com/office/drawing/2014/main" id="{CCE548C9-21E7-D92E-4723-8BE36C9189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5888" y="2446661"/>
            <a:ext cx="5422392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AS.1_1#64b65c703?vaa=1&amp;vcp=1&amp;vis=1&amp;pid=1a6f54032&amp;color=0,0,0&amp;vtp=1&amp;vaab=1&amp;bbb=1&amp;hb=1&amp;htil=1">
            <a:extLst>
              <a:ext uri="{FF2B5EF4-FFF2-40B4-BE49-F238E27FC236}">
                <a16:creationId xmlns:a16="http://schemas.microsoft.com/office/drawing/2014/main" id="{26E3F601-68B3-1D3A-70F0-37FC88C9CA3C}"/>
              </a:ext>
            </a:extLst>
          </p:cNvPr>
          <p:cNvSpPr/>
          <p:nvPr/>
        </p:nvSpPr>
        <p:spPr>
          <a:xfrm>
            <a:off x="356743" y="5157882"/>
            <a:ext cx="10719054" cy="13355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提示：读图可知，该地区的铁路干线主要呈环状、沿绿洲分布在盆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地的边缘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7_AN.2_1#64b65c703?vaa=1&amp;vcp=1&amp;vis=1&amp;pid=1a6f54032&amp;color=0,0,0&amp;vtp=1&amp;vaab=1&amp;bbb=1&amp;htil=1">
            <a:extLst>
              <a:ext uri="{FF2B5EF4-FFF2-40B4-BE49-F238E27FC236}">
                <a16:creationId xmlns:a16="http://schemas.microsoft.com/office/drawing/2014/main" id="{E2E6EA1B-775D-3991-3952-72B3C5514E2B}"/>
              </a:ext>
            </a:extLst>
          </p:cNvPr>
          <p:cNvSpPr/>
          <p:nvPr/>
        </p:nvSpPr>
        <p:spPr>
          <a:xfrm>
            <a:off x="4711446" y="660993"/>
            <a:ext cx="460629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2985319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6_1#a83921025?sp=1&amp;vaa=1&amp;vcp=1&amp;vis=1&amp;pid=1a6f54032&amp;color=0,0,0&amp;vtp=1&amp;vaab=1&amp;bbb=1&amp;htil=1&amp;hb=1">
            <a:extLst>
              <a:ext uri="{FF2B5EF4-FFF2-40B4-BE49-F238E27FC236}">
                <a16:creationId xmlns:a16="http://schemas.microsoft.com/office/drawing/2014/main" id="{5A8C37E2-56C6-F280-E336-CAE2B3CCA331}"/>
              </a:ext>
            </a:extLst>
          </p:cNvPr>
          <p:cNvSpPr/>
          <p:nvPr/>
        </p:nvSpPr>
        <p:spPr>
          <a:xfrm>
            <a:off x="539496" y="3659550"/>
            <a:ext cx="554228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（3）该地区的大量油气资源输往东部地区，有利于东部地区(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6_2#a83921025?vaa=1&amp;vcp=1&amp;vis=1&amp;pid=1a6f54032&amp;color=0,0,0&amp;vtp=1&amp;vaab=1&amp;bbb=1&amp;hb=1&amp;htil=1">
            <a:extLst>
              <a:ext uri="{FF2B5EF4-FFF2-40B4-BE49-F238E27FC236}">
                <a16:creationId xmlns:a16="http://schemas.microsoft.com/office/drawing/2014/main" id="{2DDAC287-AA89-B4A0-2EBE-DFA9AF2047BB}"/>
              </a:ext>
            </a:extLst>
          </p:cNvPr>
          <p:cNvSpPr/>
          <p:nvPr/>
        </p:nvSpPr>
        <p:spPr>
          <a:xfrm>
            <a:off x="672846" y="4384167"/>
            <a:ext cx="5542280" cy="1270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①缓解能源紧张的状况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促进经济发展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③缓解旱涝灾害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优化能源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</a:t>
            </a:r>
            <a:endParaRPr lang="en-US" altLang="zh-CN" sz="2800" dirty="0"/>
          </a:p>
        </p:txBody>
      </p:sp>
      <p:sp>
        <p:nvSpPr>
          <p:cNvPr id="4" name="QC_7_BD.76_3#a83921025.choices?vaa=1&amp;vcp=1&amp;vis=1&amp;pid=1a6f54032&amp;color=0,0,0&amp;vtp=1&amp;vaab=1&amp;bbb=1&amp;htil=1&amp;hb=1">
            <a:extLst>
              <a:ext uri="{FF2B5EF4-FFF2-40B4-BE49-F238E27FC236}">
                <a16:creationId xmlns:a16="http://schemas.microsoft.com/office/drawing/2014/main" id="{75B3AC92-3E55-5F4A-FDEA-1D795B5D68C4}"/>
              </a:ext>
            </a:extLst>
          </p:cNvPr>
          <p:cNvSpPr/>
          <p:nvPr/>
        </p:nvSpPr>
        <p:spPr>
          <a:xfrm>
            <a:off x="659120" y="5703664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D.①②④</a:t>
            </a:r>
            <a:endParaRPr lang="en-US" altLang="zh-CN" sz="2800" dirty="0"/>
          </a:p>
        </p:txBody>
      </p:sp>
      <p:sp>
        <p:nvSpPr>
          <p:cNvPr id="5" name="QC_7_AN.77_1#a83921025.bracket?vaa=1&amp;vcp=1&amp;vis=1&amp;pid=1a6f54032&amp;color=0,0,0&amp;vpa=27&amp;vtp=1&amp;vaab=1&amp;htil=1">
            <a:extLst>
              <a:ext uri="{FF2B5EF4-FFF2-40B4-BE49-F238E27FC236}">
                <a16:creationId xmlns:a16="http://schemas.microsoft.com/office/drawing/2014/main" id="{8B0BBFA9-C146-DAC2-9A47-02542F8D1576}"/>
              </a:ext>
            </a:extLst>
          </p:cNvPr>
          <p:cNvSpPr/>
          <p:nvPr/>
        </p:nvSpPr>
        <p:spPr>
          <a:xfrm>
            <a:off x="10272777" y="365955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6" name="QO_6_BD.67_1#1a6f54032?htil=14&amp;vaa=1&amp;vcp=1&amp;vis=1&amp;pid=542fc4a94&amp;color=0,0,0&amp;tib=255,255,255&amp;vtp=1&amp;vaab=1" descr="preencoded.png">
            <a:extLst>
              <a:ext uri="{FF2B5EF4-FFF2-40B4-BE49-F238E27FC236}">
                <a16:creationId xmlns:a16="http://schemas.microsoft.com/office/drawing/2014/main" id="{47A85F99-1671-F005-C54C-CBD154F501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7822" y="531628"/>
            <a:ext cx="7067998" cy="295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9506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e583ace8.fixed?vcp=1&amp;pid=43612612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西北地区</a:t>
            </a:r>
            <a:endParaRPr lang="en-US" altLang="zh-CN" sz="4000" dirty="0"/>
          </a:p>
        </p:txBody>
      </p:sp>
      <p:sp>
        <p:nvSpPr>
          <p:cNvPr id="3" name="C_4_BD#be583ace8.fixed?vcp=1&amp;pid=43612612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a55f75cb?vcp=1&amp;pid=be583ace8&amp;color=197,144,191&amp;vtp=1&amp;vaab=1&amp;bt=1&amp;bbb=1"/>
          <p:cNvSpPr/>
          <p:nvPr/>
        </p:nvSpPr>
        <p:spPr>
          <a:xfrm>
            <a:off x="539496" y="39247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fd89d857c?sp=1&amp;vcp=1&amp;pid=da55f75cb&amp;color=0,0,0&amp;vtp=1&amp;vaab=1&amp;bbb=1"/>
          <p:cNvSpPr/>
          <p:nvPr/>
        </p:nvSpPr>
        <p:spPr>
          <a:xfrm>
            <a:off x="539496" y="1108285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78_1#cf9a22f37?vaa=1&amp;vcp=1&amp;vis=1&amp;pid=fd89d857c&amp;color=0,0,0&amp;vtp=1&amp;vaab=1&amp;bbb=1"/>
          <p:cNvSpPr/>
          <p:nvPr/>
        </p:nvSpPr>
        <p:spPr>
          <a:xfrm>
            <a:off x="539496" y="17854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下图为西北地区年降水量分布图。读图，完成1～3题。</a:t>
            </a:r>
            <a:endParaRPr lang="en-US" altLang="zh-CN" sz="2800" dirty="0"/>
          </a:p>
        </p:txBody>
      </p:sp>
      <p:pic>
        <p:nvPicPr>
          <p:cNvPr id="5" name="QM_7_BD.78_2#cf9a22f37?htil=15&amp;vaa=1&amp;vcp=1&amp;vis=1&amp;pid=fd89d857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9055" y="2654156"/>
            <a:ext cx="6645572" cy="326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79_1#8aa9cf0ce?htil=15&amp;vaa=1&amp;vcp=1&amp;vis=1&amp;pid=cf9a22f37&amp;color=0,0,0&amp;vtp=1&amp;vaab=1&amp;bbb=1&amp;hb=1"/>
          <p:cNvSpPr/>
          <p:nvPr/>
        </p:nvSpPr>
        <p:spPr>
          <a:xfrm>
            <a:off x="539496" y="242237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图中甲、乙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、丙三地的自然植被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分别是(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79_2#8aa9cf0ce.choices?htil=15&amp;vaa=1&amp;vcp=1&amp;vis=1&amp;pid=cf9a22f37&amp;color=0,0,0&amp;vtp=1&amp;vaab=1&amp;bbb=1"/>
          <p:cNvSpPr/>
          <p:nvPr/>
        </p:nvSpPr>
        <p:spPr>
          <a:xfrm>
            <a:off x="539496" y="3699365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A.草原、荒漠草原、荒漠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.荒漠草原、草原、荒漠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.荒漠、荒漠草原、草原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.荒漠、草原、荒漠草原</a:t>
            </a:r>
            <a:endParaRPr lang="en-US" altLang="zh-CN" sz="2800" dirty="0"/>
          </a:p>
        </p:txBody>
      </p:sp>
      <p:sp>
        <p:nvSpPr>
          <p:cNvPr id="8" name="QC_8_AN.80_1#8aa9cf0ce.bracket?vaa=1&amp;vcp=1&amp;vis=1&amp;pid=cf9a22f37&amp;color=0,0,0&amp;vpa=28&amp;vtp=1&amp;vaab=1"/>
          <p:cNvSpPr/>
          <p:nvPr/>
        </p:nvSpPr>
        <p:spPr>
          <a:xfrm>
            <a:off x="1883314" y="305674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81_1#4bd2a2d4c?vaa=1&amp;vcp=1&amp;vis=1&amp;pid=cf9a22f37&amp;color=0,0,0&amp;vtp=1&amp;vaab=1&amp;bbb=1&amp;htil=1&amp;hb=1">
            <a:extLst>
              <a:ext uri="{FF2B5EF4-FFF2-40B4-BE49-F238E27FC236}">
                <a16:creationId xmlns:a16="http://schemas.microsoft.com/office/drawing/2014/main" id="{4403DD42-EE95-CC03-67D6-67DF53350748}"/>
              </a:ext>
            </a:extLst>
          </p:cNvPr>
          <p:cNvSpPr/>
          <p:nvPr/>
        </p:nvSpPr>
        <p:spPr>
          <a:xfrm>
            <a:off x="539995" y="58409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影响西北地区东西景观差异的主要因素是(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81_2#4bd2a2d4c.choices?vaa=1&amp;vcp=1&amp;vis=1&amp;pid=cf9a22f37&amp;color=0,0,0&amp;vtp=1&amp;vaab=1&amp;bbb=1&amp;htil=1&amp;hb=1">
            <a:extLst>
              <a:ext uri="{FF2B5EF4-FFF2-40B4-BE49-F238E27FC236}">
                <a16:creationId xmlns:a16="http://schemas.microsoft.com/office/drawing/2014/main" id="{BFCA478A-9380-9FFF-9C63-2A363DE955AB}"/>
              </a:ext>
            </a:extLst>
          </p:cNvPr>
          <p:cNvSpPr/>
          <p:nvPr/>
        </p:nvSpPr>
        <p:spPr>
          <a:xfrm>
            <a:off x="539995" y="1219743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.纬度位置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.海陆位置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C.地形因素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.人类活动</a:t>
            </a:r>
            <a:endParaRPr lang="en-US" altLang="zh-CN" sz="2800" dirty="0"/>
          </a:p>
        </p:txBody>
      </p:sp>
      <p:sp>
        <p:nvSpPr>
          <p:cNvPr id="7" name="QC_8_AN.82_1#4bd2a2d4c.bracket?vaa=1&amp;vcp=1&amp;vis=1&amp;pid=cf9a22f37&amp;color=0,0,0&amp;vpa=29&amp;vtp=1&amp;vaab=1&amp;htil=1">
            <a:extLst>
              <a:ext uri="{FF2B5EF4-FFF2-40B4-BE49-F238E27FC236}">
                <a16:creationId xmlns:a16="http://schemas.microsoft.com/office/drawing/2014/main" id="{F8ABCD9E-6B2D-C0E5-D4AF-F6EE05E2A5AC}"/>
              </a:ext>
            </a:extLst>
          </p:cNvPr>
          <p:cNvSpPr/>
          <p:nvPr/>
        </p:nvSpPr>
        <p:spPr>
          <a:xfrm>
            <a:off x="7484514" y="57075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83_1#be1b5b5d8?sp=1&amp;vaa=1&amp;vcp=1&amp;vis=1&amp;pid=cf9a22f37&amp;color=0,0,0&amp;vtp=1&amp;vaab=1&amp;bbb=1&amp;htil=1">
            <a:extLst>
              <a:ext uri="{FF2B5EF4-FFF2-40B4-BE49-F238E27FC236}">
                <a16:creationId xmlns:a16="http://schemas.microsoft.com/office/drawing/2014/main" id="{C9CC3F21-3CC2-BCBB-8975-BDD8DB1E190E}"/>
              </a:ext>
            </a:extLst>
          </p:cNvPr>
          <p:cNvSpPr/>
          <p:nvPr/>
        </p:nvSpPr>
        <p:spPr>
          <a:xfrm>
            <a:off x="539496" y="2534934"/>
            <a:ext cx="5542280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西北地区的主要农业类型有(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83_2#be1b5b5d8?vaa=1&amp;vcp=1&amp;vis=1&amp;pid=cf9a22f37&amp;color=0,0,0&amp;vtp=1&amp;vaab=1&amp;bbb=1&amp;htil=1&amp;hb=1">
            <a:extLst>
              <a:ext uri="{FF2B5EF4-FFF2-40B4-BE49-F238E27FC236}">
                <a16:creationId xmlns:a16="http://schemas.microsoft.com/office/drawing/2014/main" id="{52934971-334D-9608-7182-EC221DAA8CAC}"/>
              </a:ext>
            </a:extLst>
          </p:cNvPr>
          <p:cNvSpPr/>
          <p:nvPr/>
        </p:nvSpPr>
        <p:spPr>
          <a:xfrm>
            <a:off x="539496" y="3170587"/>
            <a:ext cx="554228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①畜牧业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灌溉农业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水田农业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④河谷农业</a:t>
            </a:r>
            <a:endParaRPr lang="en-US" altLang="zh-CN" sz="2800" dirty="0"/>
          </a:p>
        </p:txBody>
      </p:sp>
      <p:sp>
        <p:nvSpPr>
          <p:cNvPr id="6" name="QC_8_BD.83_3#be1b5b5d8.choices?vaa=1&amp;vcp=1&amp;vis=1&amp;pid=cf9a22f37&amp;color=0,0,0&amp;vtp=1&amp;vaab=1&amp;bbb=1&amp;htil=1&amp;hb=1">
            <a:extLst>
              <a:ext uri="{FF2B5EF4-FFF2-40B4-BE49-F238E27FC236}">
                <a16:creationId xmlns:a16="http://schemas.microsoft.com/office/drawing/2014/main" id="{91897323-04BF-5731-09DE-448D2ED55746}"/>
              </a:ext>
            </a:extLst>
          </p:cNvPr>
          <p:cNvSpPr/>
          <p:nvPr/>
        </p:nvSpPr>
        <p:spPr>
          <a:xfrm>
            <a:off x="539496" y="4485778"/>
            <a:ext cx="9836956" cy="5621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	</a:t>
            </a:r>
          </a:p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	D.③④</a:t>
            </a:r>
            <a:endParaRPr lang="en-US" altLang="zh-CN" sz="2800" dirty="0"/>
          </a:p>
        </p:txBody>
      </p:sp>
      <p:sp>
        <p:nvSpPr>
          <p:cNvPr id="8" name="QC_8_AN.1_1#be1b5b5d8.bracket?vaa=1&amp;vcp=1&amp;vis=1&amp;pid=cf9a22f37&amp;color=0,0,0&amp;vpa=30&amp;vtp=1&amp;vaab=1">
            <a:extLst>
              <a:ext uri="{FF2B5EF4-FFF2-40B4-BE49-F238E27FC236}">
                <a16:creationId xmlns:a16="http://schemas.microsoft.com/office/drawing/2014/main" id="{FAD24FDC-DC50-5FD3-964B-D59A3BB937FF}"/>
              </a:ext>
            </a:extLst>
          </p:cNvPr>
          <p:cNvSpPr/>
          <p:nvPr/>
        </p:nvSpPr>
        <p:spPr>
          <a:xfrm>
            <a:off x="5350415" y="252159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9" name="QM_7_BD.78_2#cf9a22f37?htil=15&amp;vaa=1&amp;vcp=1&amp;vis=1&amp;pid=fd89d857c&amp;color=0,0,0&amp;tib=255,255,255&amp;vtp=1&amp;vaab=1" descr="preencoded.png">
            <a:extLst>
              <a:ext uri="{FF2B5EF4-FFF2-40B4-BE49-F238E27FC236}">
                <a16:creationId xmlns:a16="http://schemas.microsoft.com/office/drawing/2014/main" id="{E06BE679-C693-D003-2C98-05CA4389C8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5509" y="2741031"/>
            <a:ext cx="6645572" cy="326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073946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85_1#604a4ad1f?vaa=1&amp;vcp=1&amp;vis=1&amp;pid=fd89d857c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（2023·湖北恩施·中考）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河西走廊曾是古代陆上“丝绸之路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”的重要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，两侧山脉高耸延绵，祁连山上冰川发育，冲积平原水土肥美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我国西北地区重要的农耕区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。读河西走廊地区示意图，完成4～5题。</a:t>
            </a:r>
            <a:endParaRPr lang="en-US" altLang="zh-CN" sz="2800" dirty="0"/>
          </a:p>
        </p:txBody>
      </p:sp>
      <p:pic>
        <p:nvPicPr>
          <p:cNvPr id="3" name="QM_7_BD.85_2#604a4ad1f?vaa=1&amp;vcp=1&amp;vis=1&amp;pid=fd89d857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0" y="2532044"/>
            <a:ext cx="5330952" cy="370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QM_7_BD.85_2#604a4ad1f?vaa=1&amp;vcp=1&amp;vis=1&amp;pid=fd89d857c&amp;color=0,0,0&amp;tib=255,255,255&amp;vtp=1&amp;vaab=1" descr="preencoded.png">
            <a:extLst>
              <a:ext uri="{FF2B5EF4-FFF2-40B4-BE49-F238E27FC236}">
                <a16:creationId xmlns:a16="http://schemas.microsoft.com/office/drawing/2014/main" id="{3C6F878F-5954-3E0E-9F07-7F41AD02C5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1829" y="603996"/>
            <a:ext cx="5568696" cy="386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C_8_BD.86_1#1654aaf77?vaa=1&amp;vcp=1&amp;vis=1&amp;pid=604a4ad1f&amp;color=0,0,0&amp;vtp=1&amp;vaab=1&amp;bbb=1">
            <a:extLst>
              <a:ext uri="{FF2B5EF4-FFF2-40B4-BE49-F238E27FC236}">
                <a16:creationId xmlns:a16="http://schemas.microsoft.com/office/drawing/2014/main" id="{D50E88DF-3B22-F784-A4A0-17BF62EB2146}"/>
              </a:ext>
            </a:extLst>
          </p:cNvPr>
          <p:cNvSpPr/>
          <p:nvPr/>
        </p:nvSpPr>
        <p:spPr>
          <a:xfrm>
            <a:off x="539496" y="13844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下列关于图示地区的叙述，正确的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86_2#1654aaf77.choices?vaa=1&amp;vcp=1&amp;vis=1&amp;pid=604a4ad1f&amp;color=0,0,0&amp;vtp=1&amp;vaab=1&amp;bbb=1">
            <a:extLst>
              <a:ext uri="{FF2B5EF4-FFF2-40B4-BE49-F238E27FC236}">
                <a16:creationId xmlns:a16="http://schemas.microsoft.com/office/drawing/2014/main" id="{BEED20EA-5382-970B-C790-52E72E6A5328}"/>
              </a:ext>
            </a:extLst>
          </p:cNvPr>
          <p:cNvSpPr/>
          <p:nvPr/>
        </p:nvSpPr>
        <p:spPr>
          <a:xfrm>
            <a:off x="539496" y="26106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A.铁路走向只受地形影响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B.农业灌溉水源来自黄河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C.后备耕地资源十分充足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D.位于我国地势第一、二级阶梯的过渡地带</a:t>
            </a:r>
            <a:endParaRPr lang="en-US" altLang="zh-CN" sz="2800" dirty="0"/>
          </a:p>
        </p:txBody>
      </p:sp>
      <p:sp>
        <p:nvSpPr>
          <p:cNvPr id="4" name="QC_8_BD.88_1#811686587?vaa=1&amp;vcp=1&amp;vis=1&amp;pid=604a4ad1f&amp;color=0,0,0&amp;vtp=1&amp;vaab=1&amp;bbb=1">
            <a:extLst>
              <a:ext uri="{FF2B5EF4-FFF2-40B4-BE49-F238E27FC236}">
                <a16:creationId xmlns:a16="http://schemas.microsoft.com/office/drawing/2014/main" id="{E82A1864-89B1-7A3A-B9D5-15A3456E6DA8}"/>
              </a:ext>
            </a:extLst>
          </p:cNvPr>
          <p:cNvSpPr/>
          <p:nvPr/>
        </p:nvSpPr>
        <p:spPr>
          <a:xfrm>
            <a:off x="539496" y="51682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河西走廊盛产优质农产品，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主要得益于(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88_2#811686587.choices?vaa=1&amp;vcp=1&amp;vis=1&amp;pid=604a4ad1f&amp;color=0,0,0&amp;vtp=1&amp;vaab=1&amp;bbb=1">
            <a:extLst>
              <a:ext uri="{FF2B5EF4-FFF2-40B4-BE49-F238E27FC236}">
                <a16:creationId xmlns:a16="http://schemas.microsoft.com/office/drawing/2014/main" id="{48A7F36F-5DCE-F1EB-0180-C0B80405E373}"/>
              </a:ext>
            </a:extLst>
          </p:cNvPr>
          <p:cNvSpPr/>
          <p:nvPr/>
        </p:nvSpPr>
        <p:spPr>
          <a:xfrm>
            <a:off x="539496" y="57942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51295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.冬无严寒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B.降水充沛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C.昼夜温差大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.种植历史悠久</a:t>
            </a:r>
            <a:endParaRPr lang="en-US" altLang="zh-CN" sz="2800" dirty="0"/>
          </a:p>
        </p:txBody>
      </p:sp>
      <p:sp>
        <p:nvSpPr>
          <p:cNvPr id="6" name="QC_8_AN.1_1#1654aaf77.bracket?vaa=1&amp;vcp=1&amp;vis=1&amp;pid=604a4ad1f&amp;color=0,0,0&amp;vpa=31&amp;vtp=1&amp;vaab=1">
            <a:extLst>
              <a:ext uri="{FF2B5EF4-FFF2-40B4-BE49-F238E27FC236}">
                <a16:creationId xmlns:a16="http://schemas.microsoft.com/office/drawing/2014/main" id="{64FBD435-975F-1A9C-A0A6-D44EB97DDA8B}"/>
              </a:ext>
            </a:extLst>
          </p:cNvPr>
          <p:cNvSpPr/>
          <p:nvPr/>
        </p:nvSpPr>
        <p:spPr>
          <a:xfrm>
            <a:off x="1219739" y="200968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8_AN.89_1#811686587.bracket?vaa=1&amp;vcp=1&amp;vis=1&amp;pid=604a4ad1f&amp;color=0,0,0&amp;vpa=32&amp;vtp=1&amp;vaab=1">
            <a:extLst>
              <a:ext uri="{FF2B5EF4-FFF2-40B4-BE49-F238E27FC236}">
                <a16:creationId xmlns:a16="http://schemas.microsoft.com/office/drawing/2014/main" id="{5AA85482-3222-A0C3-5D7D-60136B868CD2}"/>
              </a:ext>
            </a:extLst>
          </p:cNvPr>
          <p:cNvSpPr/>
          <p:nvPr/>
        </p:nvSpPr>
        <p:spPr>
          <a:xfrm>
            <a:off x="7128414" y="515489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2344092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90_1#4d4ec341f?vaa=1&amp;vcp=1&amp;vis=1&amp;pid=fd89d857c&amp;color=0,0,0&amp;vtp=1&amp;vaab=1&amp;bt=1&amp;bbb=1&amp;hb=1"/>
          <p:cNvSpPr/>
          <p:nvPr/>
        </p:nvSpPr>
        <p:spPr>
          <a:xfrm>
            <a:off x="539496" y="4231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（2024·吉林长春·中考）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“明月出天山，苍茫云海间。”李白在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《关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》中描绘了阿克苏的壮阔景象。阿克苏因水得名，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人们择水而居，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依水而生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，独特的地理环境孕育出了高甜度的冰糖心苹果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。下图为塔里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木盆地区域示意图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，据此完成6～7题。</a:t>
            </a:r>
            <a:endParaRPr lang="en-US" altLang="zh-CN" sz="2800" dirty="0"/>
          </a:p>
        </p:txBody>
      </p:sp>
      <p:pic>
        <p:nvPicPr>
          <p:cNvPr id="3" name="QM_7_BD.90_2#4d4ec341f?vaa=1&amp;vcp=1&amp;vis=1&amp;pid=fd89d857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3992" y="3048507"/>
            <a:ext cx="7569708" cy="332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1_1#5b088ec1f?vaa=1&amp;vcp=1&amp;vis=1&amp;pid=4d4ec341f&amp;color=0,0,0&amp;vtp=1&amp;vaab=1&amp;bbb=1">
            <a:extLst>
              <a:ext uri="{FF2B5EF4-FFF2-40B4-BE49-F238E27FC236}">
                <a16:creationId xmlns:a16="http://schemas.microsoft.com/office/drawing/2014/main" id="{AD696D8D-4DB4-62BB-B737-EE2FC7247AED}"/>
              </a:ext>
            </a:extLst>
          </p:cNvPr>
          <p:cNvSpPr/>
          <p:nvPr/>
        </p:nvSpPr>
        <p:spPr>
          <a:xfrm>
            <a:off x="415671" y="5921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阿克苏冰糖心苹果甜度高的主要自然原因是(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91_2#5b088ec1f.choices?vaa=1&amp;vcp=1&amp;vis=1&amp;pid=4d4ec341f&amp;color=0,0,0&amp;vtp=1&amp;vaab=1&amp;bbb=1">
            <a:extLst>
              <a:ext uri="{FF2B5EF4-FFF2-40B4-BE49-F238E27FC236}">
                <a16:creationId xmlns:a16="http://schemas.microsoft.com/office/drawing/2014/main" id="{302A31F5-6A39-43DA-E662-9DE4FFB4FCB8}"/>
              </a:ext>
            </a:extLst>
          </p:cNvPr>
          <p:cNvSpPr/>
          <p:nvPr/>
        </p:nvSpPr>
        <p:spPr>
          <a:xfrm>
            <a:off x="415671" y="12278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A.技术先进，品种优良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B.夏季晴天多，昼夜温差大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C.黑土广布，沃野千里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D.交通便利，机械化水平高</a:t>
            </a:r>
            <a:endParaRPr lang="en-US" altLang="zh-CN" sz="2800" dirty="0"/>
          </a:p>
        </p:txBody>
      </p:sp>
      <p:sp>
        <p:nvSpPr>
          <p:cNvPr id="4" name="QC_8_AS.1_1#5b088ec1f?vaa=1&amp;vcp=1&amp;vis=1&amp;pid=4d4ec341f&amp;color=0,0,0&amp;vtp=1&amp;vaab=1&amp;bbb=1&amp;hb=1">
            <a:extLst>
              <a:ext uri="{FF2B5EF4-FFF2-40B4-BE49-F238E27FC236}">
                <a16:creationId xmlns:a16="http://schemas.microsoft.com/office/drawing/2014/main" id="{664CB043-2C58-388B-0C1A-D99F4B41518D}"/>
              </a:ext>
            </a:extLst>
          </p:cNvPr>
          <p:cNvSpPr/>
          <p:nvPr/>
        </p:nvSpPr>
        <p:spPr>
          <a:xfrm>
            <a:off x="653796" y="4942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提示：阿克苏地处新疆，当地夏季晴天多，昼夜温差大，有利于苹果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养分的积累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QC_8_AN.93_1#5b088ec1f.bracket?vaa=1&amp;vcp=1&amp;vis=1&amp;pid=4d4ec341f&amp;color=0,0,0&amp;vpa=33&amp;vtp=1&amp;vaab=1">
            <a:extLst>
              <a:ext uri="{FF2B5EF4-FFF2-40B4-BE49-F238E27FC236}">
                <a16:creationId xmlns:a16="http://schemas.microsoft.com/office/drawing/2014/main" id="{BFAE9290-AB40-5C9B-85AC-D38AC9FB2948}"/>
              </a:ext>
            </a:extLst>
          </p:cNvPr>
          <p:cNvSpPr/>
          <p:nvPr/>
        </p:nvSpPr>
        <p:spPr>
          <a:xfrm>
            <a:off x="7715789" y="57885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M_7_BD.90_2#4d4ec341f?vaa=1&amp;vcp=1&amp;vis=1&amp;pid=fd89d857c&amp;color=0,0,0&amp;tib=255,255,255&amp;vtp=1&amp;vaab=1" descr="preencoded.png">
            <a:extLst>
              <a:ext uri="{FF2B5EF4-FFF2-40B4-BE49-F238E27FC236}">
                <a16:creationId xmlns:a16="http://schemas.microsoft.com/office/drawing/2014/main" id="{88E3CBF4-3DB4-F5C0-3973-299259535A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1485" y="1457832"/>
            <a:ext cx="7569708" cy="332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24204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ea1b923aa?colgroup=13,15&amp;vcp=1&amp;pid=2b478c4d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254562"/>
              </p:ext>
            </p:extLst>
          </p:nvPr>
        </p:nvGraphicFramePr>
        <p:xfrm>
          <a:off x="539496" y="1453769"/>
          <a:ext cx="11091672" cy="395046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出西北地区的地理位置和自然地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说明自然条件对该区域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经济社会发展的影响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认识因地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制宜的重要性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区域认知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地协调观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200"/>
                        </a:lnSpc>
                      </a:pPr>
                      <a:r>
                        <a:rPr lang="en-US" altLang="zh-CN" sz="90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ea1b923aa.table_image?tii=1&amp;vcp=1&amp;pid=2b478c4d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798445"/>
            <a:ext cx="5541264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5_1#f529def38?vaa=1&amp;vcp=1&amp;vis=1&amp;pid=4d4ec341f&amp;color=0,0,0&amp;vtp=1&amp;vaab=1&amp;bbb=1">
            <a:extLst>
              <a:ext uri="{FF2B5EF4-FFF2-40B4-BE49-F238E27FC236}">
                <a16:creationId xmlns:a16="http://schemas.microsoft.com/office/drawing/2014/main" id="{03CF9FCA-6503-EC2D-EBFF-C372E49EE26C}"/>
              </a:ext>
            </a:extLst>
          </p:cNvPr>
          <p:cNvSpPr/>
          <p:nvPr/>
        </p:nvSpPr>
        <p:spPr>
          <a:xfrm>
            <a:off x="739903" y="7521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“择水而居，依水而生”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体现了塔里木盆地的城镇多分布在(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95_2#f529def38.choices?vaa=1&amp;vcp=1&amp;vis=1&amp;pid=4d4ec341f&amp;color=0,0,0&amp;vtp=1&amp;vaab=1&amp;bbb=1">
            <a:extLst>
              <a:ext uri="{FF2B5EF4-FFF2-40B4-BE49-F238E27FC236}">
                <a16:creationId xmlns:a16="http://schemas.microsoft.com/office/drawing/2014/main" id="{EF61A634-27D0-49AF-8728-BF5CDF0FB4BF}"/>
              </a:ext>
            </a:extLst>
          </p:cNvPr>
          <p:cNvSpPr/>
          <p:nvPr/>
        </p:nvSpPr>
        <p:spPr>
          <a:xfrm>
            <a:off x="739903" y="138783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A.盆地边缘的绿洲上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.盆地东部的沼泽内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.盆地内部的沙漠中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.盆地周围的山峰上</a:t>
            </a:r>
            <a:endParaRPr lang="en-US" altLang="zh-CN" sz="2800" dirty="0"/>
          </a:p>
        </p:txBody>
      </p:sp>
      <p:sp>
        <p:nvSpPr>
          <p:cNvPr id="4" name="QC_8_AN.96_1#f529def38.bracket?vaa=1&amp;vcp=1&amp;vis=1&amp;pid=4d4ec341f&amp;color=0,0,0&amp;vpa=34&amp;vtp=1&amp;vaab=1">
            <a:extLst>
              <a:ext uri="{FF2B5EF4-FFF2-40B4-BE49-F238E27FC236}">
                <a16:creationId xmlns:a16="http://schemas.microsoft.com/office/drawing/2014/main" id="{9EE30A58-BF9C-F440-8B39-6115154A1D9A}"/>
              </a:ext>
            </a:extLst>
          </p:cNvPr>
          <p:cNvSpPr/>
          <p:nvPr/>
        </p:nvSpPr>
        <p:spPr>
          <a:xfrm>
            <a:off x="10132346" y="7388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M_7_BD.90_2#4d4ec341f?vaa=1&amp;vcp=1&amp;vis=1&amp;pid=fd89d857c&amp;color=0,0,0&amp;tib=255,255,255&amp;vtp=1&amp;vaab=1" descr="preencoded.png">
            <a:extLst>
              <a:ext uri="{FF2B5EF4-FFF2-40B4-BE49-F238E27FC236}">
                <a16:creationId xmlns:a16="http://schemas.microsoft.com/office/drawing/2014/main" id="{5E8BA550-B8E1-A57D-07C0-07E6228E49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3919" y="2752725"/>
            <a:ext cx="7974637" cy="3499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23948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97_1#6eecfd3bb?vaa=1&amp;vcp=1&amp;vis=1&amp;pid=fd89d857c&amp;color=0,0,0&amp;vtp=1&amp;vaab=1&amp;bt=1&amp;bbb=1&amp;hb=1"/>
          <p:cNvSpPr/>
          <p:nvPr/>
        </p:nvSpPr>
        <p:spPr>
          <a:xfrm>
            <a:off x="539496" y="10064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（2024·青海·中考）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“姑苏城外寒山寺，夜半钟声到客船”（姑苏为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现苏州市）和“天苍苍，野茫茫，风吹草低见牛羊”，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呈现出了我国不同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地区独具特色的画卷。据此完成8～9题。</a:t>
            </a:r>
            <a:endParaRPr lang="en-US" altLang="zh-CN" sz="2800" dirty="0"/>
          </a:p>
        </p:txBody>
      </p:sp>
      <p:sp>
        <p:nvSpPr>
          <p:cNvPr id="3" name="QC_8_BD.98_1#deeb19db0?vaa=1&amp;vcp=1&amp;vis=1&amp;pid=6eecfd3bb&amp;color=0,0,0&amp;vtp=1&amp;vaab=1&amp;bbb=1"/>
          <p:cNvSpPr/>
          <p:nvPr/>
        </p:nvSpPr>
        <p:spPr>
          <a:xfrm>
            <a:off x="539496" y="29223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“姑苏城外寒山寺，夜半钟声到客船”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呈现的画卷中能看到的是(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_1#deeb19db0.bracket?vaa=1&amp;vcp=1&amp;vis=1&amp;pid=6eecfd3bb&amp;color=0,0,0&amp;vpa=35&amp;vtp=1&amp;vaab=1"/>
          <p:cNvSpPr/>
          <p:nvPr/>
        </p:nvSpPr>
        <p:spPr>
          <a:xfrm>
            <a:off x="10643139" y="290903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98_2#deeb19db0.choices?vaa=1&amp;vcp=1&amp;vis=1&amp;pid=6eecfd3bb&amp;color=0,0,0&amp;vtp=1&amp;vaab=1&amp;bbb=1"/>
          <p:cNvSpPr/>
          <p:nvPr/>
        </p:nvSpPr>
        <p:spPr>
          <a:xfrm>
            <a:off x="539496" y="35440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.沙漠骆驼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B.高原牦牛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C.青砖黛瓦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.千里冰封</a:t>
            </a:r>
            <a:endParaRPr lang="en-US" altLang="zh-CN" sz="2800" dirty="0"/>
          </a:p>
        </p:txBody>
      </p:sp>
      <p:sp>
        <p:nvSpPr>
          <p:cNvPr id="6" name="QC_8_BD.100_1#a93f458dc?vaa=1&amp;vcp=1&amp;vis=1&amp;pid=6eecfd3bb&amp;color=0,0,0&amp;vtp=1&amp;vaab=1&amp;bbb=1"/>
          <p:cNvSpPr/>
          <p:nvPr/>
        </p:nvSpPr>
        <p:spPr>
          <a:xfrm>
            <a:off x="539496" y="41656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“风吹草低见牛羊”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反映出草原地区发达的(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01_1#a93f458dc.bracket?vaa=1&amp;vcp=1&amp;vis=1&amp;pid=6eecfd3bb&amp;color=0,0,0&amp;vpa=36&amp;vtp=1&amp;vaab=1"/>
          <p:cNvSpPr/>
          <p:nvPr/>
        </p:nvSpPr>
        <p:spPr>
          <a:xfrm>
            <a:off x="7442739" y="41523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8_BD.100_2#a93f458dc.choices?vaa=1&amp;vcp=1&amp;vis=1&amp;pid=6eecfd3bb&amp;color=0,0,0&amp;vtp=1&amp;vaab=1&amp;bbb=1"/>
          <p:cNvSpPr/>
          <p:nvPr/>
        </p:nvSpPr>
        <p:spPr>
          <a:xfrm>
            <a:off x="539496" y="478736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.畜牧业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B.种植业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C.渔业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.林业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02_1#7984ca14f?vaa=1&amp;vcp=1&amp;vis=1&amp;pid=fd89d857c&amp;color=0,0,0&amp;vtp=1&amp;vaab=1&amp;bt=1&amp;bbb=1&amp;hb=1"/>
          <p:cNvSpPr/>
          <p:nvPr/>
        </p:nvSpPr>
        <p:spPr>
          <a:xfrm>
            <a:off x="539496" y="12158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我国塔里木盆地因地制宜种植了适合当地环境的棉花品种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，并引种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了彩色棉和有机棉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。当地政府也积极引进棉纺织企业落户该地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。结合所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，完成10～11题。</a:t>
            </a:r>
            <a:endParaRPr lang="en-US" altLang="zh-CN" sz="2800" dirty="0"/>
          </a:p>
        </p:txBody>
      </p:sp>
      <p:sp>
        <p:nvSpPr>
          <p:cNvPr id="3" name="QC_8_BD.103_1#1030be927?vaa=1&amp;vcp=1&amp;vis=1&amp;pid=7984ca14f&amp;color=0,0,0&amp;vtp=1&amp;vaab=1&amp;bbb=1&amp;hb=1"/>
          <p:cNvSpPr/>
          <p:nvPr/>
        </p:nvSpPr>
        <p:spPr>
          <a:xfrm>
            <a:off x="539496" y="31396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该地种植棉花的优势自然条件及吸引棉纺织企业落户的主要因素分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别是(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04_1#1030be927.bracket?vaa=1&amp;vcp=1&amp;vis=1&amp;pid=7984ca14f&amp;color=0,0,0&amp;vpa=37&amp;vtp=1&amp;vaab=1"/>
          <p:cNvSpPr/>
          <p:nvPr/>
        </p:nvSpPr>
        <p:spPr>
          <a:xfrm>
            <a:off x="1527714" y="377399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03_2#1030be927.choices?vaa=1&amp;vcp=1&amp;vis=1&amp;pid=7984ca14f&amp;color=0,0,0&amp;vtp=1&amp;vaab=1&amp;bbb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热量充足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交通便利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.土壤肥沃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技术先进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光照充足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原料丰富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.光照充足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劳动力丰富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5_1#9be74c7a9?vaa=1&amp;vcp=1&amp;vis=1&amp;pid=7984ca14f&amp;color=0,0,0&amp;vtp=1&amp;vaab=1&amp;bt=1&amp;bbb=1"/>
          <p:cNvSpPr/>
          <p:nvPr/>
        </p:nvSpPr>
        <p:spPr>
          <a:xfrm>
            <a:off x="539496" y="2178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该地引种彩色棉和有机棉，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主要是为了(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07_1#9be74c7a9.bracket?vaa=1&amp;vcp=1&amp;vis=1&amp;pid=7984ca14f&amp;color=0,0,0&amp;vpa=38&amp;vtp=1&amp;vaab=1"/>
          <p:cNvSpPr/>
          <p:nvPr/>
        </p:nvSpPr>
        <p:spPr>
          <a:xfrm>
            <a:off x="7286594" y="21655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105_2#9be74c7a9.choices?vaa=1&amp;vcp=1&amp;vis=1&amp;pid=7984ca14f&amp;color=0,0,0&amp;vtp=1&amp;vaab=1&amp;bbb=1"/>
          <p:cNvSpPr/>
          <p:nvPr/>
        </p:nvSpPr>
        <p:spPr>
          <a:xfrm>
            <a:off x="539496" y="28111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.提高单位面积产量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.降低种植成本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C.改善当地生态环境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.提高市场竞争力</a:t>
            </a:r>
            <a:endParaRPr lang="en-US" altLang="zh-CN" sz="2800" dirty="0"/>
          </a:p>
        </p:txBody>
      </p:sp>
      <p:sp>
        <p:nvSpPr>
          <p:cNvPr id="5" name="QC_8_AS.1_1#9be74c7a9?vaa=1&amp;vcp=1&amp;vis=1&amp;pid=7984ca14f&amp;color=0,0,0&amp;vtp=1&amp;vaab=1&amp;bbb=1"/>
          <p:cNvSpPr/>
          <p:nvPr/>
        </p:nvSpPr>
        <p:spPr>
          <a:xfrm>
            <a:off x="539496" y="408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（提示：彩色棉和有机棉的市场竞争力高于普通棉）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9_1#7074de9f8?vaa=1&amp;vcp=1&amp;vis=1&amp;pid=fd89d857c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塔里木盆地是我国最大的盆地，蕴藏着丰富的油气资源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。西气东输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工程将这里的天然气输送到我国东部地区。下列关于西气东输工程的意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叙述不正确的是(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10_1#7074de9f8.bracket?vaa=1&amp;vcp=1&amp;vis=1&amp;pid=fd89d857c&amp;color=0,0,0&amp;vpa=39&amp;vtp=1&amp;vaab=1"/>
          <p:cNvSpPr/>
          <p:nvPr/>
        </p:nvSpPr>
        <p:spPr>
          <a:xfrm>
            <a:off x="4016915" y="2486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09_2#7074de9f8.choices?vaa=1&amp;vcp=1&amp;vis=1&amp;pid=fd89d857c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A.优化了东部地区的能源结构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.缓解了西部地区能源供应紧张的局面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.改善了东部地区的生态环境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.发挥了西部地区的资源优势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344B977-DFFB-35C5-EA46-E88FC9E43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9344" y="2727994"/>
            <a:ext cx="4710112" cy="3575606"/>
          </a:xfrm>
          <a:prstGeom prst="rect">
            <a:avLst/>
          </a:prstGeom>
        </p:spPr>
      </p:pic>
      <p:sp>
        <p:nvSpPr>
          <p:cNvPr id="2" name="C_6_BD#04fad9eb9?sp=1&amp;vcp=1&amp;pid=da55f75cb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11_1#17cacfa87?sp=1&amp;vaa=1&amp;vcp=1&amp;vis=1&amp;pid=04fad9eb9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阅读图文材料，完成下列各题。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“那夜的雨也没能留住你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我愿意陪你翻过雪山穿越戈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壁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可可托海的牧羊人》这首歌唱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出了新疆可可托海镇独特的自然风光和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地域风情。可可托海镇环境优美，东部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有额尔齐斯河大峡谷，西部有辽阔无际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的夏季牧场。图1为新疆局部地区示意图。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C3DC3D5B-5712-20E2-2DC2-FDC1FE1329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796" y="785091"/>
            <a:ext cx="4985657" cy="5287818"/>
          </a:xfrm>
          <a:prstGeom prst="rect">
            <a:avLst/>
          </a:prstGeom>
        </p:spPr>
      </p:pic>
      <p:sp>
        <p:nvSpPr>
          <p:cNvPr id="2" name="QO_7_BD.111_2#17cacfa87?vaa=1&amp;vcp=1&amp;vis=1&amp;pid=04fad9eb9&amp;color=0,0,0&amp;vtp=1&amp;vaab=1&amp;bt=1&amp;bbb=1&amp;hb=1"/>
          <p:cNvSpPr/>
          <p:nvPr/>
        </p:nvSpPr>
        <p:spPr>
          <a:xfrm>
            <a:off x="558547" y="978757"/>
            <a:ext cx="555650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由于新疆高山相对高差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较大，牧民们根据季节变化选择在不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同海拔放牧。图2为新疆山地牧场季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节轮牧示意图，图中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①②③④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分别代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表四个季节的牧场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2B081-04C8-453D-147D-61A5F133A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BD.112_1#08cd4dea7?vaa=1&amp;vcp=1&amp;vis=1&amp;pid=17cacfa87&amp;color=0,0,0&amp;vtp=1&amp;vaab=1&amp;bbb=1">
            <a:extLst>
              <a:ext uri="{FF2B5EF4-FFF2-40B4-BE49-F238E27FC236}">
                <a16:creationId xmlns:a16="http://schemas.microsoft.com/office/drawing/2014/main" id="{D85182CA-EAF6-E00D-8B3A-1111FAE4C7FA}"/>
              </a:ext>
            </a:extLst>
          </p:cNvPr>
          <p:cNvSpPr/>
          <p:nvPr/>
        </p:nvSpPr>
        <p:spPr>
          <a:xfrm>
            <a:off x="539496" y="55313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（1）根据材料一判断，可可托海镇大致位于A、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B两地中的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13_1#08cd4dea7.blank?vaa=1&amp;vcp=1&amp;vis=1&amp;pid=17cacfa87&amp;color=0,0,0&amp;vpa=40&amp;vtp=1&amp;vaab=1">
            <a:extLst>
              <a:ext uri="{FF2B5EF4-FFF2-40B4-BE49-F238E27FC236}">
                <a16:creationId xmlns:a16="http://schemas.microsoft.com/office/drawing/2014/main" id="{11414D27-1FA4-60B0-ADD7-F499E6EE7433}"/>
              </a:ext>
            </a:extLst>
          </p:cNvPr>
          <p:cNvSpPr/>
          <p:nvPr/>
        </p:nvSpPr>
        <p:spPr>
          <a:xfrm>
            <a:off x="9717628" y="54798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2349579-AE9D-DD6E-F051-8CD961B9B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943" y="1099219"/>
            <a:ext cx="5128831" cy="389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66430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4_1#9373f1f69?vaa=1&amp;vcp=1&amp;vis=1&amp;pid=17cacfa87&amp;color=0,0,0&amp;vtp=1&amp;vaab=1&amp;bbb=1">
            <a:extLst>
              <a:ext uri="{FF2B5EF4-FFF2-40B4-BE49-F238E27FC236}">
                <a16:creationId xmlns:a16="http://schemas.microsoft.com/office/drawing/2014/main" id="{49D7B934-B0D1-8188-37DA-D6EDC1772106}"/>
              </a:ext>
            </a:extLst>
          </p:cNvPr>
          <p:cNvSpPr/>
          <p:nvPr/>
        </p:nvSpPr>
        <p:spPr>
          <a:xfrm>
            <a:off x="539496" y="46047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（2）额尔齐斯河主要依靠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和山地降水补给。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（3）图1中C是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盆地，其自然环境的主要特征是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9373f1f69.blank?vaa=1&amp;vcp=1&amp;vis=1&amp;pid=17cacfa87&amp;color=0,0,0&amp;vpa=41&amp;vtp=1&amp;vaab=1&amp;bbb=1">
            <a:extLst>
              <a:ext uri="{FF2B5EF4-FFF2-40B4-BE49-F238E27FC236}">
                <a16:creationId xmlns:a16="http://schemas.microsoft.com/office/drawing/2014/main" id="{79F70E89-AFD1-764A-0283-40D2C3D9147D}"/>
              </a:ext>
            </a:extLst>
          </p:cNvPr>
          <p:cNvSpPr/>
          <p:nvPr/>
        </p:nvSpPr>
        <p:spPr>
          <a:xfrm>
            <a:off x="4639215" y="4574245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高山冰雪融水</a:t>
            </a:r>
            <a:endParaRPr lang="en-US" altLang="zh-CN" sz="2800" dirty="0"/>
          </a:p>
        </p:txBody>
      </p:sp>
      <p:sp>
        <p:nvSpPr>
          <p:cNvPr id="6" name="QB_8_AN.2_1#9373f1f69.blank?vaa=1&amp;vcp=1&amp;vis=1&amp;pid=17cacfa87&amp;color=0,0,0&amp;vpa=42&amp;vtp=1&amp;vaab=1&amp;bbb=1">
            <a:extLst>
              <a:ext uri="{FF2B5EF4-FFF2-40B4-BE49-F238E27FC236}">
                <a16:creationId xmlns:a16="http://schemas.microsoft.com/office/drawing/2014/main" id="{6AB40E6E-FCC0-95DA-7A52-3F4D9639B91C}"/>
              </a:ext>
            </a:extLst>
          </p:cNvPr>
          <p:cNvSpPr/>
          <p:nvPr/>
        </p:nvSpPr>
        <p:spPr>
          <a:xfrm>
            <a:off x="2919953" y="520099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准噶尔</a:t>
            </a:r>
            <a:endParaRPr lang="en-US" altLang="zh-CN" sz="2800" dirty="0"/>
          </a:p>
        </p:txBody>
      </p:sp>
      <p:sp>
        <p:nvSpPr>
          <p:cNvPr id="7" name="QB_8_AN.3_1#9373f1f69.blank?vaa=1&amp;vcp=1&amp;vis=1&amp;pid=17cacfa87&amp;color=0,0,0&amp;vpa=43&amp;vtp=1&amp;vaab=1&amp;bbb=1">
            <a:extLst>
              <a:ext uri="{FF2B5EF4-FFF2-40B4-BE49-F238E27FC236}">
                <a16:creationId xmlns:a16="http://schemas.microsoft.com/office/drawing/2014/main" id="{B209B539-1EA3-CB54-A815-0B0D2DC5B591}"/>
              </a:ext>
            </a:extLst>
          </p:cNvPr>
          <p:cNvSpPr/>
          <p:nvPr/>
        </p:nvSpPr>
        <p:spPr>
          <a:xfrm>
            <a:off x="9320753" y="522004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干旱</a:t>
            </a:r>
            <a:endParaRPr lang="en-US" altLang="zh-CN" sz="2800" dirty="0"/>
          </a:p>
        </p:txBody>
      </p:sp>
      <p:pic>
        <p:nvPicPr>
          <p:cNvPr id="3" name="QO_7_BD.111_3#17cacfa87?vaa=1&amp;vcp=1&amp;vis=1&amp;pid=04fad9eb9&amp;color=0,0,0&amp;tib=255,255,255&amp;vtp=1&amp;vaab=1" descr="preencoded.png">
            <a:extLst>
              <a:ext uri="{FF2B5EF4-FFF2-40B4-BE49-F238E27FC236}">
                <a16:creationId xmlns:a16="http://schemas.microsoft.com/office/drawing/2014/main" id="{5CC9BB7D-E0B2-7844-8E72-9A23A2187A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9348" y="556101"/>
            <a:ext cx="7970256" cy="341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38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BD.119_1#ce48250a5?vaa=1&amp;vcp=1&amp;vis=1&amp;pid=17cacfa87&amp;color=0,0,0&amp;vtp=1&amp;vaab=1&amp;bbb=1&amp;hb=1&amp;hltap=1">
            <a:extLst>
              <a:ext uri="{FF2B5EF4-FFF2-40B4-BE49-F238E27FC236}">
                <a16:creationId xmlns:a16="http://schemas.microsoft.com/office/drawing/2014/main" id="{2AE3B4F3-74EC-FBBD-D2ED-FC579D56AF4B}"/>
              </a:ext>
            </a:extLst>
          </p:cNvPr>
          <p:cNvSpPr/>
          <p:nvPr/>
        </p:nvSpPr>
        <p:spPr>
          <a:xfrm>
            <a:off x="539496" y="53947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（4）由材料二判断，夏季牧场最有可能是牧场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①②③④地中的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请从气温角度分析牧民夏季在该地放牧的原因：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120_1#ce48250a5.blank?vaa=1&amp;vcp=1&amp;vis=1&amp;pid=17cacfa87&amp;color=0,0,0&amp;vpa=44&amp;vtp=1&amp;vaab=1">
            <a:extLst>
              <a:ext uri="{FF2B5EF4-FFF2-40B4-BE49-F238E27FC236}">
                <a16:creationId xmlns:a16="http://schemas.microsoft.com/office/drawing/2014/main" id="{2858DCC3-6B45-F4AC-0793-300A4EADBAB8}"/>
              </a:ext>
            </a:extLst>
          </p:cNvPr>
          <p:cNvSpPr/>
          <p:nvPr/>
        </p:nvSpPr>
        <p:spPr>
          <a:xfrm>
            <a:off x="10328814" y="508993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9" name="QB_8_AN.119_1#ce48250a5?vaa=1&amp;vcp=1&amp;vis=1&amp;pid=17cacfa87&amp;color=0,0,0&amp;vtp=1&amp;vaab=1&amp;bbb=1&amp;hb=1&amp;hla=1">
            <a:extLst>
              <a:ext uri="{FF2B5EF4-FFF2-40B4-BE49-F238E27FC236}">
                <a16:creationId xmlns:a16="http://schemas.microsoft.com/office/drawing/2014/main" id="{29284C22-0DAA-DB33-1BBF-7058565010CB}"/>
              </a:ext>
            </a:extLst>
          </p:cNvPr>
          <p:cNvSpPr/>
          <p:nvPr/>
        </p:nvSpPr>
        <p:spPr>
          <a:xfrm>
            <a:off x="539496" y="115415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该地夏季气温较低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夏季凉爽），适宜放牧（或气温随海拔的升高而降低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，为适应山地气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温变化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，夏季到海拔较高的地带放牧；或此地夏季较温凉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，适合牧草生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长）</a:t>
            </a:r>
            <a:endParaRPr lang="en-US" altLang="zh-CN" sz="28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F4D9C84-0E58-19CD-5379-5CD61B5D8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2975" y="3183360"/>
            <a:ext cx="2984753" cy="316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46527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ea1b923aa?colgroup=13,15&amp;vcp=1&amp;pid=2b478c4d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764478"/>
              </p:ext>
            </p:extLst>
          </p:nvPr>
        </p:nvGraphicFramePr>
        <p:xfrm>
          <a:off x="539496" y="1806067"/>
          <a:ext cx="11091672" cy="395046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明塔里木盆地的自然地理概况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城镇和交通线的分布特点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油气资源开发的条件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意义及保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护生态环境的重要性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200"/>
                        </a:lnSpc>
                      </a:pPr>
                      <a:r>
                        <a:rPr lang="en-US" altLang="zh-CN" sz="90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ea1b923aa.table_image?tii=2&amp;vcp=1&amp;pid=2b478c4d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3150743"/>
            <a:ext cx="5541264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ea1b923aa?colgroup=13,15&amp;vcp=1&amp;pid=2b478c4d6&amp;color=0,0,0&amp;mp=1&amp;vtp=1&amp;vaab=1&amp;bt=1&amp;bbb=1">
            <a:extLst>
              <a:ext uri="{FF2B5EF4-FFF2-40B4-BE49-F238E27FC236}">
                <a16:creationId xmlns:a16="http://schemas.microsoft.com/office/drawing/2014/main" id="{D0939AF4-7674-0BD4-95FB-E66860AD814D}"/>
              </a:ext>
            </a:extLst>
          </p:cNvPr>
          <p:cNvSpPr txBox="1"/>
          <p:nvPr/>
        </p:nvSpPr>
        <p:spPr>
          <a:xfrm>
            <a:off x="10913023" y="109766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13c730f7?vcp=1&amp;pid=be583ace8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a8bc676a3?sp=1&amp;vcp=1&amp;pid=e13c730f7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7_BD.121_1#e69a23d84?htil=16&amp;vaa=1&amp;vcp=1&amp;vis=1&amp;pid=a8bc676a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863199"/>
            <a:ext cx="5639122" cy="252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7_BD.121_2#e69a23d84?htil=16&amp;vaa=1&amp;vcp=1&amp;vis=1&amp;pid=a8bc676a3&amp;color=0,0,0&amp;vtp=1&amp;vaab=1&amp;bbb=1&amp;hb=1&amp;hs=1"/>
          <p:cNvSpPr/>
          <p:nvPr/>
        </p:nvSpPr>
        <p:spPr>
          <a:xfrm>
            <a:off x="539496" y="1942129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（2022·陕西·中考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新疆是我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国最大的番茄生产基地。读新疆部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分地区示意图和资料卡片，完成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～15题。</a:t>
            </a:r>
            <a:endParaRPr lang="en-US" altLang="zh-CN" sz="2800" dirty="0"/>
          </a:p>
        </p:txBody>
      </p:sp>
      <p:sp>
        <p:nvSpPr>
          <p:cNvPr id="6" name="QC_8_BD.122_1#47f0d0ff4?vaa=1&amp;vcp=1&amp;vis=1&amp;pid=e69a23d84&amp;color=0,0,0&amp;vtp=1&amp;vaab=1&amp;bbb=1&amp;hs=1"/>
          <p:cNvSpPr/>
          <p:nvPr/>
        </p:nvSpPr>
        <p:spPr>
          <a:xfrm>
            <a:off x="539496" y="45311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新疆番茄种植基地主要分布在(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23_1#47f0d0ff4.bracket?vaa=1&amp;vcp=1&amp;vis=1&amp;pid=e69a23d84&amp;color=0,0,0&amp;vpa=45&amp;vtp=1&amp;vaab=1"/>
          <p:cNvSpPr/>
          <p:nvPr/>
        </p:nvSpPr>
        <p:spPr>
          <a:xfrm>
            <a:off x="5883815" y="45178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122_2#47f0d0ff4.choices?vaa=1&amp;vcp=1&amp;vis=1&amp;pid=e69a23d84&amp;color=0,0,0&amp;vtp=1&amp;vaab=1&amp;bbb=1&amp;hs=1"/>
          <p:cNvSpPr/>
          <p:nvPr/>
        </p:nvSpPr>
        <p:spPr>
          <a:xfrm>
            <a:off x="539496" y="516240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.阿尔泰山以北地区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.天山以南地区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C.天山以北地区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.伊犁河沿岸地区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4_1#c2621ee13?htil=17&amp;vaa=1&amp;vcp=1&amp;vis=1&amp;pid=e69a23d8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6955" y="1663192"/>
            <a:ext cx="5422392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4_2#c2621ee13?htil=17&amp;vaa=1&amp;vcp=1&amp;vis=1&amp;pid=e69a23d84&amp;color=0,0,0&amp;vtp=1&amp;vaab=1&amp;bt=1&amp;bbb=1&amp;hb=1"/>
          <p:cNvSpPr/>
          <p:nvPr/>
        </p:nvSpPr>
        <p:spPr>
          <a:xfrm>
            <a:off x="539496" y="1526032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新疆水资源短缺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，种植番茄应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25_1#c2621ee13.bracket?vaa=1&amp;vcp=1&amp;vis=1&amp;pid=e69a23d84&amp;color=0,0,0&amp;vpa=46&amp;vtp=1&amp;vaab=1"/>
          <p:cNvSpPr/>
          <p:nvPr/>
        </p:nvSpPr>
        <p:spPr>
          <a:xfrm>
            <a:off x="816515" y="21603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24_3#c2621ee13.choices?htil=17&amp;vaa=1&amp;vcp=1&amp;vis=1&amp;pid=e69a23d84&amp;color=0,0,0&amp;vtp=1&amp;vaab=1&amp;bbb=1"/>
          <p:cNvSpPr/>
          <p:nvPr/>
        </p:nvSpPr>
        <p:spPr>
          <a:xfrm>
            <a:off x="539496" y="2800921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A.改进灌溉技术，提高灌溉效率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.大力开采地下水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.禁止生活用水，以保证灌溉水源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.用工业废水直接灌溉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fec104c0?sp=1&amp;vcp=1&amp;pid=e13c730f7&amp;color=0,0,0&amp;vtp=1&amp;vaab=1&amp;bt=1&amp;bbb=1"/>
          <p:cNvSpPr/>
          <p:nvPr/>
        </p:nvSpPr>
        <p:spPr>
          <a:xfrm>
            <a:off x="541020" y="335325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26_1#3155723d3?sp=1&amp;vaa=1&amp;vcp=1&amp;vis=1&amp;pid=cfec104c0&amp;color=0,0,0&amp;vtp=1&amp;vaab=1&amp;bbb=1&amp;hb=1"/>
          <p:cNvSpPr/>
          <p:nvPr/>
        </p:nvSpPr>
        <p:spPr>
          <a:xfrm>
            <a:off x="541020" y="101439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16.（2024·陕西·中考）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阅读图文材料，完成下列各题。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塔里木盆地位于我国新疆南部，深居内陆，其内部的塔克拉玛干沙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漠极其干旱，85%的区域为流沙，动植物资源稀少。白尾地鸦是生活在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塔克拉玛干沙漠中的一种特有鸟类，其羽毛以沙黄色和乌白色为主，鼻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孔有须，嘴长而尖，善于奔跑，以昆虫、植物根茎、种子和果实为主要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食物，属杂食性鸟类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图1为塔里木盆地示意图，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图2为白尾地鸦照片。</a:t>
            </a:r>
            <a:endParaRPr lang="en-US" altLang="zh-CN" sz="2800" dirty="0"/>
          </a:p>
        </p:txBody>
      </p:sp>
      <p:pic>
        <p:nvPicPr>
          <p:cNvPr id="4" name="QO_7_BD.126_2#3155723d3?vaa=1&amp;vcp=1&amp;vis=1&amp;pid=cfec104c0&amp;color=0,0,0&amp;tib=255,255,255&amp;vtp=1&amp;vaab=1" descr="preencoded.png">
            <a:extLst>
              <a:ext uri="{FF2B5EF4-FFF2-40B4-BE49-F238E27FC236}">
                <a16:creationId xmlns:a16="http://schemas.microsoft.com/office/drawing/2014/main" id="{C969E4BF-94DC-4F1A-3B27-955BA0E5CB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1050" y="3861673"/>
            <a:ext cx="7253478" cy="2513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26_2#3155723d3?vaa=1&amp;vcp=1&amp;vis=1&amp;pid=cfec104c0&amp;color=0,0,0&amp;tib=255,255,255&amp;vtp=1&amp;vaab=1" descr="preencoded.png">
            <a:extLst>
              <a:ext uri="{FF2B5EF4-FFF2-40B4-BE49-F238E27FC236}">
                <a16:creationId xmlns:a16="http://schemas.microsoft.com/office/drawing/2014/main" id="{145F2CFD-A0FC-4019-B365-8A2719C1A9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4987"/>
          <a:stretch/>
        </p:blipFill>
        <p:spPr>
          <a:xfrm>
            <a:off x="2639568" y="605118"/>
            <a:ext cx="6470038" cy="3448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127_1#464386809?vaa=1&amp;vcp=1&amp;vis=1&amp;pid=3155723d3&amp;color=0,0,0&amp;vtp=1&amp;vaab=1&amp;bbb=1">
            <a:extLst>
              <a:ext uri="{FF2B5EF4-FFF2-40B4-BE49-F238E27FC236}">
                <a16:creationId xmlns:a16="http://schemas.microsoft.com/office/drawing/2014/main" id="{28E03F86-0080-1B72-AB53-AE42CAEDB7F0}"/>
              </a:ext>
            </a:extLst>
          </p:cNvPr>
          <p:cNvSpPr/>
          <p:nvPr/>
        </p:nvSpPr>
        <p:spPr>
          <a:xfrm>
            <a:off x="539496" y="41351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（1）分析塔克拉玛干沙漠极度干旱的原因。</a:t>
            </a:r>
            <a:endParaRPr lang="en-US" altLang="zh-CN" sz="2800" dirty="0"/>
          </a:p>
        </p:txBody>
      </p:sp>
      <p:sp>
        <p:nvSpPr>
          <p:cNvPr id="4" name="QO_8_AN.1_1#464386809?vaa=1&amp;vcp=1&amp;vis=1&amp;pid=3155723d3&amp;color=0,0,0&amp;vtp=1&amp;vaab=1&amp;bbb=1&amp;hb=1">
            <a:extLst>
              <a:ext uri="{FF2B5EF4-FFF2-40B4-BE49-F238E27FC236}">
                <a16:creationId xmlns:a16="http://schemas.microsoft.com/office/drawing/2014/main" id="{E8FE2DAC-A94B-0CFF-6695-CF2DFBFA53B1}"/>
              </a:ext>
            </a:extLst>
          </p:cNvPr>
          <p:cNvSpPr/>
          <p:nvPr/>
        </p:nvSpPr>
        <p:spPr>
          <a:xfrm>
            <a:off x="539496" y="47707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塔克拉玛干沙漠深居亚欧大陆腹地，周围有高大山脉阻挡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洋的湿润气流难以到达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，降水稀少，气候干旱。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9677809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29_1#5dd9999ea?vaa=1&amp;vcp=1&amp;vis=1&amp;pid=3155723d3&amp;color=0,0,0&amp;vtp=1&amp;vaab=1&amp;bbb=1&amp;hb=1">
            <a:extLst>
              <a:ext uri="{FF2B5EF4-FFF2-40B4-BE49-F238E27FC236}">
                <a16:creationId xmlns:a16="http://schemas.microsoft.com/office/drawing/2014/main" id="{DA6F54E5-C1C3-D6EB-67E0-9AD7FA7D4D4C}"/>
              </a:ext>
            </a:extLst>
          </p:cNvPr>
          <p:cNvSpPr/>
          <p:nvPr/>
        </p:nvSpPr>
        <p:spPr>
          <a:xfrm>
            <a:off x="541020" y="3118008"/>
            <a:ext cx="11109960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（2）从材料中选择白尾地鸦的一个生物特征或习性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，说明该生物特征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或习性与沙漠环境的适应性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8_AN.1_1#5dd9999ea?vaa=1&amp;vcp=1&amp;vis=1&amp;pid=3155723d3&amp;color=0,0,0&amp;vtp=1&amp;vaab=1&amp;bbb=1&amp;hb=1">
            <a:extLst>
              <a:ext uri="{FF2B5EF4-FFF2-40B4-BE49-F238E27FC236}">
                <a16:creationId xmlns:a16="http://schemas.microsoft.com/office/drawing/2014/main" id="{20C9B759-E7DC-8F8A-9709-55502EA759B2}"/>
              </a:ext>
            </a:extLst>
          </p:cNvPr>
          <p:cNvSpPr/>
          <p:nvPr/>
        </p:nvSpPr>
        <p:spPr>
          <a:xfrm>
            <a:off x="541020" y="4213401"/>
            <a:ext cx="11109960" cy="21633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白尾地鸦嘴长而坚，有利于挖掘和埋食，适应沙漠生物资源少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食物少的环境。白尾地鸦鼻孔有须，是为了适应沙漠干旱的气候环境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白尾地鸦的羽毛以沙黄色和乌白色为主，与沙漠颜色相似，是为了保护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自己，抵御天敌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8" name="QO_7_BD.126_2#3155723d3?vaa=1&amp;vcp=1&amp;vis=1&amp;pid=cfec104c0&amp;color=0,0,0&amp;tib=255,255,255&amp;vtp=1&amp;vaab=1" descr="preencoded.png">
            <a:extLst>
              <a:ext uri="{FF2B5EF4-FFF2-40B4-BE49-F238E27FC236}">
                <a16:creationId xmlns:a16="http://schemas.microsoft.com/office/drawing/2014/main" id="{AC82996E-CF87-F5D1-5A67-CAB37C5741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9775" y="580129"/>
            <a:ext cx="7253478" cy="2513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19232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1400CB-A2B4-8723-571D-B43CA0A85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BD.131_1#46b168c66?vaa=1&amp;vcp=1&amp;vis=1&amp;pid=3155723d3&amp;color=0,0,0&amp;vtp=1&amp;vaab=1&amp;bbb=1&amp;hb=1">
            <a:extLst>
              <a:ext uri="{FF2B5EF4-FFF2-40B4-BE49-F238E27FC236}">
                <a16:creationId xmlns:a16="http://schemas.microsoft.com/office/drawing/2014/main" id="{F63B4794-97EC-8738-8F89-EF0CEB4D6E54}"/>
              </a:ext>
            </a:extLst>
          </p:cNvPr>
          <p:cNvSpPr/>
          <p:nvPr/>
        </p:nvSpPr>
        <p:spPr>
          <a:xfrm>
            <a:off x="701421" y="626617"/>
            <a:ext cx="11109960" cy="272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）由于沙漠昼夜温差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，白尾地鸦一般在气温适宜的清晨或傍晚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觅食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。白尾地鸦有时会在临近的城镇觅食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，塔里木盆地的城镇主要分布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地区。盆地内的河流是白尾地鸦饮水的重要水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，这些河流下游往往消失于沙漠中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填“外流”或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“内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”）河。</a:t>
            </a:r>
            <a:endParaRPr lang="en-US" altLang="zh-CN" sz="2800" dirty="0"/>
          </a:p>
        </p:txBody>
      </p:sp>
      <p:sp>
        <p:nvSpPr>
          <p:cNvPr id="5" name="QB_8_AN.132_1#46b168c66.blank?vaa=1&amp;vcp=1&amp;vis=1&amp;pid=3155723d3&amp;color=0,0,0&amp;vpa=47&amp;vtp=1&amp;vaab=1">
            <a:extLst>
              <a:ext uri="{FF2B5EF4-FFF2-40B4-BE49-F238E27FC236}">
                <a16:creationId xmlns:a16="http://schemas.microsoft.com/office/drawing/2014/main" id="{7509B68E-4003-1249-D220-0450A4A818C8}"/>
              </a:ext>
            </a:extLst>
          </p:cNvPr>
          <p:cNvSpPr/>
          <p:nvPr/>
        </p:nvSpPr>
        <p:spPr>
          <a:xfrm>
            <a:off x="4445540" y="601090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6" name="QB_8_AN.133_1#46b168c66.blank?vaa=1&amp;vcp=1&amp;vis=1&amp;pid=3155723d3&amp;color=0,0,0&amp;vpa=48&amp;vtp=1&amp;vaab=1&amp;bbb=1">
            <a:extLst>
              <a:ext uri="{FF2B5EF4-FFF2-40B4-BE49-F238E27FC236}">
                <a16:creationId xmlns:a16="http://schemas.microsoft.com/office/drawing/2014/main" id="{528B6EE0-B35E-AA0D-B956-0AE976BB1B58}"/>
              </a:ext>
            </a:extLst>
          </p:cNvPr>
          <p:cNvSpPr/>
          <p:nvPr/>
        </p:nvSpPr>
        <p:spPr>
          <a:xfrm>
            <a:off x="1067340" y="1718690"/>
            <a:ext cx="3459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盆地边缘（或绿洲）</a:t>
            </a:r>
            <a:endParaRPr lang="en-US" altLang="zh-CN" sz="2800" dirty="0"/>
          </a:p>
        </p:txBody>
      </p:sp>
      <p:sp>
        <p:nvSpPr>
          <p:cNvPr id="7" name="QB_8_AN.134_1#46b168c66.blank?vaa=1&amp;vcp=1&amp;vis=1&amp;pid=3155723d3&amp;color=0,0,0&amp;vpa=49&amp;vtp=1&amp;vaab=1&amp;bbb=1">
            <a:extLst>
              <a:ext uri="{FF2B5EF4-FFF2-40B4-BE49-F238E27FC236}">
                <a16:creationId xmlns:a16="http://schemas.microsoft.com/office/drawing/2014/main" id="{0031C4C7-FBFB-15C0-63AE-A40E6B1C8309}"/>
              </a:ext>
            </a:extLst>
          </p:cNvPr>
          <p:cNvSpPr/>
          <p:nvPr/>
        </p:nvSpPr>
        <p:spPr>
          <a:xfrm>
            <a:off x="7823739" y="227749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内流</a:t>
            </a:r>
            <a:endParaRPr lang="en-US" altLang="zh-CN" sz="2800" dirty="0"/>
          </a:p>
        </p:txBody>
      </p:sp>
      <p:pic>
        <p:nvPicPr>
          <p:cNvPr id="8" name="QO_7_BD.126_2#3155723d3?vaa=1&amp;vcp=1&amp;vis=1&amp;pid=cfec104c0&amp;color=0,0,0&amp;tib=255,255,255&amp;vtp=1&amp;vaab=1" descr="preencoded.png">
            <a:extLst>
              <a:ext uri="{FF2B5EF4-FFF2-40B4-BE49-F238E27FC236}">
                <a16:creationId xmlns:a16="http://schemas.microsoft.com/office/drawing/2014/main" id="{B655B86C-E414-C9D3-696D-419D697D45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0696" y="3130353"/>
            <a:ext cx="8785750" cy="304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48188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e31fc20c.fixed?vcp=1&amp;pid=43612612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西北地区</a:t>
            </a:r>
            <a:endParaRPr lang="en-US" altLang="zh-CN" sz="4000" dirty="0"/>
          </a:p>
        </p:txBody>
      </p:sp>
      <p:sp>
        <p:nvSpPr>
          <p:cNvPr id="3" name="C_4_BD#6e31fc20c.fixed?vcp=1&amp;pid=43612612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d8ba5b8c?vcp=1&amp;pid=6e31fc20c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西北地区的区域特征</a:t>
            </a:r>
            <a:endParaRPr lang="en-US" altLang="zh-CN" sz="3200" dirty="0"/>
          </a:p>
        </p:txBody>
      </p:sp>
      <p:sp>
        <p:nvSpPr>
          <p:cNvPr id="3" name="QB_6_BD.1_1#0267d5adc?sp=1&amp;vaa=1&amp;vcp=1&amp;vis=1&amp;pid=9d8ba5b8c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1.自然地理特征</a:t>
            </a:r>
            <a:endParaRPr lang="en-US" altLang="zh-CN" sz="2800" dirty="0"/>
          </a:p>
        </p:txBody>
      </p:sp>
      <p:graphicFrame>
        <p:nvGraphicFramePr>
          <p:cNvPr id="8" name="QB_6_BD.1_2#0267d5adc?colgroup=3,26&amp;vaa=1&amp;vcp=1&amp;vis=1&amp;pid=9d8ba5b8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424953"/>
              </p:ext>
            </p:extLst>
          </p:nvPr>
        </p:nvGraphicFramePr>
        <p:xfrm>
          <a:off x="539496" y="1958766"/>
          <a:ext cx="11091672" cy="3930144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位于我国北部和西北部边疆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大体位于大兴安岭以西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长城和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昆仑山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—阿尔金山以北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包括新疆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内蒙古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宁夏和甘肃等省级行政区域的大部分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盆地为主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东部为内蒙古高原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西部为塔里木盆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准噶尔盆地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天山等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气候干旱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降水稀少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年降水量多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毫米以下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是我国干旱区面积最广的地区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2_1#0267d5adc.blank?vaa=1&amp;vcp=1&amp;vis=1&amp;pid=9d8ba5b8c&amp;color=0,0,0&amp;vpa=1&amp;vtp=1&amp;vaab=1&amp;bbb=1"/>
          <p:cNvSpPr/>
          <p:nvPr/>
        </p:nvSpPr>
        <p:spPr>
          <a:xfrm>
            <a:off x="2294150" y="365015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6" name="QB_6_AN.3_1#0267d5adc.blank?vaa=1&amp;vcp=1&amp;vis=1&amp;pid=9d8ba5b8c&amp;color=0,0,0&amp;vpa=2&amp;vtp=1&amp;vaab=1&amp;bbb=1"/>
          <p:cNvSpPr/>
          <p:nvPr/>
        </p:nvSpPr>
        <p:spPr>
          <a:xfrm>
            <a:off x="2294150" y="4771373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温带大陆性</a:t>
            </a:r>
            <a:endParaRPr lang="en-US" altLang="zh-CN" sz="2800" dirty="0"/>
          </a:p>
        </p:txBody>
      </p:sp>
      <p:sp>
        <p:nvSpPr>
          <p:cNvPr id="7" name="QB_6_AN.4_1#0267d5adc.blank?vaa=1&amp;vcp=1&amp;vis=1&amp;pid=9d8ba5b8c&amp;color=0,0,0&amp;vpa=3&amp;vtp=1&amp;vaab=1&amp;bbb=1"/>
          <p:cNvSpPr/>
          <p:nvPr/>
        </p:nvSpPr>
        <p:spPr>
          <a:xfrm>
            <a:off x="2294150" y="5310107"/>
            <a:ext cx="79216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QB_6_BD.5_1#0267d5adc?colgroup=3,26&amp;vaa=1&amp;vcp=1&amp;vis=1&amp;pid=9d8ba5b8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784039"/>
              </p:ext>
            </p:extLst>
          </p:nvPr>
        </p:nvGraphicFramePr>
        <p:xfrm>
          <a:off x="539496" y="2216054"/>
          <a:ext cx="11091672" cy="2254188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4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河流稀少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是我国内流河的主要分布区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塔里木河是我国最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的内流河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东部以草原为主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向西逐渐过渡为荒漠草原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荒漠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西部盆地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分布有大面积的沙漠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6_1#0267d5adc.blank?vaa=1&amp;vcp=1&amp;vis=1&amp;pid=9d8ba5b8c&amp;color=0,0,0&amp;mp=1&amp;vpa=4&amp;vtp=1&amp;vaab=1&amp;bbb=1"/>
          <p:cNvSpPr/>
          <p:nvPr/>
        </p:nvSpPr>
        <p:spPr>
          <a:xfrm>
            <a:off x="4415050" y="2201703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季节性</a:t>
            </a:r>
            <a:endParaRPr lang="en-US" altLang="zh-CN" sz="2800" dirty="0"/>
          </a:p>
        </p:txBody>
      </p:sp>
      <p:sp>
        <p:nvSpPr>
          <p:cNvPr id="4" name="QB_6_AN.7_1#0267d5adc.blank?vaa=1&amp;vcp=1&amp;vis=1&amp;pid=9d8ba5b8c&amp;color=0,0,0&amp;mp=1&amp;vpa=5&amp;vtp=1&amp;vaab=1"/>
          <p:cNvSpPr/>
          <p:nvPr/>
        </p:nvSpPr>
        <p:spPr>
          <a:xfrm>
            <a:off x="4783350" y="276818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</a:t>
            </a:r>
            <a:endParaRPr lang="en-US" altLang="zh-CN" sz="2800" dirty="0"/>
          </a:p>
        </p:txBody>
      </p:sp>
      <p:sp>
        <p:nvSpPr>
          <p:cNvPr id="2" name="QB_6_BD.5_1#0267d5adc?colgroup=3,26&amp;vaa=1&amp;vcp=1&amp;vis=1&amp;pid=9d8ba5b8c&amp;color=0,0,0&amp;mp=1&amp;vtp=1&amp;vaab=1&amp;bt=1&amp;bbb=1">
            <a:extLst>
              <a:ext uri="{FF2B5EF4-FFF2-40B4-BE49-F238E27FC236}">
                <a16:creationId xmlns:a16="http://schemas.microsoft.com/office/drawing/2014/main" id="{D5D30F14-6491-21F6-1E5F-316461B42643}"/>
              </a:ext>
            </a:extLst>
          </p:cNvPr>
          <p:cNvSpPr txBox="1"/>
          <p:nvPr/>
        </p:nvSpPr>
        <p:spPr>
          <a:xfrm>
            <a:off x="10913023" y="15076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d73d81cf3?vcp=1&amp;pid=9d8ba5b8c&amp;color=0,0,0&amp;vtp=1&amp;vaab=1&amp;bt=1&amp;bbb=1"/>
          <p:cNvSpPr/>
          <p:nvPr/>
        </p:nvSpPr>
        <p:spPr>
          <a:xfrm>
            <a:off x="539496" y="4020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西北地区干旱的成因及影响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898EE3E-B4DD-EC2B-A51C-524AA1EDAA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D3EDFB"/>
              </a:clrFrom>
              <a:clrTo>
                <a:srgbClr val="D3ED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9532" y="1125614"/>
            <a:ext cx="7489888" cy="50465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1820</Words>
  <Application>Microsoft Office PowerPoint</Application>
  <PresentationFormat>宽屏</PresentationFormat>
  <Paragraphs>462</Paragraphs>
  <Slides>55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3" baseType="lpstr">
      <vt:lpstr>Arial (正文)</vt:lpstr>
      <vt:lpstr>华文隶书</vt:lpstr>
      <vt:lpstr>楷体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10</cp:revision>
  <dcterms:created xsi:type="dcterms:W3CDTF">2024-11-11T08:16:58Z</dcterms:created>
  <dcterms:modified xsi:type="dcterms:W3CDTF">2025-08-27T11:25:00Z</dcterms:modified>
  <cp:category/>
  <cp:contentStatus/>
</cp:coreProperties>
</file>