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94" r:id="rId29"/>
    <p:sldId id="283" r:id="rId30"/>
    <p:sldId id="295" r:id="rId31"/>
    <p:sldId id="284" r:id="rId32"/>
    <p:sldId id="285" r:id="rId33"/>
    <p:sldId id="296" r:id="rId34"/>
    <p:sldId id="286" r:id="rId35"/>
    <p:sldId id="287" r:id="rId36"/>
    <p:sldId id="288" r:id="rId37"/>
    <p:sldId id="289" r:id="rId38"/>
    <p:sldId id="290" r:id="rId39"/>
    <p:sldId id="291" r:id="rId4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1650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6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6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6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6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0c7f7f28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356EA62-0CEE-49BF-A2AF-8507A10C4A4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第14讲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人民解放战争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c7f7f28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E9210CE-69D0-4306-A024-6FDFA20BB46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4e2bc0a8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d75023c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4fe16f0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b549dfe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e2bc0a8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d75023c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84fe16f09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0b549dfe3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第14讲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人民解放战争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0c7f7f28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A366345-FA0B-4FA3-A110-3BAABA51AEF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4e2bc0a8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d75023c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4fe16f0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b549dfe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e2bc0a8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d75023c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84fe16f09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0b549dfe3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第14讲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人民解放战争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7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4D096E5-40C1-5F35-959C-709DF65DA207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D2A6280E-EBE9-4E7B-B4E4-70B0AD79E836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35E05BF-0157-4ED0-BB0C-297C4D88B5D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B3DD7C8-1CE8-448D-BC1B-FCFE1BD7643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4e2bc0a8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d75023c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4fe16f0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b549dfe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e2bc0a8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d75023c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84fe16f09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0b549dfe3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738A9C4-68FF-4992-9ABF-F27B74B18B9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4e2bc0a8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d75023c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4fe16f0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b549dfe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e2bc0a8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d75023c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84fe16f09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0b549dfe3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7005e623e?colgroup=2,2,24&amp;vcp=1&amp;pid=59054302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7063189"/>
              </p:ext>
            </p:extLst>
          </p:nvPr>
        </p:nvGraphicFramePr>
        <p:xfrm>
          <a:off x="539496" y="1558194"/>
          <a:ext cx="11114233" cy="4460876"/>
        </p:xfrm>
        <a:graphic>
          <a:graphicData uri="http://schemas.openxmlformats.org/drawingml/2006/table">
            <a:tbl>
              <a:tblPr/>
              <a:tblGrid>
                <a:gridCol w="10922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6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922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649032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协商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1946年1月10日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讨论了建立联合政府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和平建国纲领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召开国民大会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修改宪法草案等问题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再一次确定了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避免内战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和平建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的方针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重庆谈判与政治协商会议的召开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为中国实现民主统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和平建国带来了一线曙光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7005e623e?colgroup=2,2,24&amp;vcp=1&amp;pid=590543027&amp;color=0,0,0&amp;mp=1&amp;vtp=1&amp;vaab=1&amp;bt=1&amp;bbb=1">
            <a:extLst>
              <a:ext uri="{FF2B5EF4-FFF2-40B4-BE49-F238E27FC236}">
                <a16:creationId xmlns:a16="http://schemas.microsoft.com/office/drawing/2014/main" id="{4D347F07-89EA-D9EB-218F-EB661F3A4433}"/>
              </a:ext>
            </a:extLst>
          </p:cNvPr>
          <p:cNvSpPr txBox="1"/>
          <p:nvPr/>
        </p:nvSpPr>
        <p:spPr>
          <a:xfrm>
            <a:off x="10935584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7005e623e?colgroup=3,2,23&amp;vcp=1&amp;pid=59054302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1124270"/>
              </p:ext>
            </p:extLst>
          </p:nvPr>
        </p:nvGraphicFramePr>
        <p:xfrm>
          <a:off x="539496" y="2388584"/>
          <a:ext cx="11114234" cy="2785428"/>
        </p:xfrm>
        <a:graphic>
          <a:graphicData uri="http://schemas.openxmlformats.org/drawingml/2006/table">
            <a:tbl>
              <a:tblPr/>
              <a:tblGrid>
                <a:gridCol w="12547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9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762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国民党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发动内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全面进攻：1946年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蒋介石公然违背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双十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协定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撕毁政协决议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全力围攻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中原解放区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发动了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全面内战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国民党军队占领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张家口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全面进攻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达到最高峰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重点进攻：1947年3月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国民党军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队发动对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陕北解放区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山东解放区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的重点进攻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7005e623e?colgroup=3,2,23&amp;vcp=1&amp;pid=590543027&amp;color=0,0,0&amp;mp=1&amp;vtp=1&amp;vaab=1&amp;bt=1&amp;bbb=1">
            <a:extLst>
              <a:ext uri="{FF2B5EF4-FFF2-40B4-BE49-F238E27FC236}">
                <a16:creationId xmlns:a16="http://schemas.microsoft.com/office/drawing/2014/main" id="{338E6413-A257-4F2A-B2F5-80542537F001}"/>
              </a:ext>
            </a:extLst>
          </p:cNvPr>
          <p:cNvSpPr txBox="1"/>
          <p:nvPr/>
        </p:nvSpPr>
        <p:spPr>
          <a:xfrm>
            <a:off x="10935585" y="16801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7_BD#7005e623e?colgroup=3,2,23&amp;vcp=1&amp;pid=59054302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7145150"/>
              </p:ext>
            </p:extLst>
          </p:nvPr>
        </p:nvGraphicFramePr>
        <p:xfrm>
          <a:off x="539496" y="1827974"/>
          <a:ext cx="11114234" cy="3906648"/>
        </p:xfrm>
        <a:graphic>
          <a:graphicData uri="http://schemas.openxmlformats.org/drawingml/2006/table">
            <a:tbl>
              <a:tblPr/>
              <a:tblGrid>
                <a:gridCol w="12547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9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762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战略防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御：解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放区军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民的自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卫反击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策略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毛泽东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“一切反动派都是纸老虎”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的著名论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为主要方式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歼灭敌人有生力量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为主要目标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集中优势兵力各个歼灭敌人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粉碎国民党军的全面进攻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中共中央和解放军总部主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撤出延安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转战陕北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彭德怀率领的西北野战军先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后取得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青化砭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沙家店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等战役的胜利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华东野战军在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孟良崮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消灭国民党王牌主力整编第七十四师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7005e623e?colgroup=3,2,23&amp;vcp=1&amp;pid=590543027&amp;color=0,0,0&amp;mp=1&amp;vtp=1&amp;vaab=1&amp;bt=1&amp;bbb=1">
            <a:extLst>
              <a:ext uri="{FF2B5EF4-FFF2-40B4-BE49-F238E27FC236}">
                <a16:creationId xmlns:a16="http://schemas.microsoft.com/office/drawing/2014/main" id="{91C8A5F7-13F8-451D-1C4D-4A148FBC1EBC}"/>
              </a:ext>
            </a:extLst>
          </p:cNvPr>
          <p:cNvSpPr txBox="1"/>
          <p:nvPr/>
        </p:nvSpPr>
        <p:spPr>
          <a:xfrm>
            <a:off x="10935585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7_BD#7005e623e?colgroup=3,1,15,8&amp;vcp=1&amp;pid=59054302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3479886"/>
              </p:ext>
            </p:extLst>
          </p:nvPr>
        </p:nvGraphicFramePr>
        <p:xfrm>
          <a:off x="539496" y="2039620"/>
          <a:ext cx="11115726" cy="3483356"/>
        </p:xfrm>
        <a:graphic>
          <a:graphicData uri="http://schemas.openxmlformats.org/drawingml/2006/table">
            <a:tbl>
              <a:tblPr/>
              <a:tblGrid>
                <a:gridCol w="1222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02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893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63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4833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解放区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的土地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中国共产党召开全国土地会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颁布《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中国土地法大纲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定：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没收地主土地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废除封建剥削的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土地制度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实行耕者有其田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按照农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村人口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平均分配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6900"/>
                        </a:lnSpc>
                      </a:pPr>
                      <a:r>
                        <a:rPr lang="en-US" altLang="zh-CN" sz="93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宣传《中国土地法大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纲》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7005e623e.table_image?tii=1&amp;vcp=1&amp;pid=590543027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95314" y="2177383"/>
            <a:ext cx="2359152" cy="213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7005e623e?colgroup=3,1,15,8&amp;vcp=1&amp;pid=590543027&amp;color=0,0,0&amp;mp=1&amp;vtp=1&amp;vaab=1&amp;bt=1&amp;bbb=1">
            <a:extLst>
              <a:ext uri="{FF2B5EF4-FFF2-40B4-BE49-F238E27FC236}">
                <a16:creationId xmlns:a16="http://schemas.microsoft.com/office/drawing/2014/main" id="{160C0BAD-A745-2C65-9955-A17321B3C773}"/>
              </a:ext>
            </a:extLst>
          </p:cNvPr>
          <p:cNvSpPr txBox="1"/>
          <p:nvPr/>
        </p:nvSpPr>
        <p:spPr>
          <a:xfrm>
            <a:off x="10937077" y="133121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7_BD#7005e623e?colgroup=3,1,15,8&amp;vcp=1&amp;pid=59054302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0405097"/>
              </p:ext>
            </p:extLst>
          </p:nvPr>
        </p:nvGraphicFramePr>
        <p:xfrm>
          <a:off x="539496" y="1326832"/>
          <a:ext cx="11115726" cy="4908932"/>
        </p:xfrm>
        <a:graphic>
          <a:graphicData uri="http://schemas.openxmlformats.org/drawingml/2006/table">
            <a:tbl>
              <a:tblPr/>
              <a:tblGrid>
                <a:gridCol w="1222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02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893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63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11175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解放区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的土地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依靠贫雇农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团结中农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有步骤地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有分别地消灭封建性剥削的土地制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发展农业生产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6900"/>
                        </a:lnSpc>
                      </a:pPr>
                      <a:r>
                        <a:rPr lang="en-US" altLang="zh-CN" sz="93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宣传《中国土地法大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纲》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顺利完成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广大农民分得了土地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粮食和衣物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使农村的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阶级关系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土地占有状况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发生了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根本性变化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激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发了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农民革命和生产的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积极性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为人民解放战争的胜利提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供了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重要的人力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物力保障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P_7_BD#7005e623e.table_image?tii=2&amp;vcp=1&amp;pid=590543027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95314" y="1339405"/>
            <a:ext cx="2359152" cy="213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7005e623e?colgroup=3,1,15,8&amp;vcp=1&amp;pid=590543027&amp;color=0,0,0&amp;mp=1&amp;vtp=1&amp;vaab=1&amp;bt=1&amp;bbb=1">
            <a:extLst>
              <a:ext uri="{FF2B5EF4-FFF2-40B4-BE49-F238E27FC236}">
                <a16:creationId xmlns:a16="http://schemas.microsoft.com/office/drawing/2014/main" id="{8051E2C9-7F3F-2D28-FBF6-AE41B6FD992D}"/>
              </a:ext>
            </a:extLst>
          </p:cNvPr>
          <p:cNvSpPr txBox="1"/>
          <p:nvPr/>
        </p:nvSpPr>
        <p:spPr>
          <a:xfrm>
            <a:off x="10937077" y="6184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7_BD#7005e623e?colgroup=2,1,25&amp;vcp=1&amp;pid=59054302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8228358"/>
              </p:ext>
            </p:extLst>
          </p:nvPr>
        </p:nvGraphicFramePr>
        <p:xfrm>
          <a:off x="539496" y="2673540"/>
          <a:ext cx="11114373" cy="2226120"/>
        </p:xfrm>
        <a:graphic>
          <a:graphicData uri="http://schemas.openxmlformats.org/drawingml/2006/table">
            <a:tbl>
              <a:tblPr/>
              <a:tblGrid>
                <a:gridCol w="1145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6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090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战略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1947年夏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刘伯承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邓小平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率领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晋冀鲁豫野战军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主力千里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跃进大别山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直接威胁到南京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揭开了人民解放军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战略进攻的序幕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7005e623e?colgroup=2,1,25&amp;vcp=1&amp;pid=590543027&amp;color=0,0,0&amp;mp=1&amp;vtp=1&amp;vaab=1&amp;bt=1&amp;bbb=1">
            <a:extLst>
              <a:ext uri="{FF2B5EF4-FFF2-40B4-BE49-F238E27FC236}">
                <a16:creationId xmlns:a16="http://schemas.microsoft.com/office/drawing/2014/main" id="{C92844EF-7210-FF9D-B6EC-1E8C0F7AC9AC}"/>
              </a:ext>
            </a:extLst>
          </p:cNvPr>
          <p:cNvSpPr txBox="1"/>
          <p:nvPr/>
        </p:nvSpPr>
        <p:spPr>
          <a:xfrm>
            <a:off x="10935724" y="196513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7_BD#7005e623e?colgroup=2,2,2,11,2,6&amp;vcp=1&amp;pid=59054302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7807702"/>
              </p:ext>
            </p:extLst>
          </p:nvPr>
        </p:nvGraphicFramePr>
        <p:xfrm>
          <a:off x="539496" y="1841436"/>
          <a:ext cx="11112444" cy="3898900"/>
        </p:xfrm>
        <a:graphic>
          <a:graphicData uri="http://schemas.openxmlformats.org/drawingml/2006/table">
            <a:tbl>
              <a:tblPr/>
              <a:tblGrid>
                <a:gridCol w="10924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8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31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11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2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63996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09429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战略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决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发起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辽沈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1948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年9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林彪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罗荣桓指挥东北野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战军攻占辽宁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锦州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沈阳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解放东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北全境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国民党军队的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力基本被消灭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大大加速了人民解放战争在全国的胜利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7005e623e?colgroup=2,2,2,11,2,6&amp;vcp=1&amp;pid=590543027&amp;color=0,0,0&amp;mp=1&amp;vtp=1&amp;vaab=1&amp;bt=1&amp;bbb=1">
            <a:extLst>
              <a:ext uri="{FF2B5EF4-FFF2-40B4-BE49-F238E27FC236}">
                <a16:creationId xmlns:a16="http://schemas.microsoft.com/office/drawing/2014/main" id="{3AA1E25F-3C72-087E-31A5-A722017C269A}"/>
              </a:ext>
            </a:extLst>
          </p:cNvPr>
          <p:cNvSpPr txBox="1"/>
          <p:nvPr/>
        </p:nvSpPr>
        <p:spPr>
          <a:xfrm>
            <a:off x="10933795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7_BD#7005e623e?colgroup=2,2,2,11,2,6&amp;vcp=1&amp;pid=59054302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1468560"/>
              </p:ext>
            </p:extLst>
          </p:nvPr>
        </p:nvGraphicFramePr>
        <p:xfrm>
          <a:off x="539496" y="2388584"/>
          <a:ext cx="11112444" cy="2794000"/>
        </p:xfrm>
        <a:graphic>
          <a:graphicData uri="http://schemas.openxmlformats.org/drawingml/2006/table">
            <a:tbl>
              <a:tblPr/>
              <a:tblGrid>
                <a:gridCol w="10924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8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31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11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2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63996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战略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决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三大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淮海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1948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年11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中原野战军与华东野战军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在刘伯承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陈毅等指挥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在以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徐州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为中心的广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大地区歼灭大量敌军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江中下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游以北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的广大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国民党军队的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力基本被消灭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大大加速了人民解放战争在全国的胜利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7005e623e?colgroup=2,2,2,11,2,6&amp;vcp=1&amp;pid=590543027&amp;color=0,0,0&amp;vtp=1&amp;vaab=1&amp;bt=1&amp;bbb=1">
            <a:extLst>
              <a:ext uri="{FF2B5EF4-FFF2-40B4-BE49-F238E27FC236}">
                <a16:creationId xmlns:a16="http://schemas.microsoft.com/office/drawing/2014/main" id="{24E8757E-81C8-3EA6-6355-C248099876FC}"/>
              </a:ext>
            </a:extLst>
          </p:cNvPr>
          <p:cNvSpPr txBox="1"/>
          <p:nvPr/>
        </p:nvSpPr>
        <p:spPr>
          <a:xfrm>
            <a:off x="10933795" y="16801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7_BD#7005e623e?colgroup=2,2,2,11,2,6&amp;vcp=1&amp;pid=59054302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7465782"/>
              </p:ext>
            </p:extLst>
          </p:nvPr>
        </p:nvGraphicFramePr>
        <p:xfrm>
          <a:off x="539496" y="1037521"/>
          <a:ext cx="11112444" cy="5321300"/>
        </p:xfrm>
        <a:graphic>
          <a:graphicData uri="http://schemas.openxmlformats.org/drawingml/2006/table">
            <a:tbl>
              <a:tblPr/>
              <a:tblGrid>
                <a:gridCol w="10924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8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31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11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2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63996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战略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决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三大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平津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1948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年11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东北野战军与聂荣臻指挥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的华北人民解放军攻占张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天津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和平解放北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平（傅作义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华北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境基本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国民党军队的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力基本被消灭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大大加速了人民解放战争在全国的胜利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5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胜利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渡江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1949年4月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人民解放军百万雄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师横渡长江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占领南京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宣告了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国民党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反动统治的覆灭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残余势力退往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19900"/>
                        </a:lnSpc>
                      </a:pPr>
                      <a:r>
                        <a:rPr lang="en-US" altLang="zh-CN" sz="111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7005e623e.table_image?iti=1&amp;tii=3&amp;vcp=1&amp;pid=590543027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87955" y="3900895"/>
            <a:ext cx="2798064" cy="1609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7005e623e.table_image?iti=1&amp;tii=4&amp;vcp=1&amp;pid=590543027&amp;color=0,0,0&amp;mp=1&amp;vtp=1&amp;vaab=1&amp;bbb=1"/>
          <p:cNvSpPr/>
          <p:nvPr/>
        </p:nvSpPr>
        <p:spPr>
          <a:xfrm>
            <a:off x="8046307" y="5637239"/>
            <a:ext cx="3281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人民解放军强渡长江</a:t>
            </a:r>
            <a:endParaRPr lang="en-US" altLang="zh-CN" sz="2800" dirty="0"/>
          </a:p>
        </p:txBody>
      </p:sp>
      <p:sp>
        <p:nvSpPr>
          <p:cNvPr id="2" name="P_7_BD#7005e623e?colgroup=2,2,2,11,2,6&amp;vcp=1&amp;pid=590543027&amp;color=0,0,0&amp;mp=1&amp;vtp=1&amp;vaab=1&amp;bt=1&amp;bbb=1">
            <a:extLst>
              <a:ext uri="{FF2B5EF4-FFF2-40B4-BE49-F238E27FC236}">
                <a16:creationId xmlns:a16="http://schemas.microsoft.com/office/drawing/2014/main" id="{1AAA92B8-42A2-EBB6-1964-F794D8CF1254}"/>
              </a:ext>
            </a:extLst>
          </p:cNvPr>
          <p:cNvSpPr txBox="1"/>
          <p:nvPr/>
        </p:nvSpPr>
        <p:spPr>
          <a:xfrm>
            <a:off x="10933795" y="38212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65797a90?vcp=1&amp;pid=e68d1bdb3&amp;color=0,0,0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e3811c227?sp=1&amp;vcp=1&amp;pid=965797a90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人民解放战争取得胜利的主要原因</a:t>
            </a:r>
            <a:endParaRPr lang="en-US" altLang="zh-CN" sz="2800" dirty="0"/>
          </a:p>
        </p:txBody>
      </p:sp>
      <p:graphicFrame>
        <p:nvGraphicFramePr>
          <p:cNvPr id="20" name="P_7_BD#e3811c227?colgroup=2,27&amp;vcp=1&amp;pid=965797a9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5955350"/>
              </p:ext>
            </p:extLst>
          </p:nvPr>
        </p:nvGraphicFramePr>
        <p:xfrm>
          <a:off x="539496" y="1929556"/>
          <a:ext cx="11091672" cy="3898012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94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战争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国民党发动内战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违背和平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民主的发展趋势和人民的意愿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不得人心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中国共产党进行人民解放战争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维护人民的利益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深得民心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政权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国民党代表大地主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大资产阶级的利益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对内进行残酷剥削和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独裁统治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内部分裂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对外依靠帝国主义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中国共产党代表广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大人民的利益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得到人民的支持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7158468d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a7158468d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a7158468d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中国近代史（八年级上册）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7_BD#e3811c227?colgroup=2,27&amp;vcp=1&amp;pid=965797a90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0260643"/>
              </p:ext>
            </p:extLst>
          </p:nvPr>
        </p:nvGraphicFramePr>
        <p:xfrm>
          <a:off x="539496" y="2112930"/>
          <a:ext cx="11091672" cy="3343276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94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国民党统治腐败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国统区经济濒临崩溃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中国共产党在解放区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开展土地改革和大生产运动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为战争胜利提供了可靠保证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军事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国民党战略错误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军队士气低下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军心涣散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中国共产党制定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了正确的作战方针和战略战术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解放军在前线英勇作战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群众在后方全力支援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e3811c227?colgroup=2,27&amp;vcp=1&amp;pid=965797a90&amp;color=0,0,0&amp;mp=1&amp;vtp=1&amp;vaab=1&amp;bt=1&amp;bbb=1">
            <a:extLst>
              <a:ext uri="{FF2B5EF4-FFF2-40B4-BE49-F238E27FC236}">
                <a16:creationId xmlns:a16="http://schemas.microsoft.com/office/drawing/2014/main" id="{B4EA90E9-1DE9-F474-9D8C-1E16F59D1070}"/>
              </a:ext>
            </a:extLst>
          </p:cNvPr>
          <p:cNvSpPr txBox="1"/>
          <p:nvPr/>
        </p:nvSpPr>
        <p:spPr>
          <a:xfrm>
            <a:off x="10913023" y="14045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d610dcb5?vcp=1&amp;pid=e68d1bdb3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39b0758c5?sp=1&amp;vcp=1&amp;pid=1d610dcb5&amp;color=0,0,0&amp;vtp=1&amp;vaab=1&amp;bbb=1&amp;h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（时空观念）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民主革命时期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中共中央所在地发生的变化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瑞金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延安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西柏坡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人民解放军占领南京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表明统治中国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年的南京国民政府覆灭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但不能表明新民主主义革命在全国范围内胜利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也不能代表中国半殖民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地半封建社会的完全结束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3.1949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中华人民共和国成立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标志着中国半殖民地半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封建社会的结束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4fe16f09.fixed?vcp=1&amp;pid=0c7f7f28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人民解放战争</a:t>
            </a:r>
            <a:endParaRPr lang="en-US" altLang="zh-CN" sz="4000" dirty="0"/>
          </a:p>
        </p:txBody>
      </p:sp>
      <p:sp>
        <p:nvSpPr>
          <p:cNvPr id="3" name="C_4_BD#84fe16f09.fixed?vcp=1&amp;pid=0c7f7f28c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e70c13c2f?vaa=1&amp;vcp=1&amp;vis=1&amp;pid=84fe16f09&amp;color=0,0,0&amp;vtp=1&amp;vaab=1&amp;bt=1&amp;bbb=1&amp;hb=1"/>
          <p:cNvSpPr/>
          <p:nvPr/>
        </p:nvSpPr>
        <p:spPr>
          <a:xfrm>
            <a:off x="539496" y="62633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【跨学科·美术】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（2024·江苏苏州·中考）下图是画家冯真的年画《娃娃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戏》。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扮演人民解放军和群众的小朋友们愤怒地围攻戴着写有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美帝国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高帽和戴着蒋介石假面的两个小朋友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这幅漫画最可能创作于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5_BD.1_3#e70c13c2f.choices?vaa=1&amp;vcp=1&amp;vis=1&amp;pid=84fe16f09&amp;color=0,0,0&amp;vtp=1&amp;vaab=1&amp;bbb=1"/>
          <p:cNvSpPr/>
          <p:nvPr/>
        </p:nvSpPr>
        <p:spPr>
          <a:xfrm>
            <a:off x="539496" y="56646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1924—1927年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1927—1937年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1931—1945年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.1945—1949年</a:t>
            </a:r>
            <a:endParaRPr lang="en-US" altLang="zh-CN" sz="2800" dirty="0"/>
          </a:p>
        </p:txBody>
      </p:sp>
      <p:pic>
        <p:nvPicPr>
          <p:cNvPr id="6" name="图片 5" descr="学科网(www.zxxk.com)--教育资源门户，提供试卷、教案、课件、论文、素材以及各类教学资源下载，还有大量而丰富的教学相关资讯！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191516" y="3251676"/>
            <a:ext cx="3867912" cy="227685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5_AS.1_1#e70c13c2f?htil=1&amp;vaa=1&amp;vcp=1&amp;vis=1&amp;pid=84fe16f09&amp;color=0,0,0&amp;vtp=1&amp;vaab=1&amp;bt=1&amp;bbb=1&amp;hb=1&amp;hs=1"/>
          <p:cNvSpPr/>
          <p:nvPr/>
        </p:nvSpPr>
        <p:spPr>
          <a:xfrm>
            <a:off x="539496" y="898492"/>
            <a:ext cx="11112510" cy="41849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本题选用年画作为素材，考查其反映的历史时期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。1946年6月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底，在美帝国主义的支持下，国民党反动派撕毁</a:t>
            </a: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双十协定</a:t>
            </a: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和政协决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议，对解放区发动全面进攻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中国共产党领</a:t>
            </a: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导</a:t>
            </a:r>
            <a:r>
              <a:rPr lang="en-US" altLang="zh-CN" sz="28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导解放区军民开始了伟大</a:t>
            </a:r>
            <a:endParaRPr lang="en-US" altLang="zh-CN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的人民解放战争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根据材料的关键信息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</a:t>
            </a:r>
            <a:r>
              <a:rPr lang="en-US" altLang="zh-CN" sz="28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人民解放军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……‘</a:t>
            </a:r>
            <a:r>
              <a:rPr lang="en-US" altLang="zh-CN" sz="28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美帝国主</a:t>
            </a:r>
            <a:endParaRPr lang="en-US" altLang="zh-CN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义’……蒋介石”可知，这幅漫画应出现在1945—1949年。</a:t>
            </a:r>
            <a:r>
              <a:rPr lang="en-US" altLang="zh-CN" sz="28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故选D项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pPr latinLnBrk="1">
              <a:lnSpc>
                <a:spcPts val="4900"/>
              </a:lnSpc>
            </a:pP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endParaRPr lang="en-US" altLang="zh-CN" sz="2800" dirty="0"/>
          </a:p>
        </p:txBody>
      </p:sp>
      <p:sp>
        <p:nvSpPr>
          <p:cNvPr id="4" name="QC_5_AN.2_1#e70c13c2f?vaa=1&amp;vcp=1&amp;vis=1&amp;pid=84fe16f09&amp;color=0,0,0&amp;vtp=1&amp;vaab=1&amp;bbb=1&amp;hs=1"/>
          <p:cNvSpPr/>
          <p:nvPr/>
        </p:nvSpPr>
        <p:spPr>
          <a:xfrm>
            <a:off x="542046" y="42465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9abfe56a8?vcp=1&amp;pid=84fe16f09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请完成第249—250页［备考练习］习题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b549dfe3.fixed?vcp=1&amp;pid=0c7f7f28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人民解放战争</a:t>
            </a:r>
            <a:endParaRPr lang="en-US" altLang="zh-CN" sz="4000" dirty="0"/>
          </a:p>
        </p:txBody>
      </p:sp>
      <p:sp>
        <p:nvSpPr>
          <p:cNvPr id="3" name="C_4_BD#0b549dfe3.fixed?vcp=1&amp;pid=0c7f7f28c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第14讲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人民解放战争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d9a7a5a4?vcp=1&amp;pid=0b549dfe3&amp;color=199,134,85&amp;vtp=1&amp;vaab=1&amp;bt=1&amp;bbb=1"/>
          <p:cNvSpPr/>
          <p:nvPr/>
        </p:nvSpPr>
        <p:spPr>
          <a:xfrm>
            <a:off x="539496" y="554400"/>
            <a:ext cx="11109960" cy="6170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5_1#e142f7f7d?vaa=1&amp;vcp=1&amp;vis=1&amp;pid=dd9a7a5a4&amp;color=0,0,0&amp;vtp=1&amp;vaab=1&amp;bbb=1&amp;hb=1"/>
          <p:cNvSpPr/>
          <p:nvPr/>
        </p:nvSpPr>
        <p:spPr>
          <a:xfrm>
            <a:off x="539496" y="1565533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1.毛泽东说：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我军打仗，不在一城一地的得失，而在于消灭敌人的有生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力量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存人失地，人地皆存；存地失人，人地皆失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下列军事行动最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能体现这一思想的是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e142f7f7d.bracket?vaa=1&amp;vcp=1&amp;vis=1&amp;pid=dd9a7a5a4&amp;color=0,0,0&amp;vpa=2&amp;vtp=1&amp;vaab=1"/>
          <p:cNvSpPr/>
          <p:nvPr/>
        </p:nvSpPr>
        <p:spPr>
          <a:xfrm>
            <a:off x="4016915" y="2780098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5_2#e142f7f7d.choices?vaa=1&amp;vcp=1&amp;vis=1&amp;pid=dd9a7a5a4&amp;color=0,0,0&amp;vtp=1&amp;vaab=1&amp;bbb=1"/>
          <p:cNvSpPr/>
          <p:nvPr/>
        </p:nvSpPr>
        <p:spPr>
          <a:xfrm>
            <a:off x="539496" y="3309815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2761615" algn="l"/>
                <a:tab pos="5840730" algn="l"/>
                <a:tab pos="85642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A.转战陕北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B.跃进大别山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C.三大战役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D.渡江战役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QC_6_BD.7_1#19e100237?htil=2&amp;vaa=1&amp;vcp=1&amp;vis=1&amp;pid=dd9a7a5a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84542" y="2235077"/>
            <a:ext cx="3797085" cy="2586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6_BD.7_2#19e100237?htil=2&amp;sp=1&amp;vaa=1&amp;vcp=1&amp;vis=1&amp;pid=dd9a7a5a4&amp;color=0,0,0&amp;vtp=1&amp;vaab=1&amp;bbb=1&amp;hb=1&amp;hs=1"/>
          <p:cNvSpPr/>
          <p:nvPr/>
        </p:nvSpPr>
        <p:spPr>
          <a:xfrm>
            <a:off x="658367" y="827506"/>
            <a:ext cx="11333181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2.（2024·广西河池·模拟）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图现象发生在解放战争期间，该现象出现的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法律依据是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6_AN.8_1#19e100237.bracket?vaa=1&amp;vcp=1&amp;vis=1&amp;pid=dd9a7a5a4&amp;color=0,0,0&amp;vpa=3&amp;vtp=1&amp;vaab=1"/>
          <p:cNvSpPr/>
          <p:nvPr/>
        </p:nvSpPr>
        <p:spPr>
          <a:xfrm>
            <a:off x="2743846" y="1432471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C_6_BD.7_3#19e100237.choices?vaa=1&amp;vcp=1&amp;vis=1&amp;pid=dd9a7a5a4&amp;color=0,0,0&amp;vtp=1&amp;vaab=1&amp;bbb=1&amp;hs=1"/>
          <p:cNvSpPr/>
          <p:nvPr/>
        </p:nvSpPr>
        <p:spPr>
          <a:xfrm>
            <a:off x="539496" y="4821281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天朝田亩制度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B.《中华民国约法》</a:t>
            </a:r>
            <a:endParaRPr lang="en-US" altLang="zh-CN" sz="2800" dirty="0"/>
          </a:p>
          <a:p>
            <a:pPr latinLnBrk="1">
              <a:lnSpc>
                <a:spcPts val="46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中国土地法大纲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D.《中华人民共和国土地改革法》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_1#cb9c8d09a?vaa=1&amp;vcp=1&amp;vis=1&amp;pid=dd9a7a5a4&amp;color=0,0,0&amp;vtp=1&amp;vaab=1&amp;bt=1&amp;bbb=1&amp;hb=1"/>
          <p:cNvSpPr/>
          <p:nvPr/>
        </p:nvSpPr>
        <p:spPr>
          <a:xfrm>
            <a:off x="539496" y="211052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3.（2024·广西钦州·模拟）李老师在查阅历史资料时看到：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以十几万大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军远离根据地，一举跃进到敌人的深远后方去作战，这种独特的进攻样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式，是史无前例的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他查阅的资料最有可能是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cb9c8d09a.bracket?vaa=1&amp;vcp=1&amp;vis=1&amp;pid=dd9a7a5a4&amp;color=0,0,0&amp;vpa=4&amp;vtp=1&amp;vaab=1"/>
          <p:cNvSpPr/>
          <p:nvPr/>
        </p:nvSpPr>
        <p:spPr>
          <a:xfrm>
            <a:off x="8085678" y="339176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C</a:t>
            </a:r>
            <a:endParaRPr lang="en-US" altLang="zh-CN" sz="2800" dirty="0"/>
          </a:p>
        </p:txBody>
      </p:sp>
      <p:sp>
        <p:nvSpPr>
          <p:cNvPr id="4" name="QC_6_BD.9_2#cb9c8d09a.choices?vaa=1&amp;vcp=1&amp;vis=1&amp;pid=dd9a7a5a4&amp;color=0,0,0&amp;vtp=1&amp;vaab=1&amp;bbb=1"/>
          <p:cNvSpPr/>
          <p:nvPr/>
        </p:nvSpPr>
        <p:spPr>
          <a:xfrm>
            <a:off x="539496" y="395957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A.《星星之火，可以燎原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B.《论持久战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C.《千里跃进大别山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D.《义勇军进行曲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e2bc0a88.fixed?vcp=1&amp;pid=0c7f7f28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人民解放战争</a:t>
            </a:r>
            <a:endParaRPr lang="en-US" altLang="zh-CN" sz="4000" dirty="0"/>
          </a:p>
        </p:txBody>
      </p:sp>
      <p:sp>
        <p:nvSpPr>
          <p:cNvPr id="3" name="C_4_BD#4e2bc0a88.fixed?vcp=1&amp;pid=0c7f7f28c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1_1#57c74e0ec?vaa=1&amp;vcp=1&amp;vis=1&amp;pid=dd9a7a5a4&amp;color=0,0,0&amp;vtp=1&amp;vaab=1&amp;bbb=1&amp;hb=1"/>
          <p:cNvSpPr/>
          <p:nvPr/>
        </p:nvSpPr>
        <p:spPr>
          <a:xfrm>
            <a:off x="539496" y="159632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4.（2024·广西柳州·模拟，有改动）毛泽东的《七律·人民解放军占领南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京》中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钟山风雨起苍黄，百万雄师过大江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所描绘的气势恢宏的场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面发生在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2_1#57c74e0ec.bracket?vaa=1&amp;vcp=1&amp;vis=1&amp;pid=dd9a7a5a4&amp;color=0,0,0&amp;vpa=5&amp;vtp=1&amp;vaab=1"/>
          <p:cNvSpPr/>
          <p:nvPr/>
        </p:nvSpPr>
        <p:spPr>
          <a:xfrm>
            <a:off x="2141283" y="287756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A</a:t>
            </a:r>
            <a:endParaRPr lang="en-US" altLang="zh-CN" sz="2800" dirty="0"/>
          </a:p>
        </p:txBody>
      </p:sp>
      <p:sp>
        <p:nvSpPr>
          <p:cNvPr id="7" name="QC_6_BD.11_2#57c74e0ec.choices?vaa=1&amp;vcp=1&amp;vis=1&amp;pid=dd9a7a5a4&amp;color=0,0,0&amp;vtp=1&amp;vaab=1&amp;bbb=1"/>
          <p:cNvSpPr/>
          <p:nvPr/>
        </p:nvSpPr>
        <p:spPr>
          <a:xfrm>
            <a:off x="539496" y="344538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A.渡江战役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B.辽沈战役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C.平津战役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D.淮海战役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3822b12c?vcp=1&amp;pid=0b549dfe3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3_1#2a54642f2?vaa=1&amp;vcp=1&amp;vis=1&amp;pid=b3822b12c&amp;color=0,0,0&amp;vtp=1&amp;vaab=1&amp;bbb=1&amp;hb=1"/>
          <p:cNvSpPr/>
          <p:nvPr/>
        </p:nvSpPr>
        <p:spPr>
          <a:xfrm>
            <a:off x="332499" y="1267240"/>
            <a:ext cx="11420132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5.（2024·海南·中考，有改动）在电影《建国大业》中有这样两个片段：片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段一，毛泽东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委员长和我都是中山先生的弟子，国共两党继承的是中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山先生民主革命的衣钵。同宗同源，存续相依。片段二，蒋介石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想和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的时候可以和，想打的时候可以打。只有这样，我们说了才算数。上述两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个片段反映的历史事件是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4_1#2a54642f2.bracket?vaa=1&amp;vcp=1&amp;vis=1&amp;pid=b3822b12c&amp;color=0,0,0&amp;vpa=6&amp;vtp=1&amp;vaab=1"/>
          <p:cNvSpPr/>
          <p:nvPr/>
        </p:nvSpPr>
        <p:spPr>
          <a:xfrm>
            <a:off x="4554590" y="384388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13_2#2a54642f2.choices?vaa=1&amp;vcp=1&amp;vis=1&amp;pid=b3822b12c&amp;color=0,0,0&amp;vtp=1&amp;vaab=1&amp;bbb=1"/>
          <p:cNvSpPr/>
          <p:nvPr/>
        </p:nvSpPr>
        <p:spPr>
          <a:xfrm>
            <a:off x="332499" y="44662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A.芷江洽降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B.重庆谈判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C.占领南京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D.开国大典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_1#cd5a73697?vaa=1&amp;vcp=1&amp;vis=1&amp;pid=b3822b12c&amp;color=0,0,0&amp;vtp=1&amp;vaab=1&amp;bt=1&amp;bbb=1&amp;hb=1"/>
          <p:cNvSpPr/>
          <p:nvPr/>
        </p:nvSpPr>
        <p:spPr>
          <a:xfrm>
            <a:off x="539496" y="1702226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6.（2024·新疆·中考）伴随着260万名翻身农民参军参战，上千万名农民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投入支援前线的行动，不仅决定战争最终胜利的大局，使之成为名副其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人民解放战争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而且从根本上瓦解了帝国主义、封建主义和官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僚资本主义在中国统治的经济基础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材料叙述的是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cd5a73697.bracket?vaa=1&amp;vcp=1&amp;vis=1&amp;pid=b3822b12c&amp;color=0,0,0&amp;vpa=7&amp;vtp=1&amp;vaab=1"/>
          <p:cNvSpPr/>
          <p:nvPr/>
        </p:nvSpPr>
        <p:spPr>
          <a:xfrm>
            <a:off x="8542083" y="3488291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D</a:t>
            </a:r>
            <a:endParaRPr lang="en-US" altLang="zh-CN" sz="2800" dirty="0"/>
          </a:p>
        </p:txBody>
      </p:sp>
      <p:sp>
        <p:nvSpPr>
          <p:cNvPr id="4" name="QC_6_BD.15_2#cd5a73697.choices?vaa=1&amp;vcp=1&amp;vis=1&amp;pid=b3822b12c&amp;color=0,0,0&amp;vtp=1&amp;vaab=1&amp;bbb=1"/>
          <p:cNvSpPr/>
          <p:nvPr/>
        </p:nvSpPr>
        <p:spPr>
          <a:xfrm>
            <a:off x="539496" y="4008483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A.重庆谈判的结果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B.人民解放战争的背景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C.渡江战役的过程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D.解放区土地改革的影响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7_1#d88eed3cd?vaa=1&amp;vcp=1&amp;vis=1&amp;pid=b3822b12c&amp;color=0,0,0&amp;vtp=1&amp;vaab=1&amp;bbb=1&amp;hb=1"/>
          <p:cNvSpPr/>
          <p:nvPr/>
        </p:nvSpPr>
        <p:spPr>
          <a:xfrm>
            <a:off x="539496" y="1658319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7.（2024·广西贺州·模拟）解放战争时期出现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解放区的妇女为解放军赶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做军鞋、淮海战役时的支前民工忙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的情景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这最能说明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8_1#d88eed3cd.bracket?vaa=1&amp;vcp=1&amp;vis=1&amp;pid=b3822b12c&amp;color=0,0,0&amp;vpa=8&amp;vtp=1&amp;vaab=1"/>
          <p:cNvSpPr/>
          <p:nvPr/>
        </p:nvSpPr>
        <p:spPr>
          <a:xfrm>
            <a:off x="9766047" y="2250584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6_BD.17_2#d88eed3cd.choices?vaa=1&amp;vcp=1&amp;vis=1&amp;pid=b3822b12c&amp;color=0,0,0&amp;vtp=1&amp;vaab=1&amp;bbb=1"/>
          <p:cNvSpPr/>
          <p:nvPr/>
        </p:nvSpPr>
        <p:spPr>
          <a:xfrm>
            <a:off x="539496" y="2770776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A.党中央作战指挥得当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B.人民解放军作战英勇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C.全民族抗战局面形成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D.民众对解放战争的支持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9_1#460eb0c16?vaa=1&amp;vcp=1&amp;vis=1&amp;pid=b3822b12c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8.（2024·广西柳州·模拟）某学习小组搜集了如下史实：北伐战争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昌起义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、秋收起义、红军长征、西安事变和平解决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、抗日民族统一战线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、解放战争。据此推断，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该小组正在研究(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0_1#460eb0c16.bracket?vaa=1&amp;vcp=1&amp;vis=1&amp;pid=b3822b12c&amp;color=0,0,0&amp;vpa=9&amp;vtp=1&amp;vaab=1"/>
          <p:cNvSpPr/>
          <p:nvPr/>
        </p:nvSpPr>
        <p:spPr>
          <a:xfrm>
            <a:off x="7928514" y="31393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9_2#460eb0c16.choices?vaa=1&amp;vcp=1&amp;vis=1&amp;pid=b3822b12c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.国共关系的演变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.新民主主义革命的历程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C.反封建的民主革命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.马克思主义在中国的传播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8d92ab97?vcp=1&amp;pid=0b549dfe3&amp;color=199,134,85&amp;vtp=1&amp;vaab=1&amp;bt=1&amp;bbb=1"/>
          <p:cNvSpPr/>
          <p:nvPr/>
        </p:nvSpPr>
        <p:spPr>
          <a:xfrm>
            <a:off x="539496" y="388271"/>
            <a:ext cx="11109960" cy="6244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1_1#4e7bedd61?sp=1&amp;vaa=1&amp;vcp=1&amp;vis=1&amp;pid=18d92ab97&amp;color=0,0,0&amp;vtp=1&amp;vaab=1&amp;bbb=1&amp;hb=1"/>
          <p:cNvSpPr/>
          <p:nvPr/>
        </p:nvSpPr>
        <p:spPr>
          <a:xfrm>
            <a:off x="539496" y="988417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（2024·广西桂林·模拟，有改动）学校历史社团开展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寻访红色文化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主题实践活动，进行活动成果交流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【祭英烈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思奋进】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祭拜英烈搜集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整理的资料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见以下图文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33" name="QO_6_BD.21_2#4e7bedd61?colgroup=10,7,10&amp;vaa=1&amp;vcp=1&amp;vis=1&amp;pid=18d92ab9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0724593"/>
              </p:ext>
            </p:extLst>
          </p:nvPr>
        </p:nvGraphicFramePr>
        <p:xfrm>
          <a:off x="539496" y="2867988"/>
          <a:ext cx="11073384" cy="2678049"/>
        </p:xfrm>
        <a:graphic>
          <a:graphicData uri="http://schemas.openxmlformats.org/drawingml/2006/table">
            <a:tbl>
              <a:tblPr/>
              <a:tblGrid>
                <a:gridCol w="35951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00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81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5731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5000"/>
                        </a:lnSpc>
                      </a:pPr>
                      <a:r>
                        <a:rPr lang="en-US" altLang="zh-CN" sz="83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平乐中学内的廖梦樵塑像</a:t>
                      </a:r>
                      <a:endParaRPr lang="en-US" altLang="zh-CN" sz="1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5300"/>
                        </a:lnSpc>
                      </a:pPr>
                      <a:r>
                        <a:rPr lang="en-US" altLang="zh-CN" sz="85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l" latinLnBrk="1" hangingPunct="0">
                        <a:lnSpc>
                          <a:spcPts val="48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灌阳酒海井红军烈士墓</a:t>
                      </a:r>
                      <a:endParaRPr lang="en-US" altLang="zh-CN" sz="1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6900"/>
                        </a:lnSpc>
                      </a:pPr>
                      <a:r>
                        <a:rPr lang="en-US" altLang="zh-CN" sz="93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l" latinLnBrk="1" hangingPunct="0">
                        <a:lnSpc>
                          <a:spcPts val="48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灵川桂北人民武装斗争纪念碑</a:t>
                      </a:r>
                      <a:endParaRPr lang="en-US" altLang="zh-CN" sz="1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8" name="图片 7" descr="360截图20241008135258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40992" y="3099450"/>
            <a:ext cx="1115568" cy="1867817"/>
          </a:xfrm>
          <a:prstGeom prst="rect">
            <a:avLst/>
          </a:prstGeom>
        </p:spPr>
      </p:pic>
      <p:pic>
        <p:nvPicPr>
          <p:cNvPr id="9" name="图片 8" descr="@@@28f54490-7487-4c0d-9ccc-a90842f8f440"/>
          <p:cNvPicPr/>
          <p:nvPr/>
        </p:nvPicPr>
        <p:blipFill>
          <a:blip r:embed="rId4"/>
          <a:srcRect l="14229" r="20482" b="19528"/>
          <a:stretch>
            <a:fillRect/>
          </a:stretch>
        </p:blipFill>
        <p:spPr>
          <a:xfrm>
            <a:off x="4941531" y="3028739"/>
            <a:ext cx="1572768" cy="1938528"/>
          </a:xfrm>
          <a:prstGeom prst="rect">
            <a:avLst/>
          </a:prstGeom>
        </p:spPr>
      </p:pic>
      <p:pic>
        <p:nvPicPr>
          <p:cNvPr id="10" name="图片 9" descr="@@@91c9755a-cdc6-463e-bf1d-aad08746c73e"/>
          <p:cNvPicPr/>
          <p:nvPr/>
        </p:nvPicPr>
        <p:blipFill>
          <a:blip r:embed="rId5"/>
          <a:srcRect l="26700" r="24894" b="15789"/>
          <a:stretch>
            <a:fillRect/>
          </a:stretch>
        </p:blipFill>
        <p:spPr>
          <a:xfrm>
            <a:off x="8778238" y="3099450"/>
            <a:ext cx="1372925" cy="1867817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QO_6_BD.21_6#4e7bedd61?colgroup=10,7,10&amp;vaa=1&amp;vcp=1&amp;vis=1&amp;pid=18d92ab9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3423322"/>
              </p:ext>
            </p:extLst>
          </p:nvPr>
        </p:nvGraphicFramePr>
        <p:xfrm>
          <a:off x="539496" y="1279112"/>
          <a:ext cx="11073384" cy="5004372"/>
        </p:xfrm>
        <a:graphic>
          <a:graphicData uri="http://schemas.openxmlformats.org/drawingml/2006/table">
            <a:tbl>
              <a:tblPr/>
              <a:tblGrid>
                <a:gridCol w="39867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90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965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0437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廖梦樵是中国共产党在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广西早期革命活动的重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要领导人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1916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进入平乐八县合立中学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今平乐中学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读书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1919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他组织在校学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生和进步青年举行示威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游行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声援北京学生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1927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年在梧州英勇就义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2017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人们从灌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阳酒海井清理出部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分人体骸骨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这些遗骸是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1934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年被国民党反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动派杀害的长征红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军战士的遗骸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中最小的战士年仅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桂北人民武装斗争纪念碑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是为纪念桂北抗日游击队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和解放战争时期的桂北游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击队而修建的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纪念碑高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碑身刻有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桂北人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民武装斗争纪念碑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金色大字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碑顶矗立着振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臂呐喊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威震桂北的五尊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游击队队员的铜像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QO_6_BD.21_6#4e7bedd61?colgroup=10,7,10&amp;vaa=1&amp;vcp=1&amp;vis=1&amp;pid=18d92ab97&amp;color=0,0,0&amp;mp=1&amp;vtp=1&amp;vaab=1&amp;bt=1&amp;bbb=1">
            <a:extLst>
              <a:ext uri="{FF2B5EF4-FFF2-40B4-BE49-F238E27FC236}">
                <a16:creationId xmlns:a16="http://schemas.microsoft.com/office/drawing/2014/main" id="{571B6459-F88D-3545-C8A1-FCDFDA12ED52}"/>
              </a:ext>
            </a:extLst>
          </p:cNvPr>
          <p:cNvSpPr txBox="1"/>
          <p:nvPr/>
        </p:nvSpPr>
        <p:spPr>
          <a:xfrm>
            <a:off x="10894735" y="5707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2_1#86859e056?vaa=1&amp;vcp=1&amp;vis=1&amp;pid=4e7bedd61&amp;color=0,0,0&amp;vtp=1&amp;vaab=1&amp;bt=1&amp;bbb=1&amp;hb=1"/>
          <p:cNvSpPr/>
          <p:nvPr/>
        </p:nvSpPr>
        <p:spPr>
          <a:xfrm>
            <a:off x="539496" y="122097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（1）根据上述资料，写出三地英烈分别参与的革命事件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。选择其中一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处纪念场所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，结合英烈的事迹谈谈感悟。</a:t>
            </a:r>
            <a:endParaRPr lang="en-US" altLang="zh-CN" sz="2800" dirty="0"/>
          </a:p>
        </p:txBody>
      </p:sp>
      <p:sp>
        <p:nvSpPr>
          <p:cNvPr id="3" name="QO_7_AN.1_1#86859e056?vaa=1&amp;vcp=1&amp;vis=1&amp;pid=4e7bedd61&amp;color=0,0,0&amp;vtp=1&amp;vaab=1&amp;bbb=1&amp;hb=1"/>
          <p:cNvSpPr/>
          <p:nvPr/>
        </p:nvSpPr>
        <p:spPr>
          <a:xfrm>
            <a:off x="539496" y="25039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革命事件：五四运动、长征、抗日战争、解放战争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感悟：廖梦樵在民族危亡的关键时刻勇当先锋，体现了爱国主义精神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；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酒海井红军烈士在长征中不畏艰险、不怕牺牲，说明他们有坚定的革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命信仰；桂北游击队队员为中华民族的独立和解放而战，表现出不畏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强敌、坚忍不拔的抗争精神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。（言之有理即可）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a81baa90b?vcp=1&amp;vis=1&amp;pid=4e7bedd61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【寻旧址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识历史】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参观桂林八路军办事处纪念馆绘制的示意图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pic>
        <p:nvPicPr>
          <p:cNvPr id="3" name="P_7_BD#a81baa90b?vcp=1&amp;vis=1&amp;pid=4e7bedd6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0784" y="1891329"/>
            <a:ext cx="8778240" cy="315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24_1#dcef3f227?vaa=1&amp;vcp=1&amp;vis=1&amp;pid=4e7bedd61&amp;color=0,0,0&amp;vtp=1&amp;vaab=1&amp;bbb=1&amp;hb=1"/>
          <p:cNvSpPr/>
          <p:nvPr/>
        </p:nvSpPr>
        <p:spPr>
          <a:xfrm>
            <a:off x="539496" y="51806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（2）根据示意图，结合桂林八路军办事处的发展历程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，分析设立纪念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馆的意义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dcef3f227?vaa=1&amp;vcp=1&amp;vis=1&amp;pid=4e7bedd61&amp;color=0,0,0&amp;vtp=1&amp;vaab=1&amp;bt=1&amp;bbb=1&amp;hb=1"/>
          <p:cNvSpPr/>
          <p:nvPr/>
        </p:nvSpPr>
        <p:spPr>
          <a:xfrm>
            <a:off x="539496" y="222478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意义：有助于我们了解历史，体现了国家对历史的重视与保护，具有教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育功能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1d507c95?vcp=1&amp;pid=4e2bc0a8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07ae62c60?vcp=1&amp;pid=01d507c9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5191"/>
            <a:ext cx="11064240" cy="25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b1163936?vcp=1&amp;pid=4e2bc0a8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2c5c023af?colgroup=2,27&amp;vcp=1&amp;pid=7b116393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6434361"/>
              </p:ext>
            </p:extLst>
          </p:nvPr>
        </p:nvGraphicFramePr>
        <p:xfrm>
          <a:off x="539496" y="1295191"/>
          <a:ext cx="11082528" cy="2242440"/>
        </p:xfrm>
        <a:graphic>
          <a:graphicData uri="http://schemas.openxmlformats.org/drawingml/2006/table">
            <a:tbl>
              <a:tblPr/>
              <a:tblGrid>
                <a:gridCol w="97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04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中国共产党争取和平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但国民党坚持独裁统治并发动全面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内战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中国共产党领导人民取得了解放战争的最终胜利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中国共产党在解放区进行土地改革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民族工业发展受挫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萎缩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国统区经济濒临崩溃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d75023c3.fixed?vcp=1&amp;pid=0c7f7f28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人民解放战争</a:t>
            </a:r>
            <a:endParaRPr lang="en-US" altLang="zh-CN" sz="4000" dirty="0"/>
          </a:p>
        </p:txBody>
      </p:sp>
      <p:sp>
        <p:nvSpPr>
          <p:cNvPr id="3" name="C_4_BD#4d75023c3.fixed?vcp=1&amp;pid=0c7f7f28c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68d1bdb3?vcp=1&amp;pid=4d75023c3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内战爆发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人民解放战争的胜利（2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625f622a7?vcp=1&amp;pid=e68d1bdb3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60ec5f1b0?vcp=1&amp;pid=625f622a7&amp;color=0,0,0&amp;vtp=1&amp;vaab=1&amp;bbb=1&amp;hb=1"/>
          <p:cNvSpPr/>
          <p:nvPr/>
        </p:nvSpPr>
        <p:spPr>
          <a:xfrm>
            <a:off x="539496" y="193895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知道重庆谈判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理解中国共产党为争取和平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民主作出的努力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解全面内战的爆发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中共中央转战陕北和刘邓大军挺进大别山等史事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通过了解解放区的土地改革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辽沈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淮海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平津三大战役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中共七届二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中全会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知道国民党反动统治的覆灭和人民解放战争迅速胜利的主要原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以及中国共产党领导人民取得新民主主义革命胜利的意义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90543027?vcp=1&amp;pid=e68d1bdb3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7005e623e?colgroup=2,2,24&amp;vcp=1&amp;pid=59054302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5742343"/>
              </p:ext>
            </p:extLst>
          </p:nvPr>
        </p:nvGraphicFramePr>
        <p:xfrm>
          <a:off x="539496" y="1295191"/>
          <a:ext cx="11114233" cy="2784920"/>
        </p:xfrm>
        <a:graphic>
          <a:graphicData uri="http://schemas.openxmlformats.org/drawingml/2006/table">
            <a:tbl>
              <a:tblPr/>
              <a:tblGrid>
                <a:gridCol w="10922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6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922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64903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重庆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谈判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1945年8月至10月10日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抗日战争胜利后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人民渴望和平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蒋介石先后三次电邀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毛泽东到重庆面商国家大计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7005e623e?colgroup=2,2,24&amp;vcp=1&amp;pid=59054302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0736009"/>
              </p:ext>
            </p:extLst>
          </p:nvPr>
        </p:nvGraphicFramePr>
        <p:xfrm>
          <a:off x="539496" y="2382710"/>
          <a:ext cx="11114233" cy="2797176"/>
        </p:xfrm>
        <a:graphic>
          <a:graphicData uri="http://schemas.openxmlformats.org/drawingml/2006/table">
            <a:tbl>
              <a:tblPr/>
              <a:tblGrid>
                <a:gridCol w="10922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6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922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重庆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谈判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蒋介石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：为发动内战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争取时间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想在政治舆论上获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得主动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把不愿和平的罪名强加到中国共产党身上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毛泽东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：尽一切可能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争取和平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国共双方签署《政府与中共代表会谈纪要》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即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“双十协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决定召开政治协商会议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7005e623e?colgroup=2,2,24&amp;vcp=1&amp;pid=590543027&amp;color=0,0,0&amp;mp=1&amp;vtp=1&amp;vaab=1&amp;bt=1&amp;bbb=1">
            <a:extLst>
              <a:ext uri="{FF2B5EF4-FFF2-40B4-BE49-F238E27FC236}">
                <a16:creationId xmlns:a16="http://schemas.microsoft.com/office/drawing/2014/main" id="{302E3740-31D5-9167-FFA9-287DB7C54324}"/>
              </a:ext>
            </a:extLst>
          </p:cNvPr>
          <p:cNvSpPr txBox="1"/>
          <p:nvPr/>
        </p:nvSpPr>
        <p:spPr>
          <a:xfrm>
            <a:off x="10935584" y="16743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1291</Words>
  <Application>Microsoft Office PowerPoint</Application>
  <PresentationFormat>宽屏</PresentationFormat>
  <Paragraphs>397</Paragraphs>
  <Slides>39</Slides>
  <Notes>39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0" baseType="lpstr">
      <vt:lpstr>Arial (正文)</vt:lpstr>
      <vt:lpstr>等线</vt:lpstr>
      <vt:lpstr>华文隶书</vt:lpstr>
      <vt:lpstr>楷体</vt:lpstr>
      <vt:lpstr>宋体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12</cp:revision>
  <dcterms:created xsi:type="dcterms:W3CDTF">2024-11-29T15:54:24Z</dcterms:created>
  <dcterms:modified xsi:type="dcterms:W3CDTF">2025-07-28T01:02:40Z</dcterms:modified>
  <cp:category/>
  <cp:contentStatus/>
</cp:coreProperties>
</file>