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42c0c1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C093AAF-2E8E-4240-917A-8AECB2D337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42c0c1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4BED4BF-449B-419D-AE0C-EC2F17A320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9ffe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5fea6b6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d26b35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83154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59ffed0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5fea6b6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d26b359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483154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42c0c1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B2B0FA7-C8B6-4C21-A711-5F39856F6E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9ffe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5fea6b6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d26b35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83154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59ffed0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5fea6b6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d26b359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483154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64F6DE-3EEA-6201-9BB4-532EB6E9A16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0E5423D-FE45-4E74-85A2-631E31306F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782F6A5-4276-4DC3-8433-67B6BCC3B3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9ffe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5fea6b6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d26b35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83154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59ffed0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5fea6b6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d26b359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483154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D0141BA-6339-4DAB-BA6D-0600D1C826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9ffe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5fea6b6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d26b35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83154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59ffed0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5fea6b6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d26b359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483154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7222c3713?colgroup=3,13,12&amp;vcp=1&amp;pid=7116a0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73384" cy="4446208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用在系动词之后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不定式作定语时要后置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将要发生的动作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被修饰语是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不定式的逻辑主语或宾语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为逻辑宾语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该不定式则应为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及物性的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mountain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7222c3713?colgroup=3,13,12&amp;vcp=1&amp;pid=7116a0a5b&amp;color=0,0,0&amp;mp=1&amp;vtp=1&amp;vaab=1&amp;bt=1&amp;bbb=1"/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7222c3713?colgroup=3,7,18&amp;vcp=1&amp;pid=7116a0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82528" cy="5066223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7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bookshop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dictionary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T-shirt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为避免重复使用动词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代替不定式短语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7222c3713?colgroup=3,7,18&amp;vcp=1&amp;pid=7116a0a5b&amp;color=0,0,0&amp;mp=1&amp;vtp=1&amp;vaab=1&amp;bt=1&amp;bbb=1"/>
          <p:cNvSpPr txBox="1"/>
          <p:nvPr/>
        </p:nvSpPr>
        <p:spPr>
          <a:xfrm>
            <a:off x="10903879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22c3713?sp=1&amp;vcp=1&amp;pid=7116a0a5b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2.接动词不定式作宾语的常用动词有begin,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3.接动词不定式作宾语补足语的常用动词有ask,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4.动词不定式省略to的动词：（1）感官动词see,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observe等；（2）使役动词let，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have；（3）在help之后，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不定式可以带to,也可以不带to。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22c3713?sp=1&amp;vcp=1&amp;pid=7116a0a5b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5.“疑问词+动词不定式”（疑问词why没有此用法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不定式的逻辑主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语常为句中主语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）构成的不定式短语，在句中可以作宾语、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主语和表语。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computer.（作宾语）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yet.（作主语）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day.（作表语）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b6bb7e7?sp=1&amp;vcp=1&amp;pid=c5fea6b6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二、动词-ing形式（动名词）</a:t>
            </a:r>
            <a:endParaRPr lang="en-US" altLang="zh-CN" sz="3200" dirty="0"/>
          </a:p>
        </p:txBody>
      </p:sp>
      <p:sp>
        <p:nvSpPr>
          <p:cNvPr id="3" name="P_6_BD#78a45f2b6?vcp=1&amp;pid=a6b6bb7e7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动词-ing形式既是动词现在分词，也可以构成动名词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。构成动名词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，表示由这一个动词转换成的一件抽象的事，多用在介词之后。例如：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a45f2b6?vcp=1&amp;pid=a6b6bb7e7&amp;color=0,0,0&amp;vtp=1&amp;vaab=1&amp;bt=1&amp;bbb=1"/>
          <p:cNvSpPr/>
          <p:nvPr/>
        </p:nvSpPr>
        <p:spPr>
          <a:xfrm>
            <a:off x="539496" y="843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接动词-ing形式作宾语的常用动词和动词短语,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见下表:</a:t>
            </a:r>
            <a:endParaRPr lang="en-US" altLang="zh-CN" sz="2800" dirty="0"/>
          </a:p>
        </p:txBody>
      </p:sp>
      <p:graphicFrame>
        <p:nvGraphicFramePr>
          <p:cNvPr id="16" name="P_6_BD#78a45f2b6?colgroup=5,6,5,10&amp;vcp=1&amp;pid=a6b6bb7e7&amp;color=0,0,0&amp;vtp=1&amp;vaab=1&amp;bbb=1&amp;hb=1"/>
          <p:cNvGraphicFramePr>
            <a:graphicFrameLocks noGrp="1"/>
          </p:cNvGraphicFramePr>
          <p:nvPr/>
        </p:nvGraphicFramePr>
        <p:xfrm>
          <a:off x="539496" y="1529492"/>
          <a:ext cx="11064240" cy="4471861"/>
        </p:xfrm>
        <a:graphic>
          <a:graphicData uri="http://schemas.openxmlformats.org/drawingml/2006/table">
            <a:tbl>
              <a:tblPr/>
              <a:tblGrid>
                <a:gridCol w="2304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8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9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喜欢做某事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完成做某事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（sb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一直做某事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78a45f2b6?colgroup=4,7,6,10&amp;vcp=1&amp;pid=a6b6bb7e7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0002"/>
          <a:ext cx="11064240" cy="4462591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停止做某事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继续做某事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忙着做某事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cooking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kitchen.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8a45f2b6?colgroup=4,7,6,10&amp;vcp=1&amp;pid=a6b6bb7e7&amp;color=0,0,0&amp;vtp=1&amp;vaab=1&amp;bt=1&amp;bbb=1"/>
          <p:cNvSpPr txBox="1"/>
          <p:nvPr/>
        </p:nvSpPr>
        <p:spPr>
          <a:xfrm>
            <a:off x="10885591" y="841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78a45f2b6?colgroup=4,8,5,10&amp;vcp=1&amp;pid=a6b6bb7e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672794"/>
              </p:ext>
            </p:extLst>
          </p:nvPr>
        </p:nvGraphicFramePr>
        <p:xfrm>
          <a:off x="539496" y="938748"/>
          <a:ext cx="11073384" cy="5322826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209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365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喜欢做某事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collecting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stamps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听到某人正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看见某人正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piano?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发现某人正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78a45f2b6?colgroup=4,8,5,10&amp;vcp=1&amp;pid=a6b6bb7e7&amp;color=0,0,0&amp;vtp=1&amp;vaab=1&amp;bt=1&amp;bbb=1"/>
          <p:cNvSpPr txBox="1"/>
          <p:nvPr/>
        </p:nvSpPr>
        <p:spPr>
          <a:xfrm>
            <a:off x="10894735" y="449625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78a45f2b6?colgroup=4,8,5,10&amp;vcp=1&amp;pid=a6b6bb7e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0612"/>
          <a:ext cx="11073384" cy="3341371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观看某人正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basketball.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感到某人正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crying.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78a45f2b6?colgroup=4,8,5,10&amp;vcp=1&amp;pid=a6b6bb7e7&amp;color=0,0,0&amp;mp=1&amp;vtp=1&amp;vaab=1&amp;bt=1&amp;bbb=1"/>
          <p:cNvSpPr txBox="1"/>
          <p:nvPr/>
        </p:nvSpPr>
        <p:spPr>
          <a:xfrm>
            <a:off x="10894735" y="140220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78a45f2b6?colgroup=4,8,5,10&amp;vcp=1&amp;pid=a6b6bb7e7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7685"/>
          <a:ext cx="11073384" cy="4467226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花时间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钱做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trip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somewhere.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fishing.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8a45f2b6?colgroup=4,8,5,10&amp;vcp=1&amp;pid=a6b6bb7e7&amp;color=0,0,0&amp;vtp=1&amp;vaab=1&amp;bt=1&amp;bbb=1"/>
          <p:cNvSpPr txBox="1"/>
          <p:nvPr/>
        </p:nvSpPr>
        <p:spPr>
          <a:xfrm>
            <a:off x="10894735" y="83927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a45f2b6?vcp=1&amp;pid=a6b6bb7e7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在复习动名词与动词不定式时要注意以下几点：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1.动名词表示由动词转化成的一件抽象的事，而不定式表示具体的、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将要发生的动作。例如：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reading.我喜欢读书。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stories.他们俩都喜欢读爱情故事。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a45f2b6?sp=1&amp;vcp=1&amp;pid=a6b6bb7e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几个动词后接动名词与动词不定式在含义上的不同。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sth.：stop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sth.意为“停止正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在做的事”；stop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sth.意为“停下来去做另一件事”。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（2）forget/remember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sth.与forget/remember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sth.：用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动词-ing形式表示“忘记了/记得做过某事”；用动词不定式表示“忘记了/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记得去做某事”。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a45f2b6?sp=1&amp;vcp=1&amp;pid=a6b6bb7e7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前者为“继续正在做的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后者为“接着继续做另一件事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.: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sth.表示“需要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主语一般为物，相当于need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done；need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sth.表示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主语一般为人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.：try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sth.表示“试着做某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事”；try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sth．表示“试图（尽力）做某事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31ea0d8?sp=1&amp;vcp=1&amp;pid=c5fea6b6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三、现在分词与过去分词</a:t>
            </a:r>
            <a:endParaRPr lang="en-US" altLang="zh-CN" sz="3200" dirty="0"/>
          </a:p>
        </p:txBody>
      </p:sp>
      <p:sp>
        <p:nvSpPr>
          <p:cNvPr id="3" name="P_6_BD#5f5777967?vcp=1&amp;pid=4031ea0d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动词的现在分词与过去分词都具有形容词、副词的特征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，在句子中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可以作定语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、表语、宾语补足语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。现在分词与过去分词在用法上的区别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5777967?sp=1&amp;vcp=1&amp;pid=4031ea0d8&amp;color=0,0,0&amp;mp=1&amp;vtp=1&amp;vaab=1&amp;bt=1&amp;bbb=1&amp;hb=1"/>
          <p:cNvSpPr/>
          <p:nvPr/>
        </p:nvSpPr>
        <p:spPr>
          <a:xfrm>
            <a:off x="539496" y="458388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1.现在分词表示主动，过去分词表示被动。请比较：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interesting.那堂课很有趣。（课本身很有趣）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lesson.我对那堂课很感兴趣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（“我”在那堂课中被激起兴趣）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problem.假如你有一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个令人担忧的问题，你就可能感到担忧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6_BD#5f5777967?sp=1&amp;vcp=1&amp;pid=4031ea0d8&amp;color=0,0,0&amp;vtp=1&amp;vaab=1&amp;bt=1&amp;bbb=1">
            <a:extLst>
              <a:ext uri="{FF2B5EF4-FFF2-40B4-BE49-F238E27FC236}">
                <a16:creationId xmlns:a16="http://schemas.microsoft.com/office/drawing/2014/main" id="{54982BC3-C9FC-3388-DBC3-A61B43C32A91}"/>
              </a:ext>
            </a:extLst>
          </p:cNvPr>
          <p:cNvSpPr/>
          <p:nvPr/>
        </p:nvSpPr>
        <p:spPr>
          <a:xfrm>
            <a:off x="539496" y="423199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2.现在分词表示动作正在进行，过去分词表示动作已经完成。请比较：</a:t>
            </a:r>
            <a:endParaRPr lang="en-US" altLang="zh-CN" sz="2800" spc="-5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中国是一个发展中国家。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美国是一个发达国家。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5777967?sp=1&amp;vcp=1&amp;pid=4031ea0d8&amp;color=0,0,0&amp;vtp=1&amp;vaab=1&amp;bt=1&amp;bb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动词的现在分词与动词不定式作感官动词的宾语补足语的区别：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（1）动词的现在分词作宾语补足语时表示所见到、听到的动作正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路过教室时我看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见她在跳舞。（跳舞动作正在进行）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（2）动词不定式（感官动词省略to）则表示所见到、听到的动作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的全过程已经结束。例如：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yesterday.昨天我看见她打破了一只玻璃杯。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（打破玻璃杯的动作已经结束）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d26b3593.fixed?vcp=1&amp;pid=342c0c1e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7d26b3593.fixed?vcp=1&amp;pid=342c0c1e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e50a2f97f?vaa=1&amp;vcp=1&amp;pid=7d26b3593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（2024·四川自贡·中考题）To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3" name="QC_5_AN.3_1#e50a2f97f.blank?vaa=1&amp;vcp=1&amp;pid=7d26b3593&amp;color=0,0,0&amp;vpa=1&amp;vtp=1&amp;vaab=1"/>
          <p:cNvSpPr/>
          <p:nvPr/>
        </p:nvSpPr>
        <p:spPr>
          <a:xfrm>
            <a:off x="9891745" y="12098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e50a2f97f.choices?vaa=1&amp;vcp=1&amp;pid=7d26b3593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230" algn="l"/>
                <a:tab pos="7402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5" name="QC_5_AS.1_1#e50a2f97f?vaa=1&amp;vcp=1&amp;pid=7d26b3593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句意：为了节约能源，在你离开房间之前不要忘了关灯。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考查非谓语动词的用法。forget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sth.表示“忘记要去做某事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（未做）”；forget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sth.表示“忘记做过某事（已做）”。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根据题目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信息可知，别忘记关灯是未做的事情，故选C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c56a901d1?vaa=1&amp;vcp=1&amp;pid=7d26b3593&amp;color=0,0,0&amp;vtp=1&amp;vaab=1&amp;bt=1&amp;bbb=1&amp;hb=1"/>
          <p:cNvSpPr/>
          <p:nvPr/>
        </p:nvSpPr>
        <p:spPr>
          <a:xfrm>
            <a:off x="539496" y="1236472"/>
            <a:ext cx="11109960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中考题）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（军训）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7_1#c56a901d1.blank?vaa=1&amp;vcp=1&amp;pid=7d26b3593&amp;color=0,0,0&amp;vpa=2&amp;vtp=1&amp;vaab=1"/>
          <p:cNvSpPr/>
          <p:nvPr/>
        </p:nvSpPr>
        <p:spPr>
          <a:xfrm>
            <a:off x="6099715" y="12059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c56a901d1.choices?vaa=1&amp;vcp=1&amp;pid=7d26b3593&amp;color=0,0,0&amp;vtp=1&amp;vaab=1&amp;bbb=1"/>
          <p:cNvSpPr/>
          <p:nvPr/>
        </p:nvSpPr>
        <p:spPr>
          <a:xfrm>
            <a:off x="539496" y="31569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1430" algn="l"/>
                <a:tab pos="78212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.Make</a:t>
            </a:r>
            <a:endParaRPr lang="en-US" altLang="zh-CN" sz="2800" dirty="0"/>
          </a:p>
        </p:txBody>
      </p:sp>
      <p:sp>
        <p:nvSpPr>
          <p:cNvPr id="5" name="QC_5_AS.1_1#c56a901d1?vaa=1&amp;vcp=1&amp;pid=7d26b3593&amp;color=0,0,0&amp;vtp=1&amp;vaab=1&amp;bbb=1&amp;hb=1"/>
          <p:cNvSpPr/>
          <p:nvPr/>
        </p:nvSpPr>
        <p:spPr>
          <a:xfrm>
            <a:off x="539496" y="37864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句意：为了培养学生的责任感和独立性，军训已成为中国的传统。</a:t>
            </a:r>
            <a:endParaRPr lang="en-US" altLang="zh-CN" sz="2800" spc="-1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考查动词不定式作目的状语。根据题意可知，军训是为了培养学生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的责任感和独立性，应用动词不定式表目的，故选B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71811f022?vaa=1&amp;vcp=1&amp;pid=7d26b3593&amp;color=0,0,0&amp;vtp=1&amp;vaab=1&amp;bt=1&amp;bbb=1&amp;hb=1"/>
          <p:cNvSpPr/>
          <p:nvPr/>
        </p:nvSpPr>
        <p:spPr>
          <a:xfrm>
            <a:off x="539496" y="913892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（2024·四川达州·中考题）Qiqi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1_1#71811f022.blank?vaa=1&amp;vcp=1&amp;pid=7d26b3593&amp;color=0,0,0&amp;vpa=3&amp;vtp=1&amp;vaab=1"/>
          <p:cNvSpPr/>
          <p:nvPr/>
        </p:nvSpPr>
        <p:spPr>
          <a:xfrm>
            <a:off x="7204614" y="8834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71811f022.choices?vaa=1&amp;vcp=1&amp;pid=7d26b3593&amp;color=0,0,0&amp;vtp=1&amp;vaab=1&amp;bbb=1"/>
          <p:cNvSpPr/>
          <p:nvPr/>
        </p:nvSpPr>
        <p:spPr>
          <a:xfrm>
            <a:off x="539496" y="2199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470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.studies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B.studying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endParaRPr lang="en-US" altLang="zh-CN" sz="2800" dirty="0"/>
          </a:p>
        </p:txBody>
      </p:sp>
      <p:sp>
        <p:nvSpPr>
          <p:cNvPr id="5" name="QC_5_AS.1_1#71811f022?vaa=1&amp;vcp=1&amp;pid=7d26b3593&amp;color=0,0,0&amp;vtp=1&amp;vaab=1&amp;bbb=1&amp;hb=1"/>
          <p:cNvSpPr/>
          <p:nvPr/>
        </p:nvSpPr>
        <p:spPr>
          <a:xfrm>
            <a:off x="539496" y="282886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句意：琪琪希望去四川大学学医。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考查非谓语动词。want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agree，expect,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choose，manage，offer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plan，prepare，promise等一类动词后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只能接动词不定式作宾语，不能接动词-ing形式。hope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希望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做某事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59ffed0a.fixed?vcp=1&amp;pid=342c0c1e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659ffed0a.fixed?vcp=1&amp;pid=342c0c1e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c01750f9b?vaa=1&amp;vcp=1&amp;pid=7d26b3593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c01750f9b.bracket?vaa=1&amp;vcp=1&amp;pid=7d26b3593&amp;color=0,0,0&amp;vpa=4&amp;vtp=1&amp;vaab=1"/>
          <p:cNvSpPr/>
          <p:nvPr/>
        </p:nvSpPr>
        <p:spPr>
          <a:xfrm>
            <a:off x="8373968" y="21756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c01750f9b.choices?vaa=1&amp;vcp=1&amp;pid=7d26b3593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35730" algn="l"/>
                <a:tab pos="74148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.made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.made;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endParaRPr lang="en-US" altLang="zh-CN" sz="2800" dirty="0"/>
          </a:p>
        </p:txBody>
      </p:sp>
      <p:sp>
        <p:nvSpPr>
          <p:cNvPr id="5" name="QC_5_AS.1_1#c01750f9b?vaa=1&amp;vcp=1&amp;pid=7d26b3593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句意：中国产的茶叶每年被运往许多不同的国家和地区。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考查被动语态和过去分词的用法。第一空需用过去分词made作后置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定语，修饰tea。tea与send之间是动宾关系，第二空需用被动语态is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07c3418f2?vaa=1&amp;vcp=1&amp;pid=7d26b3593&amp;color=0,0,0&amp;vtp=1&amp;vaab=1&amp;bt=1&amp;bbb=1&amp;hb=1"/>
          <p:cNvSpPr/>
          <p:nvPr/>
        </p:nvSpPr>
        <p:spPr>
          <a:xfrm>
            <a:off x="539496" y="4951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walk.(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7_2#07c3418f2.choices?vaa=1&amp;vcp=1&amp;pid=7d26b3593&amp;color=0,0,0&amp;vtp=1&amp;vaab=1&amp;bbb=1"/>
          <p:cNvSpPr/>
          <p:nvPr/>
        </p:nvSpPr>
        <p:spPr>
          <a:xfrm>
            <a:off x="539496" y="24156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230" algn="l"/>
                <a:tab pos="7402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A.watch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.watch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.watching;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5" name="QC_5_AS.1_1#07c3418f2?vaa=1&amp;vcp=1&amp;pid=7d26b3593&amp;color=0,0,0&amp;vtp=1&amp;vaab=1&amp;bbb=1&amp;hb=1"/>
          <p:cNvSpPr/>
          <p:nvPr/>
        </p:nvSpPr>
        <p:spPr>
          <a:xfrm>
            <a:off x="539496" y="30451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句意：我爷爷过去常在晚饭后在家看电视，但现在他习惯了出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去散步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考查used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sth.与be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sth.的区别。used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sth.意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过去常常做某事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sth.意为“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习惯于做某事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现在的状态。根据题意可知，前一句表示过去常常，后一句是现在的习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惯，故选B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5_1#c01750f9b.bracket?vaa=1&amp;vcp=1&amp;pid=7d26b3593&amp;color=0,0,0&amp;vpa=4&amp;vtp=1&amp;vaab=1">
            <a:extLst>
              <a:ext uri="{FF2B5EF4-FFF2-40B4-BE49-F238E27FC236}">
                <a16:creationId xmlns:a16="http://schemas.microsoft.com/office/drawing/2014/main" id="{7C1482BA-B819-C5F2-B42F-123A54E71C0E}"/>
              </a:ext>
            </a:extLst>
          </p:cNvPr>
          <p:cNvSpPr/>
          <p:nvPr/>
        </p:nvSpPr>
        <p:spPr>
          <a:xfrm>
            <a:off x="1653448" y="18286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49cd25c29?vaa=1&amp;vcp=1&amp;pid=7d26b3593&amp;color=0,0,0&amp;vtp=1&amp;vaab=1&amp;bt=1&amp;bbb=1&amp;hb=1"/>
          <p:cNvSpPr/>
          <p:nvPr/>
        </p:nvSpPr>
        <p:spPr>
          <a:xfrm>
            <a:off x="539496" y="772668"/>
            <a:ext cx="11109960" cy="1139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（2023·黑龙江绥化·中考题）I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4_1#49cd25c29.blank?vaa=1&amp;vcp=1&amp;pid=7d26b3593&amp;color=0,0,0&amp;vpa=6&amp;vtp=1&amp;vaab=1"/>
          <p:cNvSpPr/>
          <p:nvPr/>
        </p:nvSpPr>
        <p:spPr>
          <a:xfrm>
            <a:off x="7541164" y="74676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2_2#49cd25c29.choices?vaa=1&amp;vcp=1&amp;pid=7d26b3593&amp;color=0,0,0&amp;vtp=1&amp;vaab=1&amp;bbb=1"/>
          <p:cNvSpPr/>
          <p:nvPr/>
        </p:nvSpPr>
        <p:spPr>
          <a:xfrm>
            <a:off x="539496" y="198196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542030" algn="l"/>
                <a:tab pos="7351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B.dancing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5" name="QC_5_AS.1_1#49cd25c29?vaa=1&amp;vcp=1&amp;pid=7d26b3593&amp;color=0,0,0&amp;vtp=1&amp;vaab=1&amp;bbb=1&amp;hb=1"/>
          <p:cNvSpPr/>
          <p:nvPr/>
        </p:nvSpPr>
        <p:spPr>
          <a:xfrm>
            <a:off x="539496" y="2578798"/>
            <a:ext cx="11109960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句意：当经过莉莉的房间时，我看到她在跳舞。</a:t>
            </a:r>
            <a:endParaRPr lang="en-US" altLang="zh-CN" sz="2800" dirty="0"/>
          </a:p>
          <a:p>
            <a:pPr indent="715963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考查动词现在分词与动词不定式作感官动词的宾语补足语的区别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sth.“看见某人做了某事”，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表示所见到的动作的全过程已经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结束；see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sth.“看见某人正在做某事”，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表示所见到的动作正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在进行。根据“when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room”可知，此处是指看到莉莉正在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跳舞，需用现在分词，故选B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3e99c6f0?vcp=1&amp;pid=7d26b3593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学习至此，请完成“第32讲备考练习（非谓语动词）”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83154e3.fixed?vcp=1&amp;pid=342c0c1e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4483154e3.fixed?vcp=1&amp;pid=342c0c1e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第32讲备考练习（非谓语动词）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dc812f6?vcp=1&amp;pid=4483154e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c1d5a789e?sp=1&amp;vcp=1&amp;pid=0cdc812f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26_1#fdc9f4d19?vaa=1&amp;vcp=1&amp;pid=0cdc812f6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（2024·江苏扬州·中考题改编）China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railways.(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fdc9f4d19.bracket?vaa=1&amp;vcp=1&amp;pid=0cdc812f6&amp;color=0,0,0&amp;vpa=7&amp;vtp=1&amp;vaab=1"/>
          <p:cNvSpPr/>
          <p:nvPr/>
        </p:nvSpPr>
        <p:spPr>
          <a:xfrm>
            <a:off x="8741314" y="25392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26_2#fdc9f4d19.choices?vaa=1&amp;vcp=1&amp;pid=0cdc812f6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.helping</a:t>
            </a:r>
            <a:endParaRPr lang="en-US" altLang="zh-CN" sz="2800" dirty="0"/>
          </a:p>
        </p:txBody>
      </p:sp>
      <p:sp>
        <p:nvSpPr>
          <p:cNvPr id="7" name="QC_6_BD.28_1#7b54b424c?vaa=1&amp;vcp=1&amp;pid=0cdc812f6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（2024·天津·中考题改编）People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29_1#7b54b424c.bracket?vaa=1&amp;vcp=1&amp;pid=0cdc812f6&amp;color=0,0,0&amp;vpa=8&amp;vtp=1&amp;vaab=1"/>
          <p:cNvSpPr/>
          <p:nvPr/>
        </p:nvSpPr>
        <p:spPr>
          <a:xfrm>
            <a:off x="5147215" y="44378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28_2#7b54b424c.choices?vaa=1&amp;vcp=1&amp;pid=0cdc812f6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B.showing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2bc3e3ebf?vaa=1&amp;vcp=1&amp;pid=0cdc812f6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（2024·西藏·中考题改编）I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resolutions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bc3e3ebf.bracket?vaa=1&amp;vcp=1&amp;pid=0cdc812f6&amp;color=0,0,0&amp;vpa=9&amp;vtp=1&amp;vaab=1"/>
          <p:cNvSpPr/>
          <p:nvPr/>
        </p:nvSpPr>
        <p:spPr>
          <a:xfrm>
            <a:off x="9649364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0_2#2bc3e3ebf.choices?vaa=1&amp;vcp=1&amp;pid=0cdc812f6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.made</a:t>
            </a:r>
            <a:endParaRPr lang="en-US" altLang="zh-CN" sz="2800" dirty="0"/>
          </a:p>
        </p:txBody>
      </p:sp>
      <p:sp>
        <p:nvSpPr>
          <p:cNvPr id="5" name="QC_6_BD.32_1#3a1a1269c?vaa=1&amp;vcp=1&amp;pid=0cdc812f6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（2024·四川泸州·中考题改编）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3_1#3a1a1269c.bracket?vaa=1&amp;vcp=1&amp;pid=0cdc812f6&amp;color=0,0,0&amp;vpa=10&amp;vtp=1&amp;vaab=1"/>
          <p:cNvSpPr/>
          <p:nvPr/>
        </p:nvSpPr>
        <p:spPr>
          <a:xfrm>
            <a:off x="7317328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2_2#3a1a1269c.choices?vaa=1&amp;vcp=1&amp;pid=0cdc812f6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71df1dd09?vaa=1&amp;vcp=1&amp;pid=0cdc812f6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1df1dd09.bracket?vaa=1&amp;vcp=1&amp;pid=0cdc812f6&amp;color=0,0,0&amp;mp=1&amp;vpa=11&amp;vtp=1&amp;vaab=1"/>
          <p:cNvSpPr/>
          <p:nvPr/>
        </p:nvSpPr>
        <p:spPr>
          <a:xfrm>
            <a:off x="1930939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4_2#71df1dd09.choices?vaa=1&amp;vcp=1&amp;pid=0cdc812f6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.goes</a:t>
            </a:r>
            <a:endParaRPr lang="en-US" altLang="zh-CN" sz="2800" dirty="0"/>
          </a:p>
        </p:txBody>
      </p:sp>
      <p:sp>
        <p:nvSpPr>
          <p:cNvPr id="5" name="QC_6_BD.36_1#9c1c80a08?vaa=1&amp;vcp=1&amp;pid=0cdc812f6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（2024·云南·中考题改编）Our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headmaster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7_1#9c1c80a08.bracket?vaa=1&amp;vcp=1&amp;pid=0cdc812f6&amp;color=0,0,0&amp;vpa=12&amp;vtp=1&amp;vaab=1"/>
          <p:cNvSpPr/>
          <p:nvPr/>
        </p:nvSpPr>
        <p:spPr>
          <a:xfrm>
            <a:off x="7530750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6_2#9c1c80a08.choices?vaa=1&amp;vcp=1&amp;pid=0cdc812f6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B.giving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ef7ec6fbc?vaa=1&amp;vcp=1&amp;pid=0cdc812f6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（2024·四川凉山·中考题）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eyesight,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electronic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f7ec6fbc.bracket?vaa=1&amp;vcp=1&amp;pid=0cdc812f6&amp;color=0,0,0&amp;mp=1&amp;vpa=13&amp;vtp=1&amp;vaab=1"/>
          <p:cNvSpPr/>
          <p:nvPr/>
        </p:nvSpPr>
        <p:spPr>
          <a:xfrm>
            <a:off x="8677814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8_2#ef7ec6fbc.choices?vaa=1&amp;vcp=1&amp;pid=0cdc812f6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.Protect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.Protecting</a:t>
            </a:r>
            <a:endParaRPr lang="en-US" altLang="zh-CN" sz="2800" dirty="0"/>
          </a:p>
        </p:txBody>
      </p:sp>
      <p:sp>
        <p:nvSpPr>
          <p:cNvPr id="5" name="QC_6_BD.40_1#96a87b840?vaa=1&amp;vcp=1&amp;pid=0cdc812f6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（2024·江苏宿迁·中考题改编）By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1_1#96a87b840.bracket?vaa=1&amp;vcp=1&amp;pid=0cdc812f6&amp;color=0,0,0&amp;vpa=14&amp;vtp=1&amp;vaab=1"/>
          <p:cNvSpPr/>
          <p:nvPr/>
        </p:nvSpPr>
        <p:spPr>
          <a:xfrm>
            <a:off x="7709377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0_2#96a87b840.choices?vaa=1&amp;vcp=1&amp;pid=0cdc812f6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B.found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f18aea55e?vaa=1&amp;vcp=1&amp;pid=0cdc812f6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（2023·湖南怀化·中考题）Many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18aea55e.bracket?vaa=1&amp;vcp=1&amp;pid=0cdc812f6&amp;color=0,0,0&amp;vpa=15&amp;vtp=1&amp;vaab=1"/>
          <p:cNvSpPr/>
          <p:nvPr/>
        </p:nvSpPr>
        <p:spPr>
          <a:xfrm>
            <a:off x="7020464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2_2#f18aea55e.choices?vaa=1&amp;vcp=1&amp;pid=0cdc812f6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B.made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5" name="QC_6_BD.44_1#2425052d0?vaa=1&amp;vcp=1&amp;pid=0cdc812f6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（2023·黑龙江绥化·中考题）Boys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5_1#2425052d0.bracket?vaa=1&amp;vcp=1&amp;pid=0cdc812f6&amp;color=0,0,0&amp;vpa=16&amp;vtp=1&amp;vaab=1"/>
          <p:cNvSpPr/>
          <p:nvPr/>
        </p:nvSpPr>
        <p:spPr>
          <a:xfrm>
            <a:off x="7361206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4_2#2425052d0.choices?vaa=1&amp;vcp=1&amp;pid=0cdc812f6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B.getting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6e77a066?vcp=1&amp;pid=659ffed0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1308"/>
            <a:ext cx="11064240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7fb9e3578?sp=1&amp;vaa=1&amp;vcp=1&amp;pid=0cdc812f6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（2023·黑龙江龙东地区·中考题）—Shall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fb9e3578.bracket?vaa=1&amp;vcp=1&amp;pid=0cdc812f6&amp;color=0,0,0&amp;mp=1&amp;vpa=17&amp;vtp=1&amp;vaab=1"/>
          <p:cNvSpPr/>
          <p:nvPr/>
        </p:nvSpPr>
        <p:spPr>
          <a:xfrm>
            <a:off x="10520903" y="25044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6_2#7fb9e3578.choices?vaa=1&amp;vcp=1&amp;pid=0cdc812f6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A.stay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5" name="QC_6_BD.48_1#b2f025b56?vaa=1&amp;vcp=1&amp;pid=0cdc812f6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（2023·吉林长春·中考题改编）We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Hangzhou.(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9_1#b2f025b56.bracket?vaa=1&amp;vcp=1&amp;pid=0cdc812f6&amp;color=0,0,0&amp;vpa=18&amp;vtp=1&amp;vaab=1"/>
          <p:cNvSpPr/>
          <p:nvPr/>
        </p:nvSpPr>
        <p:spPr>
          <a:xfrm>
            <a:off x="9250903" y="44021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8_2#b2f025b56.choices?vaa=1&amp;vcp=1&amp;pid=0cdc812f6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.understanding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.understood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286350892?sp=1&amp;vaa=1&amp;vcp=1&amp;pid=0cdc812f6&amp;color=0,0,0&amp;mp=1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（2023·四川达州·中考题）—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Lifelong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1_1#286350892.bracket?vaa=1&amp;vcp=1&amp;pid=0cdc812f6&amp;color=0,0,0&amp;mp=1&amp;vpa=19&amp;vtp=1&amp;vaab=1"/>
          <p:cNvSpPr/>
          <p:nvPr/>
        </p:nvSpPr>
        <p:spPr>
          <a:xfrm>
            <a:off x="1673764" y="37871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0_2#286350892.choices?vaa=1&amp;vcp=1&amp;pid=0cdc812f6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48430" algn="l"/>
                <a:tab pos="7859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2_1#6ac3e220e?vaa=1&amp;vcp=1&amp;pid=0cdc812f6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（2023·黑龙江绥化·中考题）I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ac3e220e.bracket?vaa=1&amp;vcp=1&amp;pid=0cdc812f6&amp;color=0,0,0&amp;mp=1&amp;vpa=20&amp;vtp=1&amp;vaab=1"/>
          <p:cNvSpPr/>
          <p:nvPr/>
        </p:nvSpPr>
        <p:spPr>
          <a:xfrm>
            <a:off x="2288128" y="1860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2_2#6ac3e220e.choices?vaa=1&amp;vcp=1&amp;pid=0cdc812f6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B.dancing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5" name="QC_6_BD.54_1#fe142976a?vaa=1&amp;vcp=1&amp;pid=0cdc812f6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（2023·四川达州·中考题）The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blackboard,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5_1#fe142976a.bracket?vaa=1&amp;vcp=1&amp;pid=0cdc812f6&amp;color=0,0,0&amp;vpa=21&amp;vtp=1&amp;vaab=1"/>
          <p:cNvSpPr/>
          <p:nvPr/>
        </p:nvSpPr>
        <p:spPr>
          <a:xfrm>
            <a:off x="2917348" y="44050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4_2#fe142976a.choices?vaa=1&amp;vcp=1&amp;pid=0cdc812f6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A.write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.write;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fea6b6e.fixed?vcp=1&amp;pid=342c0c1e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c5fea6b6e.fixed?vcp=1&amp;pid=342c0c1e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3f7bcf03?vcp=1&amp;pid=c5fea6b6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这一讲要求掌握动词不定式的构成和用法，动词-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ing形式的常见用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，动词现在分词与过去分词的用法区别。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非谓语动词包括动词不定式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、动词-ing形式、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现在分词与过去分词。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它们具有动词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、名词、形容词和副词的特征，在句中不可作谓语。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16a0a5b?sp=1&amp;vcp=1&amp;pid=c5fea6b6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一、动词不定式</a:t>
            </a:r>
            <a:endParaRPr lang="en-US" altLang="zh-CN" sz="3200" dirty="0"/>
          </a:p>
        </p:txBody>
      </p:sp>
      <p:sp>
        <p:nvSpPr>
          <p:cNvPr id="3" name="P_6_BD#7222c3713?vcp=1&amp;pid=7116a0a5b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动词不定式由“to+动词原形”构成，其否定式由“not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to+动词原形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“for+名（代）词+不定式”，即for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.构成不定式的复合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动词不定式无人称和数的变化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，在句中不可作谓语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。它仍保留动词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，有语态的变化，可以和自己的宾语、状语构成动词不定式短语。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22c3713?sp=1&amp;vcp=1&amp;pid=7116a0a5b&amp;color=0,0,0&amp;vtp=1&amp;vaab=1&amp;bt=1&amp;bbb=1&amp;hb=1"/>
          <p:cNvSpPr/>
          <p:nvPr/>
        </p:nvSpPr>
        <p:spPr>
          <a:xfrm>
            <a:off x="539496" y="8096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1.动词不定式具有名词、形容词、副词的特性，可以作宾语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、宾语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补足语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、状语、定语、主语和表语。见下表:</a:t>
            </a:r>
            <a:endParaRPr lang="en-US" altLang="zh-CN" sz="2800" dirty="0"/>
          </a:p>
        </p:txBody>
      </p:sp>
      <p:graphicFrame>
        <p:nvGraphicFramePr>
          <p:cNvPr id="9" name="P_6_BD#7222c3713?colgroup=3,13,12&amp;vcp=1&amp;pid=7116a0a5b&amp;color=0,0,0&amp;vtp=1&amp;vaab=1&amp;bbb=1&amp;hb=1"/>
          <p:cNvGraphicFramePr>
            <a:graphicFrameLocks noGrp="1"/>
          </p:cNvGraphicFramePr>
          <p:nvPr/>
        </p:nvGraphicFramePr>
        <p:xfrm>
          <a:off x="539496" y="2138457"/>
          <a:ext cx="11082528" cy="3904172"/>
        </p:xfrm>
        <a:graphic>
          <a:graphicData uri="http://schemas.openxmlformats.org/drawingml/2006/table">
            <a:tbl>
              <a:tblPr/>
              <a:tblGrid>
                <a:gridCol w="1435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作形式主语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动词不定式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作真正的主语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放在句子的后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基本结构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adj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）+to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painful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injection.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7222c3713?colgroup=3,11,14&amp;vcp=1&amp;pid=7116a0a5b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0225" y="1365250"/>
          <a:ext cx="11082655" cy="4940300"/>
        </p:xfrm>
        <a:graphic>
          <a:graphicData uri="http://schemas.openxmlformats.org/drawingml/2006/table">
            <a:tbl>
              <a:tblPr/>
              <a:tblGrid>
                <a:gridCol w="1353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9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用在及物动词之后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作形式宾语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定式作真正的宾语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放在句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子的后面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基本结构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+it+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.+to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10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宾语补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足语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对宾语进行补充说明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222c3713?colgroup=3,11,14&amp;vcp=1&amp;pid=7116a0a5b&amp;color=0,0,0&amp;mp=1&amp;vtp=1&amp;vaab=1&amp;bt=1&amp;bbb=1"/>
          <p:cNvSpPr txBox="1"/>
          <p:nvPr/>
        </p:nvSpPr>
        <p:spPr>
          <a:xfrm>
            <a:off x="10894354" y="65658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2*301"/>
  <p:tag name="TABLE_ENDDRAG_RECT" val="42*121*872*301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2407</Words>
  <Application>Microsoft Office PowerPoint</Application>
  <PresentationFormat>宽屏</PresentationFormat>
  <Paragraphs>431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2024-11-29T11:44:00Z</dcterms:created>
  <dcterms:modified xsi:type="dcterms:W3CDTF">2025-07-25T08:06:50Z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D3F00196F8694912B8F0A2A1D456686F_12</vt:lpwstr>
  </property>
  <property fmtid="{D5CDD505-2E9C-101B-9397-08002B2CF9AE}" pid="3" name="KSOProductBuildVer">
    <vt:lpwstr>2052-12.1.0.18912</vt:lpwstr>
  </property>
</Properties>
</file>