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649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ef395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52D9E8C-8DB5-4C5D-B9CC-9ABB4DCEB6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ef395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796D80-6C14-4390-9313-CCDB27A209E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d8f26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44fdc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dec40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598e024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3d8f269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444fdc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2dec400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598e024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ef395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CCA222D-FE45-474A-8D2A-CD4E8D22F2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d8f26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44fdc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dec40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598e024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3d8f269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444fdc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2dec400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598e024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数词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2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2483E80-7613-58F5-6172-83673FFA528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2B48DC1-F2BB-4841-A4FA-1F942EE763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75A670F-AC8E-4DF7-89C7-F504936A20C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d8f26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44fdc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dec40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598e024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3d8f269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444fdc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2dec400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598e024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0A32CA-225D-4AF4-8896-672BAF0CB1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3d8f269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44fdce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dec40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598e024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3d8f2695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d444fdcea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2dec4007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a598e0241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9222631f?sp=1&amp;vcp=1&amp;pid=26649a529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少数的序数词属于特殊情况，而且这类词也常常是考点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，大家要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特别注意记忆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。例如：one→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twelfth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序数词的缩写形式由阿拉伯数字加序数词后面的两个字母构成。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例如：first→1st,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second→2nd,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third→3rd,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seventh→7th等。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9222631f?sp=1&amp;vcp=1&amp;pid=26649a529&amp;color=0,0,0&amp;vtp=1&amp;vaab=1&amp;bt=1&amp;bbb=1"/>
          <p:cNvSpPr/>
          <p:nvPr/>
        </p:nvSpPr>
        <p:spPr>
          <a:xfrm>
            <a:off x="539496" y="554400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基数词变序数词口诀。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基数变序数，th来帮助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一、二、三，特殊记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词尾各是t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d。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八去t</a:t>
            </a:r>
            <a:r>
              <a:rPr lang="zh-CN" altLang="en-US" sz="28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九去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ve要用f替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整十基数变序数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先把ty变成tie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要是遇到几十几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只变个位就可以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52b668d?sp=1&amp;vcp=1&amp;pid=d444fdc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三、年份/年代、日期、时刻的表达法</a:t>
            </a:r>
            <a:endParaRPr lang="en-US" altLang="zh-CN" sz="3200" dirty="0"/>
          </a:p>
        </p:txBody>
      </p:sp>
      <p:sp>
        <p:nvSpPr>
          <p:cNvPr id="3" name="P_6_BD#cdf8ce287?sp=1&amp;vcp=1&amp;pid=3152b668d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年份/年代表达法：年份要用基数词，每两位一读。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→nineteen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ninety-nine；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1990s（20世纪90年代）→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nineties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。尤其要注意“在某人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多岁时”的表达法。例如：“在他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30／70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多岁时”为in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twenties／thirties／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seventies。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日期表达法：日期要用“月+日的序数词”表示，有两种读法。例如：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7月20日→July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twentieth或the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twentieth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July；8月23日→August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twenty-third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twenty-third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August。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时刻的表达法：时刻用基数词表示。例如：8:35→eight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thirty-five。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4e7e588f?sp=1&amp;vcp=1&amp;pid=d444fdc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四、分数和小数的表达法</a:t>
            </a:r>
            <a:endParaRPr lang="en-US" altLang="zh-CN" sz="3200" dirty="0"/>
          </a:p>
        </p:txBody>
      </p:sp>
      <p:sp>
        <p:nvSpPr>
          <p:cNvPr id="3" name="P_6_BD#921ccb3cc?sp=1&amp;vcp=1&amp;pid=b4e7e588f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分子用基数词表示，分母用序数词表示，当分数的分子大于1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其分母要用序数词的复数形式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。例如：1/3→one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4/5→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小数点读point。例如：0.3→zero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2.53→two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7fc8bc91?sp=1&amp;vcp=1&amp;pid=d444fdcea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五、在由数词短语“基数词+连字符+名词（+连字符+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形容词）”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构成的形容词中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，名词用单数，用作定语</a:t>
            </a:r>
            <a:endParaRPr lang="en-US" altLang="zh-CN" sz="3200" dirty="0"/>
          </a:p>
        </p:txBody>
      </p:sp>
      <p:sp>
        <p:nvSpPr>
          <p:cNvPr id="3" name="P_6_BD#5597104cd?vcp=1&amp;pid=87fc8bc91&amp;color=0,0,0&amp;vtp=1&amp;vaab=1&amp;bbb=1&amp;hb=1"/>
          <p:cNvSpPr/>
          <p:nvPr/>
        </p:nvSpPr>
        <p:spPr>
          <a:xfrm>
            <a:off x="539496" y="200517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seven-year-old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boy.他只是一个七岁的男孩。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此结构有时也可以用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“基数词+名词复数所有格”形式来代替。例如：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twenty-minute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walk.=It’s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路只需要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20分钟。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8da9f0cf?sp=1&amp;vcp=1&amp;pid=d444fdc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六、another,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other修饰数词的用法</a:t>
            </a:r>
            <a:endParaRPr lang="en-US" altLang="zh-CN" sz="3200" dirty="0"/>
          </a:p>
        </p:txBody>
      </p:sp>
      <p:sp>
        <p:nvSpPr>
          <p:cNvPr id="3" name="P_6_BD#f7c3cc8c0?sp=1&amp;vcp=1&amp;pid=b8da9f0cf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another表示“另一个”时只跟可数名词单数，而表示“另外的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，额外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，附加的”时，可跟带有few或具体数字的复数名词，此时可把“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数词+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复数名词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”看作是一个整体。another位于数词之前。例如：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more/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.我还要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两本书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史密斯先生在这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儿还要待几个月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7c3cc8c0?sp=1&amp;vcp=1&amp;pid=b8da9f0cf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more一般位于数词之后，名词之前。例如：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years？再过二十多年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在什么地方呢？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other表示“另外的”，接复数名词，如与具体数词连用，则置于数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词之后，但与定冠词the连用时，other要放在数词之前。例如：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fetch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CDs.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格林先生让我再拿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三张光盘来。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pictures？你知道她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是在哪儿找到另外四张图片的吗？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2dec4007.fixed?vcp=1&amp;pid=fef395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b2dec4007.fixed?vcp=1&amp;pid=fef39585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b6b820d3b?sp=1&amp;vaa=1&amp;vcp=1&amp;pid=b2dec4007&amp;color=0,0,0&amp;vtp=1&amp;vaab=1&amp;bt=1&amp;bbb=1&amp;hb=1"/>
          <p:cNvSpPr/>
          <p:nvPr/>
        </p:nvSpPr>
        <p:spPr>
          <a:xfrm>
            <a:off x="539496" y="916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（2024·四川自贡·中考）—There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</p:txBody>
      </p:sp>
      <p:sp>
        <p:nvSpPr>
          <p:cNvPr id="3" name="QC_5_AN.3_1#b6b820d3b.blank?vaa=1&amp;vcp=1&amp;pid=b2dec4007&amp;color=0,0,0&amp;vpa=1&amp;vtp=1&amp;vaab=1"/>
          <p:cNvSpPr/>
          <p:nvPr/>
        </p:nvSpPr>
        <p:spPr>
          <a:xfrm>
            <a:off x="9374728" y="8859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b6b820d3b.choices?vaa=1&amp;vcp=1&amp;pid=b2dec4007&amp;color=0,0,0&amp;vtp=1&amp;vaab=1&amp;bbb=1"/>
          <p:cNvSpPr/>
          <p:nvPr/>
        </p:nvSpPr>
        <p:spPr>
          <a:xfrm>
            <a:off x="539496" y="28369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31353" algn="l"/>
                <a:tab pos="72627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B.first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.second</a:t>
            </a:r>
            <a:endParaRPr lang="en-US" altLang="zh-CN" sz="2800" dirty="0"/>
          </a:p>
        </p:txBody>
      </p:sp>
      <p:sp>
        <p:nvSpPr>
          <p:cNvPr id="5" name="QC_5_AS.1_1#b6b820d3b?vaa=1&amp;vcp=1&amp;pid=b2dec4007&amp;color=0,0,0&amp;vtp=1&amp;vaab=1&amp;bbb=1&amp;hb=1"/>
          <p:cNvSpPr/>
          <p:nvPr/>
        </p:nvSpPr>
        <p:spPr>
          <a:xfrm>
            <a:off x="539496" y="34664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本题考查序数词的辨析。设空处前面有定冠词the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，所以这里应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该用序数词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。结合again可知，这是第二次举行艺术节。句意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：——下周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将举行第二届艺术节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。——太棒了。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我们可以再次欣赏一些美丽的画。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06e863108?vaa=1&amp;vcp=1&amp;pid=b2dec4007&amp;color=0,0,0&amp;vtp=1&amp;vaab=1&amp;bt=1&amp;bbb=1&amp;hb=1"/>
          <p:cNvSpPr/>
          <p:nvPr/>
        </p:nvSpPr>
        <p:spPr>
          <a:xfrm>
            <a:off x="539496" y="15666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（节气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Lichun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endParaRPr lang="en-US" altLang="zh-CN" sz="2800" dirty="0"/>
          </a:p>
        </p:txBody>
      </p:sp>
      <p:sp>
        <p:nvSpPr>
          <p:cNvPr id="3" name="QC_5_AN.7_1#06e863108.blank?vaa=1&amp;vcp=1&amp;pid=b2dec4007&amp;color=0,0,0&amp;vpa=2&amp;vtp=1&amp;vaab=1"/>
          <p:cNvSpPr/>
          <p:nvPr/>
        </p:nvSpPr>
        <p:spPr>
          <a:xfrm>
            <a:off x="7349078" y="15361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06e863108.choices?vaa=1&amp;vcp=1&amp;pid=b2dec4007&amp;color=0,0,0&amp;vtp=1&amp;vaab=1&amp;bbb=1"/>
          <p:cNvSpPr/>
          <p:nvPr/>
        </p:nvSpPr>
        <p:spPr>
          <a:xfrm>
            <a:off x="539496" y="2833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06987" algn="l"/>
                <a:tab pos="7055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.twenty-four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B.twenty-fourth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twenty-fourth</a:t>
            </a:r>
            <a:endParaRPr lang="en-US" altLang="zh-CN" sz="2800" dirty="0"/>
          </a:p>
        </p:txBody>
      </p:sp>
      <p:sp>
        <p:nvSpPr>
          <p:cNvPr id="5" name="QC_5_AS.1_1#06e863108?vaa=1&amp;vcp=1&amp;pid=b2dec4007&amp;color=0,0,0&amp;vtp=1&amp;vaab=1&amp;bbb=1&amp;hb=1"/>
          <p:cNvSpPr/>
          <p:nvPr/>
        </p:nvSpPr>
        <p:spPr>
          <a:xfrm>
            <a:off x="539496" y="34632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本题考查数词的用法。根据设空处后面的名词复数terms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可判断，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这里应该填基数词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twenty-four表示数量。句意：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一年有二十四个节气。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立春是第一个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bc7cdee27?vaa=1&amp;vcp=1&amp;pid=b2dec4007&amp;color=0,0,0&amp;vtp=1&amp;vaab=1&amp;bt=1&amp;bbb=1&amp;hb=1"/>
          <p:cNvSpPr/>
          <p:nvPr/>
        </p:nvSpPr>
        <p:spPr>
          <a:xfrm>
            <a:off x="539496" y="75996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afford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1_1#bc7cdee27.bracket?vaa=1&amp;vcp=1&amp;pid=b2dec4007&amp;color=0,0,0&amp;vpa=3&amp;vtp=1&amp;vaab=1"/>
          <p:cNvSpPr/>
          <p:nvPr/>
        </p:nvSpPr>
        <p:spPr>
          <a:xfrm>
            <a:off x="7753762" y="135966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bc7cdee27.choices?vaa=1&amp;vcp=1&amp;pid=b2dec4007&amp;color=0,0,0&amp;vtp=1&amp;vaab=1&amp;bbb=1"/>
          <p:cNvSpPr/>
          <p:nvPr/>
        </p:nvSpPr>
        <p:spPr>
          <a:xfrm>
            <a:off x="539496" y="196926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9276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A.hundreds；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.hundred；to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  <p:sp>
        <p:nvSpPr>
          <p:cNvPr id="5" name="QC_5_AS.1_1#bc7cdee27?vaa=1&amp;vcp=1&amp;pid=b2dec4007&amp;color=0,0,0&amp;vtp=1&amp;vaab=1&amp;bbb=1&amp;hb=1"/>
          <p:cNvSpPr/>
          <p:nvPr/>
        </p:nvSpPr>
        <p:spPr>
          <a:xfrm>
            <a:off x="539496" y="2566098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本题考查数量的表示方法和不定式的用法。hundred（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百），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（千），million（百万），billion（十亿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）等前面有确切的数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词修饰时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，通常不加-s，也不与of搭配；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前面没有确切的数词修饰时，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-s，且必须与of搭配，表示概数。设空处前面有数词two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，此处应用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单数形式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hundred。afford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是固定搭配，意为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“负担得起做某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”。句意：200美元足够买这辆自行车了，但我买不起。故答案为C。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8357373b1?vaa=1&amp;vcp=1&amp;pid=b2dec4007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</p:txBody>
      </p:sp>
      <p:sp>
        <p:nvSpPr>
          <p:cNvPr id="3" name="QC_5_AN.15_1#8357373b1.blank?vaa=1&amp;vcp=1&amp;pid=b2dec4007&amp;color=0,0,0&amp;vpa=4&amp;vtp=1&amp;vaab=1"/>
          <p:cNvSpPr/>
          <p:nvPr/>
        </p:nvSpPr>
        <p:spPr>
          <a:xfrm>
            <a:off x="6001290" y="12161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_2#8357373b1.choices?vaa=1&amp;vcp=1&amp;pid=b2dec4007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34553" algn="l"/>
                <a:tab pos="75040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.eighteen-year-olds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B.eighteen-year-old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.eighteen-years-old</a:t>
            </a:r>
            <a:endParaRPr lang="en-US" altLang="zh-CN" sz="2800" dirty="0"/>
          </a:p>
        </p:txBody>
      </p:sp>
      <p:sp>
        <p:nvSpPr>
          <p:cNvPr id="5" name="QC_5_AS.1_1#8357373b1?vaa=1&amp;vcp=1&amp;pid=b2dec4007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本题考查“基数词+连字符+名词”结构的用法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。此结构具有形容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词性质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，用作定语，这种结构中名词只能用单数形式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，并且其后必须接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。句意：一个十八岁的男孩，李文，努力学习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，在期末考试中取得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了好成绩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d75474e65?vaa=1&amp;vcp=1&amp;pid=b2dec4007&amp;color=0,0,0&amp;vtp=1&amp;vaab=1&amp;bt=1&amp;bbb=1&amp;hb=1"/>
          <p:cNvSpPr/>
          <p:nvPr/>
        </p:nvSpPr>
        <p:spPr>
          <a:xfrm>
            <a:off x="539496" y="12466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weekends.</a:t>
            </a:r>
            <a:endParaRPr lang="en-US" altLang="zh-CN" sz="2800" dirty="0"/>
          </a:p>
        </p:txBody>
      </p:sp>
      <p:sp>
        <p:nvSpPr>
          <p:cNvPr id="3" name="QC_5_AN.19_1#d75474e65.blank?vaa=1&amp;vcp=1&amp;pid=b2dec4007&amp;color=0,0,0&amp;vpa=5&amp;vtp=1&amp;vaab=1"/>
          <p:cNvSpPr/>
          <p:nvPr/>
        </p:nvSpPr>
        <p:spPr>
          <a:xfrm>
            <a:off x="6442614" y="12161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_2#d75474e65.choices?vaa=1&amp;vcp=1&amp;pid=b2dec4007&amp;color=0,0,0&amp;vtp=1&amp;vaab=1&amp;bbb=1"/>
          <p:cNvSpPr/>
          <p:nvPr/>
        </p:nvSpPr>
        <p:spPr>
          <a:xfrm>
            <a:off x="539496" y="25137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59387" algn="l"/>
                <a:tab pos="7334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fifths</a:t>
            </a:r>
            <a:endParaRPr lang="en-US" altLang="zh-CN" sz="2800" dirty="0"/>
          </a:p>
        </p:txBody>
      </p:sp>
      <p:sp>
        <p:nvSpPr>
          <p:cNvPr id="5" name="QC_5_AS.1_1#d75474e65?vaa=1&amp;vcp=1&amp;pid=b2dec4007&amp;color=0,0,0&amp;vtp=1&amp;vaab=1&amp;bbb=1&amp;hb=1"/>
          <p:cNvSpPr/>
          <p:nvPr/>
        </p:nvSpPr>
        <p:spPr>
          <a:xfrm>
            <a:off x="539496" y="314318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本题考查分数的表达。在英语中，分数的表达方法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：分数的分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子用基数词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，分母用序数词。如果分子大于1时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，表示分母的序数词要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用复数形式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。“五分之二”的正确表达是two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fifths。句意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：大约五分之二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的同学在周末帮助他们的父母做家务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009fb9693?vcp=1&amp;pid=b2dec4007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学习至此，请完成第28讲备考练习（第243页）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598e0241.fixed?vcp=1&amp;pid=fef395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a598e0241.fixed?vcp=1&amp;pid=fef395855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第28讲备考练习（数词）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1_1#f783ceaa1?sp=1&amp;vaa=1&amp;vcp=1&amp;pid=25c95c945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1.（2024·四川达州·中考）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anniversary.(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3_1#f783ceaa1.bracket?vaa=1&amp;vcp=1&amp;pid=25c95c945&amp;color=0,0,0&amp;vpa=6&amp;vtp=1&amp;vaab=1"/>
          <p:cNvSpPr/>
          <p:nvPr/>
        </p:nvSpPr>
        <p:spPr>
          <a:xfrm>
            <a:off x="9269064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1_2#f783ceaa1.choices?vaa=1&amp;vcp=1&amp;pid=25c95c945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05953" algn="l"/>
                <a:tab pos="77961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.fifth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endParaRPr lang="en-US" altLang="zh-CN" sz="2800" dirty="0"/>
          </a:p>
        </p:txBody>
      </p:sp>
      <p:sp>
        <p:nvSpPr>
          <p:cNvPr id="6" name="QC_6_AS.1_1#f783ceaa1?vaa=1&amp;vcp=1&amp;pid=25c95c945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此处指第五个结婚纪念日，应用序数词。因空前有代词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her修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，所以序数词前不加定冠词the。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1c32db7e9?vaa=1&amp;vcp=1&amp;pid=25c95c945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2.（2024·山东东营·中考改编）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7_1#1c32db7e9.bracket?vaa=1&amp;vcp=1&amp;pid=25c95c945&amp;color=0,0,0&amp;vpa=7&amp;vtp=1&amp;vaab=1"/>
          <p:cNvSpPr/>
          <p:nvPr/>
        </p:nvSpPr>
        <p:spPr>
          <a:xfrm>
            <a:off x="7456456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5_2#1c32db7e9.choices?vaa=1&amp;vcp=1&amp;pid=25c95c945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2887" algn="l"/>
                <a:tab pos="76267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</p:txBody>
      </p:sp>
      <p:sp>
        <p:nvSpPr>
          <p:cNvPr id="5" name="QC_6_AS.1_1#1c32db7e9?vaa=1&amp;vcp=1&amp;pid=25c95c945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sister.”可知，“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有一个哥哥和一个妹妹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，所以“我”是家里的第二个孩子。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99c90b848?sp=1&amp;vaa=1&amp;vcp=1&amp;pid=25c95c945&amp;color=0,0,0&amp;vtp=1&amp;vaab=1&amp;bt=1&amp;bbb=1&amp;hb=1"/>
          <p:cNvSpPr/>
          <p:nvPr/>
        </p:nvSpPr>
        <p:spPr>
          <a:xfrm>
            <a:off x="539496" y="10762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3.（2024·四川凉山州·中考）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triangle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=3,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BC=4,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31_1#99c90b848.bracket?vaa=1&amp;vcp=1&amp;pid=25c95c945&amp;color=0,0,0&amp;vpa=8&amp;vtp=1&amp;vaab=1"/>
          <p:cNvSpPr/>
          <p:nvPr/>
        </p:nvSpPr>
        <p:spPr>
          <a:xfrm>
            <a:off x="3316255" y="23583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6_BD.29_2#99c90b848?vaa=1&amp;vcp=1&amp;pid=25c95c9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8032" y="3053937"/>
            <a:ext cx="2532888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9_3#99c90b848.choices?vaa=1&amp;vcp=1&amp;pid=25c95c945&amp;color=0,0,0&amp;vtp=1&amp;vaab=1&amp;bbb=1"/>
          <p:cNvSpPr/>
          <p:nvPr/>
        </p:nvSpPr>
        <p:spPr>
          <a:xfrm>
            <a:off x="539496" y="45652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2087" algn="l"/>
                <a:tab pos="73727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B.seven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.twelve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99c90b848?vaa=1&amp;vcp=1&amp;pid=25c95c945&amp;color=0,0,0&amp;vtp=1&amp;vaab=1&amp;bbb=1"/>
              <p:cNvSpPr/>
              <p:nvPr/>
            </p:nvSpPr>
            <p:spPr>
              <a:xfrm>
                <a:off x="539496" y="5188680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根据勾股定理，AC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+BC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=AB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，由此可得出，AB=5。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99c90b848?vaa=1&amp;vcp=1&amp;pid=25c95c94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88680"/>
                <a:ext cx="11109960" cy="553657"/>
              </a:xfrm>
              <a:prstGeom prst="rect">
                <a:avLst/>
              </a:prstGeom>
              <a:blipFill>
                <a:blip r:embed="rId4"/>
                <a:stretch>
                  <a:fillRect l="-1976" t="-1099" b="-39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d90fc6208?sp=1&amp;vaa=1&amp;vcp=1&amp;pid=25c95c945&amp;color=0,0,0&amp;vtp=1&amp;vaab=1&amp;bt=1&amp;bbb=1&amp;hb=1"/>
          <p:cNvSpPr/>
          <p:nvPr/>
        </p:nvSpPr>
        <p:spPr>
          <a:xfrm>
            <a:off x="539496" y="741934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4.（2023·黑龙江齐齐哈尔·中考）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Island.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90fc6208.bracket?vaa=1&amp;vcp=1&amp;pid=25c95c945&amp;color=0,0,0&amp;vpa=9&amp;vtp=1&amp;vaab=1"/>
          <p:cNvSpPr/>
          <p:nvPr/>
        </p:nvSpPr>
        <p:spPr>
          <a:xfrm>
            <a:off x="10560844" y="195122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3_2#d90fc6208.choices?vaa=1&amp;vcp=1&amp;pid=25c95c945&amp;color=0,0,0&amp;vtp=1&amp;vaab=1&amp;bbb=1"/>
          <p:cNvSpPr/>
          <p:nvPr/>
        </p:nvSpPr>
        <p:spPr>
          <a:xfrm>
            <a:off x="539496" y="254812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.first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B.second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.third</a:t>
            </a:r>
            <a:endParaRPr lang="en-US" altLang="zh-CN" sz="2800" dirty="0"/>
          </a:p>
        </p:txBody>
      </p:sp>
      <p:sp>
        <p:nvSpPr>
          <p:cNvPr id="5" name="QC_6_BD.35_1#e6ef29073?vaa=1&amp;vcp=1&amp;pid=25c95c945&amp;color=0,0,0&amp;vtp=1&amp;vaab=1&amp;bbb=1&amp;hb=1"/>
          <p:cNvSpPr/>
          <p:nvPr/>
        </p:nvSpPr>
        <p:spPr>
          <a:xfrm>
            <a:off x="539496" y="314496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Tree-Planting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7_1#e6ef29073.bracket?vaa=1&amp;vcp=1&amp;pid=25c95c945&amp;color=0,0,0&amp;vpa=10&amp;vtp=1&amp;vaab=1"/>
          <p:cNvSpPr/>
          <p:nvPr/>
        </p:nvSpPr>
        <p:spPr>
          <a:xfrm>
            <a:off x="3233705" y="374465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5_2#e6ef29073.choices?vaa=1&amp;vcp=1&amp;pid=25c95c945&amp;color=0,0,0&amp;vtp=1&amp;vaab=1&amp;bbb=1"/>
          <p:cNvSpPr/>
          <p:nvPr/>
        </p:nvSpPr>
        <p:spPr>
          <a:xfrm>
            <a:off x="539496" y="435432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.hundreds</a:t>
            </a:r>
            <a:endParaRPr lang="en-US" altLang="zh-CN" sz="2800" dirty="0"/>
          </a:p>
        </p:txBody>
      </p:sp>
      <p:sp>
        <p:nvSpPr>
          <p:cNvPr id="8" name="QC_6_AS.2_1#e6ef29073?vaa=1&amp;vcp=1&amp;pid=25c95c945&amp;color=0,0,0&amp;vtp=1&amp;vaab=1&amp;bbb=1&amp;hb=1"/>
          <p:cNvSpPr/>
          <p:nvPr/>
        </p:nvSpPr>
        <p:spPr>
          <a:xfrm>
            <a:off x="539496" y="495115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根据语境可知，此处表示不确定的数字，所以hundred后加-s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of连用，构成hundreds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of，表示概数。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822fcfff7?sp=1&amp;vaa=1&amp;vcp=1&amp;pid=25c95c945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（2023·甘肃白银·中考改编）—What’s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22fcfff7.bracket?vaa=1&amp;vcp=1&amp;pid=25c95c945&amp;color=0,0,0&amp;vpa=11&amp;vtp=1&amp;vaab=1"/>
          <p:cNvSpPr/>
          <p:nvPr/>
        </p:nvSpPr>
        <p:spPr>
          <a:xfrm>
            <a:off x="3316255" y="114145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9_2#822fcfff7.choices?vaa=1&amp;vcp=1&amp;pid=25c95c945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B.fifty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.seventy</a:t>
            </a:r>
            <a:endParaRPr lang="en-US" altLang="zh-CN" sz="2800" dirty="0"/>
          </a:p>
        </p:txBody>
      </p:sp>
      <p:sp>
        <p:nvSpPr>
          <p:cNvPr id="5" name="QC_6_BD.41_1#6c9c99627?vaa=1&amp;vcp=1&amp;pid=25c95c945&amp;color=0,0,0&amp;vtp=1&amp;vaab=1&amp;bbb=1&amp;hb=1"/>
          <p:cNvSpPr/>
          <p:nvPr/>
        </p:nvSpPr>
        <p:spPr>
          <a:xfrm>
            <a:off x="539496" y="231468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7.（2023·四川凉山州·中考）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“9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lasting”.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c9c99627.bracket?vaa=1&amp;vcp=1&amp;pid=25c95c945&amp;color=0,0,0&amp;vpa=12&amp;vtp=1&amp;vaab=1"/>
          <p:cNvSpPr/>
          <p:nvPr/>
        </p:nvSpPr>
        <p:spPr>
          <a:xfrm>
            <a:off x="1261015" y="34986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1_2#6c9c99627.choices?vaa=1&amp;vcp=1&amp;pid=25c95c945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B.eighth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.ninth</a:t>
            </a:r>
            <a:endParaRPr lang="en-US" altLang="zh-CN" sz="2800" dirty="0"/>
          </a:p>
        </p:txBody>
      </p:sp>
      <p:sp>
        <p:nvSpPr>
          <p:cNvPr id="8" name="QC_6_BD.43_1#ea16bf4dd?vaa=1&amp;vcp=1&amp;pid=25c95c945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8.（2023·辽宁阜新·中考改编）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October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44_1#ea16bf4dd.bracket?vaa=1&amp;vcp=1&amp;pid=25c95c945&amp;color=0,0,0&amp;vpa=13&amp;vtp=1&amp;vaab=1"/>
          <p:cNvSpPr/>
          <p:nvPr/>
        </p:nvSpPr>
        <p:spPr>
          <a:xfrm>
            <a:off x="5880068" y="5254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43_2#ea16bf4dd.choices?vaa=1&amp;vcp=1&amp;pid=25c95c945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.eighth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B.ninth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.tenth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3d8f2695.fixed?vcp=1&amp;pid=fef395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e3d8f2695.fixed?vcp=1&amp;pid=fef39585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6055df4ab?vaa=1&amp;vcp=1&amp;pid=25c95c945&amp;color=0,0,0&amp;vtp=1&amp;vaab=1&amp;bt=1&amp;bbb=1&amp;hb=1"/>
          <p:cNvSpPr/>
          <p:nvPr/>
        </p:nvSpPr>
        <p:spPr>
          <a:xfrm>
            <a:off x="539496" y="1222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9.（2023·湖南郴州·中考）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Dongjiang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tourists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055df4ab.bracket?vaa=1&amp;vcp=1&amp;pid=25c95c945&amp;color=0,0,0&amp;vpa=14&amp;vtp=1&amp;vaab=1"/>
          <p:cNvSpPr/>
          <p:nvPr/>
        </p:nvSpPr>
        <p:spPr>
          <a:xfrm>
            <a:off x="8820119" y="18567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5_2#6055df4ab.choices?vaa=1&amp;vcp=1&amp;pid=25c95c945&amp;color=0,0,0&amp;vtp=1&amp;vaab=1&amp;bbb=1"/>
          <p:cNvSpPr/>
          <p:nvPr/>
        </p:nvSpPr>
        <p:spPr>
          <a:xfrm>
            <a:off x="539496" y="2497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B.hundreds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C_6_BD.47_1#6390ce028?vaa=1&amp;vcp=1&amp;pid=25c95c945&amp;color=0,0,0&amp;vtp=1&amp;vaab=1&amp;bbb=1&amp;hb=1"/>
          <p:cNvSpPr/>
          <p:nvPr/>
        </p:nvSpPr>
        <p:spPr>
          <a:xfrm>
            <a:off x="539496" y="31270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10.（2023·黑龙江牡丹江·中考）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（《红星照耀中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8_1#6390ce028.bracket?vaa=1&amp;vcp=1&amp;pid=25c95c945&amp;color=0,0,0&amp;vpa=15&amp;vtp=1&amp;vaab=1"/>
          <p:cNvSpPr/>
          <p:nvPr/>
        </p:nvSpPr>
        <p:spPr>
          <a:xfrm>
            <a:off x="3667665" y="44090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7_2#6390ce028.choices?vaa=1&amp;vcp=1&amp;pid=25c95c945&amp;color=0,0,0&amp;vtp=1&amp;vaab=1&amp;bbb=1"/>
          <p:cNvSpPr/>
          <p:nvPr/>
        </p:nvSpPr>
        <p:spPr>
          <a:xfrm>
            <a:off x="539496" y="5049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57795f2d7?vaa=1&amp;vcp=1&amp;pid=25c95c945&amp;color=0,0,0&amp;vtp=1&amp;vaab=1&amp;bt=1&amp;bbb=1&amp;hb=1"/>
          <p:cNvSpPr/>
          <p:nvPr/>
        </p:nvSpPr>
        <p:spPr>
          <a:xfrm>
            <a:off x="539496" y="18483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11.（2023·山东滨州·中考改编）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0_1#57795f2d7.bracket?vaa=1&amp;vcp=1&amp;pid=25c95c945&amp;color=0,0,0&amp;vpa=16&amp;vtp=1&amp;vaab=1"/>
          <p:cNvSpPr/>
          <p:nvPr/>
        </p:nvSpPr>
        <p:spPr>
          <a:xfrm>
            <a:off x="10903489" y="24827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9_2#57795f2d7.choices?vaa=1&amp;vcp=1&amp;pid=25c95c945&amp;color=0,0,0&amp;vtp=1&amp;vaab=1&amp;bbb=1"/>
          <p:cNvSpPr/>
          <p:nvPr/>
        </p:nvSpPr>
        <p:spPr>
          <a:xfrm>
            <a:off x="539496" y="31313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A.thousand;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.thousands;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.thousand;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6babd6608?sp=1&amp;vaa=1&amp;vcp=1&amp;pid=25c95c945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12.（2023·江苏镇江·中考改编）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survey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Zhenjiang,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ct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Reasons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foreigners</a:t>
            </a:r>
            <a:endParaRPr lang="en-US" altLang="zh-CN" sz="2800" dirty="0"/>
          </a:p>
        </p:txBody>
      </p:sp>
      <p:sp>
        <p:nvSpPr>
          <p:cNvPr id="3" name="QC_6_AN.52_1#6babd6608.bracket?vaa=1&amp;vcp=1&amp;pid=25c95c945&amp;color=0,0,0&amp;vpa=17&amp;vtp=1&amp;vaab=1"/>
          <p:cNvSpPr/>
          <p:nvPr/>
        </p:nvSpPr>
        <p:spPr>
          <a:xfrm>
            <a:off x="6466428" y="18574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1_2#6babd6608?vaa=1&amp;vcp=1&amp;pid=25c95c945&amp;color=0,0,0&amp;vtp=1&amp;vaab=1&amp;bbb=1"/>
          <p:cNvSpPr/>
          <p:nvPr/>
        </p:nvSpPr>
        <p:spPr>
          <a:xfrm>
            <a:off x="539496" y="3118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Zhenjiang.</a:t>
            </a:r>
            <a:endParaRPr lang="en-US" altLang="zh-CN" sz="2800" dirty="0"/>
          </a:p>
        </p:txBody>
      </p:sp>
      <p:pic>
        <p:nvPicPr>
          <p:cNvPr id="5" name="QC_6_BD.51_3#6babd6608?vaa=1&amp;vcp=1&amp;pid=25c95c9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8218" y="3801409"/>
            <a:ext cx="5452516" cy="177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51_4#6babd6608.choices?vaa=1&amp;vcp=1&amp;pid=25c95c945&amp;color=0,0,0&amp;vtp=1&amp;vaab=1&amp;bbb=1"/>
          <p:cNvSpPr/>
          <p:nvPr/>
        </p:nvSpPr>
        <p:spPr>
          <a:xfrm>
            <a:off x="539496" y="57064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8353" algn="l"/>
                <a:tab pos="77453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.forty-five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B.twenty-two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.eighteen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d3fc98c18?sp=1&amp;vaa=1&amp;vcp=1&amp;pid=25c95c945&amp;color=0,0,0&amp;vtp=1&amp;vaab=1&amp;bt=1&amp;bbb=1&amp;hb=1"/>
          <p:cNvSpPr/>
          <p:nvPr/>
        </p:nvSpPr>
        <p:spPr>
          <a:xfrm>
            <a:off x="539496" y="6453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13.（2023·黑龙江哈尔滨·中考）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survey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34" name="QC_6_BD.53_2#d3fc98c18?colgroup=9,3,3,6,6&amp;vaa=1&amp;vcp=1&amp;pid=25c95c94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867629"/>
              </p:ext>
            </p:extLst>
          </p:nvPr>
        </p:nvGraphicFramePr>
        <p:xfrm>
          <a:off x="539496" y="3270726"/>
          <a:ext cx="11055096" cy="2247075"/>
        </p:xfrm>
        <a:graphic>
          <a:graphicData uri="http://schemas.openxmlformats.org/drawingml/2006/table">
            <a:tbl>
              <a:tblPr/>
              <a:tblGrid>
                <a:gridCol w="3465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3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9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Activities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Singing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Drawing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pictures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poems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Percentage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百分比）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25%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C_6_AN.54_1#d3fc98c18.bracket?vaa=1&amp;vcp=1&amp;pid=25c95c945&amp;color=0,0,0&amp;vpa=18&amp;vtp=1&amp;vaab=1"/>
          <p:cNvSpPr/>
          <p:nvPr/>
        </p:nvSpPr>
        <p:spPr>
          <a:xfrm>
            <a:off x="4536027" y="25751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3_3#d3fc98c18.choices?vaa=1&amp;vcp=1&amp;pid=25c95c945&amp;color=0,0,0&amp;vtp=1&amp;vaab=1&amp;bbb=1"/>
          <p:cNvSpPr/>
          <p:nvPr/>
        </p:nvSpPr>
        <p:spPr>
          <a:xfrm>
            <a:off x="539496" y="56456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.10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B.20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eb0f4b316?vaa=1&amp;vcp=1&amp;pid=25c95c945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14.（2022·黑龙江龙东地区·中考）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entrance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examination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7_1#eb0f4b316.bracket?vaa=1&amp;vcp=1&amp;pid=25c95c945&amp;color=0,0,0&amp;vpa=19&amp;vtp=1&amp;vaab=1"/>
          <p:cNvSpPr/>
          <p:nvPr/>
        </p:nvSpPr>
        <p:spPr>
          <a:xfrm>
            <a:off x="9033414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5_2#eb0f4b316.choices?vaa=1&amp;vcp=1&amp;pid=25c95c945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76887" algn="l"/>
                <a:tab pos="75251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B.two-month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.two-months</a:t>
            </a:r>
            <a:endParaRPr lang="en-US" altLang="zh-CN" sz="2800" dirty="0"/>
          </a:p>
        </p:txBody>
      </p:sp>
      <p:sp>
        <p:nvSpPr>
          <p:cNvPr id="5" name="QC_6_AS.1_1#eb0f4b316?vaa=1&amp;vcp=1&amp;pid=25c95c945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“基数词+连字符+名词”结构的用法。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此结构具有形容词性质，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用作定语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，这一种结构中名词只能用单数形式，并且其后必须接名词。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9_1#4308f30c5?vaa=1&amp;vcp=1&amp;pid=25c95c945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15.（2022·山东济南·中考改编）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308f30c5.bracket?vaa=1&amp;vcp=1&amp;pid=25c95c945&amp;color=0,0,0&amp;vpa=20&amp;vtp=1&amp;vaab=1"/>
          <p:cNvSpPr/>
          <p:nvPr/>
        </p:nvSpPr>
        <p:spPr>
          <a:xfrm>
            <a:off x="8187278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9_2#4308f30c5.choices?vaa=1&amp;vcp=1&amp;pid=25c95c945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.first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B.second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.third</a:t>
            </a:r>
            <a:endParaRPr lang="en-US" altLang="zh-CN" sz="2800" dirty="0"/>
          </a:p>
        </p:txBody>
      </p:sp>
      <p:sp>
        <p:nvSpPr>
          <p:cNvPr id="5" name="QC_6_BD.61_1#db231b445?vaa=1&amp;vcp=1&amp;pid=25c95c945&amp;color=0,0,0&amp;vtp=1&amp;vaab=1&amp;bbb=1&amp;hb=1"/>
          <p:cNvSpPr/>
          <p:nvPr/>
        </p:nvSpPr>
        <p:spPr>
          <a:xfrm>
            <a:off x="539496" y="23146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16.（2022·黑龙江齐齐哈尔·中考）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b231b445.bracket?vaa=1&amp;vcp=1&amp;pid=25c95c945&amp;color=0,0,0&amp;vpa=21&amp;vtp=1&amp;vaab=1"/>
          <p:cNvSpPr/>
          <p:nvPr/>
        </p:nvSpPr>
        <p:spPr>
          <a:xfrm>
            <a:off x="8465789" y="29017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1_2#db231b445.choices?vaa=1&amp;vcp=1&amp;pid=25c95c945&amp;color=0,0,0&amp;vtp=1&amp;vaab=1&amp;bbb=1"/>
          <p:cNvSpPr/>
          <p:nvPr/>
        </p:nvSpPr>
        <p:spPr>
          <a:xfrm>
            <a:off x="539496" y="35018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.thousands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.thousand</a:t>
            </a:r>
            <a:endParaRPr lang="en-US" altLang="zh-CN" sz="2800" dirty="0"/>
          </a:p>
        </p:txBody>
      </p:sp>
      <p:sp>
        <p:nvSpPr>
          <p:cNvPr id="8" name="QC_6_BD.63_1#a6f5ff792?vaa=1&amp;vcp=1&amp;pid=25c95c945&amp;color=0,0,0&amp;vtp=1&amp;vaab=1&amp;bbb=1&amp;hb=1"/>
          <p:cNvSpPr/>
          <p:nvPr/>
        </p:nvSpPr>
        <p:spPr>
          <a:xfrm>
            <a:off x="539496" y="408284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17.（2022·辽宁营口·中考改编）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secretly.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4_1#a6f5ff792.bracket?vaa=1&amp;vcp=1&amp;pid=25c95c945&amp;color=0,0,0&amp;vpa=22&amp;vtp=1&amp;vaab=1"/>
          <p:cNvSpPr/>
          <p:nvPr/>
        </p:nvSpPr>
        <p:spPr>
          <a:xfrm>
            <a:off x="1378490" y="52668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63_2#a6f5ff792.choices?vaa=1&amp;vcp=1&amp;pid=25c95c945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5_1#2c952293d?vaa=1&amp;vcp=1&amp;pid=25c95c945&amp;color=0,0,0&amp;vtp=1&amp;vaab=1&amp;bt=1&amp;bbb=1&amp;hb=1"/>
          <p:cNvSpPr/>
          <p:nvPr/>
        </p:nvSpPr>
        <p:spPr>
          <a:xfrm>
            <a:off x="539496" y="15285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18.（2022·黑龙江绥化·中考）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exhibition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（展览）.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6_1#2c952293d.bracket?vaa=1&amp;vcp=1&amp;pid=25c95c945&amp;color=0,0,0&amp;vpa=23&amp;vtp=1&amp;vaab=1"/>
          <p:cNvSpPr/>
          <p:nvPr/>
        </p:nvSpPr>
        <p:spPr>
          <a:xfrm>
            <a:off x="1753139" y="28106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5_2#2c952293d.choices?vaa=1&amp;vcp=1&amp;pid=25c95c945&amp;color=0,0,0&amp;vtp=1&amp;vaab=1&amp;bbb=1"/>
          <p:cNvSpPr/>
          <p:nvPr/>
        </p:nvSpPr>
        <p:spPr>
          <a:xfrm>
            <a:off x="539496" y="34568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.hundreds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70ec5989a?sp=1&amp;vaa=1&amp;vcp=1&amp;pid=25c95c945&amp;color=0,0,0&amp;vtp=1&amp;vaab=1&amp;bt=1&amp;bbb=1&amp;hb=1"/>
          <p:cNvSpPr/>
          <p:nvPr/>
        </p:nvSpPr>
        <p:spPr>
          <a:xfrm>
            <a:off x="539496" y="12010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19.（2022·贵州黔东南州·中考改编）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Guizhou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9_1#70ec5989a.bracket?vaa=1&amp;vcp=1&amp;pid=25c95c945&amp;color=0,0,0&amp;vpa=24&amp;vtp=1&amp;vaab=1"/>
          <p:cNvSpPr/>
          <p:nvPr/>
        </p:nvSpPr>
        <p:spPr>
          <a:xfrm>
            <a:off x="6461664" y="24830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7_2#70ec5989a.choices?vaa=1&amp;vcp=1&amp;pid=25c95c945&amp;color=0,0,0&amp;vtp=1&amp;vaab=1&amp;bbb=1"/>
          <p:cNvSpPr/>
          <p:nvPr/>
        </p:nvSpPr>
        <p:spPr>
          <a:xfrm>
            <a:off x="539496" y="31293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  <a:endParaRPr lang="en-US" altLang="zh-CN" sz="2800" dirty="0"/>
          </a:p>
        </p:txBody>
      </p:sp>
      <p:sp>
        <p:nvSpPr>
          <p:cNvPr id="5" name="QC_6_AS.1_1#70ec5989a?vaa=1&amp;vcp=1&amp;pid=25c95c945&amp;color=0,0,0&amp;vtp=1&amp;vaab=1&amp;bbb=1"/>
          <p:cNvSpPr/>
          <p:nvPr/>
        </p:nvSpPr>
        <p:spPr>
          <a:xfrm>
            <a:off x="539496" y="50519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询问人口的多少要用“What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1_1#834b6daee?vaa=1&amp;vcp=1&amp;pid=25c95c945&amp;color=0,0,0&amp;vtp=1&amp;vaab=1&amp;bt=1&amp;bbb=1&amp;hb=1"/>
          <p:cNvSpPr/>
          <p:nvPr/>
        </p:nvSpPr>
        <p:spPr>
          <a:xfrm>
            <a:off x="539496" y="15461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20.（2022·甘肃白银·中考改编）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100" b="0" i="0" u="sng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00" b="0" i="0" u="sng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34b6daee.bracket?vaa=1&amp;vcp=1&amp;pid=25c95c945&amp;color=0,0,0&amp;vpa=25&amp;vtp=1&amp;vaab=1"/>
          <p:cNvSpPr/>
          <p:nvPr/>
        </p:nvSpPr>
        <p:spPr>
          <a:xfrm>
            <a:off x="1694403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1_2#834b6daee.choices?vaa=1&amp;vcp=1&amp;pid=25c95c945&amp;color=0,0,0&amp;vtp=1&amp;vaab=1&amp;bbb=1"/>
          <p:cNvSpPr/>
          <p:nvPr/>
        </p:nvSpPr>
        <p:spPr>
          <a:xfrm>
            <a:off x="539496" y="282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endParaRPr lang="en-US" altLang="zh-CN" sz="2800" dirty="0"/>
          </a:p>
        </p:txBody>
      </p:sp>
      <p:sp>
        <p:nvSpPr>
          <p:cNvPr id="5" name="QC_6_BD.73_1#f1c055201?vaa=1&amp;vcp=1&amp;pid=25c95c945&amp;color=0,0,0&amp;vtp=1&amp;vaab=1&amp;bbb=1&amp;hb=1"/>
          <p:cNvSpPr/>
          <p:nvPr/>
        </p:nvSpPr>
        <p:spPr>
          <a:xfrm>
            <a:off x="539496" y="34508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21.（2021·辽宁丹东·中考改编）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4_1#f1c055201.bracket?vaa=1&amp;vcp=1&amp;pid=25c95c945&amp;color=0,0,0&amp;vpa=26&amp;vtp=1&amp;vaab=1"/>
          <p:cNvSpPr/>
          <p:nvPr/>
        </p:nvSpPr>
        <p:spPr>
          <a:xfrm>
            <a:off x="5860002" y="40852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73_2#f1c055201.choices?vaa=1&amp;vcp=1&amp;pid=25c95c945&amp;color=0,0,0&amp;vtp=1&amp;vaab=1&amp;bbb=1"/>
          <p:cNvSpPr/>
          <p:nvPr/>
        </p:nvSpPr>
        <p:spPr>
          <a:xfrm>
            <a:off x="539496" y="4720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9f153695?vcp=1&amp;pid=e3d8f269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673352"/>
            <a:ext cx="11064240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444fdcea.fixed?vcp=1&amp;pid=fef395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数词</a:t>
            </a:r>
            <a:endParaRPr lang="en-US" altLang="zh-CN" sz="4000" dirty="0"/>
          </a:p>
        </p:txBody>
      </p:sp>
      <p:sp>
        <p:nvSpPr>
          <p:cNvPr id="3" name="C_4_BD#d444fdcea.fixed?vcp=1&amp;pid=fef395855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17d75d4f?vcp=1&amp;pid=d444fdcea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在英语中，数词是表示数目或顺序的词类，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可分为基数词和序数词。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基数词表示数量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，序数词则表示顺序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。这一讲要求掌握基数词和序数词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的构成和基本用法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；熟练掌握年、月、日的表达法和常用数字的表达法。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dcbeb8e8?sp=1&amp;vcp=1&amp;pid=d444fdc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一、基数词的构成</a:t>
            </a:r>
            <a:endParaRPr lang="en-US" altLang="zh-CN" sz="3200" dirty="0"/>
          </a:p>
        </p:txBody>
      </p:sp>
      <p:sp>
        <p:nvSpPr>
          <p:cNvPr id="3" name="P_6_BD#f71d06197?sp=1&amp;vcp=1&amp;pid=7dcbeb8e8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1～12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独立成词，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需逐个记忆。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13～19的基数词以-teen结尾。注意记住thirteen,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fifteen,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eighteen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的正确拼写。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表示整“十”的基数词：20～90的基数词都以-ty结尾。注意twenty,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ninety的正确拼写。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21～99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的写法是：“十位数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个位数”，中间用连字符号“-”连接。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例如：36→thirty-six,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97→ninety-seven等。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71d06197?sp=1&amp;vcp=1&amp;pid=7dcbeb8e8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101～999的构成是：百位数和十位数之间用and连接。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→six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755→seven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fifty-five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.英语中没有“万”这个单位，一千以上且不到一百万的数字都用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thousand表示。例如：6,000→six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567,842→five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sixty-seven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forty-two等。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1,000,000是a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1,000,000,000在英国用one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million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表示；而在美国则用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billion表示。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6649a529?sp=1&amp;vcp=1&amp;pid=d444fdc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二、序数词的构成</a:t>
            </a:r>
            <a:endParaRPr lang="en-US" altLang="zh-CN" sz="3200" dirty="0"/>
          </a:p>
        </p:txBody>
      </p:sp>
      <p:sp>
        <p:nvSpPr>
          <p:cNvPr id="3" name="P_6_BD#29222631f?sp=1&amp;vcp=1&amp;pid=26649a529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序数词多数是由“基数词+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-th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”构成。-th一般读作/θ/。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以y结尾的整十的数字，先将y改为i，再加-eth，读作/ɪθ/。例如：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fiftieth,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seventy→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seventieth等。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21以上的非整十的数字，将末位数（即个位数）改为序数词，其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他的位数仍用基数词。例如：twenty-one→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twenty-first,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thirty-two→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thirty-second,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ninety-eight→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hundred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ninety-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eighth等。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2307</Words>
  <Application>Microsoft Office PowerPoint</Application>
  <PresentationFormat>宽屏</PresentationFormat>
  <Paragraphs>298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2024-11-19T09:25:42Z</dcterms:created>
  <dcterms:modified xsi:type="dcterms:W3CDTF">2025-07-25T08:34:12Z</dcterms:modified>
  <cp:category/>
  <cp:contentStatus/>
</cp:coreProperties>
</file>