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64" r:id="rId4"/>
    <p:sldId id="265" r:id="rId5"/>
    <p:sldId id="266" r:id="rId7"/>
    <p:sldId id="259" r:id="rId8"/>
    <p:sldId id="267" r:id="rId9"/>
    <p:sldId id="268" r:id="rId10"/>
    <p:sldId id="269" r:id="rId11"/>
    <p:sldId id="270" r:id="rId12"/>
    <p:sldId id="271" r:id="rId13"/>
    <p:sldId id="272" r:id="rId14"/>
    <p:sldId id="262" r:id="rId15"/>
    <p:sldId id="273" r:id="rId16"/>
    <p:sldId id="275" r:id="rId17"/>
    <p:sldId id="276" r:id="rId18"/>
    <p:sldId id="274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24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7" Type="http://schemas.openxmlformats.org/officeDocument/2006/relationships/notesSlide" Target="../notesSlides/notesSlide7.xml"/><Relationship Id="rId26" Type="http://schemas.openxmlformats.org/officeDocument/2006/relationships/slideLayout" Target="../slideLayouts/slideLayout18.xml"/><Relationship Id="rId25" Type="http://schemas.openxmlformats.org/officeDocument/2006/relationships/tags" Target="../tags/tag211.xml"/><Relationship Id="rId24" Type="http://schemas.openxmlformats.org/officeDocument/2006/relationships/tags" Target="../tags/tag210.xml"/><Relationship Id="rId23" Type="http://schemas.openxmlformats.org/officeDocument/2006/relationships/tags" Target="../tags/tag209.xml"/><Relationship Id="rId22" Type="http://schemas.openxmlformats.org/officeDocument/2006/relationships/image" Target="../media/image9.svg"/><Relationship Id="rId21" Type="http://schemas.openxmlformats.org/officeDocument/2006/relationships/image" Target="../media/image8.png"/><Relationship Id="rId20" Type="http://schemas.openxmlformats.org/officeDocument/2006/relationships/tags" Target="../tags/tag208.xml"/><Relationship Id="rId2" Type="http://schemas.openxmlformats.org/officeDocument/2006/relationships/tags" Target="../tags/tag196.xml"/><Relationship Id="rId19" Type="http://schemas.openxmlformats.org/officeDocument/2006/relationships/tags" Target="../tags/tag207.xml"/><Relationship Id="rId18" Type="http://schemas.openxmlformats.org/officeDocument/2006/relationships/tags" Target="../tags/tag206.xml"/><Relationship Id="rId17" Type="http://schemas.openxmlformats.org/officeDocument/2006/relationships/tags" Target="../tags/tag205.xml"/><Relationship Id="rId16" Type="http://schemas.openxmlformats.org/officeDocument/2006/relationships/image" Target="../media/image7.svg"/><Relationship Id="rId15" Type="http://schemas.openxmlformats.org/officeDocument/2006/relationships/image" Target="../media/image6.png"/><Relationship Id="rId14" Type="http://schemas.openxmlformats.org/officeDocument/2006/relationships/tags" Target="../tags/tag204.xml"/><Relationship Id="rId13" Type="http://schemas.openxmlformats.org/officeDocument/2006/relationships/tags" Target="../tags/tag203.xml"/><Relationship Id="rId12" Type="http://schemas.openxmlformats.org/officeDocument/2006/relationships/tags" Target="../tags/tag202.xml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tags" Target="../tags/tag19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3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17.xml"/><Relationship Id="rId1" Type="http://schemas.openxmlformats.org/officeDocument/2006/relationships/tags" Target="../tags/tag21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22.xml"/><Relationship Id="rId8" Type="http://schemas.openxmlformats.org/officeDocument/2006/relationships/tags" Target="../tags/tag22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9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23.xml"/><Relationship Id="rId1" Type="http://schemas.openxmlformats.org/officeDocument/2006/relationships/tags" Target="../tags/tag21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tags" Target="../tags/tag22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5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30.xml"/><Relationship Id="rId10" Type="http://schemas.openxmlformats.org/officeDocument/2006/relationships/tags" Target="../tags/tag229.xml"/><Relationship Id="rId1" Type="http://schemas.openxmlformats.org/officeDocument/2006/relationships/tags" Target="../tags/tag22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2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38.xml"/><Relationship Id="rId11" Type="http://schemas.openxmlformats.org/officeDocument/2006/relationships/tags" Target="../tags/tag237.xml"/><Relationship Id="rId10" Type="http://schemas.openxmlformats.org/officeDocument/2006/relationships/tags" Target="../tags/tag236.xml"/><Relationship Id="rId1" Type="http://schemas.openxmlformats.org/officeDocument/2006/relationships/tags" Target="../tags/tag2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40.xml"/><Relationship Id="rId1" Type="http://schemas.openxmlformats.org/officeDocument/2006/relationships/tags" Target="../tags/tag23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60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2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66.xml"/><Relationship Id="rId1" Type="http://schemas.openxmlformats.org/officeDocument/2006/relationships/tags" Target="../tags/tag16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8.xml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5.xml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80.xml"/><Relationship Id="rId10" Type="http://schemas.openxmlformats.org/officeDocument/2006/relationships/tags" Target="../tags/tag179.xml"/><Relationship Id="rId1" Type="http://schemas.openxmlformats.org/officeDocument/2006/relationships/tags" Target="../tags/tag17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2.xml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87.xml"/><Relationship Id="rId10" Type="http://schemas.openxmlformats.org/officeDocument/2006/relationships/tags" Target="../tags/tag186.xml"/><Relationship Id="rId1" Type="http://schemas.openxmlformats.org/officeDocument/2006/relationships/tags" Target="../tags/tag18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92.xml"/><Relationship Id="rId8" Type="http://schemas.openxmlformats.org/officeDocument/2006/relationships/tags" Target="../tags/tag19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9.xml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94.xml"/><Relationship Id="rId10" Type="http://schemas.openxmlformats.org/officeDocument/2006/relationships/tags" Target="../tags/tag193.xml"/><Relationship Id="rId1" Type="http://schemas.openxmlformats.org/officeDocument/2006/relationships/tags" Target="../tags/tag1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647815" y="2762250"/>
            <a:ext cx="5544185" cy="1334135"/>
          </a:xfrm>
        </p:spPr>
        <p:txBody>
          <a:bodyPr>
            <a:noAutofit/>
          </a:bodyPr>
          <a:p>
            <a:pPr algn="ctr"/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掌握婴幼儿盥洗的护理方法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模块二 项目一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三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720159" y="-35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四、洗澡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89355" y="4602480"/>
            <a:ext cx="10018395" cy="1630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304800" fontAlgn="auto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sym typeface="+mn-ea"/>
              </a:rPr>
              <a:t>洗澡可以帮助皮肤散热，促进血液循环，保持皮肤清洁。一般来说，婴幼儿生命体征正常，皮肤无严重损伤或感染均可洗澡，为了使婴儿的皮肤保持清洁，建议每天洗澡。</a:t>
            </a:r>
            <a:endParaRPr lang="zh-CN" altLang="en-US" sz="2400">
              <a:solidFill>
                <a:srgbClr val="C00000"/>
              </a:solidFill>
              <a:sym typeface="+mn-ea"/>
            </a:endParaRPr>
          </a:p>
        </p:txBody>
      </p:sp>
      <p:sp>
        <p:nvSpPr>
          <p:cNvPr id="100" name="矩形: 圆角 10"/>
          <p:cNvSpPr/>
          <p:nvPr>
            <p:custDataLst>
              <p:tags r:id="rId10"/>
            </p:custDataLst>
          </p:nvPr>
        </p:nvSpPr>
        <p:spPr>
          <a:xfrm>
            <a:off x="3181963" y="1518993"/>
            <a:ext cx="2117273" cy="2915733"/>
          </a:xfrm>
          <a:prstGeom prst="roundRect">
            <a:avLst>
              <a:gd name="adj" fmla="val 9199"/>
            </a:avLst>
          </a:prstGeom>
          <a:gradFill>
            <a:gsLst>
              <a:gs pos="100000">
                <a:srgbClr val="026CD4">
                  <a:lumMod val="20000"/>
                  <a:lumOff val="80000"/>
                  <a:alpha val="20000"/>
                </a:srgbClr>
              </a:gs>
              <a:gs pos="0">
                <a:srgbClr val="008BFF">
                  <a:lumMod val="20000"/>
                  <a:lumOff val="80000"/>
                </a:srgbClr>
              </a:gs>
            </a:gsLst>
            <a:lin ang="5400000" scaled="0"/>
          </a:gradFill>
          <a:ln w="19050">
            <a:gradFill flip="none" rotWithShape="1">
              <a:gsLst>
                <a:gs pos="19000">
                  <a:srgbClr val="026CD4">
                    <a:lumMod val="20000"/>
                    <a:lumOff val="80000"/>
                    <a:alpha val="20000"/>
                  </a:srgbClr>
                </a:gs>
                <a:gs pos="100000">
                  <a:srgbClr val="026CD4"/>
                </a:gs>
              </a:gsLst>
              <a:lin ang="15960000" scaled="1"/>
              <a:tileRect/>
            </a:gradFill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endParaRPr lang="zh-CN" altLang="en-US" sz="1400" dirty="0">
              <a:latin typeface="+mn-ea"/>
              <a:cs typeface="思源黑体 CN Bold" panose="020B0800000000000000" charset="-122"/>
            </a:endParaRPr>
          </a:p>
        </p:txBody>
      </p:sp>
      <p:sp>
        <p:nvSpPr>
          <p:cNvPr id="101" name="圆角矩形 100"/>
          <p:cNvSpPr/>
          <p:nvPr>
            <p:custDataLst>
              <p:tags r:id="rId11"/>
            </p:custDataLst>
          </p:nvPr>
        </p:nvSpPr>
        <p:spPr>
          <a:xfrm>
            <a:off x="4538405" y="1210310"/>
            <a:ext cx="938985" cy="615602"/>
          </a:xfrm>
          <a:prstGeom prst="roundRect">
            <a:avLst/>
          </a:prstGeom>
          <a:gradFill>
            <a:gsLst>
              <a:gs pos="21000">
                <a:srgbClr val="026CD4"/>
              </a:gs>
              <a:gs pos="100000">
                <a:srgbClr val="026CD4">
                  <a:lumMod val="40000"/>
                  <a:lumOff val="60000"/>
                </a:srgbClr>
              </a:gs>
            </a:gsLst>
            <a:lin ang="10800000" scaled="1"/>
          </a:gradFill>
          <a:ln w="22225">
            <a:solidFill>
              <a:srgbClr val="FFFFFF"/>
            </a:solidFill>
          </a:ln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026CD4">
              <a:tint val="50000"/>
              <a:hueOff val="0"/>
              <a:satOff val="0"/>
              <a:lumOff val="0"/>
              <a:alphaOff val="0"/>
            </a:srgbClr>
          </a:fillRef>
          <a:effectRef idx="0">
            <a:srgbClr val="026CD4">
              <a:tint val="50000"/>
              <a:hueOff val="0"/>
              <a:satOff val="0"/>
              <a:lumOff val="0"/>
              <a:alphaOff val="0"/>
            </a:srgbClr>
          </a:effectRef>
          <a:fontRef idx="minor">
            <a:srgbClr val="FFFFFF">
              <a:hueOff val="0"/>
              <a:satOff val="0"/>
              <a:lumOff val="0"/>
              <a:alphaOff val="0"/>
            </a:srgbClr>
          </a:fontRef>
        </p:style>
      </p:sp>
      <p:sp>
        <p:nvSpPr>
          <p:cNvPr id="102" name="文本框 101"/>
          <p:cNvSpPr txBox="1"/>
          <p:nvPr>
            <p:custDataLst>
              <p:tags r:id="rId12"/>
            </p:custDataLst>
          </p:nvPr>
        </p:nvSpPr>
        <p:spPr>
          <a:xfrm>
            <a:off x="4644239" y="1325552"/>
            <a:ext cx="728492" cy="383943"/>
          </a:xfrm>
          <a:prstGeom prst="rect">
            <a:avLst/>
          </a:prstGeom>
          <a:noFill/>
        </p:spPr>
        <p:txBody>
          <a:bodyPr wrap="square" bIns="0" anchor="ctr" anchorCtr="0">
            <a:normAutofit lnSpcReduction="10000"/>
          </a:bodyPr>
          <a:p>
            <a:pPr algn="ctr"/>
            <a:r>
              <a:rPr lang="en-US" altLang="zh-CN" sz="2400" spc="300" dirty="0">
                <a:ln w="12700">
                  <a:noFill/>
                </a:ln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01</a:t>
            </a:r>
            <a:endParaRPr lang="en-US" altLang="zh-CN" sz="2400" spc="300" dirty="0">
              <a:ln w="12700">
                <a:noFill/>
              </a:ln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103" name="文本框 102"/>
          <p:cNvSpPr txBox="1"/>
          <p:nvPr>
            <p:custDataLst>
              <p:tags r:id="rId13"/>
            </p:custDataLst>
          </p:nvPr>
        </p:nvSpPr>
        <p:spPr>
          <a:xfrm>
            <a:off x="3062605" y="2585537"/>
            <a:ext cx="2236630" cy="1310640"/>
          </a:xfrm>
          <a:prstGeom prst="rect">
            <a:avLst/>
          </a:prstGeom>
          <a:noFill/>
        </p:spPr>
        <p:txBody>
          <a:bodyPr wrap="square" lIns="144145" tIns="144145" rIns="144145" bIns="46990" rtlCol="0" anchor="ctr" anchorCtr="0">
            <a:spAutoFit/>
          </a:bodyPr>
          <a:p>
            <a:pPr lvl="0" algn="ctr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zh-CN" sz="2800" b="1" kern="0" spc="150" dirty="0">
                <a:solidFill>
                  <a:schemeClr val="tx1"/>
                </a:solidFill>
                <a:uFillTx/>
                <a:latin typeface="+mj-ea"/>
                <a:ea typeface="+mj-ea"/>
                <a:cs typeface="思源黑体 CN Regular" panose="020B0500000000000000" charset="-122"/>
                <a:sym typeface="+mn-ea"/>
              </a:rPr>
              <a:t>擦浴或上下半身分开洗</a:t>
            </a:r>
            <a:endParaRPr lang="zh-CN" altLang="zh-CN" sz="2800" b="1" kern="0" spc="150" dirty="0">
              <a:solidFill>
                <a:schemeClr val="tx1"/>
              </a:solidFill>
              <a:uFillTx/>
              <a:latin typeface="+mj-ea"/>
              <a:ea typeface="+mj-ea"/>
              <a:cs typeface="思源黑体 CN Regular" panose="020B0500000000000000" charset="-122"/>
              <a:sym typeface="+mn-ea"/>
            </a:endParaRPr>
          </a:p>
        </p:txBody>
      </p:sp>
      <p:pic>
        <p:nvPicPr>
          <p:cNvPr id="104" name="图片 103" descr="343538343130363b343538383239363bd7f8b1ea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909867" y="1843552"/>
            <a:ext cx="662640" cy="662640"/>
          </a:xfrm>
          <a:prstGeom prst="rect">
            <a:avLst/>
          </a:prstGeom>
        </p:spPr>
      </p:pic>
      <p:sp>
        <p:nvSpPr>
          <p:cNvPr id="107" name="矩形: 圆角 12"/>
          <p:cNvSpPr/>
          <p:nvPr>
            <p:custDataLst>
              <p:tags r:id="rId17"/>
            </p:custDataLst>
          </p:nvPr>
        </p:nvSpPr>
        <p:spPr>
          <a:xfrm rot="10800000">
            <a:off x="6307012" y="1518993"/>
            <a:ext cx="2117273" cy="2915733"/>
          </a:xfrm>
          <a:prstGeom prst="roundRect">
            <a:avLst>
              <a:gd name="adj" fmla="val 8577"/>
            </a:avLst>
          </a:prstGeom>
          <a:gradFill>
            <a:gsLst>
              <a:gs pos="100000">
                <a:srgbClr val="FFFFFF">
                  <a:alpha val="20000"/>
                </a:srgbClr>
              </a:gs>
              <a:gs pos="5000">
                <a:srgbClr val="007ADD">
                  <a:lumMod val="20000"/>
                  <a:lumOff val="80000"/>
                </a:srgbClr>
              </a:gs>
            </a:gsLst>
            <a:lin ang="5400000" scaled="0"/>
          </a:gradFill>
          <a:ln w="19050">
            <a:gradFill flip="none" rotWithShape="1">
              <a:gsLst>
                <a:gs pos="22000">
                  <a:srgbClr val="007ADD">
                    <a:alpha val="20000"/>
                  </a:srgbClr>
                </a:gs>
                <a:gs pos="100000">
                  <a:srgbClr val="007ADD"/>
                </a:gs>
              </a:gsLst>
              <a:lin ang="16200000" scaled="1"/>
              <a:tileRect/>
            </a:gradFill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endParaRPr lang="zh-CN" altLang="en-US" sz="1400" dirty="0">
              <a:latin typeface="+mn-ea"/>
              <a:cs typeface="思源黑体 CN Bold" panose="020B0800000000000000" charset="-122"/>
            </a:endParaRPr>
          </a:p>
        </p:txBody>
      </p:sp>
      <p:sp>
        <p:nvSpPr>
          <p:cNvPr id="108" name="圆角矩形 107"/>
          <p:cNvSpPr/>
          <p:nvPr>
            <p:custDataLst>
              <p:tags r:id="rId18"/>
            </p:custDataLst>
          </p:nvPr>
        </p:nvSpPr>
        <p:spPr>
          <a:xfrm>
            <a:off x="7632880" y="1210310"/>
            <a:ext cx="938985" cy="615602"/>
          </a:xfrm>
          <a:prstGeom prst="roundRect">
            <a:avLst/>
          </a:prstGeom>
          <a:gradFill>
            <a:gsLst>
              <a:gs pos="36000">
                <a:srgbClr val="007ADD"/>
              </a:gs>
              <a:gs pos="100000">
                <a:srgbClr val="007ADD">
                  <a:lumMod val="60000"/>
                  <a:lumOff val="40000"/>
                </a:srgbClr>
              </a:gs>
            </a:gsLst>
            <a:lin ang="10800000" scaled="1"/>
          </a:gradFill>
          <a:ln w="22225">
            <a:solidFill>
              <a:srgbClr val="FFFFFF"/>
            </a:solidFill>
          </a:ln>
        </p:spPr>
        <p:style>
          <a:lnRef idx="2">
            <a:srgbClr val="FFFFFF">
              <a:hueOff val="0"/>
              <a:satOff val="0"/>
              <a:lumOff val="0"/>
              <a:alphaOff val="0"/>
            </a:srgbClr>
          </a:lnRef>
          <a:fillRef idx="1">
            <a:srgbClr val="026CD4">
              <a:tint val="50000"/>
              <a:hueOff val="0"/>
              <a:satOff val="0"/>
              <a:lumOff val="0"/>
              <a:alphaOff val="0"/>
            </a:srgbClr>
          </a:fillRef>
          <a:effectRef idx="0">
            <a:srgbClr val="026CD4">
              <a:tint val="50000"/>
              <a:hueOff val="0"/>
              <a:satOff val="0"/>
              <a:lumOff val="0"/>
              <a:alphaOff val="0"/>
            </a:srgbClr>
          </a:effectRef>
          <a:fontRef idx="minor">
            <a:srgbClr val="FFFFFF">
              <a:hueOff val="0"/>
              <a:satOff val="0"/>
              <a:lumOff val="0"/>
              <a:alphaOff val="0"/>
            </a:srgbClr>
          </a:fontRef>
        </p:style>
      </p:sp>
      <p:sp>
        <p:nvSpPr>
          <p:cNvPr id="109" name="文本框 108"/>
          <p:cNvSpPr txBox="1"/>
          <p:nvPr>
            <p:custDataLst>
              <p:tags r:id="rId19"/>
            </p:custDataLst>
          </p:nvPr>
        </p:nvSpPr>
        <p:spPr>
          <a:xfrm>
            <a:off x="7737538" y="1325552"/>
            <a:ext cx="728492" cy="383943"/>
          </a:xfrm>
          <a:prstGeom prst="rect">
            <a:avLst/>
          </a:prstGeom>
          <a:noFill/>
        </p:spPr>
        <p:txBody>
          <a:bodyPr wrap="square" bIns="0" anchor="ctr" anchorCtr="0">
            <a:normAutofit lnSpcReduction="10000"/>
          </a:bodyPr>
          <a:p>
            <a:pPr algn="ctr"/>
            <a:r>
              <a:rPr lang="en-US" altLang="zh-CN" sz="2400" spc="300" dirty="0">
                <a:ln w="12700">
                  <a:noFill/>
                </a:ln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02</a:t>
            </a:r>
            <a:endParaRPr lang="en-US" altLang="zh-CN" sz="2400" spc="300" dirty="0">
              <a:ln w="12700">
                <a:noFill/>
              </a:ln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pic>
        <p:nvPicPr>
          <p:cNvPr id="110" name="图片 109" descr="343538343130363b343538383334313bb1fdd7b4cdbc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060199" y="1825912"/>
            <a:ext cx="663228" cy="662640"/>
          </a:xfrm>
          <a:prstGeom prst="rect">
            <a:avLst/>
          </a:prstGeom>
        </p:spPr>
      </p:pic>
      <p:sp>
        <p:nvSpPr>
          <p:cNvPr id="111" name="文本框 110"/>
          <p:cNvSpPr txBox="1"/>
          <p:nvPr>
            <p:custDataLst>
              <p:tags r:id="rId23"/>
            </p:custDataLst>
          </p:nvPr>
        </p:nvSpPr>
        <p:spPr>
          <a:xfrm>
            <a:off x="6424606" y="2529710"/>
            <a:ext cx="1933827" cy="1280594"/>
          </a:xfrm>
          <a:prstGeom prst="rect">
            <a:avLst/>
          </a:prstGeom>
          <a:noFill/>
        </p:spPr>
        <p:txBody>
          <a:bodyPr wrap="square" lIns="144145" tIns="144145" rIns="144145" bIns="46990" rtlCol="0" anchor="ctr" anchorCtr="0">
            <a:noAutofit/>
          </a:bodyPr>
          <a:p>
            <a:pPr lvl="0" algn="ctr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zh-CN" sz="2800" b="1" kern="0" spc="150" dirty="0">
                <a:uFillTx/>
                <a:latin typeface="+mj-ea"/>
                <a:ea typeface="+mj-ea"/>
                <a:cs typeface="思源黑体 CN Regular" panose="020B0500000000000000" charset="-122"/>
                <a:sym typeface="+mn-ea"/>
              </a:rPr>
              <a:t>全身水浴</a:t>
            </a:r>
            <a:endParaRPr lang="zh-CN" altLang="zh-CN" sz="2800" b="1" kern="0" spc="150" dirty="0">
              <a:uFillTx/>
              <a:latin typeface="+mj-ea"/>
              <a:ea typeface="+mj-ea"/>
              <a:cs typeface="思源黑体 CN Regular" panose="020B0500000000000000" charset="-122"/>
              <a:sym typeface="+mn-ea"/>
            </a:endParaRPr>
          </a:p>
        </p:txBody>
      </p:sp>
      <p:sp>
        <p:nvSpPr>
          <p:cNvPr id="133" name="文本框 132"/>
          <p:cNvSpPr txBox="1"/>
          <p:nvPr>
            <p:custDataLst>
              <p:tags r:id="rId24"/>
            </p:custDataLst>
          </p:nvPr>
        </p:nvSpPr>
        <p:spPr>
          <a:xfrm>
            <a:off x="4449621" y="5545398"/>
            <a:ext cx="2843413" cy="784225"/>
          </a:xfrm>
          <a:prstGeom prst="rect">
            <a:avLst/>
          </a:prstGeom>
          <a:noFill/>
        </p:spPr>
        <p:txBody>
          <a:bodyPr wrap="square" bIns="0">
            <a:spAutoFit/>
          </a:bodyPr>
          <a:p>
            <a:pPr algn="ctr"/>
            <a:r>
              <a:rPr lang="zh-CN" altLang="en-US" sz="2400" spc="300"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单机此处添加标题</a:t>
            </a:r>
            <a:endParaRPr lang="zh-CN" altLang="en-US" sz="2400" spc="300"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</p:spTree>
    <p:custDataLst>
      <p:tags r:id="rId2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（一）擦浴或上下半身分开洗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9"/>
            </p:custDataLst>
          </p:nvPr>
        </p:nvGraphicFramePr>
        <p:xfrm>
          <a:off x="615315" y="1150620"/>
          <a:ext cx="10967720" cy="482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2050"/>
                <a:gridCol w="9805670"/>
              </a:tblGrid>
              <a:tr h="504190"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 sz="1800"/>
                        <a:t>第一步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/>
                        <a:t>准备好婴幼儿毛巾、浴巾、尿布、换洗衣物、装用肥皂、沐浴露、护肤产品、酒精、棉签等。</a:t>
                      </a:r>
                      <a:endParaRPr lang="zh-CN" altLang="en-US"/>
                    </a:p>
                  </a:txBody>
                  <a:tcPr/>
                </a:tc>
              </a:tr>
              <a:tr h="465455"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 sz="1800"/>
                        <a:t>第二步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/>
                        <a:t>放好洗澡水，为避免烫伤婴幼儿，放洗澡水时应先倒入冷水后加热水，水温调至38℃～40℃。</a:t>
                      </a:r>
                      <a:endParaRPr lang="zh-CN" altLang="en-US"/>
                    </a:p>
                  </a:txBody>
                  <a:tcPr/>
                </a:tc>
              </a:tr>
              <a:tr h="380365"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 sz="1800"/>
                        <a:t>第三步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/>
                        <a:t>脱去婴幼儿的衣服，用浴巾包裹好婴幼儿身体。</a:t>
                      </a:r>
                      <a:endParaRPr lang="zh-CN" altLang="en-US"/>
                    </a:p>
                  </a:txBody>
                  <a:tcPr/>
                </a:tc>
              </a:tr>
              <a:tr h="640715"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 sz="1800"/>
                        <a:t>第四步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/>
                        <a:t>用橄榄球式抱姿环抱幼儿，清洗婴幼儿的头面部，用拇指及食指将婴幼儿耳朵向内盖住耳孔，防止水流入耳朵内。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 sz="1800"/>
                        <a:t>第五步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/>
                        <a:t>用温湿的毛巾清洗脸部，注意清洗耳郭、耳后、脖子等皮肤皱褶处。</a:t>
                      </a:r>
                      <a:endParaRPr lang="zh-CN" altLang="en-US"/>
                    </a:p>
                  </a:txBody>
                  <a:tcPr/>
                </a:tc>
              </a:tr>
              <a:tr h="641350"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 sz="1800"/>
                        <a:t>第六步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/>
                        <a:t>清洗头，将婴幼儿头发弄湿，在成人的手掌上滴上几滴洗发水，轻轻地在婴幼儿的头皮上按揉，再用清水洗干净并擦干。</a:t>
                      </a:r>
                      <a:endParaRPr lang="zh-CN" alt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 sz="1800"/>
                        <a:t>第七步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/>
                        <a:t>暴露婴幼儿的上半身，擦洗颈部、腋下、前胸、后背、双臂与双手注童清洗婴幼儿的腋窝、肘关节及手指缝，洗完后用干浴巾包裹好上半身。</a:t>
                      </a:r>
                      <a:endParaRPr lang="zh-CN" altLang="en-US"/>
                    </a:p>
                  </a:txBody>
                  <a:tcPr/>
                </a:tc>
              </a:tr>
              <a:tr h="641350"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/>
                        <a:t>第八步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/>
                        <a:t>把婴幼儿的头靠在成人的左肘窝里，左手托着婴幼儿两大腿根部后面洗下半身，注意清洁婴幼儿的会阴部、大腿根部、腿弯处和脚趾间。</a:t>
                      </a:r>
                      <a:endParaRPr lang="zh-CN" altLang="en-US"/>
                    </a:p>
                  </a:txBody>
                  <a:tcPr/>
                </a:tc>
              </a:tr>
              <a:tr h="531495"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/>
                        <a:t>第九步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2200"/>
                        </a:lnSpc>
                        <a:buNone/>
                      </a:pPr>
                      <a:r>
                        <a:rPr lang="zh-CN" altLang="en-US"/>
                        <a:t>将婴幼儿放在干浴巾上轻轻擦干水渍。用酒精给脐部消毒再穿好衣服，包好尿布。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560195" y="6112510"/>
            <a:ext cx="9215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algn="ctr"/>
            <a:r>
              <a:rPr lang="zh-CN" altLang="en-US" sz="2400" b="0">
                <a:solidFill>
                  <a:srgbClr val="C00000"/>
                </a:solidFill>
              </a:rPr>
              <a:t>该方法适用于年龄较小的婴儿。</a:t>
            </a:r>
            <a:endParaRPr lang="zh-CN" altLang="en-US" sz="2400" b="0">
              <a:solidFill>
                <a:srgbClr val="C00000"/>
              </a:solidFill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（二）全身水浴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9"/>
            </p:custDataLst>
          </p:nvPr>
        </p:nvGraphicFramePr>
        <p:xfrm>
          <a:off x="1066165" y="1104265"/>
          <a:ext cx="10516870" cy="3101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425"/>
                <a:gridCol w="9402445"/>
              </a:tblGrid>
              <a:tr h="64706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第一步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准备好婴幼儿毛巾、浴巾、尿布、换洗衣物、装用肥皂、沐浴露、护肤产品、酒精、棉签等。</a:t>
                      </a:r>
                      <a:endParaRPr lang="zh-CN" altLang="en-US"/>
                    </a:p>
                  </a:txBody>
                  <a:tcPr/>
                </a:tc>
              </a:tr>
              <a:tr h="52705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第二步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脱掉婴幼儿的衣物，并用浴巾包裹婴幼儿清洗其头面部，之后将婴幼儿放入浴盆中。</a:t>
                      </a:r>
                      <a:endParaRPr lang="zh-CN" altLang="en-US"/>
                    </a:p>
                  </a:txBody>
                  <a:tcPr/>
                </a:tc>
              </a:tr>
              <a:tr h="91821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第三步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浴盆底部放一条毛巾增加盆底阻力，成人用左臂环托着婴幼儿，让婴幼儿的头枕在成人的左前臂上，成人的左手掌托着婴幼儿的颈背部及右上臂，让婴幼儿的臀部靠在盆底。</a:t>
                      </a:r>
                      <a:endParaRPr lang="zh-CN" altLang="en-US"/>
                    </a:p>
                  </a:txBody>
                  <a:tcPr/>
                </a:tc>
              </a:tr>
              <a:tr h="50482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第四步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清洗婴幼儿头面部、身体。（具体方法同擦浴）</a:t>
                      </a:r>
                      <a:endParaRPr lang="zh-CN" altLang="en-US"/>
                    </a:p>
                  </a:txBody>
                  <a:tcPr/>
                </a:tc>
              </a:tr>
              <a:tr h="50482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第五步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将婴幼儿放在干浴巾上轻轻擦干水渍，并穿好衣服，包好尿布。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944245" y="4396105"/>
            <a:ext cx="107194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algn="just" fontAlgn="auto">
              <a:lnSpc>
                <a:spcPct val="150000"/>
              </a:lnSpc>
            </a:pPr>
            <a:r>
              <a:rPr lang="en-US" altLang="zh-CN" sz="2400" b="0">
                <a:solidFill>
                  <a:srgbClr val="C00000"/>
                </a:solidFill>
              </a:rPr>
              <a:t>    </a:t>
            </a:r>
            <a:r>
              <a:rPr lang="zh-CN" altLang="en-US" sz="2400" b="0">
                <a:solidFill>
                  <a:srgbClr val="C00000"/>
                </a:solidFill>
              </a:rPr>
              <a:t>注意：洗澡时间最好安排在其吃奶前或吃奶后1～2个小时，每次以不超过10分钟。新生儿最好每天洗1～2次，随着婴幼儿年龄的增大逐步调整为一天一次。</a:t>
            </a:r>
            <a:endParaRPr lang="zh-CN" altLang="en-US" sz="2400" b="0">
              <a:solidFill>
                <a:srgbClr val="C00000"/>
              </a:solidFill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2215515" y="1606550"/>
            <a:ext cx="8387715" cy="26828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018665" y="1911350"/>
            <a:ext cx="9436735" cy="178371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：实习生小强在带班的过程中发现乐乐小朋友拉臭臭了，于是带着乐乐来到卫生间，帮乐乐脱掉衣物，接好水之后便把乐乐放进盆里冲洗，冲洗干净之后帮乐乐穿好衣服。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50110" y="4223385"/>
            <a:ext cx="835596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问题：你觉得小强的做法妥当吗？为什么？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19885" y="30282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946275" y="2079625"/>
            <a:ext cx="9436735" cy="205232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明明的奶奶在小区遛弯时听到有人说，在宝宝的洗澡水里加点“料”就能防蚊虫，于是奶奶每次帮明明洗澡时都会滴很多花露水或风油精在洗澡水中。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150110" y="4463415"/>
            <a:ext cx="835596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问题：你觉得奶奶的做法妥当吗？为什么？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08605" y="3250565"/>
            <a:ext cx="91097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1.了解婴幼儿盥洗的基本方法；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2.知道婴幼儿盥洗的注意事项。</a:t>
            </a:r>
            <a:br>
              <a:rPr lang="zh-CN" altLang="en-US" sz="2400" spc="100" dirty="0">
                <a:solidFill>
                  <a:schemeClr val="tx1"/>
                </a:solidFill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1.能够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正确为婴幼儿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进行盥洗。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能在操作中关心和保护好幼儿，树立起精技善育的照护理念，认同敬业、友善的价值观，发扬责任心、爱心、细心的职业精神。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586865" y="1402715"/>
            <a:ext cx="9017000" cy="385381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了解婴幼儿盥洗包括的内容、婴幼儿洗手、洗澡的步骤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及保育人员在盥洗的过程中要注意的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相关问题。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  <a:p>
            <a:pPr algn="ctr"/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5"/>
          <p:cNvSpPr txBox="1"/>
          <p:nvPr>
            <p:custDataLst>
              <p:tags r:id="rId1"/>
            </p:custDataLst>
          </p:nvPr>
        </p:nvSpPr>
        <p:spPr>
          <a:xfrm>
            <a:off x="1207452" y="1736090"/>
            <a:ext cx="487680" cy="583565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>
            <p:custDataLst>
              <p:tags r:id="rId2"/>
            </p:custDataLst>
          </p:nvPr>
        </p:nvSpPr>
        <p:spPr>
          <a:xfrm>
            <a:off x="1757680" y="1536065"/>
            <a:ext cx="4419600" cy="741680"/>
          </a:xfrm>
          <a:prstGeom prst="rect">
            <a:avLst/>
          </a:prstGeom>
          <a:noFill/>
        </p:spPr>
        <p:txBody>
          <a:bodyPr wrap="square" lIns="91440" tIns="45720" rIns="91440" bIns="0" anchor="b">
            <a:norm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洗手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3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algn="l"/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文本框 5"/>
          <p:cNvSpPr txBox="1"/>
          <p:nvPr>
            <p:custDataLst>
              <p:tags r:id="rId4"/>
            </p:custDataLst>
          </p:nvPr>
        </p:nvSpPr>
        <p:spPr>
          <a:xfrm>
            <a:off x="1207452" y="2934970"/>
            <a:ext cx="487680" cy="583565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757680" y="2731135"/>
            <a:ext cx="4349750" cy="748665"/>
          </a:xfrm>
          <a:prstGeom prst="rect">
            <a:avLst/>
          </a:prstGeom>
          <a:noFill/>
        </p:spPr>
        <p:txBody>
          <a:bodyPr wrap="square" lIns="91440" tIns="45720" rIns="91440" bIns="0" anchor="b">
            <a:norm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洗脸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文本框 5"/>
          <p:cNvSpPr txBox="1"/>
          <p:nvPr>
            <p:custDataLst>
              <p:tags r:id="rId6"/>
            </p:custDataLst>
          </p:nvPr>
        </p:nvSpPr>
        <p:spPr>
          <a:xfrm>
            <a:off x="1207452" y="4133850"/>
            <a:ext cx="487680" cy="583565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3.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757680" y="4074160"/>
            <a:ext cx="4349750" cy="642620"/>
          </a:xfrm>
          <a:prstGeom prst="rect">
            <a:avLst/>
          </a:prstGeom>
          <a:noFill/>
        </p:spPr>
        <p:txBody>
          <a:bodyPr wrap="square" lIns="91440" tIns="45720" rIns="91440" bIns="0" anchor="b">
            <a:norm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清洗臀部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8"/>
            </p:custDataLst>
          </p:nvPr>
        </p:nvSpPr>
        <p:spPr>
          <a:xfrm>
            <a:off x="1207452" y="5332730"/>
            <a:ext cx="487680" cy="583565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4.</a:t>
            </a:r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1757680" y="5273040"/>
            <a:ext cx="4349750" cy="642620"/>
          </a:xfrm>
          <a:prstGeom prst="rect">
            <a:avLst/>
          </a:prstGeom>
          <a:noFill/>
        </p:spPr>
        <p:txBody>
          <a:bodyPr wrap="square" lIns="91440" tIns="45720" rIns="91440" bIns="0" anchor="b">
            <a:norm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洗澡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30" y="2482850"/>
            <a:ext cx="10451465" cy="28517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婴幼儿的吃喝拉撒睡都需要成人的帮助才能完成。因此，成人在照护婴幼儿时应当重视婴幼儿的个人卫生，经常为婴幼儿洗澡、洗手等。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由于婴幼儿的年龄特征，成人在帮助婴幼儿盥洗的过程中可以借助唱儿歌、讲故事等为其示范正确的洗手、洗脸、刷牙等盥洗方法，引导和鼓励婴幼儿自己动手，掌握盥洗的方法并逐步养成良好的习惯。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9"/>
            </p:custDataLst>
          </p:nvPr>
        </p:nvSpPr>
        <p:spPr>
          <a:xfrm>
            <a:off x="569664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掌握婴幼儿盥洗的护理方法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洗手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950595" y="1105535"/>
          <a:ext cx="9116060" cy="4156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7095"/>
                <a:gridCol w="4418965"/>
              </a:tblGrid>
              <a:tr h="3937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给较小的孩子洗手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给较大的孩子洗手</a:t>
                      </a:r>
                      <a:endParaRPr lang="zh-CN" altLang="en-US" sz="2000"/>
                    </a:p>
                  </a:txBody>
                  <a:tcPr/>
                </a:tc>
              </a:tr>
              <a:tr h="376301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给较小的婴幼儿洗手可采用</a:t>
                      </a:r>
                      <a:r>
                        <a:rPr lang="zh-CN" altLang="en-US" sz="2000">
                          <a:solidFill>
                            <a:srgbClr val="FF0000"/>
                          </a:solidFill>
                        </a:rPr>
                        <a:t>擦拭法</a:t>
                      </a:r>
                      <a:r>
                        <a:rPr lang="zh-CN" altLang="en-US" sz="2000"/>
                        <a:t>，教师先取柔软的小方巾浸湿，尽量选用温水，拧干后轻轻地擦拭婴幼儿的手指，要注意清洁指缝的污垢。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给较大的婴幼儿洗手时，要引导婴幼儿撸好袖子，轻轻地打开水龙头并淋湿双手，涂上婴幼儿专用肥皂或洗衣液，反复揉搓半分钟，直至洗净。对于已经能够独立洗手的婴幼儿，可运用“</a:t>
                      </a:r>
                      <a:r>
                        <a:rPr lang="zh-CN" altLang="en-US" sz="2000">
                          <a:solidFill>
                            <a:srgbClr val="FF0000"/>
                          </a:solidFill>
                        </a:rPr>
                        <a:t>七步洗手法”</a:t>
                      </a:r>
                      <a:r>
                        <a:rPr lang="zh-CN" altLang="en-US" sz="2000"/>
                        <a:t>揉搓双手。随后用流动水将手冲洗干净，最后用干净的毛巾将手上的水珠擦干，把卷起的衣袖放下。</a:t>
                      </a:r>
                      <a:endParaRPr lang="zh-CN" altLang="en-US" sz="2000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一、洗手（七步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洗手法）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0"/>
            </p:custDataLst>
          </p:nvPr>
        </p:nvGraphicFramePr>
        <p:xfrm>
          <a:off x="1638935" y="1158875"/>
          <a:ext cx="9486900" cy="4384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0640"/>
                <a:gridCol w="8176260"/>
              </a:tblGrid>
              <a:tr h="5029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第一步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卷起衣袖，打开水龙头。</a:t>
                      </a:r>
                      <a:endParaRPr lang="zh-CN" altLang="en-US" sz="1800"/>
                    </a:p>
                  </a:txBody>
                  <a:tcPr/>
                </a:tc>
              </a:tr>
              <a:tr h="59499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第二步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用流水湿润双手，涂抹洗手液（或肥皂），掌心相对，手指并拢相互揉搓。</a:t>
                      </a:r>
                      <a:endParaRPr lang="zh-CN" altLang="en-US" sz="1800"/>
                    </a:p>
                  </a:txBody>
                  <a:tcPr/>
                </a:tc>
              </a:tr>
              <a:tr h="5029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第三步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手心对手背沿指缝相互揉搓，双手交换进行。</a:t>
                      </a:r>
                      <a:endParaRPr lang="zh-CN" altLang="en-US" sz="1800"/>
                    </a:p>
                  </a:txBody>
                  <a:tcPr/>
                </a:tc>
              </a:tr>
              <a:tr h="5029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第四步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掌心相对，双手交叉沿指缝相互揉搓。</a:t>
                      </a:r>
                      <a:endParaRPr lang="zh-CN" altLang="en-US" sz="1800"/>
                    </a:p>
                  </a:txBody>
                  <a:tcPr/>
                </a:tc>
              </a:tr>
              <a:tr h="58991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第五步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弯曲各手指关节，半握拳把指背放在另一手掌心旋转揉搓，双手交换进行。</a:t>
                      </a:r>
                      <a:endParaRPr lang="zh-CN" altLang="en-US" sz="1800"/>
                    </a:p>
                  </a:txBody>
                  <a:tcPr/>
                </a:tc>
              </a:tr>
              <a:tr h="5029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第六步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一手握另一手大拇指旋转揉搓，双手交换进行。</a:t>
                      </a:r>
                      <a:endParaRPr lang="zh-CN" altLang="en-US" sz="1800"/>
                    </a:p>
                  </a:txBody>
                  <a:tcPr/>
                </a:tc>
              </a:tr>
              <a:tr h="6845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第七步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弯曲各手指关节，把指尖合拢在另一手掌心旋转揉搓，双手交换进行。</a:t>
                      </a:r>
                      <a:endParaRPr lang="zh-CN" altLang="en-US" sz="1800"/>
                    </a:p>
                  </a:txBody>
                  <a:tcPr/>
                </a:tc>
              </a:tr>
              <a:tr h="5029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第八步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揉搓手腕、手臂，双手交换进行。</a:t>
                      </a:r>
                      <a:endParaRPr lang="zh-CN" altLang="en-US" sz="1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772285" y="5906770"/>
            <a:ext cx="9220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altLang="en-US" sz="2400" b="0">
                <a:solidFill>
                  <a:srgbClr val="C00000"/>
                </a:solidFill>
              </a:rPr>
              <a:t>引导婴幼儿洗手时，成人也可以借助歌谣、游戏提升幼儿的兴趣。</a:t>
            </a:r>
            <a:endParaRPr lang="zh-CN" altLang="en-US" sz="2400" b="0">
              <a:solidFill>
                <a:srgbClr val="C00000"/>
              </a:solidFill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二、洗脸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0"/>
            </p:custDataLst>
          </p:nvPr>
        </p:nvGraphicFramePr>
        <p:xfrm>
          <a:off x="1455420" y="1158875"/>
          <a:ext cx="9486900" cy="2841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0640"/>
                <a:gridCol w="8176260"/>
              </a:tblGrid>
              <a:tr h="6413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第一步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准备好婴幼儿专用脸盆和毛巾，并装好水，水温在38℃～40℃为宜。</a:t>
                      </a:r>
                      <a:endParaRPr lang="zh-CN" altLang="en-US" sz="1800"/>
                    </a:p>
                  </a:txBody>
                  <a:tcPr/>
                </a:tc>
              </a:tr>
              <a:tr h="91757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第二步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将毛巾浸湿拧干，成人用左手托住婴幼儿头部，右手用毛巾一角从内侧向外侧轻轻擦拭婴幼儿的眼睛。</a:t>
                      </a:r>
                      <a:endParaRPr lang="zh-CN" altLang="en-US" sz="1800"/>
                    </a:p>
                  </a:txBody>
                  <a:tcPr/>
                </a:tc>
              </a:tr>
              <a:tr h="6413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第三步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清洗毛巾，并依次清洁婴幼儿的鼻子、嘴巴和整个脸部。</a:t>
                      </a:r>
                      <a:endParaRPr lang="zh-CN" altLang="en-US" sz="1800"/>
                    </a:p>
                  </a:txBody>
                  <a:tcPr/>
                </a:tc>
              </a:tr>
              <a:tr h="6413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第四步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将脸擦干，并为婴幼儿涂抹专用护肤霜。</a:t>
                      </a:r>
                      <a:endParaRPr lang="zh-CN" altLang="en-US" sz="1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415415" y="4244975"/>
            <a:ext cx="9933940" cy="3587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304800" fontAlgn="auto">
              <a:lnSpc>
                <a:spcPct val="150000"/>
              </a:lnSpc>
            </a:pPr>
            <a:r>
              <a:rPr lang="zh-CN" altLang="en-US" sz="2400" b="0">
                <a:solidFill>
                  <a:srgbClr val="C00000"/>
                </a:solidFill>
              </a:rPr>
              <a:t>婴幼儿脸部皮肤较成人薄嫩，且经常受到眼泪、奶汁的刺激，为避免婴幼儿脸部发红、起疹子，成人应当及时清洁婴幼儿的脸部，保持脸部卫生。需要注意的是，成人应当每天都给婴幼儿擦脸，保持脸部清洁。</a:t>
            </a:r>
            <a:endParaRPr lang="zh-CN" altLang="en-US" sz="2400" b="0">
              <a:solidFill>
                <a:srgbClr val="C00000"/>
              </a:solidFill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三、清洗臀部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0"/>
            </p:custDataLst>
          </p:nvPr>
        </p:nvGraphicFramePr>
        <p:xfrm>
          <a:off x="1455420" y="1158875"/>
          <a:ext cx="9486900" cy="3199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0640"/>
                <a:gridCol w="8176260"/>
              </a:tblGrid>
              <a:tr h="6413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第一步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准备好盆和毛巾，盛好水，水温在38℃～40℃为宜。</a:t>
                      </a:r>
                      <a:endParaRPr lang="zh-CN" altLang="en-US" sz="1800"/>
                    </a:p>
                  </a:txBody>
                  <a:tcPr/>
                </a:tc>
              </a:tr>
              <a:tr h="5905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第二步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分开婴幼儿两腿，充分暴露外阴部（外生殖器）和臀部。</a:t>
                      </a:r>
                      <a:endParaRPr lang="zh-CN" altLang="en-US" sz="1800"/>
                    </a:p>
                  </a:txBody>
                  <a:tcPr/>
                </a:tc>
              </a:tr>
              <a:tr h="6413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第三步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将柔软的毛巾浸湿后，由前向后清洗。注意，如果是男婴则需要着重清洗阴茎、阴囊皮肤的褶皱处。如果是女婴要先洗外阴部，再洗臀部，按照从前向后的顺序，避免污染尿道开口处。</a:t>
                      </a:r>
                      <a:endParaRPr lang="zh-CN" altLang="en-US" sz="1800"/>
                    </a:p>
                  </a:txBody>
                  <a:tcPr/>
                </a:tc>
              </a:tr>
              <a:tr h="6413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第四步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擦干臀部水分、抹上护臀霜，并穿上裤子。</a:t>
                      </a:r>
                      <a:endParaRPr lang="zh-CN" altLang="en-US" sz="1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189355" y="4602480"/>
            <a:ext cx="10018395" cy="1630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304800" fontAlgn="auto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sym typeface="+mn-ea"/>
              </a:rPr>
              <a:t>婴幼儿每次大便后都需要用温水清洗臀部，保持臀部清洁、干燥。注意，清洗婴幼儿臀部时应从前往后清洗，清洁后需涂抹护臀霜。</a:t>
            </a:r>
            <a:endParaRPr lang="zh-CN" altLang="en-US" sz="2400">
              <a:solidFill>
                <a:srgbClr val="C00000"/>
              </a:solidFill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1_1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3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4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6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6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  <p:tag name="KSO_WM_SPECIAL_SOURCE" val="bdnull"/>
</p:tagLst>
</file>

<file path=ppt/tags/tag16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7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72.xml><?xml version="1.0" encoding="utf-8"?>
<p:tagLst xmlns:p="http://schemas.openxmlformats.org/presentationml/2006/main">
  <p:tag name="KSO_WM_UNIT_TABLE_BEAUTIFY" val="smartTable{e373749c-29c0-47fd-b063-1cea16d281af}"/>
  <p:tag name="TABLE_ENDDRAG_ORIGIN_RECT" val="717*327"/>
  <p:tag name="TABLE_ENDDRAG_RECT" val="74*87*717*327"/>
</p:tagLst>
</file>

<file path=ppt/tags/tag173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7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7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79.xml><?xml version="1.0" encoding="utf-8"?>
<p:tagLst xmlns:p="http://schemas.openxmlformats.org/presentationml/2006/main">
  <p:tag name="KSO_WM_UNIT_TABLE_BEAUTIFY" val="smartTable{acc2308b-4222-4505-bcaa-05d7077fd15f}"/>
  <p:tag name="TABLE_ENDDRAG_ORIGIN_RECT" val="747*391"/>
  <p:tag name="TABLE_ENDDRAG_RECT" val="129*91*747*39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8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8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86.xml><?xml version="1.0" encoding="utf-8"?>
<p:tagLst xmlns:p="http://schemas.openxmlformats.org/presentationml/2006/main">
  <p:tag name="KSO_WM_UNIT_TABLE_BEAUTIFY" val="smartTable{acc2308b-4222-4505-bcaa-05d7077fd15f}"/>
  <p:tag name="TABLE_ENDDRAG_ORIGIN_RECT" val="747*243"/>
  <p:tag name="TABLE_ENDDRAG_RECT" val="129*91*747*243"/>
</p:tagLst>
</file>

<file path=ppt/tags/tag187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8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9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3.xml><?xml version="1.0" encoding="utf-8"?>
<p:tagLst xmlns:p="http://schemas.openxmlformats.org/presentationml/2006/main">
  <p:tag name="KSO_WM_UNIT_TABLE_BEAUTIFY" val="smartTable{acc2308b-4222-4505-bcaa-05d7077fd15f}"/>
  <p:tag name="TABLE_ENDDRAG_ORIGIN_RECT" val="747*243"/>
  <p:tag name="TABLE_ENDDRAG_RECT" val="129*91*747*243"/>
</p:tagLst>
</file>

<file path=ppt/tags/tag194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9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9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676_2*l_h_i*1_1_1"/>
  <p:tag name="KSO_WM_TEMPLATE_CATEGORY" val="diagram"/>
  <p:tag name="KSO_WM_TEMPLATE_INDEX" val="2022767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676_2*l_h_i*1_1_2"/>
  <p:tag name="KSO_WM_TEMPLATE_CATEGORY" val="diagram"/>
  <p:tag name="KSO_WM_TEMPLATE_INDEX" val="2022767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14"/>
  <p:tag name="KSO_WM_UNIT_LINE_FILL_TYPE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7676_2*l_h_i*1_1_1"/>
  <p:tag name="KSO_WM_TEMPLATE_CATEGORY" val="diagram"/>
  <p:tag name="KSO_WM_TEMPLATE_INDEX" val="202276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03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676_2*l_h_f*1_1_1"/>
  <p:tag name="KSO_WM_TEMPLATE_CATEGORY" val="diagram"/>
  <p:tag name="KSO_WM_TEMPLATE_INDEX" val="2022767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04.xml><?xml version="1.0" encoding="utf-8"?>
<p:tagLst xmlns:p="http://schemas.openxmlformats.org/presentationml/2006/main">
  <p:tag name="KSO_WM_UNIT_VALUE" val="199*1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676_2*l_h_x*1_1_1"/>
  <p:tag name="KSO_WM_TEMPLATE_CATEGORY" val="diagram"/>
  <p:tag name="KSO_WM_TEMPLATE_INDEX" val="20227676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676_2*l_h_i*1_2_1"/>
  <p:tag name="KSO_WM_TEMPLATE_CATEGORY" val="diagram"/>
  <p:tag name="KSO_WM_TEMPLATE_INDEX" val="2022767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676_2*l_h_i*1_2_2"/>
  <p:tag name="KSO_WM_TEMPLATE_CATEGORY" val="diagram"/>
  <p:tag name="KSO_WM_TEMPLATE_INDEX" val="2022767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14"/>
  <p:tag name="KSO_WM_UNIT_LINE_FILL_TYPE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7676_2*l_h_i*1_2_1"/>
  <p:tag name="KSO_WM_TEMPLATE_CATEGORY" val="diagram"/>
  <p:tag name="KSO_WM_TEMPLATE_INDEX" val="2022767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08.xml><?xml version="1.0" encoding="utf-8"?>
<p:tagLst xmlns:p="http://schemas.openxmlformats.org/presentationml/2006/main">
  <p:tag name="KSO_WM_UNIT_VALUE" val="199*1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676_2*l_h_x*1_2_1"/>
  <p:tag name="KSO_WM_TEMPLATE_CATEGORY" val="diagram"/>
  <p:tag name="KSO_WM_TEMPLATE_INDEX" val="20227676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209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676_2*l_h_f*1_2_1"/>
  <p:tag name="KSO_WM_TEMPLATE_CATEGORY" val="diagram"/>
  <p:tag name="KSO_WM_TEMPLATE_INDEX" val="2022767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ISCONTENTSTITLE" val="0"/>
  <p:tag name="KSO_WM_UNIT_ISNUMDGMTITLE" val="0"/>
  <p:tag name="KSO_WM_UNIT_PRESET_TEXT" val="单机此处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a"/>
  <p:tag name="KSO_WM_UNIT_INDEX" val="1_1"/>
  <p:tag name="KSO_WM_UNIT_ID" val="diagram20227676_2*l_a*1_1"/>
  <p:tag name="KSO_WM_TEMPLATE_CATEGORY" val="diagram"/>
  <p:tag name="KSO_WM_TEMPLATE_INDEX" val="20227676"/>
  <p:tag name="KSO_WM_UNIT_LAYERLEVEL" val="1_1"/>
  <p:tag name="KSO_WM_TAG_VERSION" val="1.0"/>
  <p:tag name="KSO_WM_BEAUTIFY_FLAG" val="#wm#"/>
  <p:tag name="KSO_WM_UNIT_TEXT_FILL_FORE_SCHEMECOLOR_INDEX" val="14"/>
  <p:tag name="KSO_WM_UNIT_TEXT_FILL_TYPE" val="1"/>
</p:tagLst>
</file>

<file path=ppt/tags/tag21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16.xml><?xml version="1.0" encoding="utf-8"?>
<p:tagLst xmlns:p="http://schemas.openxmlformats.org/presentationml/2006/main">
  <p:tag name="KSO_WM_UNIT_TABLE_BEAUTIFY" val="smartTable{bfc7e8d1-e4ab-45ed-ad6e-80f2fb4502f8}"/>
  <p:tag name="TABLE_ENDDRAG_ORIGIN_RECT" val="863*404"/>
  <p:tag name="TABLE_ENDDRAG_RECT" val="80*96*863*404"/>
</p:tagLst>
</file>

<file path=ppt/tags/tag217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22.xml><?xml version="1.0" encoding="utf-8"?>
<p:tagLst xmlns:p="http://schemas.openxmlformats.org/presentationml/2006/main">
  <p:tag name="KSO_WM_UNIT_TABLE_BEAUTIFY" val="smartTable{bfc7e8d1-e4ab-45ed-ad6e-80f2fb4502f8}"/>
  <p:tag name="TABLE_ENDDRAG_ORIGIN_RECT" val="828*244"/>
  <p:tag name="TABLE_ENDDRAG_RECT" val="75*98*828*244"/>
</p:tagLst>
</file>

<file path=ppt/tags/tag223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24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28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31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35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241.xml><?xml version="1.0" encoding="utf-8"?>
<p:tagLst xmlns:p="http://schemas.openxmlformats.org/presentationml/2006/main">
  <p:tag name="COMMONDATA" val="eyJoZGlkIjoiOWQ2ZWExMDIwMTAyNTlkY2I3MDQ0MGE2NzkwYzQ5NGQifQ=="/>
  <p:tag name="KSO_WPP_MARK_KEY" val="a4a3fd9a-0cc2-44e3-b97b-1e02a267ac19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2406</Words>
  <Application>WPS 演示</Application>
  <PresentationFormat>宽屏</PresentationFormat>
  <Paragraphs>229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思源黑体 CN Bold</vt:lpstr>
      <vt:lpstr>思源黑体 CN Regular</vt:lpstr>
      <vt:lpstr>Arial Unicode MS</vt:lpstr>
      <vt:lpstr>Calibri</vt:lpstr>
      <vt:lpstr>Office 主题</vt:lpstr>
      <vt:lpstr>1_Office 主题​​</vt:lpstr>
      <vt:lpstr>掌握婴幼儿盥洗的护理方法</vt:lpstr>
      <vt:lpstr>一、教学目标 知识目标： 1.了解婴幼儿盥洗的基本方法； 2.知道婴幼儿盥洗的注意事项。 能力目标：	 1.能够掌握婴幼儿盥洗的护理。 素质目标：	 能在操作中关心和保护好幼儿，树立起精技善育的照护理念，认同敬业、友善的价值观，发扬责任心、爱心、细心的职业精神。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一窗昏晓送流年</cp:lastModifiedBy>
  <cp:revision>10</cp:revision>
  <dcterms:created xsi:type="dcterms:W3CDTF">2023-05-23T12:01:00Z</dcterms:created>
  <dcterms:modified xsi:type="dcterms:W3CDTF">2023-05-28T12:25:42Z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D05A6D14286B4BD4AFD745870838C13F_13</vt:lpwstr>
  </property>
  <property fmtid="{D5CDD505-2E9C-101B-9397-08002B2CF9AE}" pid="3" name="KSOProductBuildVer">
    <vt:lpwstr>2052-11.1.0.14309</vt:lpwstr>
  </property>
</Properties>
</file>