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321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22" r:id="rId48"/>
    <p:sldId id="323" r:id="rId49"/>
    <p:sldId id="324" r:id="rId50"/>
    <p:sldId id="302" r:id="rId51"/>
    <p:sldId id="303" r:id="rId52"/>
    <p:sldId id="304" r:id="rId53"/>
    <p:sldId id="305" r:id="rId54"/>
    <p:sldId id="306" r:id="rId55"/>
    <p:sldId id="325" r:id="rId56"/>
    <p:sldId id="326" r:id="rId57"/>
    <p:sldId id="327" r:id="rId58"/>
    <p:sldId id="328" r:id="rId59"/>
    <p:sldId id="329" r:id="rId60"/>
    <p:sldId id="330" r:id="rId61"/>
    <p:sldId id="307" r:id="rId62"/>
    <p:sldId id="308" r:id="rId63"/>
    <p:sldId id="331" r:id="rId64"/>
    <p:sldId id="310" r:id="rId65"/>
    <p:sldId id="311" r:id="rId66"/>
    <p:sldId id="312" r:id="rId67"/>
    <p:sldId id="313" r:id="rId68"/>
    <p:sldId id="314" r:id="rId69"/>
    <p:sldId id="315" r:id="rId70"/>
    <p:sldId id="316" r:id="rId71"/>
    <p:sldId id="317" r:id="rId72"/>
    <p:sldId id="318" r:id="rId7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2699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4110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3.xml"/><Relationship Id="rId5" Type="http://schemas.openxmlformats.org/officeDocument/2006/relationships/slide" Target="../slides/slide40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3.xml"/><Relationship Id="rId5" Type="http://schemas.openxmlformats.org/officeDocument/2006/relationships/slide" Target="../slides/slide40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73968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9550BBC-D77C-45CD-83BF-5C83A2E93DD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赏析手法，体会效果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73968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5473131-388F-478B-AAF3-54BC4FF6A6A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ccb9959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3ccb99591&amp;color=RGB(64,64,64)">
            <a:hlinkClick r:id="rId3" action="ppaction://hlinksldjump"/>
          </p:cNvPr>
          <p:cNvSpPr/>
          <p:nvPr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6" name="MasterShapeName?linknodeid=1f614172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f6141726&amp;color=RGB(64,64,64)">
            <a:hlinkClick r:id="rId5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8" name="MasterShapeName?linknodeid=ab701d81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b701d815&amp;color=RGB(64,64,64)">
            <a:hlinkClick r:id="rId6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赏析手法，体会效果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3f38e380009f4e7c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34DECE4-F57D-A29E-93F3-D1DA467B3A5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C8C8B29-B122-4132-B803-466F696F55A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9294D4D-0970-4B30-A241-A9D35D8DD27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ccb9959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3ccb99591&amp;color=RGB(64,64,64)">
            <a:hlinkClick r:id="rId3" action="ppaction://hlinksldjump"/>
          </p:cNvPr>
          <p:cNvSpPr/>
          <p:nvPr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6" name="MasterShapeName?linknodeid=1f614172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f6141726&amp;color=RGB(64,64,64)">
            <a:hlinkClick r:id="rId5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8" name="MasterShapeName?linknodeid=ab701d81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ab701d815&amp;color=RGB(64,64,64)">
            <a:hlinkClick r:id="rId6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6_BD#1f688ca1e?colgroup=5,11,11&amp;vcp=1&amp;pid=d1edade6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028376"/>
              </p:ext>
            </p:extLst>
          </p:nvPr>
        </p:nvGraphicFramePr>
        <p:xfrm>
          <a:off x="539496" y="1082040"/>
          <a:ext cx="11278803" cy="4743932"/>
        </p:xfrm>
        <a:graphic>
          <a:graphicData uri="http://schemas.openxmlformats.org/drawingml/2006/table">
            <a:tbl>
              <a:tblPr/>
              <a:tblGrid>
                <a:gridCol w="1689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734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修辞方法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作用及答题规范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665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辨析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结构相同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字数相等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上下两句词性相对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意思相近或相反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句式整齐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结构一致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形式优美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音韵和谐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增强语言的节奏感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使文章节奏明快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答题规范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运用对偶的修辞方法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突出表现了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的特点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的感情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横眉冷对千夫指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俯首甘为孺子牛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运用对偶的修辞手法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突出表现了鲁迅对人民强烈的爱和对敌人强烈的憎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强调了鲁迅在敌人面前毫不妥协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为人民大众鞠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躬尽瘁的崇高品德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f688ca1e?colgroup=5,11,11&amp;vcp=1&amp;pid=d1edade65&amp;color=0,0,0&amp;vtp=1&amp;vaab=1&amp;bt=1&amp;bbb=1">
            <a:extLst>
              <a:ext uri="{FF2B5EF4-FFF2-40B4-BE49-F238E27FC236}">
                <a16:creationId xmlns:a16="http://schemas.microsoft.com/office/drawing/2014/main" id="{92E727A0-303A-E1E8-21C1-FCAC141BB1A8}"/>
              </a:ext>
            </a:extLst>
          </p:cNvPr>
          <p:cNvSpPr txBox="1"/>
          <p:nvPr/>
        </p:nvSpPr>
        <p:spPr>
          <a:xfrm>
            <a:off x="10903879" y="3736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6_BD#1f688ca1e?colgroup=5,11,11&amp;vcp=1&amp;pid=d1edade6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72351"/>
              </p:ext>
            </p:extLst>
          </p:nvPr>
        </p:nvGraphicFramePr>
        <p:xfrm>
          <a:off x="539496" y="1093025"/>
          <a:ext cx="11082528" cy="5014596"/>
        </p:xfrm>
        <a:graphic>
          <a:graphicData uri="http://schemas.openxmlformats.org/drawingml/2006/table">
            <a:tbl>
              <a:tblPr/>
              <a:tblGrid>
                <a:gridCol w="2185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2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34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修辞方法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作用及答题规范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50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辨析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为突出所说的内容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把它用问话的形式表示出来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自问自答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自问自答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引人注意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启发思考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答题规范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运用设问的修辞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方法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提出问题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引人思考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最后一次讲演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务们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你们想想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你们还有几天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你们完了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快完了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!”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运用设问的修辞方法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表现了作者的慷慨激昂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正气凛然和强烈的爱憎之情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f688ca1e?colgroup=5,11,11&amp;vcp=1&amp;pid=d1edade65&amp;color=0,0,0&amp;vtp=1&amp;vaab=1&amp;bt=1&amp;bbb=1">
            <a:extLst>
              <a:ext uri="{FF2B5EF4-FFF2-40B4-BE49-F238E27FC236}">
                <a16:creationId xmlns:a16="http://schemas.microsoft.com/office/drawing/2014/main" id="{7215892A-D3E6-91D2-AA41-7848A2C3619C}"/>
              </a:ext>
            </a:extLst>
          </p:cNvPr>
          <p:cNvSpPr txBox="1"/>
          <p:nvPr/>
        </p:nvSpPr>
        <p:spPr>
          <a:xfrm>
            <a:off x="10903879" y="38461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7388c11d?vcp=1&amp;pid=3ccb99591&amp;color=238,61,73&amp;vtp=1&amp;vaab=1&amp;bt=1&amp;bbb=1"/>
          <p:cNvSpPr/>
          <p:nvPr/>
        </p:nvSpPr>
        <p:spPr>
          <a:xfrm>
            <a:off x="539496" y="38295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二、表达方式</a:t>
            </a:r>
            <a:endParaRPr lang="en-US" altLang="zh-CN" sz="3200" dirty="0"/>
          </a:p>
        </p:txBody>
      </p:sp>
      <p:graphicFrame>
        <p:nvGraphicFramePr>
          <p:cNvPr id="13" name="P_6_BD#556032842?colgroup=2,27&amp;vcp=1&amp;pid=87388c11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099261"/>
              </p:ext>
            </p:extLst>
          </p:nvPr>
        </p:nvGraphicFramePr>
        <p:xfrm>
          <a:off x="539496" y="1123950"/>
          <a:ext cx="11082528" cy="5098144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31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755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叙述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对人物的经历和事件的发展变化过程以及场景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空间的转换所作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的叙说和交代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使文章叙事条理清晰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能清楚地呈现事情发展的来龙去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加深读者对人物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事件的理解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用形象的语言对人物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环境的形态特征作具体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生动的描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绘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使读者对描写的对象留下真切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具体的感受和印象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突出描写对象的特征和意义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生动形象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直接说明事物的形状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功用等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把抽象的事物或道理说得清楚明白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让人易于理解和接受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6_BD#556032842?colgroup=2,27&amp;vcp=1&amp;pid=87388c11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63770"/>
              </p:ext>
            </p:extLst>
          </p:nvPr>
        </p:nvGraphicFramePr>
        <p:xfrm>
          <a:off x="539496" y="2092642"/>
          <a:ext cx="11082528" cy="3377312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31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抒情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文章中抒发感受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表露感情的一种表达方式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有直接抒情和间接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抒情两种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突出感情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增强感染力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引起读者共鸣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穿插在叙述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描写或说明的过程中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直接表达作者的某种感受或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观点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或者借以直抒胸臆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揭示所写内容的意义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556032842?colgroup=2,27&amp;vcp=1&amp;pid=87388c11d&amp;color=0,0,0&amp;vtp=1&amp;vaab=1&amp;bt=1&amp;bbb=1">
            <a:extLst>
              <a:ext uri="{FF2B5EF4-FFF2-40B4-BE49-F238E27FC236}">
                <a16:creationId xmlns:a16="http://schemas.microsoft.com/office/drawing/2014/main" id="{2593F349-F4F6-D6ED-3EE5-28AB9BBE52C7}"/>
              </a:ext>
            </a:extLst>
          </p:cNvPr>
          <p:cNvSpPr txBox="1"/>
          <p:nvPr/>
        </p:nvSpPr>
        <p:spPr>
          <a:xfrm>
            <a:off x="10903879" y="13842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58326316?vcp=1&amp;pid=3ccb99591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三、描写方法</a:t>
            </a:r>
            <a:endParaRPr lang="en-US" altLang="zh-CN" sz="3200" dirty="0"/>
          </a:p>
        </p:txBody>
      </p:sp>
      <p:graphicFrame>
        <p:nvGraphicFramePr>
          <p:cNvPr id="15" name="P_6_BD#6bfe62b95?colgroup=1,2,2,4,17&amp;vcp=1&amp;pid=15832631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368834"/>
              </p:ext>
            </p:extLst>
          </p:nvPr>
        </p:nvGraphicFramePr>
        <p:xfrm>
          <a:off x="539496" y="1327576"/>
          <a:ext cx="11181891" cy="4402440"/>
        </p:xfrm>
        <a:graphic>
          <a:graphicData uri="http://schemas.openxmlformats.org/drawingml/2006/table">
            <a:tbl>
              <a:tblPr/>
              <a:tblGrid>
                <a:gridCol w="6827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0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0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0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0000">
                <a:tc rowSpan="5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描写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分类及特点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动作描写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对人物的个性化行为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动作的描写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神态描写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对人物的面部表情进行刻画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肖像描写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对人物的身材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容貌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姿态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服饰以及仪态等的描写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心理描写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对人物心理活动的描写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语言描写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对人物的独白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对话或几个人物间谈话的具体描写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6_BD#6bfe62b95?colgroup=1,2,2,22&amp;vcp=1&amp;pid=15832631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74467"/>
              </p:ext>
            </p:extLst>
          </p:nvPr>
        </p:nvGraphicFramePr>
        <p:xfrm>
          <a:off x="539496" y="1392110"/>
          <a:ext cx="11112934" cy="3276000"/>
        </p:xfrm>
        <a:graphic>
          <a:graphicData uri="http://schemas.openxmlformats.org/drawingml/2006/table">
            <a:tbl>
              <a:tblPr/>
              <a:tblGrid>
                <a:gridCol w="6806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7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71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3200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人物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描写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反映人物心理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刻画人物性格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交代人物的身份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地位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推动情节发展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揭示主题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4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规范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语言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描写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生动形象地写出了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的情形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写出了人物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的心理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刻画了人物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的性格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bfe62b95?colgroup=1,2,2,22&amp;vcp=1&amp;pid=158326316&amp;color=0,0,0&amp;mp=1&amp;vtp=1&amp;vaab=1&amp;bt=1&amp;bbb=1">
            <a:extLst>
              <a:ext uri="{FF2B5EF4-FFF2-40B4-BE49-F238E27FC236}">
                <a16:creationId xmlns:a16="http://schemas.microsoft.com/office/drawing/2014/main" id="{F65449B2-5074-35FB-152C-5FD5D84CED50}"/>
              </a:ext>
            </a:extLst>
          </p:cNvPr>
          <p:cNvSpPr txBox="1"/>
          <p:nvPr/>
        </p:nvSpPr>
        <p:spPr>
          <a:xfrm>
            <a:off x="10934285" y="6837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6_BD#6bfe62b95?colgroup=2,2,2,6,15&amp;vcp=1&amp;pid=15832631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147334"/>
              </p:ext>
            </p:extLst>
          </p:nvPr>
        </p:nvGraphicFramePr>
        <p:xfrm>
          <a:off x="400367" y="1077975"/>
          <a:ext cx="11391266" cy="4989196"/>
        </p:xfrm>
        <a:graphic>
          <a:graphicData uri="http://schemas.openxmlformats.org/drawingml/2006/table">
            <a:tbl>
              <a:tblPr/>
              <a:tblGrid>
                <a:gridCol w="90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6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57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309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环境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描写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环境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描写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自然环境是指自然界的景物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如季节变化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风霜雨雪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山川湖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花草树木等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照应前后文或标题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交代故事发生的时间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天气及人物活动的空间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渲染某种环境气氛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烘托人物的某种情感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预示人物的命运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表现人物的某种性格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推动故事情节的发展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为下文某种情况的出现做铺垫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揭示文章主题等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bfe62b95?colgroup=2,2,2,6,15&amp;vcp=1&amp;pid=158326316&amp;color=0,0,0&amp;mp=1&amp;vtp=1&amp;vaab=1&amp;bt=1&amp;bbb=1">
            <a:extLst>
              <a:ext uri="{FF2B5EF4-FFF2-40B4-BE49-F238E27FC236}">
                <a16:creationId xmlns:a16="http://schemas.microsoft.com/office/drawing/2014/main" id="{FE09DE2E-46F8-BC37-B332-A93BD4EA54F3}"/>
              </a:ext>
            </a:extLst>
          </p:cNvPr>
          <p:cNvSpPr txBox="1"/>
          <p:nvPr/>
        </p:nvSpPr>
        <p:spPr>
          <a:xfrm>
            <a:off x="10933716" y="3877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6_BD#6bfe62b95?colgroup=2,2,2,6,15&amp;vcp=1&amp;pid=15832631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526048"/>
              </p:ext>
            </p:extLst>
          </p:nvPr>
        </p:nvGraphicFramePr>
        <p:xfrm>
          <a:off x="539496" y="1558766"/>
          <a:ext cx="11320350" cy="3340164"/>
        </p:xfrm>
        <a:graphic>
          <a:graphicData uri="http://schemas.openxmlformats.org/drawingml/2006/table">
            <a:tbl>
              <a:tblPr/>
              <a:tblGrid>
                <a:gridCol w="90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6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57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1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环境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描写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环境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描写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社会环境是指能反映社会和时代特征的建筑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场所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陈设及民俗民风等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交代故事发生的某种时代背景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时代特征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社会习俗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思想观念和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人与人之间的关系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渲染某种环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气氛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衬托人物心情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动故事情节的发展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为下文埋下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伏笔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深化主题等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6bfe62b95?colgroup=2,2,2,6,15&amp;vcp=1&amp;pid=158326316&amp;color=0,0,0&amp;vtp=1&amp;vaab=1&amp;bt=1&amp;bbb=1">
            <a:extLst>
              <a:ext uri="{FF2B5EF4-FFF2-40B4-BE49-F238E27FC236}">
                <a16:creationId xmlns:a16="http://schemas.microsoft.com/office/drawing/2014/main" id="{958E2FEA-167A-3A58-8638-5FBCCAAF63C4}"/>
              </a:ext>
            </a:extLst>
          </p:cNvPr>
          <p:cNvSpPr txBox="1"/>
          <p:nvPr/>
        </p:nvSpPr>
        <p:spPr>
          <a:xfrm>
            <a:off x="10933716" y="8503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6bfe62b95?colgroup=2,4,6,15&amp;vcp=1&amp;pid=15832631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506398"/>
              </p:ext>
            </p:extLst>
          </p:nvPr>
        </p:nvGraphicFramePr>
        <p:xfrm>
          <a:off x="539496" y="1378013"/>
          <a:ext cx="11114868" cy="3924000"/>
        </p:xfrm>
        <a:graphic>
          <a:graphicData uri="http://schemas.openxmlformats.org/drawingml/2006/table">
            <a:tbl>
              <a:tblPr/>
              <a:tblGrid>
                <a:gridCol w="8919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91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2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72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388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248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94400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手法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正面描写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直接描写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用生动形象的语言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直接描写人物或事物本身呈现的特征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写出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人物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特点</a:t>
                      </a:r>
                    </a:p>
                    <a:p>
                      <a:pPr marL="0" lv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情感等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侧面描写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间接描写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通过对其他人物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事物的描绘和渲染来烘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托所要描写的对象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使人物或事件更加鲜明突出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使主题更加深刻含蓄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bfe62b95?colgroup=2,4,6,15&amp;vcp=1&amp;pid=158326316&amp;color=0,0,0&amp;mp=1&amp;vtp=1&amp;vaab=1&amp;bt=1&amp;bbb=1">
            <a:extLst>
              <a:ext uri="{FF2B5EF4-FFF2-40B4-BE49-F238E27FC236}">
                <a16:creationId xmlns:a16="http://schemas.microsoft.com/office/drawing/2014/main" id="{4F28C576-9314-611F-49E7-C90B63455EC2}"/>
              </a:ext>
            </a:extLst>
          </p:cNvPr>
          <p:cNvSpPr txBox="1"/>
          <p:nvPr/>
        </p:nvSpPr>
        <p:spPr>
          <a:xfrm>
            <a:off x="10936219" y="66960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6d995837?vcp=1&amp;pid=3ccb99591&amp;color=238,61,73&amp;vtp=1&amp;vaab=1&amp;bt=1&amp;bbb=1"/>
          <p:cNvSpPr/>
          <p:nvPr/>
        </p:nvSpPr>
        <p:spPr>
          <a:xfrm>
            <a:off x="539496" y="39247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四、表现手法</a:t>
            </a:r>
            <a:endParaRPr lang="en-US" altLang="zh-CN" sz="3200" dirty="0"/>
          </a:p>
        </p:txBody>
      </p:sp>
      <p:graphicFrame>
        <p:nvGraphicFramePr>
          <p:cNvPr id="20" name="P_6_BD#315aac739?colgroup=2,2,24&amp;vcp=1&amp;pid=26d99583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188084"/>
              </p:ext>
            </p:extLst>
          </p:nvPr>
        </p:nvGraphicFramePr>
        <p:xfrm>
          <a:off x="539496" y="1165651"/>
          <a:ext cx="11073384" cy="4979608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在文章的主体结构或主要内容中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将事物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现象和过程中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矛盾的双方放置在一定条件下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使之集中在一个完整的艺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术统一体中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形成相辅相成的比照和呼应关系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突出被表现事物的本质特征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增强文章的艺术效果和感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染力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给读者留下鲜明而深刻的印象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衬托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突出主体事物的特点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强调作者要表达的情感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增强语气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使意义更明显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中将家乡二十年前和二十年后的情况进行比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以突出其变化之大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73968ded.fixed?vcp=1&amp;pid=3365bf4ca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773968ded.fixed?vcp=1&amp;pid=3365bf4ca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4" name="C_3#773968ded.fixed?vcp=1&amp;pid=3365bf4ca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二、文学作品阅读</a:t>
            </a:r>
            <a:endParaRPr lang="en-US" altLang="zh-CN" sz="4000" dirty="0"/>
          </a:p>
        </p:txBody>
      </p:sp>
      <p:sp>
        <p:nvSpPr>
          <p:cNvPr id="5" name="C_3_BD#773968ded.fixed?vcp=1&amp;pid=3365bf4ca&amp;color=0,0,0&amp;vtp=1&amp;vaab=1&amp;bbb=1"/>
          <p:cNvSpPr/>
          <p:nvPr/>
        </p:nvSpPr>
        <p:spPr>
          <a:xfrm>
            <a:off x="265176" y="4754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赏析手法，体会效果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6_BD#315aac739?colgroup=2,2,24&amp;vcp=1&amp;pid=26d99583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589820"/>
              </p:ext>
            </p:extLst>
          </p:nvPr>
        </p:nvGraphicFramePr>
        <p:xfrm>
          <a:off x="539496" y="853440"/>
          <a:ext cx="11073384" cy="5467796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307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欲扬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先抑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</a:p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欲抑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作者想要褒扬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贬抑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某个人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却不从褒扬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贬抑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处落笔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而是从相反的贬抑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褒扬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处落笔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964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显示出一种变化的节奏美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使文章情节曲折动人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激发读者的阅读兴趣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为表情达意蓄势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使人物形象更加丰满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情感表达更加充沛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形成鲜明的对比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给读者留下深刻的印象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起卒章显志的作用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793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阿长与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山海经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〉》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作者开始写自己对阿长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喜欢切切察察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不许我走动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睡觉摆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‘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’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的讨厌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而后面她买来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山海经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自己又心生感激和敬意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欲扬先抑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使描写的人物形象给人意外的惊喜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使人物形象更加丰满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更加真实可感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15aac739?colgroup=2,2,24&amp;vcp=1&amp;pid=26d995837&amp;color=0,0,0&amp;mp=1&amp;vtp=1&amp;vaab=1&amp;bt=1&amp;bbb=1">
            <a:extLst>
              <a:ext uri="{FF2B5EF4-FFF2-40B4-BE49-F238E27FC236}">
                <a16:creationId xmlns:a16="http://schemas.microsoft.com/office/drawing/2014/main" id="{363CE55E-7C6E-D56F-1361-16D56A9A1A1C}"/>
              </a:ext>
            </a:extLst>
          </p:cNvPr>
          <p:cNvSpPr txBox="1"/>
          <p:nvPr/>
        </p:nvSpPr>
        <p:spPr>
          <a:xfrm>
            <a:off x="10894735" y="2783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6_BD#315aac739?colgroup=2,2,24&amp;vcp=1&amp;pid=26d99583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06432"/>
              </p:ext>
            </p:extLst>
          </p:nvPr>
        </p:nvGraphicFramePr>
        <p:xfrm>
          <a:off x="539496" y="1326800"/>
          <a:ext cx="11073384" cy="4464000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9600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铺垫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为了表现主要的写作对象而提前做的基础性描写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垫是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显性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对起陪衬作用的部分往往大肆渲染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加强故事情节之间的因果关系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加强情节完整性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使情节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更具合理性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4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皇帝的新装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中第一段极力描述皇帝如何喜爱新衣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服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为后文写他被两个装成织工的骗子所骗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最后光着身子举行游行大典做铺垫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15aac739?colgroup=2,2,24&amp;vcp=1&amp;pid=26d995837&amp;color=0,0,0&amp;mp=1&amp;vtp=1&amp;vaab=1&amp;bt=1&amp;bbb=1">
            <a:extLst>
              <a:ext uri="{FF2B5EF4-FFF2-40B4-BE49-F238E27FC236}">
                <a16:creationId xmlns:a16="http://schemas.microsoft.com/office/drawing/2014/main" id="{AE51900E-8BD0-77B9-1A9D-04456B848289}"/>
              </a:ext>
            </a:extLst>
          </p:cNvPr>
          <p:cNvSpPr txBox="1"/>
          <p:nvPr/>
        </p:nvSpPr>
        <p:spPr>
          <a:xfrm>
            <a:off x="10894735" y="6183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6_BD#315aac739?colgroup=2,2,24&amp;vcp=1&amp;pid=26d99583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667553"/>
              </p:ext>
            </p:extLst>
          </p:nvPr>
        </p:nvGraphicFramePr>
        <p:xfrm>
          <a:off x="539496" y="1567211"/>
          <a:ext cx="11073384" cy="3600000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4000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伏笔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在文章或艺术作品中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前段内容为后段内容所作的提示或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暗示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隐性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通常只是一两笔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点到为止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使内容前后照应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情节严丝合缝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猫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作者写第三只猫不招人喜欢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又老爱凝望鸟笼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为其后面被冤枉埋下伏笔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15aac739?colgroup=2,2,24&amp;vcp=1&amp;pid=26d995837&amp;color=0,0,0&amp;mp=1&amp;vtp=1&amp;vaab=1&amp;bt=1&amp;bbb=1">
            <a:extLst>
              <a:ext uri="{FF2B5EF4-FFF2-40B4-BE49-F238E27FC236}">
                <a16:creationId xmlns:a16="http://schemas.microsoft.com/office/drawing/2014/main" id="{5014CF95-E9F9-6633-91D4-8378B15E9200}"/>
              </a:ext>
            </a:extLst>
          </p:cNvPr>
          <p:cNvSpPr txBox="1"/>
          <p:nvPr/>
        </p:nvSpPr>
        <p:spPr>
          <a:xfrm>
            <a:off x="10894735" y="85880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6_BD#315aac739?colgroup=2,2,24&amp;vcp=1&amp;pid=26d99583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860505"/>
              </p:ext>
            </p:extLst>
          </p:nvPr>
        </p:nvGraphicFramePr>
        <p:xfrm>
          <a:off x="539496" y="1689893"/>
          <a:ext cx="11073384" cy="3517176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照应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文章前后内容上的关照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主要有与伏笔照应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头或题目照应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反复照应等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使文章浑然一体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情节完整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结构严谨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中心突出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中多次写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四次写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反复照应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感情一次比一次抒发得强烈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滚滚热泪既表达了儿子的情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又衬托出父亲的形象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15aac739?colgroup=2,2,24&amp;vcp=1&amp;pid=26d995837&amp;color=0,0,0&amp;vtp=1&amp;vaab=1&amp;bt=1&amp;bbb=1">
            <a:extLst>
              <a:ext uri="{FF2B5EF4-FFF2-40B4-BE49-F238E27FC236}">
                <a16:creationId xmlns:a16="http://schemas.microsoft.com/office/drawing/2014/main" id="{BDB56EEA-76A5-27C4-0E54-361E04B2CDF2}"/>
              </a:ext>
            </a:extLst>
          </p:cNvPr>
          <p:cNvSpPr txBox="1"/>
          <p:nvPr/>
        </p:nvSpPr>
        <p:spPr>
          <a:xfrm>
            <a:off x="10894735" y="98148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6_BD#315aac739?colgroup=2,2,24&amp;vcp=1&amp;pid=26d995837&amp;color=0,0,0&amp;vtp=1&amp;vaab=1&amp;bt=1&amp;bbb=1&amp;hb=1">
            <a:extLst>
              <a:ext uri="{FF2B5EF4-FFF2-40B4-BE49-F238E27FC236}">
                <a16:creationId xmlns:a16="http://schemas.microsoft.com/office/drawing/2014/main" id="{49EEE74F-1349-EEB5-DC83-E34C783B07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836354"/>
              </p:ext>
            </p:extLst>
          </p:nvPr>
        </p:nvGraphicFramePr>
        <p:xfrm>
          <a:off x="539496" y="920115"/>
          <a:ext cx="11073384" cy="5400000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烘托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先从侧面描写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然后引出主题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使要表现的事物鲜明突出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通过从侧面写与正面相关的其他事物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使正面内容得到强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调和渲染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增强文章的艺术效果和魅力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散步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中写道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这南方初春的田野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大块儿小块儿的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新绿随意地铺着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有的浓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有的淡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树枝上的嫩芽也密了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田里的冬水也咕咕地起着水泡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那里有金色的菜花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两行整齐的桑树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尽头一口水波粼粼的鱼塘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这些景物描写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既描写了一幅生机盎然的春日美景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孕育着生命的活力与希望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渲染了恬淡安静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美好的气氛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又烘托出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与家人散步时宁静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幸福的心情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表现出作者对生活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家人的热爱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P_6_BD#315aac739?colgroup=2,2,24&amp;vcp=1&amp;pid=26d995837&amp;color=0,0,0&amp;vtp=1&amp;vaab=1&amp;bt=1&amp;bbb=1&amp;hb=1">
            <a:extLst>
              <a:ext uri="{FF2B5EF4-FFF2-40B4-BE49-F238E27FC236}">
                <a16:creationId xmlns:a16="http://schemas.microsoft.com/office/drawing/2014/main" id="{F00D6938-17B1-96E9-BC42-FD4EE4AA8E0D}"/>
              </a:ext>
            </a:extLst>
          </p:cNvPr>
          <p:cNvSpPr txBox="1"/>
          <p:nvPr/>
        </p:nvSpPr>
        <p:spPr>
          <a:xfrm>
            <a:off x="9072880" y="30675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3230402382"/>
      </p:ext>
    </p:extLst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6_BD#315aac739?colgroup=13,1,14&amp;vcp=1&amp;pid=26d99583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78222"/>
              </p:ext>
            </p:extLst>
          </p:nvPr>
        </p:nvGraphicFramePr>
        <p:xfrm>
          <a:off x="539496" y="1217231"/>
          <a:ext cx="11082528" cy="4304158"/>
        </p:xfrm>
        <a:graphic>
          <a:graphicData uri="http://schemas.openxmlformats.org/drawingml/2006/table">
            <a:tbl>
              <a:tblPr/>
              <a:tblGrid>
                <a:gridCol w="13819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63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712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衬托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0">
                        <a:lnSpc>
                          <a:spcPts val="4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为了突出主要事物，用类似或相反、有差别的事物作陪衬，这种表现手法就是衬托。用类似的事物作陪衬叫正衬，用反面的、有差别的事物作陪衬叫反衬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099027"/>
                  </a:ext>
                </a:extLst>
              </a:tr>
              <a:tr h="40712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特点鲜明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矛盾突出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形成强烈的反差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突出主要的人或事物的特点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感情等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增强文章的表现力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1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藤野先生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中用日本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爱国青年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的无理挑衅来反衬藤野先生的正直热忱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毫无民族偏见的高尚品质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15aac739?colgroup=13,1,14&amp;vcp=1&amp;pid=26d995837&amp;color=0,0,0&amp;mp=1&amp;vtp=1&amp;vaab=1&amp;bt=1&amp;bbb=1">
            <a:extLst>
              <a:ext uri="{FF2B5EF4-FFF2-40B4-BE49-F238E27FC236}">
                <a16:creationId xmlns:a16="http://schemas.microsoft.com/office/drawing/2014/main" id="{A83B2F90-2346-EBD5-328E-438AB3846289}"/>
              </a:ext>
            </a:extLst>
          </p:cNvPr>
          <p:cNvSpPr txBox="1"/>
          <p:nvPr/>
        </p:nvSpPr>
        <p:spPr>
          <a:xfrm>
            <a:off x="10903879" y="5088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6_BD#315aac739?colgroup=2,2,24&amp;vcp=1&amp;pid=26d99583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045180"/>
              </p:ext>
            </p:extLst>
          </p:nvPr>
        </p:nvGraphicFramePr>
        <p:xfrm>
          <a:off x="539496" y="2099468"/>
          <a:ext cx="11073384" cy="3363660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象征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借用某种具体的形象和事物来暗示特定的人物成事理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表达真挚的感情和深刻的寓意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将抽象的思想感情用某一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特定的具体事物表现出来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使之形象化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使所要表达的意思更加含蓄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深刻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增强文章的表现力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如《海燕》中用“海燕”象征坚强无畏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英勇善战的无产阶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级革命先驱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15aac739?colgroup=2,2,24&amp;vcp=1&amp;pid=26d995837&amp;color=0,0,0&amp;vtp=1&amp;vaab=1&amp;bt=1&amp;bbb=1">
            <a:extLst>
              <a:ext uri="{FF2B5EF4-FFF2-40B4-BE49-F238E27FC236}">
                <a16:creationId xmlns:a16="http://schemas.microsoft.com/office/drawing/2014/main" id="{738FCA3D-FED3-B431-F321-F8AE355D85C3}"/>
              </a:ext>
            </a:extLst>
          </p:cNvPr>
          <p:cNvSpPr txBox="1"/>
          <p:nvPr/>
        </p:nvSpPr>
        <p:spPr>
          <a:xfrm>
            <a:off x="10894735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6_BD#315aac739?colgroup=2,2,24&amp;vcp=1&amp;pid=26d99583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843351"/>
              </p:ext>
            </p:extLst>
          </p:nvPr>
        </p:nvGraphicFramePr>
        <p:xfrm>
          <a:off x="539496" y="2376836"/>
          <a:ext cx="11073384" cy="2808924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借景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抒情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通过对事物的描写或环境的渲染来抒发作者或作品中人物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的感情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包括借景抒情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寓情于景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情景交融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有极强的感染力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使文章充满诗情画意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中通过对春天景色的描写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表达了作者对春天的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热爱和赞美之情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15aac739?colgroup=2,2,24&amp;vcp=1&amp;pid=26d995837&amp;color=0,0,0&amp;mp=1&amp;vtp=1&amp;vaab=1&amp;bt=1&amp;bbb=1">
            <a:extLst>
              <a:ext uri="{FF2B5EF4-FFF2-40B4-BE49-F238E27FC236}">
                <a16:creationId xmlns:a16="http://schemas.microsoft.com/office/drawing/2014/main" id="{0F52F242-3218-2760-9843-1A34B105F606}"/>
              </a:ext>
            </a:extLst>
          </p:cNvPr>
          <p:cNvSpPr txBox="1"/>
          <p:nvPr/>
        </p:nvSpPr>
        <p:spPr>
          <a:xfrm>
            <a:off x="10894735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6_BD#315aac739?colgroup=2,2,24&amp;vcp=1&amp;pid=26d99583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88358"/>
              </p:ext>
            </p:extLst>
          </p:nvPr>
        </p:nvGraphicFramePr>
        <p:xfrm>
          <a:off x="539496" y="1479200"/>
          <a:ext cx="11073384" cy="3918396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设置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悬念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先将疑问抛给读者而又不说明原因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层层设疑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以达到更好地表达主题的目的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激发读者的阅读兴趣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使文章情节跌宕起伏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我的叔叔于勒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父亲总要说他那句永不变更的话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‘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!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如果于勒竟在这只船上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那会叫人多么惊喜呀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!’”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这句话让读者不禁疑惑于勒是谁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于勒在哪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父亲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为何盼望于勒归来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为下文故事情节的发展设置了悬念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15aac739?colgroup=2,2,24&amp;vcp=1&amp;pid=26d995837&amp;color=0,0,0&amp;mp=1&amp;vtp=1&amp;vaab=1&amp;bt=1&amp;bbb=1">
            <a:extLst>
              <a:ext uri="{FF2B5EF4-FFF2-40B4-BE49-F238E27FC236}">
                <a16:creationId xmlns:a16="http://schemas.microsoft.com/office/drawing/2014/main" id="{468BC0DF-65B8-E846-E7CF-0B0E346D4AFC}"/>
              </a:ext>
            </a:extLst>
          </p:cNvPr>
          <p:cNvSpPr txBox="1"/>
          <p:nvPr/>
        </p:nvSpPr>
        <p:spPr>
          <a:xfrm>
            <a:off x="10894735" y="7707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6_BD#315aac739?colgroup=2,2,24&amp;vcp=1&amp;pid=26d99583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05402"/>
              </p:ext>
            </p:extLst>
          </p:nvPr>
        </p:nvGraphicFramePr>
        <p:xfrm>
          <a:off x="339471" y="1053256"/>
          <a:ext cx="11515104" cy="5063112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卒章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显志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在文章结尾时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用一两句话点明中心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揭示主题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结尾自然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揭示文章主题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一文结尾的议论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狼亦黠矣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而顷刻两毙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禽兽之变诈几何哉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止增笑耳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揭示主题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首尾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指开头和结尾的内容有着极其密切的联系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对同一情况作出解释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说明和交代等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使文章浑然一体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情节完整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结构严谨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中心突出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紫藤萝瀑布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的首段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我不由得停住了脚步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和结尾段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我不觉加快了脚步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首尾呼应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使文章浑然一体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情节完整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6_BD#315aac739?colgroup=2,2,24&amp;vcp=1&amp;pid=26d995837&amp;color=0,0,0&amp;vtp=1&amp;vaab=1&amp;bt=1&amp;bbb=1">
            <a:extLst>
              <a:ext uri="{FF2B5EF4-FFF2-40B4-BE49-F238E27FC236}">
                <a16:creationId xmlns:a16="http://schemas.microsoft.com/office/drawing/2014/main" id="{97C9EF20-4EE8-86A6-1AC0-EA264421517A}"/>
              </a:ext>
            </a:extLst>
          </p:cNvPr>
          <p:cNvSpPr txBox="1"/>
          <p:nvPr/>
        </p:nvSpPr>
        <p:spPr>
          <a:xfrm>
            <a:off x="11053782" y="44969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ccb99591.fixed?vcp=1&amp;pid=773968de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赏析手法，体会效果</a:t>
            </a:r>
            <a:endParaRPr lang="en-US" altLang="zh-CN" sz="4000" dirty="0"/>
          </a:p>
        </p:txBody>
      </p:sp>
      <p:sp>
        <p:nvSpPr>
          <p:cNvPr id="3" name="C_4_BD#3ccb99591.fixed?vcp=1&amp;pid=773968de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6_BD#315aac739?colgroup=2,2,24&amp;vcp=1&amp;pid=26d99583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354707"/>
              </p:ext>
            </p:extLst>
          </p:nvPr>
        </p:nvGraphicFramePr>
        <p:xfrm>
          <a:off x="392076" y="1583975"/>
          <a:ext cx="11335104" cy="3918396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指由某一种事物想到与之有联系的另一事物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丰富文章内容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使文章更有内涵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增强文章的文学性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人物形象更丰满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性格更鲜明突出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情节更生动感人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花里带着甜味儿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闭了眼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树上仿佛已经满是桃儿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杏儿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梨儿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作者由眼前香甜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鲜艳的花朵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产生了联想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仿佛已经看见了满树的果实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写出了春花的繁盛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也写出了作者对春花的喜爱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15aac739?colgroup=2,2,24&amp;vcp=1&amp;pid=26d995837&amp;color=0,0,0&amp;mp=1&amp;vtp=1&amp;vaab=1&amp;bt=1&amp;bbb=1">
            <a:extLst>
              <a:ext uri="{FF2B5EF4-FFF2-40B4-BE49-F238E27FC236}">
                <a16:creationId xmlns:a16="http://schemas.microsoft.com/office/drawing/2014/main" id="{CAE469F1-45E9-6FFB-B8FB-7C29B14035E3}"/>
              </a:ext>
            </a:extLst>
          </p:cNvPr>
          <p:cNvSpPr txBox="1"/>
          <p:nvPr/>
        </p:nvSpPr>
        <p:spPr>
          <a:xfrm>
            <a:off x="10747315" y="87556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6_BD#315aac739?colgroup=2,2,24&amp;vcp=1&amp;pid=26d99583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801410"/>
              </p:ext>
            </p:extLst>
          </p:nvPr>
        </p:nvGraphicFramePr>
        <p:xfrm>
          <a:off x="539496" y="1544732"/>
          <a:ext cx="11073384" cy="4473132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想象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是一种创造性的思维活动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在脑海中根据自己的需要创造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出全新的事物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丰富文章内容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使人物形象更丰满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性格更鲜明突出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节更生动感人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陆游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十一月四日风雨大作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夜阑卧听风吹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铁马冰河入梦来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作者由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风雨声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想象自己于战场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搏杀的画面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表达出作者渴望为国效力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渴望祖国统一的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强烈愿望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15aac739?colgroup=2,2,24&amp;vcp=1&amp;pid=26d995837&amp;color=0,0,0&amp;vtp=1&amp;vaab=1&amp;bt=1&amp;bbb=1">
            <a:extLst>
              <a:ext uri="{FF2B5EF4-FFF2-40B4-BE49-F238E27FC236}">
                <a16:creationId xmlns:a16="http://schemas.microsoft.com/office/drawing/2014/main" id="{71F6508F-6E1C-47BA-B9CC-52009B11E7FE}"/>
              </a:ext>
            </a:extLst>
          </p:cNvPr>
          <p:cNvSpPr txBox="1"/>
          <p:nvPr/>
        </p:nvSpPr>
        <p:spPr>
          <a:xfrm>
            <a:off x="10894735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6_BD#315aac739?colgroup=2,2,24&amp;vcp=1&amp;pid=26d99583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502523"/>
              </p:ext>
            </p:extLst>
          </p:nvPr>
        </p:nvGraphicFramePr>
        <p:xfrm>
          <a:off x="539496" y="1544732"/>
          <a:ext cx="11073384" cy="4473132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虚实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眼前的景与事为实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联想与想象的景与事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如回忆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梦境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作者常通过虚实的对比与映衬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突出体现某种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情感或主题等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丰富文章的内容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突出某种情感或主题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从百草园到三味书屋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中既有对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雪地捕鸟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等真实活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动的叙写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也有对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美女蛇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传说故事的叙述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前者深化了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对百草园生活的怀念之情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后者则为文章增添了神秘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的色彩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15aac739?colgroup=2,2,24&amp;vcp=1&amp;pid=26d995837&amp;color=0,0,0&amp;mp=1&amp;vtp=1&amp;vaab=1&amp;bt=1&amp;bbb=1">
            <a:extLst>
              <a:ext uri="{FF2B5EF4-FFF2-40B4-BE49-F238E27FC236}">
                <a16:creationId xmlns:a16="http://schemas.microsoft.com/office/drawing/2014/main" id="{D32841BC-A69D-A584-0EB9-E02AC2CE8452}"/>
              </a:ext>
            </a:extLst>
          </p:cNvPr>
          <p:cNvSpPr txBox="1"/>
          <p:nvPr/>
        </p:nvSpPr>
        <p:spPr>
          <a:xfrm>
            <a:off x="10894735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6_BD#315aac739?colgroup=2,2,24&amp;vcp=1&amp;pid=26d99583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308050"/>
              </p:ext>
            </p:extLst>
          </p:nvPr>
        </p:nvGraphicFramePr>
        <p:xfrm>
          <a:off x="539496" y="2376836"/>
          <a:ext cx="11073384" cy="2808924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见大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通过小题材反映大主题的写法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即从小事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小物件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小人物着笔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揭示出大主题或大的意义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使文章更有震撼力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散步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中通过对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散步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这件小事的描写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写出了中年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人特有的心境和责任感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315aac739?colgroup=2,2,24&amp;vcp=1&amp;pid=26d995837&amp;color=0,0,0&amp;mp=1&amp;vtp=1&amp;vaab=1&amp;bt=1&amp;bbb=1">
            <a:extLst>
              <a:ext uri="{FF2B5EF4-FFF2-40B4-BE49-F238E27FC236}">
                <a16:creationId xmlns:a16="http://schemas.microsoft.com/office/drawing/2014/main" id="{C5759AC5-D397-A09C-637E-BEA8390CD0C1}"/>
              </a:ext>
            </a:extLst>
          </p:cNvPr>
          <p:cNvSpPr txBox="1"/>
          <p:nvPr/>
        </p:nvSpPr>
        <p:spPr>
          <a:xfrm>
            <a:off x="10894735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6_BD#315aac739?colgroup=2,2,24&amp;vcp=1&amp;pid=26d99583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444206"/>
              </p:ext>
            </p:extLst>
          </p:nvPr>
        </p:nvGraphicFramePr>
        <p:xfrm>
          <a:off x="539496" y="1827974"/>
          <a:ext cx="11073384" cy="3906648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点面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是指能表现人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事或景的形象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特点的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细节描写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是指对人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景的整体描述或概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括描述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点面结合是对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的详细描写和对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的叙述或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概括描写的有机结合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可以更全面深刻地刻画人物形象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更好地突出人物形象的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品质或事物的特点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能充分地表现文章思想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抒发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15aac739?colgroup=2,2,24&amp;vcp=1&amp;pid=26d995837&amp;color=0,0,0&amp;vtp=1&amp;vaab=1&amp;bt=1&amp;bbb=1">
            <a:extLst>
              <a:ext uri="{FF2B5EF4-FFF2-40B4-BE49-F238E27FC236}">
                <a16:creationId xmlns:a16="http://schemas.microsoft.com/office/drawing/2014/main" id="{E9FA6A71-7606-5AC3-E4FE-D16B9DD3CDC1}"/>
              </a:ext>
            </a:extLst>
          </p:cNvPr>
          <p:cNvSpPr txBox="1"/>
          <p:nvPr/>
        </p:nvSpPr>
        <p:spPr>
          <a:xfrm>
            <a:off x="10894735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6_BD#315aac739?colgroup=2,2,24&amp;vcp=1&amp;pid=26d99583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217284"/>
              </p:ext>
            </p:extLst>
          </p:nvPr>
        </p:nvGraphicFramePr>
        <p:xfrm>
          <a:off x="539496" y="2388584"/>
          <a:ext cx="11073384" cy="2785428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点面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从百草园到三味书屋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作者在描绘三味书屋中读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书的场景时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于是大家放开喉咙读一阵书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真是人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声鼎沸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进行概括描述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接着选取了四个念书的场景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现了孩子们读的书都是一些似懂非懂的东西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这样点面结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将场面写得生动形象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315aac739?colgroup=2,2,24&amp;vcp=1&amp;pid=26d995837&amp;color=0,0,0&amp;mp=1&amp;vtp=1&amp;vaab=1&amp;bt=1&amp;bbb=1">
            <a:extLst>
              <a:ext uri="{FF2B5EF4-FFF2-40B4-BE49-F238E27FC236}">
                <a16:creationId xmlns:a16="http://schemas.microsoft.com/office/drawing/2014/main" id="{A427E58C-44A9-6814-87F3-029E8108188F}"/>
              </a:ext>
            </a:extLst>
          </p:cNvPr>
          <p:cNvSpPr txBox="1"/>
          <p:nvPr/>
        </p:nvSpPr>
        <p:spPr>
          <a:xfrm>
            <a:off x="10894735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6_BD#315aac739?colgroup=2,2,24&amp;vcp=1&amp;pid=26d99583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495986"/>
              </p:ext>
            </p:extLst>
          </p:nvPr>
        </p:nvGraphicFramePr>
        <p:xfrm>
          <a:off x="634746" y="998156"/>
          <a:ext cx="10975104" cy="4944746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叙议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使句子或文章更有说服力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更能表现某人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某事或某个环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境的特点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抒发作者的情感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一文中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作者在充分叙述了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回故乡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离故乡的所见所闻所感之后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在文章的末尾进行议论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希望是本无所谓有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无所谓无的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这正如地上的路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其实地上本没有路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走的人多了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也便成了路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叙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议结合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使文章的主题升华到一个新的高度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增添文章的亮色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鼓舞人们要有创造新生活的勇气与信心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15aac739?colgroup=2,2,24&amp;vcp=1&amp;pid=26d995837&amp;color=0,0,0&amp;vtp=1&amp;vaab=1&amp;bt=1&amp;bbb=1">
            <a:extLst>
              <a:ext uri="{FF2B5EF4-FFF2-40B4-BE49-F238E27FC236}">
                <a16:creationId xmlns:a16="http://schemas.microsoft.com/office/drawing/2014/main" id="{46D7F343-5FA2-F6A5-D56F-B415072C640A}"/>
              </a:ext>
            </a:extLst>
          </p:cNvPr>
          <p:cNvSpPr txBox="1"/>
          <p:nvPr/>
        </p:nvSpPr>
        <p:spPr>
          <a:xfrm>
            <a:off x="10732810" y="2897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68c91b8e?vcp=1&amp;pid=3ccb99591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P_6#5d8d0cf25?sp=1&amp;vcp=1&amp;pid=968c91b8e&amp;color=0,0,0&amp;vtp=1&amp;vaab=1&amp;bb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赏析手法类题目的答题步骤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1.明确文章（语段）运用了何种技巧、手法。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（1）叙述顺序（顺叙、插叙、倒叙、补叙）；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（2）叙事线索（明线、暗线）；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（3）表达方式（叙议、描写、说明、抒情、议论）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d8d0cf25?sp=1&amp;vcp=1&amp;pid=968c91b8e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（4）表现手法（对比、欲扬先抑、欲抑先扬、铺垫、伏笔、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照应、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烘托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、衬托、象征、借景抒情、设置悬念、卒章显志、首尾呼应、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联想、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、虚实结合、以小见大、点面结合、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叙议结合）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（5）修辞手法（比喻、拟人、反复、反问、夸张、排比、对偶、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设问）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d8d0cf25?sp=1&amp;vcp=1&amp;pid=968c91b8e&amp;color=0,0,0&amp;vtp=1&amp;vaab=1&amp;bt=1&amp;bb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2.分析作者运用何种表达技巧、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手法写了什么内容。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3.分析评价运用何种表达技巧、手法有什么作用。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分析表达技巧、手法的作用，主要分析评价其对中心思想的表现、人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物形象的塑造、感情的抒发、意境的营造和布局谋篇等方面有什么作用。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1edade65?vcp=1&amp;pid=3ccb99591&amp;color=238,61,73&amp;vtp=1&amp;vaab=1&amp;bt=1&amp;bbb=1"/>
          <p:cNvSpPr/>
          <p:nvPr/>
        </p:nvSpPr>
        <p:spPr>
          <a:xfrm>
            <a:off x="539496" y="2496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一、修辞手法</a:t>
            </a:r>
            <a:endParaRPr lang="en-US" altLang="zh-CN" sz="3200" dirty="0"/>
          </a:p>
        </p:txBody>
      </p:sp>
      <p:graphicFrame>
        <p:nvGraphicFramePr>
          <p:cNvPr id="5" name="P_6_BD#1f688ca1e?colgroup=2,16,10&amp;vcp=1&amp;pid=d1edade6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778809"/>
              </p:ext>
            </p:extLst>
          </p:nvPr>
        </p:nvGraphicFramePr>
        <p:xfrm>
          <a:off x="401832" y="1041617"/>
          <a:ext cx="11385288" cy="5318189"/>
        </p:xfrm>
        <a:graphic>
          <a:graphicData uri="http://schemas.openxmlformats.org/drawingml/2006/table">
            <a:tbl>
              <a:tblPr/>
              <a:tblGrid>
                <a:gridCol w="1161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9399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修辞</a:t>
                      </a:r>
                      <a:endParaRPr lang="en-US" altLang="zh-CN" sz="26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r>
                        <a:rPr lang="en-US" altLang="zh-CN" sz="26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作用及答题规范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举例分析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427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比喻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辨析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将甲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本体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比作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喻词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像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似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如同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好像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仿佛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乙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喻体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26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zh-CN" altLang="en-US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使抽象的事物具体化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形象化</a:t>
                      </a:r>
                      <a:r>
                        <a:rPr lang="zh-CN" altLang="en-US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使深奥的道理浅显化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让人易于理解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接受</a:t>
                      </a:r>
                      <a:endParaRPr lang="en-US" altLang="zh-CN" sz="26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答题规范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运用比喻的修辞方法将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zh-CN" altLang="en-US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生动形象地描绘了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的情景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特点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抒发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烘托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的情感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做铺垫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一文中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春天像刚落地的娃娃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从头到脚都是新的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他生长着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用了比喻的修辞手法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把春天比作初生的婴儿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生动形象地写出了春天的新鲜可爱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生机无限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表达了作者对春天的喜爱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赞美之情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f6141726.fixed?vcp=1&amp;pid=773968de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赏析手法，体会效果</a:t>
            </a:r>
            <a:endParaRPr lang="en-US" altLang="zh-CN" sz="4000" dirty="0"/>
          </a:p>
        </p:txBody>
      </p:sp>
      <p:sp>
        <p:nvSpPr>
          <p:cNvPr id="3" name="C_4_BD#1f6141726.fixed?vcp=1&amp;pid=773968de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1#8f86f8523?sp=1&amp;vaa=1&amp;vcp=1&amp;pid=1f6141726&amp;color=0,0,0&amp;vtp=1&amp;vaab=1&amp;bt=1&amp;bbb=1&amp;h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蒋冬梅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渔把头站在冰面上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一千年前也这样站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一百年前也这样站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是查干的一只鱼鹰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心里装着整个大湖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有人看见夏季湖面曾搅起的巨浪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传说一条从未见过的大鱼和鱼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叉对峙过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人人都在期盼着大鱼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可今年冬捕的重头戏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决意不来了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2#8f86f8523?vaa=1&amp;vcp=1&amp;pid=1f6141726&amp;color=0,0,0&amp;mp=1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刚入冬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就带着另一队人马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跑内蒙古了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他用不容置疑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的语气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对渔把头说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查干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就交给你啦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这让把头想起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大鸟把小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鸟喂养大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就离开了那片树林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寒冷把天地和大湖冻在了一起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策马狂奔的队伍像刀剑割开北风</a:t>
            </a:r>
            <a:r>
              <a:rPr lang="en-US" altLang="zh-CN" sz="2800" b="0" i="0" u="sng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sng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车马从切口里闯了进去</a:t>
            </a:r>
            <a:r>
              <a:rPr lang="en-US" altLang="zh-CN" sz="2800" b="0" i="0" u="sng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马的影子跑在冰里</a:t>
            </a:r>
            <a:r>
              <a:rPr lang="en-US" altLang="zh-CN" sz="2800" b="0" i="0" u="sng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马匹背对着光亮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把头也背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对着光亮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哈气升腾起来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像窜出的火苗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赶在太阳升起之前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人马齐备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大战在即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马嘶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狗吠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号角声里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把头像一员大将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统领着一切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3#8f86f8523?vaa=1&amp;vcp=1&amp;pid=1f6141726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把头趴在冰面上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寻找冰层里珍珠一样的气泡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他看不见鱼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鱼的呼吸会暴露自己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鱼知水性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人知鱼性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你喘气儿鱼也喘气儿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渔把头想起了很多年前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趴在冰面上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寻找大鱼吐出的气泡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冷冻不僵男人的血性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的脸冻得皴裂流血了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他让把头朝他脸上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喷一口烧酒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再使劲朝大湖喊一嗓子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就又朝冰面趴下了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今年的冰层从未有过的奇异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鱼呼吸的气泡都被冰层深深地锁住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透过冰面看到的尽是形状怪异的花纹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这些异象让人们对大鱼的出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现更加想入非非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4#8f86f8523?vaa=1&amp;vcp=1&amp;pid=1f6141726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供桌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敖包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鼓声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铃音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在叩问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一千年前这样叩问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一百年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前也这样叩问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风吹得非常烈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把头的心有些乱了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可他不能让人看出他的乱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带着把头上冰很多年了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每当冬捕遇到情况时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把头的心就落了底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公家把这个事儿交给咱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咱就得担得起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年冬捕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都说这句话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5#8f86f8523?vaa=1&amp;vcp=1&amp;pid=1f6141726&amp;color=0,0,0&amp;mp=1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冬捕前的那些天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天天带着把头到冰面上探冰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查干渔场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多少口子人呢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一半的日子要指靠着冬捕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一场冬捕在哪儿凿开冰洞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就像打井找水眼一样重要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他记得冬捕前的很多天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从来滴酒不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直等到选定冰眼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凿出湖水的那一刻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才拿出酒壶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狠狠地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灌起来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他抓着酒壶的手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都在剧烈地抖动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把头的手也在抖动着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6#8f86f8523?vaa=1&amp;vcp=1&amp;pid=1f6141726&amp;color=0,0,0&amp;mp=1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冰面上是有山丘和低谷的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把头辨识着那些矮小的山丘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一脉水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波拱起一座山丘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山丘下将喷发鱼的讯息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从前他拿不准水眼的位置时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总是说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你一定得信自己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一半经验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一半信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才能找到鱼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把头终于选定了一处冰层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坚定地砸下鱼铲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在冰花的绽放里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叩问大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湖的安静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钻木取火般凿开一眼泉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黑色的湖水涌出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像新鲜的血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凿出的冰洞一字排开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四匹马拉着绞盘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拖动大网向湖中布阵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水冻成透明的玉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数尺之下能看见网在游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把头跟着网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像追着一只鸟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大鸟张开翅膀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自由舒放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仿佛要揽过整个大湖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网入大湖纵横成田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鱼像秧苗布立其间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每个网眼只有四寸大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拦住大湖也放过大湖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6#8f86f8523?vaa=1&amp;vcp=1&amp;pid=1f6141726&amp;color=0,0,0&amp;mp=1&amp;vtp=1&amp;vaab=1&amp;bt=1&amp;bbb=1&amp;hb=1">
            <a:extLst>
              <a:ext uri="{FF2B5EF4-FFF2-40B4-BE49-F238E27FC236}">
                <a16:creationId xmlns:a16="http://schemas.microsoft.com/office/drawing/2014/main" id="{E8FF91EE-AEE3-7A16-2E0A-B762118DE6B2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狗在冰上踢踏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纷乱着破晓的早晨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几十号人在冰封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的大湖上耕耘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索取在夏秋肥美起来的大鱼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太阳照在人头顶的时候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该起网了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鱼儿带着热气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被网裹挟着出水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把头抱着第一条出水的鱼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在镜头面前笑着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人们欢呼雀跃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将把头抬起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抛向空中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但把头知道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更多的人在翘首等待传说中的大鱼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把头钻进帐篷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刚才在镜头前的笑容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渐渐褪去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他露出了平静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的神色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虽然他没有把握捕到那条犬鱼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外面的锣鼓声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歌舞声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一浪盖过一浪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把头知道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热闹不是自己的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76798368"/>
      </p:ext>
    </p:extLst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6#8f86f8523?vaa=1&amp;vcp=1&amp;pid=1f6141726&amp;color=0,0,0&amp;mp=1&amp;vtp=1&amp;vaab=1&amp;bt=1&amp;bbb=1&amp;hb=1">
            <a:extLst>
              <a:ext uri="{FF2B5EF4-FFF2-40B4-BE49-F238E27FC236}">
                <a16:creationId xmlns:a16="http://schemas.microsoft.com/office/drawing/2014/main" id="{2D92C5C1-AE1B-4C6A-92AB-CEACF3BF0B60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他想起有一次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同样没有像人们盼望的那样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捕到更多的大鱼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那时把头还年轻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有些垂头丧气的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师傅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突然给他讲起了从前的事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十六岁那年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听人说黑龙江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有大鱼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我们就从白洋淀往那奔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没想到半道上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火车让洪水拦下了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我们就在查干湖下了车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谁承想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一下车就在这停了一辈子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人都说一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场洪水把我拦下了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其实是大湖把我拦下了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把头叹了口气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人人都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稀罕大鱼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你捕了一辈子鱼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可谁知道大鱼在哪呢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你记着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活不过湖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一直都在湖里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那一刻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两人立在查干的湖心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像大鱼游弋在无边的湖水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55900245"/>
      </p:ext>
    </p:extLst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6#8f86f8523?vaa=1&amp;vcp=1&amp;pid=1f6141726&amp;color=0,0,0&amp;mp=1&amp;vtp=1&amp;vaab=1&amp;bt=1&amp;bbb=1&amp;hb=1">
            <a:extLst>
              <a:ext uri="{FF2B5EF4-FFF2-40B4-BE49-F238E27FC236}">
                <a16:creationId xmlns:a16="http://schemas.microsoft.com/office/drawing/2014/main" id="{0BBE4211-012D-B8B3-5154-2353AA4440C3}"/>
              </a:ext>
            </a:extLst>
          </p:cNvPr>
          <p:cNvSpPr/>
          <p:nvPr/>
        </p:nvSpPr>
        <p:spPr>
          <a:xfrm>
            <a:off x="539496" y="21777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注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查干湖冬捕，即查干湖冬季冰雪捕鱼，是吉林省松原市前郭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尔罗斯蒙古族自治县一种传统的渔业生产方式（习俗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极富民族特色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已被列入吉林省省级非物质文化遗产名录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（选自《山西文学》，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2020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月，有删改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80315236"/>
      </p:ext>
    </p:extLst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6_BD#1f688ca1e?colgroup=2,11,15&amp;vcp=1&amp;pid=d1edade6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394438"/>
              </p:ext>
            </p:extLst>
          </p:nvPr>
        </p:nvGraphicFramePr>
        <p:xfrm>
          <a:off x="539496" y="927711"/>
          <a:ext cx="11082528" cy="5385372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4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41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9703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修辞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作用及答题规范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587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拟人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辨析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把物当作人来写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将物人格化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描写形象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表意丰富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表达生动而有趣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答题规范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运用拟人的修辞方法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拟人化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生动形象地描写了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的情景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抒发了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的情感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桃树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杏树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梨树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不让我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我不让你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都开满了花赶趟儿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鸟儿将窠巢安在繁花嫩叶当中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高兴起来了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呼朋引伴地卖弄清脆的喉咙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唱出宛转的曲子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与轻风流水应和着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运用拟人的修辞方法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生动形象地描写了春天生机勃勃的景象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抒发了作者对春天的喜爱和赞美之情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f688ca1e?colgroup=2,11,15&amp;vcp=1&amp;pid=d1edade65&amp;color=0,0,0&amp;vtp=1&amp;vaab=1&amp;bt=1&amp;bbb=1">
            <a:extLst>
              <a:ext uri="{FF2B5EF4-FFF2-40B4-BE49-F238E27FC236}">
                <a16:creationId xmlns:a16="http://schemas.microsoft.com/office/drawing/2014/main" id="{CBCC1349-0638-9BC1-9D14-24EEBF942EE7}"/>
              </a:ext>
            </a:extLst>
          </p:cNvPr>
          <p:cNvSpPr txBox="1"/>
          <p:nvPr/>
        </p:nvSpPr>
        <p:spPr>
          <a:xfrm>
            <a:off x="10903879" y="31455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7#8f86f8523?vaa=1&amp;vcp=1&amp;pid=1f6141726&amp;color=0,0,0&amp;mp=1&amp;vtp=1&amp;vaab=1&amp;bt=1&amp;bbb=1&amp;hb=1&amp;hltap=1"/>
          <p:cNvSpPr/>
          <p:nvPr/>
        </p:nvSpPr>
        <p:spPr>
          <a:xfrm>
            <a:off x="539496" y="1552416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小说主要记叙“鱼把头”带队冬捕的经历，却多次穿插叙写“师傅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，请分析这样写的作用。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8f86f8523?htil=1&amp;vaa=1&amp;vcp=1&amp;pid=1f614172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499" y="848106"/>
            <a:ext cx="1719072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8f86f8523?htil=1&amp;vaa=1&amp;vcp=1&amp;pid=1f6141726&amp;color=0,0,0&amp;vtp=1&amp;vaab=1&amp;bt=1&amp;bbb=1&amp;hb=1&amp;hs=1"/>
          <p:cNvSpPr/>
          <p:nvPr/>
        </p:nvSpPr>
        <p:spPr>
          <a:xfrm>
            <a:off x="2282571" y="751681"/>
            <a:ext cx="926287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本题考查插叙的作用。首先，小说穿插“师傅”的故事，突出</a:t>
            </a:r>
            <a:endParaRPr lang="en-US" altLang="zh-CN" sz="2800" dirty="0"/>
          </a:p>
        </p:txBody>
      </p:sp>
      <p:sp>
        <p:nvSpPr>
          <p:cNvPr id="4" name="QB_5_AS.1_1#8f86f8523?htil=1&amp;vaa=1&amp;vcp=1&amp;pid=1f6141726&amp;color=0,0,0&amp;vtp=1&amp;vaab=1&amp;bt=1&amp;bbb=1&amp;hb=1&amp;hs=1">
            <a:extLst>
              <a:ext uri="{FF2B5EF4-FFF2-40B4-BE49-F238E27FC236}">
                <a16:creationId xmlns:a16="http://schemas.microsoft.com/office/drawing/2014/main" id="{E803DFBE-734E-5980-F029-BC1D1595319D}"/>
              </a:ext>
            </a:extLst>
          </p:cNvPr>
          <p:cNvSpPr/>
          <p:nvPr/>
        </p:nvSpPr>
        <p:spPr>
          <a:xfrm>
            <a:off x="539496" y="1323562"/>
            <a:ext cx="11112011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了“师傅”在“把头”成长和工作中的重要影响。通过“师傅”的言传身教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把头”不仅学会了捕鱼的技术，更学会了对待工作的敬业精神和对大自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然的敬畏之心；其次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师傅”的故事不仅为整篇文章增添了层次感和深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度，也使得人物形象更加丰满、立体。读者在了解“师傅”的故事的同时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也能更深入地理解“把头”的内心世界和情感变化；此外，通过穿插“师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傅”的故事，进一步深化了小说敬畏自然和重视“传承”的主旨；最后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插叙手法使小说情节更加丰富、有趣，进一步激发读者的阅读兴趣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N.1_1#8f86f8523?vaa=1&amp;vcp=1&amp;pid=1f6141726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①突出“师傅”对“把头”的影响，“师傅”教会“把头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”学会了对待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工作的敬业精神和对大自然的敬畏之心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。②丰富了小说情节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，使人物形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象更加丰满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。③深化了文章敬畏自然，重视“传承”的主旨。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④使小说情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节更加丰富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、有趣，进一步激发读者的阅读兴趣。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b701d815.fixed?vcp=1&amp;pid=773968de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赏析手法，体会效果</a:t>
            </a:r>
            <a:endParaRPr lang="en-US" altLang="zh-CN" sz="4000" dirty="0"/>
          </a:p>
        </p:txBody>
      </p:sp>
      <p:sp>
        <p:nvSpPr>
          <p:cNvPr id="3" name="C_4_BD#ab701d815.fixed?vcp=1&amp;pid=773968de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1#fcc7f0269?vaa=1&amp;vcp=1&amp;pid=ab701d815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5_BD.4_2#fcc7f0269?sp=1&amp;vaa=1&amp;vcp=1&amp;pid=ab701d815&amp;color=0,0,0&amp;vtp=1&amp;vaab=1&amp;bbb=1&amp;hb=1"/>
          <p:cNvSpPr/>
          <p:nvPr/>
        </p:nvSpPr>
        <p:spPr>
          <a:xfrm>
            <a:off x="539496" y="1182097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深巷里的老墙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梁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在婺源农村小住几天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徽式民居总是窄窄的巷子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高高的墙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与房的距离又近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一出门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迎面就是一堵墙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一走路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人就夹行在两墙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每天出出进进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这墙就是一幅幅读不完的画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当地传统的砌墙方法是薄砖立砌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横搭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填土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再外涂白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这样既节省材料又可保温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而且土在墙中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寓田于墙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新墙在刚落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成之时洁白如纸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就是我们常看到的白墙黛瓦的徽式格调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2#fcc7f0269?sp=1&amp;vaa=1&amp;vcp=1&amp;pid=ab701d815&amp;color=0,0,0&amp;vtp=1&amp;vaab=1&amp;bbb=1&amp;hb=1">
            <a:extLst>
              <a:ext uri="{FF2B5EF4-FFF2-40B4-BE49-F238E27FC236}">
                <a16:creationId xmlns:a16="http://schemas.microsoft.com/office/drawing/2014/main" id="{463AA7A0-5B65-1FDB-4A28-38E457ED4EB9}"/>
              </a:ext>
            </a:extLst>
          </p:cNvPr>
          <p:cNvSpPr/>
          <p:nvPr/>
        </p:nvSpPr>
        <p:spPr>
          <a:xfrm>
            <a:off x="539496" y="84582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一位泥瓦匠完成一座新房或一堵新墙时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断没有想到他却为大自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然提供了一张作画的温床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岁月之笔是这样作画的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先用细雨在墙上一遍一遍地刷洗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湿雾一层一层地洇染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白墙上就显出纵横交错的线条和大大小小的斑点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论层次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这里有美术课上讲的黑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灰的过渡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论形状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则云海波涛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春风杨柳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山石嶙峋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胜过一本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芥子园画谱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人工艺术在自然面前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是这样渺小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学画的儿子自从住到这里就再也没敢画过一笔画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正是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眼前有景画不得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神来之笔在上头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72766456"/>
      </p:ext>
    </p:extLst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2#fcc7f0269?sp=1&amp;vaa=1&amp;vcp=1&amp;pid=ab701d815&amp;color=0,0,0&amp;vtp=1&amp;vaab=1&amp;bbb=1&amp;hb=1">
            <a:extLst>
              <a:ext uri="{FF2B5EF4-FFF2-40B4-BE49-F238E27FC236}">
                <a16:creationId xmlns:a16="http://schemas.microsoft.com/office/drawing/2014/main" id="{86892AC8-C1F8-D87A-D9CC-4701D37385F1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但大自然并不满足于平面的艺术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白墙这里被铲去一块皮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被刻出一道沟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再借来四面八方的种子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乘着风和雨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漫天摇落在墙头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那些绿色的生命便悄无声息地栖身到砖缝里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墙皮间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红土中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甚至就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借着一丝湿气黏附在光洁的墙面上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它们才是真正的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蜘蛛侠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缘墙而走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无处不在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无缝不生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村里古祠堂有一面大院墙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上面就爬满了积年生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的薜荔果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果可生吃亦可做成凉粉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这是一面既能看又能吃的墙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你随意漫步吧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石墙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砖墙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篱笆墙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满墙上都草解人情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花惹人爱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只要你有耐心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任选一墙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就可以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一两个小时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像是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在美术馆里看画展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比画展更好看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这是一面面实实在在的生态墙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92945136"/>
      </p:ext>
    </p:extLst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2#fcc7f0269?sp=1&amp;vaa=1&amp;vcp=1&amp;pid=ab701d815&amp;color=0,0,0&amp;vtp=1&amp;vaab=1&amp;bbb=1&amp;hb=1">
            <a:extLst>
              <a:ext uri="{FF2B5EF4-FFF2-40B4-BE49-F238E27FC236}">
                <a16:creationId xmlns:a16="http://schemas.microsoft.com/office/drawing/2014/main" id="{95DBA7B3-9394-8EF2-F226-6655359337A5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你想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无数个鲜活的生命自愿齐集到这面老墙上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跻身砖石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扎根红土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探身招手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与人共舞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这是一种什么样的情景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更可贵的是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这些鲜活的花草并不欺侮无言的老墙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在完成最后的布局后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还没有忘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记露出一方红砖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突显一块青石或留下一段粉墙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仿佛提醒着你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是一般的纸上图画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我偶然与儿子说起这几日读墙的感觉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你不知道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咱们这房子的西边有一面老墙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我修这房子时专门为它开了一扇西窗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为了能最佳取景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还不厌其烦地改窗框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配窗帘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但突然有一天西边冒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出了一座新房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壁立眼前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挡了个严严实实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80543648"/>
      </p:ext>
    </p:extLst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2#fcc7f0269?sp=1&amp;vaa=1&amp;vcp=1&amp;pid=ab701d815&amp;color=0,0,0&amp;vtp=1&amp;vaab=1&amp;bbb=1&amp;hb=1">
            <a:extLst>
              <a:ext uri="{FF2B5EF4-FFF2-40B4-BE49-F238E27FC236}">
                <a16:creationId xmlns:a16="http://schemas.microsoft.com/office/drawing/2014/main" id="{7DFD46B7-7013-EE8E-1ADB-825202C6A013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我就去寻访这堵老墙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直角往南的一面墙还比较完整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袒露着砖块横竖相砌的纹路和白色的灰缝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而靠北的那段已经塌得只剩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下一条棱线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犬牙交错的砖块间露出当年填充的红土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唯有那个高高的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楼角还十分完整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这时晚霞烧红了天边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风雨楼台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残阳如血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如果要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给眼前的这幅画起个名字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就叫岁月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我知道严田这个村子是有来头的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历史上曾出了二十七位进士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你看脚下的石板路与河边的洗衣石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一低头就是一块废弃的古碑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村口一棵宋代的老樟树七八个人才能合抱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岳飞曾在这一带驻军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与悲壮的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满江红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他在这里留下了一首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轻松愉快的小诗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上下街连五里遥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青帘酒肆接花桥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52610885"/>
      </p:ext>
    </p:extLst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2#fcc7f0269?sp=1&amp;vaa=1&amp;vcp=1&amp;pid=ab701d815&amp;color=0,0,0&amp;vtp=1&amp;vaab=1&amp;bbb=1&amp;hb=1">
            <a:extLst>
              <a:ext uri="{FF2B5EF4-FFF2-40B4-BE49-F238E27FC236}">
                <a16:creationId xmlns:a16="http://schemas.microsoft.com/office/drawing/2014/main" id="{EF1E11B8-33F2-5ECE-3202-C35BC4A611C7}"/>
              </a:ext>
            </a:extLst>
          </p:cNvPr>
          <p:cNvSpPr/>
          <p:nvPr/>
        </p:nvSpPr>
        <p:spPr>
          <a:xfrm>
            <a:off x="541020" y="1135380"/>
            <a:ext cx="11109960" cy="4587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十年征战风光别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满地芊芊草色娇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当年的芊芊草色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现在依旧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染在寻常百姓家的墙头上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在走回家的路上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我有意绕来绕去多走了几条巷子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为的是再多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读几段老墙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有一座土墙矮房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早已被主人遗弃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而一坡青瓦斛披而下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瓦上长满嫩绿的厚厚的苔藓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苔藓这东西很有意思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不管是老砖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旧瓦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朽木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断墙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都一律公平地给穿上鲜亮的绿装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现在这绿苔青瓦的屋檐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压得很低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直遮住了老土墙的额头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而墙脚正绽放着一束灿烂的花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79503878"/>
      </p:ext>
    </p:extLst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6_BD#1f688ca1e?colgroup=2,11,15&amp;vcp=1&amp;pid=d1edade6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740812"/>
              </p:ext>
            </p:extLst>
          </p:nvPr>
        </p:nvGraphicFramePr>
        <p:xfrm>
          <a:off x="539496" y="1093025"/>
          <a:ext cx="11176272" cy="5014596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41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修辞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作用及答题规范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03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辨析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同一个词语或句子反复出现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多次强调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给人留下深刻的印象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抒情强烈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富有感染力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答题规范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运用反复的修辞方法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的情感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安塞腰鼓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每一个舞姿都充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满了力量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每一个舞姿都呼呼作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每一个舞姿都是光和影的匆匆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每一个舞姿都使人战栗在浓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烈的艺术享受中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使人叹为观止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用反复的修辞方法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强调了作者对安塞腰鼓的无限赞美之情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f688ca1e?colgroup=2,11,15&amp;vcp=1&amp;pid=d1edade65&amp;color=0,0,0&amp;vtp=1&amp;vaab=1&amp;bt=1&amp;bbb=1">
            <a:extLst>
              <a:ext uri="{FF2B5EF4-FFF2-40B4-BE49-F238E27FC236}">
                <a16:creationId xmlns:a16="http://schemas.microsoft.com/office/drawing/2014/main" id="{379F92B5-A372-1D13-0638-60D6C4DAC0D4}"/>
              </a:ext>
            </a:extLst>
          </p:cNvPr>
          <p:cNvSpPr txBox="1"/>
          <p:nvPr/>
        </p:nvSpPr>
        <p:spPr>
          <a:xfrm>
            <a:off x="10903879" y="38461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4_2#fcc7f0269?sp=1&amp;vaa=1&amp;vcp=1&amp;pid=ab701d815&amp;color=0,0,0&amp;vtp=1&amp;vaab=1&amp;bbb=1&amp;hb=1">
            <a:extLst>
              <a:ext uri="{FF2B5EF4-FFF2-40B4-BE49-F238E27FC236}">
                <a16:creationId xmlns:a16="http://schemas.microsoft.com/office/drawing/2014/main" id="{680E08AC-F77F-3028-E9CF-C6A4798A3A61}"/>
              </a:ext>
            </a:extLst>
          </p:cNvPr>
          <p:cNvSpPr/>
          <p:nvPr/>
        </p:nvSpPr>
        <p:spPr>
          <a:xfrm>
            <a:off x="396621" y="113953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自从人类走出山洞发明了垒墙盖房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墙就与人长相厮守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墙上就烙下了人的体温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音容和身影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可惜近年来随着社会节奏的加快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已是弃了泥土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别了砖瓦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不见了柴墙篱笆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难得这深巷里还为我们保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存了些有温度的老墙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保存了前人的眼泪和笑脸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我眺望深深的街巷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谁解这老墙里的密码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谁又能读得懂这幅风雨斑斑却又四季变换的青绿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山水画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（摘自《人民日报》，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2021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日，有删改）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1841567"/>
      </p:ext>
    </p:extLst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_1#6081a8404?sp=1&amp;vaa=1&amp;vcp=1&amp;pid=fcc7f0269&amp;color=0,0,0&amp;vtp=1&amp;vaab=1&amp;bt=1&amp;bbb=1"/>
          <p:cNvSpPr/>
          <p:nvPr/>
        </p:nvSpPr>
        <p:spPr>
          <a:xfrm>
            <a:off x="539496" y="16905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跟随作者漫步深巷，填写表格。</a:t>
            </a:r>
            <a:endParaRPr lang="en-US" altLang="zh-CN" sz="2800" dirty="0"/>
          </a:p>
        </p:txBody>
      </p:sp>
      <p:graphicFrame>
        <p:nvGraphicFramePr>
          <p:cNvPr id="53" name="QB_6_BD.5_2#6081a8404?colgroup=30&amp;vaa=1&amp;vcp=1&amp;pid=fcc7f026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974191"/>
              </p:ext>
            </p:extLst>
          </p:nvPr>
        </p:nvGraphicFramePr>
        <p:xfrm>
          <a:off x="539496" y="2372137"/>
          <a:ext cx="11092392" cy="278200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9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249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391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5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一幅幅读不完的画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墙画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红砖青石图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老墙岁月图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墙画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线条纵横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层次分明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花草老墙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和谐共生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断墙塌败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生机盎然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6081a8404?vaa=1&amp;vcp=1&amp;pid=fcc7f0269&amp;color=0,0,0&amp;vtp=1&amp;vaab=1&amp;bt=1&amp;bbb=1&amp;hb=1"/>
          <p:cNvSpPr/>
          <p:nvPr/>
        </p:nvSpPr>
        <p:spPr>
          <a:xfrm>
            <a:off x="539496" y="8686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本题考查对文章内容的概括。解答此题时要通读全文，根据提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示定位到相应段落和语句，再进行分析概括。第（1）空，根据墙画特点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线条纵横，层次分明”定位到文章第③段，结合“先用细雨在墙上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用湿雾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”和“眼前有景画不得，神来之笔在上头”，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可以概括为“神奇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雨雾图”或“妙笔雨雾图”等。第（2）空，根据墙画特点“花草老墙，和谐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共生”定位到文章第④段，结合“那些绿色的生命便悄无声息地栖身到砖缝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里、墙皮间、红土中，甚至就借着一丝湿气黏附在光洁的墙面上”可知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绿色的生命”是这段内容的核心，因此可以概括为“绿色生命图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6081a8404?vaa=1&amp;vcp=1&amp;pid=fcc7f0269&amp;color=0,0,0&amp;vtp=1&amp;vaab=1&amp;bt=1&amp;bbb=1&amp;hb=1">
            <a:extLst>
              <a:ext uri="{FF2B5EF4-FFF2-40B4-BE49-F238E27FC236}">
                <a16:creationId xmlns:a16="http://schemas.microsoft.com/office/drawing/2014/main" id="{C057CF89-91E8-A64C-1856-B201A0691D53}"/>
              </a:ext>
            </a:extLst>
          </p:cNvPr>
          <p:cNvSpPr/>
          <p:nvPr/>
        </p:nvSpPr>
        <p:spPr>
          <a:xfrm>
            <a:off x="539496" y="1278595"/>
            <a:ext cx="11109960" cy="252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200"/>
              </a:lnSpc>
            </a:pPr>
            <a:endParaRPr lang="en-US" altLang="zh-CN" sz="100" b="0" i="0" spc="-99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第（3）空，根据“红砖青石图”定位到文章第⑤段，结合“这是一面面实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实在在的生态墙、文化墙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无数个鲜活的生命自愿齐集到这面老墙上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可知，老墙体现了文化与生态的融合，老墙的图画充满生命力，据此可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以概括为“鲜活生动，生态文化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QB_6_AN.1_1#6081a8404?vaa=1&amp;vcp=1&amp;pid=fcc7f0269&amp;color=0,0,0&amp;vtp=1&amp;vaab=1&amp;bt=1&amp;bbb=1&amp;hb=1">
            <a:extLst>
              <a:ext uri="{FF2B5EF4-FFF2-40B4-BE49-F238E27FC236}">
                <a16:creationId xmlns:a16="http://schemas.microsoft.com/office/drawing/2014/main" id="{D44D73EC-806D-725A-551D-30033F49E0BE}"/>
              </a:ext>
            </a:extLst>
          </p:cNvPr>
          <p:cNvSpPr/>
          <p:nvPr/>
        </p:nvSpPr>
        <p:spPr>
          <a:xfrm>
            <a:off x="539496" y="41151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神奇雨雾图（妙笔雨雾图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 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绿色生命图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鲜活生动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生态文化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7471160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_1#943f9ff2d?sp=1&amp;vaa=1&amp;vcp=1&amp;pid=fcc7f0269&amp;color=0,0,0&amp;vtp=1&amp;vaab=1&amp;bt=1&amp;bbb=1&amp;hb=1&amp;hltap=1"/>
          <p:cNvSpPr/>
          <p:nvPr/>
        </p:nvSpPr>
        <p:spPr>
          <a:xfrm>
            <a:off x="539496" y="899636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下面是小西就文中画线处提出的问题，请你帮他答疑解惑。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无数个鲜活的生命自愿齐集到这面老墙上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跻身砖石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扎根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红土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探身招手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与人共舞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这是一种什么样的情景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：文章在人称使用和句式上有什么特点？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请分别回答。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943f9ff2d?vaa=1&amp;vcp=1&amp;pid=fcc7f0269&amp;color=0,0,0&amp;vtp=1&amp;vaab=1&amp;bt=1&amp;bbb=1&amp;hb=1"/>
          <p:cNvSpPr/>
          <p:nvPr/>
        </p:nvSpPr>
        <p:spPr>
          <a:xfrm>
            <a:off x="539496" y="1072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本题考查人称的作用和句式特点。根据画线内容可知，作者运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用第二人称“你”进行叙述，仿佛在与读者进行面对面交流，让读者感觉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更加亲切，能够拉近与读者的距离，使读者更容易沉浸在文章的情境中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增强了文章的感染力。画线内容“跻身砖石，扎根红土，探身招手，与人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共舞”连用四个四字词语，句式整齐，节奏感强，语句更加富有美感。句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这是一种什么样的情景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以疑问的方式引发读者思考，更抒发了作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者对这面“生态墙”“文化墙”由衷的赞美之情。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N.1_1#943f9ff2d?vaa=1&amp;vcp=1&amp;pid=fcc7f0269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①人称使用：运用第二人称“你”，拉近与读者的距离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，增强文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章的感染力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，更容易使读者产生共鸣。②句式特点：连用四字短语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式整齐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，节奏感强，更加富有美感。③运用疑问句，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引发读者的思考，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增加文章的表现力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，同时抒发了作者对这面“生态墙”“文化墙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”由衷的赞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美之情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_1#4df57f6d4?sp=1&amp;vaa=1&amp;vcp=1&amp;pid=fcc7f0269&amp;color=0,0,0&amp;vtp=1&amp;vaab=1&amp;bt=1&amp;bbb=1"/>
          <p:cNvSpPr/>
          <p:nvPr/>
        </p:nvSpPr>
        <p:spPr>
          <a:xfrm>
            <a:off x="539496" y="18783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【写作手法】说说本文第⑦段引用岳飞的诗歌《花桥》有什么作用。</a:t>
            </a:r>
            <a:endParaRPr lang="en-US" altLang="zh-CN" sz="2800" dirty="0"/>
          </a:p>
        </p:txBody>
      </p:sp>
      <p:sp>
        <p:nvSpPr>
          <p:cNvPr id="3" name="QB_6_BD.14_2#4df57f6d4?sp=1&amp;vaa=1&amp;vcp=1&amp;pid=fcc7f0269&amp;color=0,0,0&amp;vtp=1&amp;vaab=1&amp;bbb=1&amp;hb=1&amp;hltap=1"/>
          <p:cNvSpPr/>
          <p:nvPr/>
        </p:nvSpPr>
        <p:spPr>
          <a:xfrm>
            <a:off x="539496" y="2506027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4df57f6d4?vaa=1&amp;vcp=1&amp;pid=fcc7f0269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本题考查引用诗歌的作用。引用诗歌通常有使语句富有诗意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增加文章的文学色彩和文化底蕴的作用。答题时需要结合语境和诗句的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内容作具体分析。根据文章第⑦段“当年的芊芊草色，现在依旧，点染在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寻常百姓家的墙头上”等内容可知，作者通过诗歌表现了老墙富有生命力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的特点。老墙上的生命仿佛跨越千年、生生不息，令人敬佩，同时也表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达了作者对岁月变迁、时光流逝的感慨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N.1_1#4df57f6d4?vaa=1&amp;vcp=1&amp;pid=fcc7f0269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①引用岳飞的《花桥》一诗，巧妙地将诗中的“芊芊草色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”与今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日老墙上的绿色生命联系起来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，抒发了作者对生命跨越千年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、生生不息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“芊芊”依旧的敬佩之情。②表达了作者对岁月变迁、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时光流逝的感慨，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同时也增加文章的文学色彩和文化底蕴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6_BD#1f688ca1e?colgroup=2,11,15&amp;vcp=1&amp;pid=d1edade6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415558"/>
              </p:ext>
            </p:extLst>
          </p:nvPr>
        </p:nvGraphicFramePr>
        <p:xfrm>
          <a:off x="539496" y="1112075"/>
          <a:ext cx="11082528" cy="5014596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164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修辞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作用及答题规范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03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辨析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用疑问的形式来表达确定的意思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无需作答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态度鲜明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加强语气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抒情强烈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答题规范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运用反问的修辞方法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加强了语气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带上她的眼睛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在这样的世界里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生命算什么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仅仅能用脆弱来描述它吗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运用反问的修辞方法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表现了环境极端的恶劣和生命的脆弱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增强了文章的感染力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f688ca1e?colgroup=2,11,15&amp;vcp=1&amp;pid=d1edade65&amp;color=0,0,0&amp;vtp=1&amp;vaab=1&amp;bt=1&amp;bbb=1">
            <a:extLst>
              <a:ext uri="{FF2B5EF4-FFF2-40B4-BE49-F238E27FC236}">
                <a16:creationId xmlns:a16="http://schemas.microsoft.com/office/drawing/2014/main" id="{B466C282-74AB-CE84-94EA-0103B93BF6F5}"/>
              </a:ext>
            </a:extLst>
          </p:cNvPr>
          <p:cNvSpPr txBox="1"/>
          <p:nvPr/>
        </p:nvSpPr>
        <p:spPr>
          <a:xfrm>
            <a:off x="10903879" y="40366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_1#e212bdfec?sp=1&amp;vaa=1&amp;vcp=1&amp;pid=fcc7f0269&amp;color=0,0,0&amp;vtp=1&amp;vaab=1&amp;bt=1&amp;bbb=1&amp;hb=1"/>
          <p:cNvSpPr/>
          <p:nvPr/>
        </p:nvSpPr>
        <p:spPr>
          <a:xfrm>
            <a:off x="539496" y="1554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阅读思维应该是立体、多层的，请结合全文，探究作者借“老墙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”表达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的多重情感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17_2#e212bdfec?sp=1&amp;vaa=1&amp;vcp=1&amp;pid=fcc7f0269&amp;color=0,0,0&amp;vtp=1&amp;vaab=1&amp;bbb=1&amp;hb=1&amp;hltap=1"/>
          <p:cNvSpPr/>
          <p:nvPr/>
        </p:nvSpPr>
        <p:spPr>
          <a:xfrm>
            <a:off x="539496" y="2837497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e212bdfec?vaa=1&amp;vcp=1&amp;pid=fcc7f0269&amp;color=0,0,0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本题为主旨探究题。从语句描写来看，作者通过对几幅墙画的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描绘，表达了其对老墙艺术价值的欣赏和喜爱之情。老墙虽然历经岁月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但依然生机盎然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当年的芊芊草色，现在依旧”等语句则体现了生命的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顽强，表达了作者对生命的赞美。结合文章结尾“可惜近年来随着社会节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奏的加快，已是弃了泥土，别了砖瓦，不见了柴墙篱笆。难得这深巷里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还为我们保存了些有温度的老墙，保存了前人的眼泪和笑脸”可知，作者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意识到社会节奏加快导致人们对优秀传统文化的忽视和舍弃，想借此引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发人们对现代社会发展的深度思考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N.1_1#e212bdfec?vaa=1&amp;vcp=1&amp;pid=fcc7f0269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①作者通过对老墙的描写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，表达了对老墙艺术价值的欣赏和喜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爱之情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。②作者通过描写老墙的变化，表达了对生命的赞美。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③作者通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过将老墙所承载的过往与现代社会的对比，引发人们对优秀传统文化的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重视和对现代社会发展的深度思考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6_BD#1f688ca1e?colgroup=4,16,8&amp;vcp=1&amp;pid=d1edade6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192519"/>
              </p:ext>
            </p:extLst>
          </p:nvPr>
        </p:nvGraphicFramePr>
        <p:xfrm>
          <a:off x="387096" y="1054925"/>
          <a:ext cx="11344032" cy="5014596"/>
        </p:xfrm>
        <a:graphic>
          <a:graphicData uri="http://schemas.openxmlformats.org/drawingml/2006/table">
            <a:tbl>
              <a:tblPr/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7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修辞方法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作用及答题规范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50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夸张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辨析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对事物的形象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程度等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有意进行扩大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缩小或超前的描述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烘托气氛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加强渲染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引起联想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给读者留下深刻的印象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突出事物的特征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答题规范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运用夸张的修辞方法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的特点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突出表现了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的情感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皇帝的新装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中描写皇帝喜欢新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衣时写道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他每一天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每一点钟都要换一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套衣服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运用夸张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的修辞方法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突出表现了皇帝的穷奢极欲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f688ca1e?colgroup=4,16,8&amp;vcp=1&amp;pid=d1edade65&amp;color=0,0,0&amp;vtp=1&amp;vaab=1&amp;bt=1&amp;bbb=1">
            <a:extLst>
              <a:ext uri="{FF2B5EF4-FFF2-40B4-BE49-F238E27FC236}">
                <a16:creationId xmlns:a16="http://schemas.microsoft.com/office/drawing/2014/main" id="{206E8E37-31D7-DB28-6F25-2DB7D7ECAD09}"/>
              </a:ext>
            </a:extLst>
          </p:cNvPr>
          <p:cNvSpPr txBox="1"/>
          <p:nvPr/>
        </p:nvSpPr>
        <p:spPr>
          <a:xfrm>
            <a:off x="10742335" y="34651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6_BD#1f688ca1e?colgroup=5,11,11&amp;vcp=1&amp;pid=d1edade6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997566"/>
              </p:ext>
            </p:extLst>
          </p:nvPr>
        </p:nvGraphicFramePr>
        <p:xfrm>
          <a:off x="263271" y="1068450"/>
          <a:ext cx="11562840" cy="4989196"/>
        </p:xfrm>
        <a:graphic>
          <a:graphicData uri="http://schemas.openxmlformats.org/drawingml/2006/table">
            <a:tbl>
              <a:tblPr/>
              <a:tblGrid>
                <a:gridCol w="16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34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修辞方法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辨析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作用及答题规范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排比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辨析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三个或三个以上结构和长度类似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意义相关或相同的句子连用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句式整齐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增强气势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便于抒情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更有气魄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答题规范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运用排比的修辞方法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句式整齐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节奏感强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有力地表现了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安塞腰鼓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容不得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束缚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容不得羁绊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容不得闭塞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是挣脱了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冲破了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撞开了的那么一股劲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运用排比的修辞手法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气势恢宏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语气连贯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节奏明快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写出了安塞腰鼓壮阔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豪放的特点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f688ca1e?colgroup=5,11,11&amp;vcp=1&amp;pid=d1edade65&amp;color=0,0,0&amp;vtp=1&amp;vaab=1&amp;bt=1&amp;bbb=1">
            <a:extLst>
              <a:ext uri="{FF2B5EF4-FFF2-40B4-BE49-F238E27FC236}">
                <a16:creationId xmlns:a16="http://schemas.microsoft.com/office/drawing/2014/main" id="{4C8DB18D-6D96-6276-8495-91CBB0EB9662}"/>
              </a:ext>
            </a:extLst>
          </p:cNvPr>
          <p:cNvSpPr txBox="1"/>
          <p:nvPr/>
        </p:nvSpPr>
        <p:spPr>
          <a:xfrm>
            <a:off x="10903879" y="37826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3431</Words>
  <Application>Microsoft Office PowerPoint</Application>
  <PresentationFormat>宽屏</PresentationFormat>
  <Paragraphs>700</Paragraphs>
  <Slides>72</Slides>
  <Notes>61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81" baseType="lpstr">
      <vt:lpstr>Arial (正文)</vt:lpstr>
      <vt:lpstr>仿宋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9</cp:revision>
  <dcterms:created xsi:type="dcterms:W3CDTF">2024-11-21T13:31:05Z</dcterms:created>
  <dcterms:modified xsi:type="dcterms:W3CDTF">2025-07-24T02:41:14Z</dcterms:modified>
  <cp:category/>
  <cp:contentStatus/>
</cp:coreProperties>
</file>