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4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159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3088D-BA53-CD31-8D4D-DBE496A47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E50FD3-8439-B4EA-C41D-19D1C371C5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F09E5-D0DA-7A09-4760-5EE54D3E44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D10732-88FF-4D2A-3E6A-1A671EC9ED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172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97f7b4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77F77E-673C-46CF-A41F-64AC413667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要点速记一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基础知识归类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97f7b4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222D1B-B9CA-464A-86E4-D6B46E43C5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考点解读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要点速记一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基础知识归类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97f7b4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9184F0-EE69-4C2A-9E5E-B4FEEF1476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要点速记一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基础知识归类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4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B75192-1F2B-7603-2DC0-47F2D5B02FD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9FFEBB8-F284-4A4F-ABB0-875B6E5EC9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9CCE31-D77E-4C2E-B3E1-700A17349E0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考点解读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352959-4AED-43E5-BFEC-F6A8A842E1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e1e138f8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（五）“关键”类</a:t>
            </a:r>
            <a:endParaRPr lang="en-US" altLang="zh-CN" sz="3200" dirty="0"/>
          </a:p>
        </p:txBody>
      </p:sp>
      <p:sp>
        <p:nvSpPr>
          <p:cNvPr id="3" name="P_4_BD#c59e2d2d1?sp=1&amp;vcp=1&amp;pid=be1e138f8&amp;color=0,0,0&amp;vtp=1&amp;vaab=1&amp;bbb=1"/>
          <p:cNvSpPr/>
          <p:nvPr/>
        </p:nvSpPr>
        <p:spPr>
          <a:xfrm>
            <a:off x="539496" y="12801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我国改革开放事业进入攻坚克难的关键时期。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2.改革开放是决定当代中国命运的关键抉择。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3.竞争并不必然伤害友谊，关键是我们对待竞争的态度。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44d88255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（六）“方针”类</a:t>
            </a:r>
            <a:endParaRPr lang="en-US" altLang="zh-CN" sz="3200" dirty="0"/>
          </a:p>
        </p:txBody>
      </p:sp>
      <p:sp>
        <p:nvSpPr>
          <p:cNvPr id="3" name="P_4_BD#0ad02b17e?sp=1&amp;vcp=1&amp;pid=344d88255&amp;color=0,0,0&amp;vtp=1&amp;vaab=1&amp;bbb=1&amp;h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1.建成世界科技创新强国需要坚持的方针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自主创新、重点跨越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支撑发展、引领未来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2.中国共产党同各民主党派实行长期共存、互相监督、肝胆相照、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荣辱与共的基本方针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3.走绿色、循环、低碳发展之路要坚持的方针：节约优先、保护优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先、自然恢复为主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4.我国处理民族关系的方针：民族平等、民族团结和各民族共同繁荣。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c3298b86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（七）“制度”类</a:t>
            </a:r>
            <a:endParaRPr lang="en-US" altLang="zh-CN" sz="3200" dirty="0"/>
          </a:p>
        </p:txBody>
      </p:sp>
      <p:sp>
        <p:nvSpPr>
          <p:cNvPr id="3" name="P_4_BD#50886aa1d?sp=1&amp;vcp=1&amp;pid=9c3298b86&amp;color=0,0,0&amp;vtp=1&amp;vaab=1&amp;bbb=1"/>
          <p:cNvSpPr/>
          <p:nvPr/>
        </p:nvSpPr>
        <p:spPr>
          <a:xfrm>
            <a:off x="539496" y="12801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1.我国的根本制度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2.我国的根本政治制度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人民代表大会制度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3.我国的基本政治制度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民族区域自治制度、中国共产党领导的多党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合作和政治协商制度、基层群众自治制度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0721b0a2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（八）“原则”类</a:t>
            </a:r>
            <a:endParaRPr lang="en-US" altLang="zh-CN" sz="3200" dirty="0"/>
          </a:p>
        </p:txBody>
      </p:sp>
      <p:sp>
        <p:nvSpPr>
          <p:cNvPr id="3" name="P_4_BD#7e6f552cb?sp=1&amp;vcp=1&amp;pid=c0721b0a2&amp;color=0,0,0&amp;vtp=1&amp;vaab=1&amp;bbb=1&amp;hb=1"/>
          <p:cNvSpPr/>
          <p:nvPr/>
        </p:nvSpPr>
        <p:spPr>
          <a:xfrm>
            <a:off x="539496" y="12801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1.中国着眼于时代发展大势，遵循共商共建共享原则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，为全球治理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提出中国方案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贡献中国智慧。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2.我国国家机构实行的原则：民主集中制。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53f72a72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（九）“性质”“本质”“实质”类</a:t>
            </a:r>
            <a:endParaRPr lang="en-US" altLang="zh-CN" sz="3200" dirty="0"/>
          </a:p>
        </p:txBody>
      </p:sp>
      <p:sp>
        <p:nvSpPr>
          <p:cNvPr id="3" name="P_4_BD#93061c5ff?sp=1&amp;vcp=1&amp;pid=253f72a72&amp;color=0,0,0&amp;vtp=1&amp;vaab=1&amp;bbb=1&amp;h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1.我国的国家性质：中华人民共和国是工人阶级领导的、以工农联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盟为基础的人民民主专政的社会主义国家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2.城市居民委员会和农村村民委员会的性质：基层群众性自治组织。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3.社会主义民主政治的本质属性：全过程人民民主。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4.社会主义民主政治的本质特征：人民当家作主。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5.当今世界国际竞争的实质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以经济和科技实力为基础的综合国力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的较量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3061c5ff?sp=1&amp;vcp=1&amp;pid=253f72a72&amp;color=0,0,0&amp;vtp=1&amp;vaab=1&amp;bt=1&amp;bbb=1"/>
          <p:cNvSpPr/>
          <p:nvPr/>
        </p:nvSpPr>
        <p:spPr>
          <a:xfrm>
            <a:off x="541020" y="1072134"/>
            <a:ext cx="11109960" cy="45761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6.人民法院的性质：国家的审判机关。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人民检察院的性质：国家的法律监督机关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监察委员会的性质：行使国家监察职能的专责机关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7.中国式现代化的本质要求：坚持中国共产党领导，坚持中国特色</a:t>
            </a: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社会主义，实现高质量发展，发展全过程人民民主，丰富人民精神世界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实现全体人民共同富裕，促进人与自然和谐共生，推动构建人类命运共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同体，创造人类文明新形态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D1C2B-1E03-F999-96B3-8C68FD03D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3061c5ff?sp=1&amp;vcp=1&amp;pid=253f72a72&amp;color=0,0,0&amp;vtp=1&amp;vaab=1&amp;bt=1&amp;bbb=1">
            <a:extLst>
              <a:ext uri="{FF2B5EF4-FFF2-40B4-BE49-F238E27FC236}">
                <a16:creationId xmlns:a16="http://schemas.microsoft.com/office/drawing/2014/main" id="{6B52E613-B939-9E6F-BD1C-A6B4EBD05B20}"/>
              </a:ext>
            </a:extLst>
          </p:cNvPr>
          <p:cNvSpPr/>
          <p:nvPr/>
        </p:nvSpPr>
        <p:spPr>
          <a:xfrm>
            <a:off x="541020" y="1910334"/>
            <a:ext cx="11109960" cy="2013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0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8.当代中国，爱国主义的本质就是坚持爱国和爱党、爱社会主义高</a:t>
            </a: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度统一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9.中国特色社会主义的本质要求：共同富裕。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56114365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bbb5696a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（十）“特点”类</a:t>
            </a:r>
            <a:endParaRPr lang="en-US" altLang="zh-CN" sz="3200" dirty="0"/>
          </a:p>
        </p:txBody>
      </p:sp>
      <p:sp>
        <p:nvSpPr>
          <p:cNvPr id="3" name="P_4_BD#f7fbbfefe?sp=1&amp;vcp=1&amp;pid=6bbb5696a&amp;color=0,0,0&amp;vtp=1&amp;vaab=1&amp;bbb=1&amp;hb=1"/>
          <p:cNvSpPr/>
          <p:nvPr/>
        </p:nvSpPr>
        <p:spPr>
          <a:xfrm>
            <a:off x="539496" y="128011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1.当前，我国人口状况呈现出一系列新的特点：总人口增速趋缓、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总和生育率明显低于更替水平、出生人口男女性别比偏高、老龄化加剧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大量的人口流动等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2.中华文化的特点：源远流长、博大精深，薪火相传、历久弥新。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3.网上交往的特点：虚拟、平等、自主等。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172fd56d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（十一）“主要”“首要”“主体”“主导”类</a:t>
            </a:r>
            <a:endParaRPr lang="en-US" altLang="zh-CN" sz="3200" dirty="0"/>
          </a:p>
        </p:txBody>
      </p:sp>
      <p:sp>
        <p:nvSpPr>
          <p:cNvPr id="3" name="P_4_BD#a56dcadc5?sp=1&amp;vcp=1&amp;pid=0172fd56d&amp;color=0,0,0&amp;vtp=1&amp;vaab=1&amp;bbb=1&amp;h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1.法律区别于道德等行为规范的最主要特征：法律是由国家强制力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保证实施的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2.现阶段我国社会主要矛盾：人民日益增长的美好生活需要和不平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衡不充分的发展之间的矛盾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3.高质量发展是全面建设社会主义现代化国家的首要任务。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4.我国国民经济的主体：公有制经济。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5.我国国民经济的主导力量：国有经济。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1d23918a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（十二）“目标”“目的”类</a:t>
            </a:r>
            <a:endParaRPr lang="en-US" altLang="zh-CN" sz="3200" dirty="0"/>
          </a:p>
        </p:txBody>
      </p:sp>
      <p:sp>
        <p:nvSpPr>
          <p:cNvPr id="3" name="P_4_BD#31ca4cf36?sp=1&amp;vcp=1&amp;pid=d1d23918a&amp;color=0,0,0&amp;vtp=1&amp;vaab=1&amp;bbb=1"/>
          <p:cNvSpPr/>
          <p:nvPr/>
        </p:nvSpPr>
        <p:spPr>
          <a:xfrm>
            <a:off x="539496" y="128011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1.党的奋斗目标：人民对美好生活的向往。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2.发展的根本目的：增进民生福祉。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3.创新的目的：增进人类福祉，让生活更美好。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4.实现人与自然和谐发展，建设生态文明，要以资源环境承载能力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为基础，以自然规律为准则，以可持续发展、人与自然和谐共生为目标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97f7b448.fixed?vcp=1&amp;pid=77ab3865e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97f7b448.fixed?vcp=1&amp;pid=77ab3865e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_BD#f97f7b448.fixed?vcp=1&amp;pid=77ab3865e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基础知识归类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ae247b13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（十三）“最”类</a:t>
            </a:r>
            <a:endParaRPr lang="en-US" altLang="zh-CN" sz="3200" dirty="0"/>
          </a:p>
        </p:txBody>
      </p:sp>
      <p:sp>
        <p:nvSpPr>
          <p:cNvPr id="3" name="P_4_BD#15099841b?sp=1&amp;vcp=1&amp;pid=6ae247b13&amp;color=0,0,0&amp;vtp=1&amp;vaab=1&amp;bb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1.最刚性的社会规则：法律。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2.当代中国最鲜明的特色：改革开放。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3.最广泛、最真实、最管用的民主：全过程人民民主。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4.近代以来中华民族最伟大的梦想：实现中华民族伟大复兴。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5.我国最高国家权力机关：全国人民代表大会。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6.我国最高行政机关：国务院，即中央人民政府，统一领导地方各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级人民政府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5099841b?sp=1&amp;vcp=1&amp;pid=6ae247b13&amp;color=0,0,0&amp;vtp=1&amp;vaab=1&amp;bt=1&amp;bbb=1"/>
          <p:cNvSpPr/>
          <p:nvPr/>
        </p:nvSpPr>
        <p:spPr>
          <a:xfrm>
            <a:off x="539496" y="101207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7.我国最高监察机关：国家监察委员会。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8.公民最基本、最重要的权利：人身自由。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9.中华民族的最高利益：加强和巩固民族团结，维护祖国统一。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10.诉讼是处理纠纷和应对侵害最正规、最权威的手段，是维护合法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权益的最后屏障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11.中国共产党领导是中国特色社会主义最本质的特征，是中国特色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社会主义制度的最大优势，党是最高政治领导力量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12.人民幸福生活是最大的人权。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b8b2e486?vcp=1&amp;pid=f97f7b448&amp;color=241,138,6&amp;vtp=1&amp;vaab=1&amp;bt=1&amp;bbb=1"/>
          <p:cNvSpPr/>
          <p:nvPr/>
        </p:nvSpPr>
        <p:spPr>
          <a:xfrm>
            <a:off x="539496" y="46253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（十四）国策、战略、方略类</a:t>
            </a:r>
            <a:endParaRPr lang="en-US" altLang="zh-CN" sz="3200" dirty="0"/>
          </a:p>
        </p:txBody>
      </p:sp>
      <p:sp>
        <p:nvSpPr>
          <p:cNvPr id="3" name="P_4_BD#0c06f079f?sp=1&amp;vcp=1&amp;pid=9b8b2e486&amp;color=0,0,0&amp;vtp=1&amp;vaab=1&amp;bbb=1"/>
          <p:cNvSpPr/>
          <p:nvPr/>
        </p:nvSpPr>
        <p:spPr>
          <a:xfrm>
            <a:off x="539496" y="11753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1.基本国策：对外开放、计划生育、节约资源和保护环境。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2.发展战略：创新驱动发展战略、科教兴国战略、人才强国战略、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可持续发展战略、乡村振兴战略、西部大开发战略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3.基本方略：依法治国。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4.如期实现建军一百年奋斗目标，加快把人民军队建成世界一流军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队，是全面建设社会主义现代化国家的战略要求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5.坚持党对人民军队的绝对领导，建设一支听党指挥、能打胜仗、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作风优良的人民军队，是实现中华民族伟大复兴的战略支撑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a6519550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（十五）数字类</a:t>
            </a:r>
            <a:endParaRPr lang="en-US" altLang="zh-CN" sz="3200" dirty="0"/>
          </a:p>
        </p:txBody>
      </p:sp>
      <p:sp>
        <p:nvSpPr>
          <p:cNvPr id="3" name="P_4_BD#9cf49b4ea?sp=1&amp;vcp=1&amp;pid=3a6519550&amp;color=0,0,0&amp;vtp=1&amp;vaab=1&amp;bbb=1"/>
          <p:cNvSpPr/>
          <p:nvPr/>
        </p:nvSpPr>
        <p:spPr>
          <a:xfrm>
            <a:off x="539496" y="127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1.一个中心：以经济建设为中心。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2.两个基本点：坚持四项基本原则，坚持改革开放。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3.人民政协的两大主题：团结和民主。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4.全面建成社会主义现代化强国，总的战略安排是分两步走：从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2020年到2035年，基本实现社会主义现代化；从2035年到本世纪中叶，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把我国建成富强民主文明和谐美丽的社会主义现代化强国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5.维护民族团结的三个尊重：尊重各民族的宗教信仰、尊重各民族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的风俗习惯、尊重各民族的语言文字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cf49b4ea?sp=1&amp;vcp=1&amp;pid=3a6519550&amp;color=0,0,0&amp;vtp=1&amp;vaab=1&amp;bt=1&amp;bbb=1&amp;hb=1"/>
          <p:cNvSpPr/>
          <p:nvPr/>
        </p:nvSpPr>
        <p:spPr>
          <a:xfrm>
            <a:off x="539496" y="101207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6.“一国两制”的基本内容：在祖国统一的前提下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，国家的主体坚持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，同时在台湾、香港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、澳门保持原有的资本主义制度和生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活方式长期不变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享有高度的自治权。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7.违法行为的三种类别：民事违法行为、行政违法行为、刑事违法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8.“四个全面”战略布局：全面建设社会主义现代化国家、全面深化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改革、全面依法治国、全面从严治党。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9.“四个自信”：道路自信、理论自信、制度自信、文化自信。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cf49b4ea?sp=1&amp;vcp=1&amp;pid=3a6519550&amp;color=0,0,0&amp;mp=1&amp;vtp=1&amp;vaab=1&amp;bt=1&amp;bb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10.“四个尊重”：尊重劳动、尊重知识、尊重人才、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尊重创造。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11.五大新发展理念：创新、协调、绿色、开放、共享。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12.“五位一体”总体布局：统筹推进经济建设、政治建设、文化建设、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社会建设、生态文明建设。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13.新十六字方针（全面依法治国的要求）：科学立法、严格执法、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公正司法、全民守法。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14.科技是第一生产力，人才是第一资源，创新是第一动力。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928e4930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（十六）关系类</a:t>
            </a:r>
            <a:endParaRPr lang="en-US" altLang="zh-CN" sz="3200" dirty="0"/>
          </a:p>
        </p:txBody>
      </p:sp>
      <p:sp>
        <p:nvSpPr>
          <p:cNvPr id="3" name="P_4_BD#0a1fae67f?sp=1&amp;vcp=1&amp;pid=0928e4930&amp;color=0,0,0&amp;vtp=1&amp;vaab=1&amp;bbb=1"/>
          <p:cNvSpPr/>
          <p:nvPr/>
        </p:nvSpPr>
        <p:spPr>
          <a:xfrm>
            <a:off x="539496" y="1270624"/>
            <a:ext cx="11460163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1.法治与德治的关系：法律与道德相辅相成，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法治与德治相得益彰。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2.个人利益与集体利益的关系：个人利益和集体利益本质上是一致的。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3.权利与义务的关系：公民的权利与义务相互依存、相互促进。权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利的实现需要义务的履行，义务的履行促进权利的实现。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4.宪法与其他法律的关系：宪法是其他法律的立法基础和立法依据。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a1fae67f?sp=1&amp;vcp=1&amp;pid=0928e4930&amp;color=0,0,0&amp;vtp=1&amp;vaab=1&amp;bt=1&amp;bbb=1&amp;h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5.改革与创新的关系：①改革在不断创新中提升发展品质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，创新通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过改革渗透到社会生活的方方面面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国家用改革之手激活创新引擎，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释放更多创新活力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让广大人民群众通过创新更好地分享改革发展成果。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6.法治与自由的关系：①二者相互联系，不可分割。②法治标定了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自由的界限，自由的实现不能触碰法律的红线，违反法律可能付出失去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自由的代价。③法治是自由的保障，人们合法的自由和权利不受非法干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涉和侵害。法治既规范自由又保障自由。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09ede2fb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（一）“基础”“基石”“根基”类</a:t>
            </a:r>
            <a:endParaRPr lang="en-US" altLang="zh-CN" sz="3200" dirty="0"/>
          </a:p>
        </p:txBody>
      </p:sp>
      <p:sp>
        <p:nvSpPr>
          <p:cNvPr id="3" name="P_4_BD#93c05223c?sp=1&amp;vcp=1&amp;pid=009ede2fb&amp;color=0,0,0&amp;vtp=1&amp;vaab=1&amp;bb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1.社会主义经济制度的基础：生产资料的社会主义公有制。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2.地球上的自然资源是人类赖以生存的物质基础。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3.教育是民族振兴、社会进步的基石，是提高国民素质、培养创新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型人才、促进人的全面发展的根本途径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4.宪法是其他法律的立法基础和立法依据。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5.两岸关系的政治基础：一个中国原则。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6.国家安全是民族复兴的根基。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f13ed956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（二）“根本”类</a:t>
            </a:r>
            <a:endParaRPr lang="en-US" altLang="zh-CN" sz="3200" dirty="0"/>
          </a:p>
        </p:txBody>
      </p:sp>
      <p:sp>
        <p:nvSpPr>
          <p:cNvPr id="3" name="P_4_BD#4c143c219?sp=1&amp;vcp=1&amp;pid=7f13ed956&amp;color=0,0,0&amp;vtp=1&amp;vaab=1&amp;bb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发展的根本目的就是增进民生福祉。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2.我国的根本政治制度：人民代表大会制度。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3.国家的根本法：宪法。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4.中华民族根本利益所在：解决台湾问题、实现祖国完全统一。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5.中国自信、民族自信的根本所在：开辟了中国特色社会主义道路，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形成了中国特色社会主义理论体系，确立了中国特色社会主义制度，发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展了中国特色社会主义文化。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c143c219?sp=1&amp;vcp=1&amp;pid=7f13ed956&amp;color=0,0,0&amp;mp=1&amp;vtp=1&amp;vaab=1&amp;bt=1&amp;bbb=1"/>
          <p:cNvSpPr/>
          <p:nvPr/>
        </p:nvSpPr>
        <p:spPr>
          <a:xfrm>
            <a:off x="539496" y="29323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6.马克思主义是我们立党立国、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兴党兴国的根本指导思想。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7.党的领导是实现中华民族伟大复兴的根本保证。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16c2b8a7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（三）“基本”类</a:t>
            </a:r>
            <a:endParaRPr lang="en-US" altLang="zh-CN" sz="3200" dirty="0"/>
          </a:p>
        </p:txBody>
      </p:sp>
      <p:sp>
        <p:nvSpPr>
          <p:cNvPr id="3" name="P_4_BD#d3cd7f552?sp=1&amp;vcp=1&amp;pid=516c2b8a7&amp;color=0,0,0&amp;vtp=1&amp;vaab=1&amp;bbb=1"/>
          <p:cNvSpPr/>
          <p:nvPr/>
        </p:nvSpPr>
        <p:spPr>
          <a:xfrm>
            <a:off x="539496" y="128011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1.犯罪的基本特征：严重社会危害性、刑事违法性、应受刑罚处罚性。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2.我国宪法的基本原则：国家的一切权力属于人民，尊重和保障人权。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3.我国的基本经济制度：公有制为主体、多种所有制经济共同发展，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按劳分配为主体、多种分配方式并存，社会主义市场经济体制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4.现代法治政府行使权力普遍奉行的基本准则：依法行政。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3cd7f552?sp=1&amp;vcp=1&amp;pid=516c2b8a7&amp;color=0,0,0&amp;vtp=1&amp;vaab=1&amp;bt=1&amp;bbb=1&amp;hb=1"/>
          <p:cNvSpPr/>
          <p:nvPr/>
        </p:nvSpPr>
        <p:spPr>
          <a:xfrm>
            <a:off x="539496" y="133211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5.党在社会主义初级阶段的基本路线：领导和团结全国各族人民，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以经济建设为中心，坚持四项基本原则，坚持改革开放，自力更生，艰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苦创业，为把我国建设成为富强民主文明和谐美丽的社会主义现代化强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国而奋斗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6.解决台湾问题的基本方针、实现国家统一的最佳方式：“和平统一、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一国两制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7.人类社会的基本特征：文化多样性。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527ac989?vcp=1&amp;pid=f97f7b448&amp;color=241,138,6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（四）“中心”“核心”类</a:t>
            </a:r>
            <a:endParaRPr lang="en-US" altLang="zh-CN" sz="3200" dirty="0"/>
          </a:p>
        </p:txBody>
      </p:sp>
      <p:sp>
        <p:nvSpPr>
          <p:cNvPr id="3" name="P_4_BD#6ba992410?sp=1&amp;vcp=1&amp;pid=c527ac989&amp;color=0,0,0&amp;vtp=1&amp;vaab=1&amp;bbb=1"/>
          <p:cNvSpPr/>
          <p:nvPr/>
        </p:nvSpPr>
        <p:spPr>
          <a:xfrm>
            <a:off x="539496" y="12801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1.宪法的核心价值追求：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规范国家权力运行以保障公民权利。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2.民族精神的核心：爱国主义。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3.时代精神的核心：改革创新。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4.中国特色社会主义事业的领导核心：中国共产党。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5.国家核心利益的内容：国家主权、国家安全、领土完整、国家统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一、宪法确立的国家政治制度和社会大局稳定、经济社会可持续发展的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基本保障。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ba992410?sp=1&amp;vcp=1&amp;pid=c527ac989&amp;color=0,0,0&amp;vtp=1&amp;vaab=1&amp;bt=1&amp;bbb=1&amp;hb=1"/>
          <p:cNvSpPr/>
          <p:nvPr/>
        </p:nvSpPr>
        <p:spPr>
          <a:xfrm>
            <a:off x="539496" y="165215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6.法治是现代政治文明的核心，是发展市场经济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、实现强国富民的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基本保障。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7.依法行政的核心：规范政府的行政权。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8.从现在起，中国共产党的中心任务就是团结带领全国各族人民全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面建成社会主义现代化强国、实现第二个百年奋斗目标，以中国式现代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化全面推进中华民族伟大复兴。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1152</Words>
  <Application>Microsoft Office PowerPoint</Application>
  <PresentationFormat>宽屏</PresentationFormat>
  <Paragraphs>196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2024-11-29T09:13:20Z</dcterms:created>
  <dcterms:modified xsi:type="dcterms:W3CDTF">2025-07-24T08:24:38Z</dcterms:modified>
  <cp:category/>
  <cp:contentStatus/>
</cp:coreProperties>
</file>