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467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73ccdc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371F72-7D34-466E-824A-FCEA63A7AD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微专题7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权利与义务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73ccdc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93C0DBA-E779-43E3-A369-38E333BF0EF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5b8c4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9d6599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f3b55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25b8c4f0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9d6599d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4ff3b55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微专题7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权利与义务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73ccdc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6A0B756-3C3F-431E-909A-CED9E2F7AA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5b8c4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9d6599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f3b55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25b8c4f0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9d6599d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4ff3b55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微专题7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权利与义务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359D42-E169-EEDB-46A1-760791E18E1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9F26826-14D2-4B0C-A199-9395B5B91F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DB9C8BC-B8C3-419A-B7FF-3E533CF53F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5b8c4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9d6599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f3b55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25b8c4f0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9d6599d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4ff3b55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39478C-BC90-47EB-BDBB-07C21BD2FC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5b8c4f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9d6599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f3b55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25b8c4f0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9d6599d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4ff3b55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53a87fb96?colgroup=2,3,11,5,6&amp;vcp=1&amp;pid=825b8c4f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56914"/>
              </p:ext>
            </p:extLst>
          </p:nvPr>
        </p:nvGraphicFramePr>
        <p:xfrm>
          <a:off x="539496" y="1194625"/>
          <a:ext cx="11073384" cy="5001896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6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具体内容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适用范围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3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纠纷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调解人以国家法律法规和政策以及社会公德为依据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对纠纷双方进行疏导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劝说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促使他们相互谅解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进行协商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自愿达成协议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解决纠纷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主要包括人民调解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行政调解和司法调解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解决纠纷的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有效方式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广泛用于各种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纠纷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3a87fb96?colgroup=2,3,11,5,6&amp;vcp=1&amp;pid=825b8c4f0&amp;color=0,0,0&amp;vtp=1&amp;vaab=1&amp;bt=1&amp;bbb=1">
            <a:extLst>
              <a:ext uri="{FF2B5EF4-FFF2-40B4-BE49-F238E27FC236}">
                <a16:creationId xmlns:a16="http://schemas.microsoft.com/office/drawing/2014/main" id="{5A4F3CFC-AD35-CBF4-AE37-D39CF4484BB6}"/>
              </a:ext>
            </a:extLst>
          </p:cNvPr>
          <p:cNvSpPr txBox="1"/>
          <p:nvPr/>
        </p:nvSpPr>
        <p:spPr>
          <a:xfrm>
            <a:off x="10894735" y="4862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53a87fb96?colgroup=2,3,11,5,6&amp;vcp=1&amp;pid=825b8c4f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878357"/>
              </p:ext>
            </p:extLst>
          </p:nvPr>
        </p:nvGraphicFramePr>
        <p:xfrm>
          <a:off x="520446" y="1650936"/>
          <a:ext cx="11073384" cy="3879724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3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8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具体内容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适用范围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仲裁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通过仲裁机构解决纠纷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当事人根据他们之间订立的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仲裁协议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自愿将其争议提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交仲裁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并受仲裁裁决约束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灵活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公民与其他个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人或组织之间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发生合同纠纷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和其他财产权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益纠纷时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以申请仲裁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3a87fb96?colgroup=2,3,11,5,6&amp;vcp=1&amp;pid=825b8c4f0&amp;color=0,0,0&amp;vtp=1&amp;vaab=1&amp;bt=1&amp;bbb=1">
            <a:extLst>
              <a:ext uri="{FF2B5EF4-FFF2-40B4-BE49-F238E27FC236}">
                <a16:creationId xmlns:a16="http://schemas.microsoft.com/office/drawing/2014/main" id="{A38552EF-5204-E3D6-74D3-6C46CEEABE81}"/>
              </a:ext>
            </a:extLst>
          </p:cNvPr>
          <p:cNvSpPr txBox="1"/>
          <p:nvPr/>
        </p:nvSpPr>
        <p:spPr>
          <a:xfrm>
            <a:off x="10875685" y="9425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53a87fb96?colgroup=2,3,11,5,6&amp;vcp=1&amp;pid=825b8c4f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047321"/>
              </p:ext>
            </p:extLst>
          </p:nvPr>
        </p:nvGraphicFramePr>
        <p:xfrm>
          <a:off x="539496" y="1564068"/>
          <a:ext cx="11101671" cy="443446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8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04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具体内容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适用范围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通过人民法院解决纠纷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民事诉讼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刑事自诉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处理纠纷和应对侵害最正规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最权威的手段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是维护合法权益的最后屏障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如果受到非法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侵害后采取其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他方式不能解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认定只有通过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诉讼途径才能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维护合法权益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3a87fb96?colgroup=2,3,11,5,6&amp;vcp=1&amp;pid=825b8c4f0&amp;color=0,0,0&amp;vtp=1&amp;vaab=1&amp;bt=1&amp;bbb=1">
            <a:extLst>
              <a:ext uri="{FF2B5EF4-FFF2-40B4-BE49-F238E27FC236}">
                <a16:creationId xmlns:a16="http://schemas.microsoft.com/office/drawing/2014/main" id="{723070FF-B029-DD00-1169-2FB7F9824E50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3a87fb96?sp=1&amp;vcp=1&amp;pid=825b8c4f0&amp;color=0,0,0&amp;mp=1&amp;vtp=1&amp;vaab=1&amp;bt=1&amp;bbb=1"/>
          <p:cNvSpPr/>
          <p:nvPr/>
        </p:nvSpPr>
        <p:spPr>
          <a:xfrm>
            <a:off x="539496" y="15081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（3）公民行使监督权的途径</a:t>
            </a:r>
            <a:endParaRPr lang="en-US" altLang="zh-CN" sz="2800" dirty="0"/>
          </a:p>
        </p:txBody>
      </p:sp>
      <p:graphicFrame>
        <p:nvGraphicFramePr>
          <p:cNvPr id="14" name="P_5_BD#53a87fb96?colgroup=30&amp;vcp=1&amp;pid=825b8c4f0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601832"/>
              </p:ext>
            </p:extLst>
          </p:nvPr>
        </p:nvGraphicFramePr>
        <p:xfrm>
          <a:off x="539496" y="2194305"/>
          <a:ext cx="11091672" cy="2880000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通过人大代表或直接向全国人大常委会和地方人大常委会反映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采用书信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电子邮件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电话等形式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向有关部门举报或反映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通过电视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报刊等大众媒体进行监督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通过互联网在线交流的形式反映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3a87fb96?sp=1&amp;vcp=1&amp;pid=825b8c4f0&amp;color=0,0,0&amp;vtp=1&amp;vaab=1&amp;bt=1&amp;bbb=1"/>
          <p:cNvSpPr/>
          <p:nvPr/>
        </p:nvSpPr>
        <p:spPr>
          <a:xfrm>
            <a:off x="539496" y="6734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（4）易错点纠偏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误认为公民的政治权利是公民最基本、最重要的权利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人身自由是公民最基本、最重要的权利，只有在人身自由得到保障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的前提下，公民才能独立、自由、有尊严地生活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②误认为初中生因为未满18周岁，不能参与政治生活。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参与政治生活既是公民的权利，又是公民对国家、社会应尽的责任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未成年人也应积极参与政治生活。依法积极参与政治生活，有利于未成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年人全面发展，有利于推动社会主义民主政治建设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9d6599d4.fixed?vcp=1&amp;pid=273ccd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微专题7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权利与义务</a:t>
            </a:r>
            <a:endParaRPr lang="en-US" altLang="zh-CN" sz="4000" dirty="0"/>
          </a:p>
        </p:txBody>
      </p:sp>
      <p:sp>
        <p:nvSpPr>
          <p:cNvPr id="3" name="C_4_BD#d9d6599d4.fixed?vcp=1&amp;pid=273ccdc0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db006092?vcp=1&amp;pid=d9d6599d4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六旬老人欧某在小区散步时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被一只未拴绳的宠物犬惊吓倒地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成伤残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因与宠物犬的主人高某协商未达成赔偿协议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欧某将高某诉至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人民法院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经人民法院审判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高某因未尽到看管义务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被判处赔付欧某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医疗费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后续治疗费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伤残赔偿金等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余万元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db006092?sp=1&amp;vcp=1&amp;pid=d9d6599d4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.公民的权利与义务相互依存、相互促进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。权利的实现需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要义务的履行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义务的履行促进权利的实现。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.公民既是合法权利的享有者，又是法定义务的承担者。我们不仅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要增强权利意识，依法行使权利，而且要增强义务观念，自觉履行法定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的义务。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.公民权利受到损害，要依照法定程序维护权利。维护权利的方式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包括和解、调解、仲裁和诉讼等。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edbacc14?vcp=1&amp;pid=d9d6599d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a0d33ee9e?vaa=1&amp;vcp=1&amp;pid=cedbacc14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近年来，网络微短剧迅速发展。以此为切入点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，中学生小海搜集到以下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9" name="QC_6_BD.1_2#a0d33ee9e?colgroup=30&amp;vaa=1&amp;vcp=1&amp;pid=cedbacc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701317"/>
              </p:ext>
            </p:extLst>
          </p:nvPr>
        </p:nvGraphicFramePr>
        <p:xfrm>
          <a:off x="1130046" y="2604561"/>
          <a:ext cx="10080000" cy="3365564"/>
        </p:xfrm>
        <a:graphic>
          <a:graphicData uri="http://schemas.openxmlformats.org/drawingml/2006/table">
            <a:tbl>
              <a:tblPr/>
              <a:tblGrid>
                <a:gridCol w="10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55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资料一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微短剧时间短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节奏快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观看微短剧成为年轻人缓解生活压力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舒缓焦虑情绪的途径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资料二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微短剧平台诱导付费成为2023年第四季度消费维权舆情热点之一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资料三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国家广播电视总局宣布启动网络微短剧专项整治工作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_3#a0d33ee9e?vaa=1&amp;vcp=1&amp;pid=cedbacc14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围绕上述资料，以下点评正确的是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1_4#a0d33ee9e.choices?vaa=1&amp;vcp=1&amp;pid=cedbacc14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A.小陇说：权利行使有界限，网络不是法外之地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.小莉说：公民享有文化权利，微短剧创作自己说了算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.小云说：网络搭建新平台，只要观众喜欢，内容无所谓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.小美说：微短剧无品位，短剧付费有“陷阱”，应全面禁止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c1d9635c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c1d9635c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c1d9635c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法治教育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a0d33ee9e?vaa=1&amp;vcp=1&amp;pid=cedbacc14&amp;color=0,0,0&amp;mp=1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公民享有文化权利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但微短剧创作不能自己说了算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要遵守法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律法规和道德规范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不能传播不良内容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网络搭建新平台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微短剧的内容必须合法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不能仅仅以观众喜欢为标准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不能因为微短剧存在一些问题就全面禁止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而应该通过整治和规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使其健康发展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A。</a:t>
            </a:r>
            <a:endParaRPr lang="en-US" altLang="zh-CN" sz="2800" dirty="0"/>
          </a:p>
        </p:txBody>
      </p:sp>
      <p:sp>
        <p:nvSpPr>
          <p:cNvPr id="3" name="QC_6_AN.2_1#a0d33ee9e?vaa=1&amp;vcp=1&amp;pid=cedbacc14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a1d10b25?sp=1&amp;vcp=1&amp;pid=cedbacc1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ec53dba20?sp=1&amp;vaa=1&amp;vcp=1&amp;pid=ca1d10b2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（2024·江苏苏州·中考）苏州市人民政府网站公布了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《关于调整苏州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市最低工资标准的通知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》（部分内容见下表），从2024年1月1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日起执行。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实施最低工资标准(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2" name="QC_7_BD.5_2#ec53dba20?colgroup=30&amp;vaa=1&amp;vcp=1&amp;pid=ca1d10b2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659960"/>
              </p:ext>
            </p:extLst>
          </p:nvPr>
        </p:nvGraphicFramePr>
        <p:xfrm>
          <a:off x="539496" y="3245276"/>
          <a:ext cx="11091672" cy="2243392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（1）调整月最低工资标准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苏州市区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张家港市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常熟市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太仓市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昆山市均执行江苏省一类地区月最低工资标准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由原2280元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/月调整为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2490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元/月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ec53dba20.choices?vaa=1&amp;vcp=1&amp;pid=ca1d10b25&amp;color=0,0,0&amp;mp=1&amp;vtp=1&amp;vaab=1&amp;bt=1&amp;bbb=1"/>
          <p:cNvSpPr/>
          <p:nvPr/>
        </p:nvSpPr>
        <p:spPr>
          <a:xfrm>
            <a:off x="539496" y="15757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A.说明每个公民都享有物质帮助权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.体现公民可以取得社会保障收入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.维护了公民获得劳动报酬的权利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.保障了公民享有的基本政治权利</a:t>
            </a:r>
            <a:endParaRPr lang="en-US" altLang="zh-CN" sz="2800" dirty="0"/>
          </a:p>
        </p:txBody>
      </p:sp>
      <p:sp>
        <p:nvSpPr>
          <p:cNvPr id="4" name="QC_6_AN.2_1#a0d33ee9e?vaa=1&amp;vcp=1&amp;pid=cedbacc14&amp;color=0,0,0&amp;vtp=1&amp;vaab=1&amp;bbb=1">
            <a:extLst>
              <a:ext uri="{FF2B5EF4-FFF2-40B4-BE49-F238E27FC236}">
                <a16:creationId xmlns:a16="http://schemas.microsoft.com/office/drawing/2014/main" id="{6E603B40-43EB-E0C4-23BA-595E85E18168}"/>
              </a:ext>
            </a:extLst>
          </p:cNvPr>
          <p:cNvSpPr/>
          <p:nvPr/>
        </p:nvSpPr>
        <p:spPr>
          <a:xfrm>
            <a:off x="539496" y="4154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_1#a56edb3d3?sp=1&amp;vaa=1&amp;vcp=1&amp;pid=ca1d10b25&amp;color=0,0,0&amp;vtp=1&amp;vaab=1&amp;bt=1&amp;bbb=1"/>
          <p:cNvSpPr/>
          <p:nvPr/>
        </p:nvSpPr>
        <p:spPr>
          <a:xfrm>
            <a:off x="539496" y="12200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图《挑“担子”》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告诉我们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9_1#a56edb3d3.bracket?vaa=1&amp;vcp=1&amp;pid=ca1d10b25&amp;color=0,0,0&amp;vpa=3&amp;vtp=1&amp;vaab=1"/>
          <p:cNvSpPr/>
          <p:nvPr/>
        </p:nvSpPr>
        <p:spPr>
          <a:xfrm>
            <a:off x="5309140" y="12067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8_2#a56edb3d3?htil=1&amp;vaa=1&amp;vcp=1&amp;pid=ca1d10b2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4853" y="1852326"/>
            <a:ext cx="5559990" cy="252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_3#a56edb3d3?htil=1&amp;vaa=1&amp;vcp=1&amp;pid=ca1d10b25&amp;color=0,0,0&amp;vtp=1&amp;vaab=1&amp;bbb=1&amp;hb=1&amp;hs=1"/>
          <p:cNvSpPr/>
          <p:nvPr/>
        </p:nvSpPr>
        <p:spPr>
          <a:xfrm>
            <a:off x="539496" y="1852326"/>
            <a:ext cx="6556248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①享有权利的数量必须和履行义务的数量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②只重权利而轻视义务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，人生之路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就会磕磕绊绊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③权利和义务相统一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者不可偏废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、缺一不可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④享有多少权利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就履行多少义务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，两者完全对等</a:t>
            </a:r>
            <a:endParaRPr lang="en-US" altLang="zh-CN" sz="2800" dirty="0"/>
          </a:p>
        </p:txBody>
      </p:sp>
      <p:sp>
        <p:nvSpPr>
          <p:cNvPr id="6" name="QC_7_BD.8_4#a56edb3d3.choices?vaa=1&amp;vcp=1&amp;pid=ca1d10b25&amp;color=0,0,0&amp;vtp=1&amp;vaab=1&amp;bbb=1&amp;hs=1"/>
          <p:cNvSpPr/>
          <p:nvPr/>
        </p:nvSpPr>
        <p:spPr>
          <a:xfrm>
            <a:off x="539496" y="50576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94965" algn="l"/>
                <a:tab pos="5751830" algn="l"/>
                <a:tab pos="86086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②④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7e01dd60?vcp=1&amp;pid=ca1d10b25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请完成第177~178页【备考练习】习题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ff3b5505.fixed?vcp=1&amp;pid=273ccd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微专题7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权利与义务</a:t>
            </a:r>
            <a:endParaRPr lang="en-US" altLang="zh-CN" sz="4000" dirty="0"/>
          </a:p>
        </p:txBody>
      </p:sp>
      <p:sp>
        <p:nvSpPr>
          <p:cNvPr id="3" name="C_4_BD#4ff3b5505.fixed?vcp=1&amp;pid=273ccdc0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微专题7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权利与义务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af486c22f?sp=1&amp;vaa=1&amp;vcp=1&amp;pid=4ff3b5505&amp;color=0,0,0&amp;vtp=1&amp;vaab=1&amp;bt=1&amp;bbb=1&amp;hb=1"/>
          <p:cNvSpPr/>
          <p:nvPr/>
        </p:nvSpPr>
        <p:spPr>
          <a:xfrm>
            <a:off x="539496" y="186610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某班同学围绕“公民基本权利”这一主题，开展课堂情景剧表演。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剧情一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小丽的爸爸参加新一届县人大代表选举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投出自己神圣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的一票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剧情二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小丽的妈妈通过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网络问政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栏目对某国家机关的工作提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出建议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2#af486c22f?vaa=1&amp;vcp=1&amp;pid=4ff3b5505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剧情中小丽的爸爸和妈妈，分别行使的公民基本权利是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1_1#af486c22f.bracket?vaa=1&amp;vcp=1&amp;pid=4ff3b5505&amp;color=0,0,0&amp;mp=1&amp;vpa=4&amp;vtp=1&amp;vaab=1"/>
          <p:cNvSpPr/>
          <p:nvPr/>
        </p:nvSpPr>
        <p:spPr>
          <a:xfrm>
            <a:off x="9366789" y="186867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0_3#af486c22f.choices?vaa=1&amp;vcp=1&amp;pid=4ff3b5505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A.人身自由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B.监督权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维护国家利益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C.选举权和被选举权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D.选举权和被选举权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维护国家利益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0f046504c?sp=1&amp;vaa=1&amp;vcp=1&amp;pid=4ff3b5505&amp;color=0,0,0&amp;vtp=1&amp;vaab=1&amp;bt=1&amp;bbb=1"/>
          <p:cNvSpPr/>
          <p:nvPr/>
        </p:nvSpPr>
        <p:spPr>
          <a:xfrm>
            <a:off x="539496" y="757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中考新题型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）下表中对社会生活情境的分析，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9" name="QC_5_BD.12_2#0f046504c?colgroup=2,15,12&amp;vaa=1&amp;vcp=1&amp;pid=4ff3b550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903219"/>
              </p:ext>
            </p:extLst>
          </p:nvPr>
        </p:nvGraphicFramePr>
        <p:xfrm>
          <a:off x="412992" y="1443577"/>
          <a:ext cx="11362968" cy="3941892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大学二年级学生赵某应征入伍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赵某依法履行服兵役的义务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私营企业主张某按时缴纳税款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张某行使了依法纳税的权利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某工厂实行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严格管理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工人被搜身后才可离开工厂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该工厂的行为侵犯了工人的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人身自由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小刘的妈妈每月从单位领取劳动报酬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小刘的妈妈享有物质帮助权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C_5_AN.13_1#0f046504c.bracket?vaa=1&amp;vcp=1&amp;pid=4ff3b5505&amp;color=0,0,0&amp;vpa=5&amp;vtp=1&amp;vaab=1"/>
          <p:cNvSpPr/>
          <p:nvPr/>
        </p:nvSpPr>
        <p:spPr>
          <a:xfrm>
            <a:off x="9973214" y="7440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2_3#0f046504c.choices?vaa=1&amp;vcp=1&amp;pid=4ff3b5505&amp;color=0,0,0&amp;vtp=1&amp;vaab=1&amp;bbb=1"/>
          <p:cNvSpPr/>
          <p:nvPr/>
        </p:nvSpPr>
        <p:spPr>
          <a:xfrm>
            <a:off x="539496" y="55202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BCB3848-10E2-09F0-8707-34600B8C3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151728"/>
            <a:ext cx="8486127" cy="2700404"/>
          </a:xfrm>
          <a:prstGeom prst="rect">
            <a:avLst/>
          </a:prstGeom>
        </p:spPr>
      </p:pic>
      <p:sp>
        <p:nvSpPr>
          <p:cNvPr id="2" name="QC_5_BD.14_1#e5d52f3d0?sp=1&amp;vaa=1&amp;vcp=1&amp;pid=4ff3b5505&amp;color=0,0,0&amp;vtp=1&amp;vaab=1&amp;bt=1&amp;bbb=1"/>
          <p:cNvSpPr/>
          <p:nvPr/>
        </p:nvSpPr>
        <p:spPr>
          <a:xfrm>
            <a:off x="539496" y="457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根据下列内容，小浩被处罚和小勇维权成功的结果说明(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5_1#e5d52f3d0.bracket?vaa=1&amp;vcp=1&amp;pid=4ff3b5505&amp;color=0,0,0&amp;vpa=6&amp;vtp=1&amp;vaab=1"/>
          <p:cNvSpPr/>
          <p:nvPr/>
        </p:nvSpPr>
        <p:spPr>
          <a:xfrm>
            <a:off x="9617614" y="4443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14_3#e5d52f3d0.choices?vaa=1&amp;vcp=1&amp;pid=4ff3b5505&amp;color=0,0,0&amp;vtp=1&amp;vaab=1&amp;bbb=1"/>
          <p:cNvSpPr/>
          <p:nvPr/>
        </p:nvSpPr>
        <p:spPr>
          <a:xfrm>
            <a:off x="539496" y="38521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A.公民要增强义务观念，自觉履行法定义务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B.我们只要增强权利意识，就一定能维权成功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C.合法权益受到侵害只能通过诉讼维权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D.行使权利有界限，维护权利守程序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5b8c4f0.fixed?vcp=1&amp;pid=273ccd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微专题7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权利与义务</a:t>
            </a:r>
            <a:endParaRPr lang="en-US" altLang="zh-CN" sz="4000" dirty="0"/>
          </a:p>
        </p:txBody>
      </p:sp>
      <p:sp>
        <p:nvSpPr>
          <p:cNvPr id="3" name="C_4_BD#825b8c4f0.fixed?vcp=1&amp;pid=273ccdc0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593532899?vaa=1&amp;vcp=1&amp;pid=4ff3b5505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张某购买了一架无人机，在某军事基地附近进行拍摄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，受到有关部门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的处罚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张某未认识到(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593532899.bracket?vaa=1&amp;vcp=1&amp;pid=4ff3b5505&amp;color=0,0,0&amp;vpa=7&amp;vtp=1&amp;vaab=1"/>
          <p:cNvSpPr/>
          <p:nvPr/>
        </p:nvSpPr>
        <p:spPr>
          <a:xfrm>
            <a:off x="4372515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6_2#593532899.choices?vaa=1&amp;vcp=1&amp;pid=4ff3b5505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.要依法维护公民权利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.法无授权不可为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C.要自觉履行法定义务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.法定职责必须为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843ab761d?sp=1&amp;vaa=1&amp;vcp=1&amp;pid=4ff3b5505&amp;color=0,0,0&amp;mp=1&amp;vtp=1&amp;vaab=1&amp;bt=1&amp;bbb=1&amp;hb=1"/>
          <p:cNvSpPr/>
          <p:nvPr/>
        </p:nvSpPr>
        <p:spPr>
          <a:xfrm>
            <a:off x="539496" y="18700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小宁的爸爸买了一套房屋，全家在这套房屋里住了三年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。小宁升入高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，爸爸将房屋卖给了邻居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。小宁的爸爸依法行使了对这套房屋的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9_1#843ab761d.bracket?vaa=1&amp;vcp=1&amp;pid=4ff3b5505&amp;color=0,0,0&amp;mp=1&amp;vpa=8&amp;vtp=1&amp;vaab=1"/>
          <p:cNvSpPr/>
          <p:nvPr/>
        </p:nvSpPr>
        <p:spPr>
          <a:xfrm>
            <a:off x="816515" y="31521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8_2#843ab761d?vaa=1&amp;vcp=1&amp;pid=4ff3b5505&amp;color=0,0,0&amp;vtp=1&amp;vaab=1&amp;bbb=1"/>
          <p:cNvSpPr/>
          <p:nvPr/>
        </p:nvSpPr>
        <p:spPr>
          <a:xfrm>
            <a:off x="539496" y="3785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①占有权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②使用权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③处分权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④收益权</a:t>
            </a:r>
            <a:endParaRPr lang="en-US" altLang="zh-CN" sz="2800" dirty="0"/>
          </a:p>
        </p:txBody>
      </p:sp>
      <p:sp>
        <p:nvSpPr>
          <p:cNvPr id="5" name="QC_5_BD.18_3#843ab761d.choices?vaa=1&amp;vcp=1&amp;pid=4ff3b5505&amp;color=0,0,0&amp;vtp=1&amp;vaab=1&amp;bbb=1"/>
          <p:cNvSpPr/>
          <p:nvPr/>
        </p:nvSpPr>
        <p:spPr>
          <a:xfrm>
            <a:off x="539496" y="44076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175ba9e2?vcp=1&amp;pid=4ff3b5505&amp;color=0,0,0&amp;vtp=1&amp;vaab=1&amp;bt=1&amp;bbb=1"/>
          <p:cNvSpPr/>
          <p:nvPr/>
        </p:nvSpPr>
        <p:spPr>
          <a:xfrm>
            <a:off x="539496" y="1543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【正确行使权利】</a:t>
            </a:r>
            <a:endParaRPr lang="en-US" altLang="zh-CN" sz="2800" dirty="0"/>
          </a:p>
        </p:txBody>
      </p:sp>
      <p:sp>
        <p:nvSpPr>
          <p:cNvPr id="3" name="QO_5_BD.20_1#680433931?vaa=1&amp;vcp=1&amp;pid=4ff3b5505&amp;color=0,0,0&amp;vtp=1&amp;vaab=1&amp;bbb=1&amp;hb=1"/>
          <p:cNvSpPr/>
          <p:nvPr/>
        </p:nvSpPr>
        <p:spPr>
          <a:xfrm>
            <a:off x="539496" y="2176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使用表情图成为中学生之间沟通交流的一种方式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表情达意的方式引起不少风波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某班学生小刚未经允许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把其他同学的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照片做成多种表情图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发到班级网络聊天群里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给同学们带来不良影响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21_1#12e668f27?vaa=1&amp;vcp=1&amp;pid=680433931&amp;color=0,0,0&amp;vtp=1&amp;vaab=1&amp;bbb=1"/>
          <p:cNvSpPr/>
          <p:nvPr/>
        </p:nvSpPr>
        <p:spPr>
          <a:xfrm>
            <a:off x="539496" y="40987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（1）班级准备就此现象开展主题探究活动，请你确定一个主题。</a:t>
            </a:r>
            <a:endParaRPr lang="en-US" altLang="zh-CN" sz="2800" dirty="0"/>
          </a:p>
        </p:txBody>
      </p:sp>
      <p:sp>
        <p:nvSpPr>
          <p:cNvPr id="5" name="QO_6_AN.1_1#12e668f27?vaa=1&amp;vcp=1&amp;pid=680433931&amp;color=0,0,0&amp;vtp=1&amp;vaab=1&amp;bbb=1"/>
          <p:cNvSpPr/>
          <p:nvPr/>
        </p:nvSpPr>
        <p:spPr>
          <a:xfrm>
            <a:off x="539496" y="47204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示例：增强法治意识，正确行使权利。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6edd35c?vcp=1&amp;pid=680433931&amp;color=0,0,0&amp;vtp=1&amp;vaab=1&amp;bt=1&amp;bbb=1&amp;hb=1"/>
          <p:cNvSpPr/>
          <p:nvPr/>
        </p:nvSpPr>
        <p:spPr>
          <a:xfrm>
            <a:off x="539496" y="185975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在探究活动中，同学们纷纷发表意见。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我愿意制作谁的表情图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就制作谁的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这是我的自由和权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我是被小刚制作表情图的同学之一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我很不开心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1#3cd257309?vaa=1&amp;vcp=1&amp;pid=680433931&amp;color=0,0,0&amp;mp=1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（2）请结合材料，运用所学知识点评小刚的言行。</a:t>
            </a:r>
            <a:endParaRPr lang="en-US" altLang="zh-CN" sz="2800" dirty="0"/>
          </a:p>
        </p:txBody>
      </p:sp>
      <p:sp>
        <p:nvSpPr>
          <p:cNvPr id="3" name="QO_6_AN.1_1#3cd257309?vaa=1&amp;vcp=1&amp;pid=680433931&amp;color=0,0,0&amp;vtp=1&amp;vaab=1&amp;bbb=1&amp;h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小刚的言行是错误的。①我国宪法规定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，公民在行使自由和权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利的时候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，不得损害国家的、社会的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、集体的利益和其他公民的合法的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自由和权利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。②小刚有制作表情图的自由和权利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，但他侵犯了同学的人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格尊严权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，要承担相应的法律责任。③小刚的经历告诉我们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，要在法律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限定的范围内行使自由和权利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5_1#dff87ea56?vaa=1&amp;vcp=1&amp;pid=680433931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（3）小彦应该如何做？请你给他一个建议。</a:t>
            </a:r>
            <a:endParaRPr lang="en-US" altLang="zh-CN" sz="2800" dirty="0"/>
          </a:p>
        </p:txBody>
      </p:sp>
      <p:sp>
        <p:nvSpPr>
          <p:cNvPr id="3" name="QO_6_AN.1_1#dff87ea56?vaa=1&amp;vcp=1&amp;pid=680433931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与小刚心平气和地协商解决；找老师、家长调解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；到人民法院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提起民事诉讼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，用法律捍卫自己的合法权益。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AF440D8-4630-BEB9-1656-34ECDF428B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0" y="719078"/>
            <a:ext cx="7399746" cy="5597902"/>
          </a:xfrm>
          <a:prstGeom prst="rect">
            <a:avLst/>
          </a:prstGeom>
        </p:spPr>
      </p:pic>
      <p:sp>
        <p:nvSpPr>
          <p:cNvPr id="2" name="P_5#53a87fb96?sp=1&amp;vcp=1&amp;pid=825b8c4f0&amp;color=0,0,0&amp;vtp=1&amp;vaab=1&amp;bt=1&amp;bbb=1"/>
          <p:cNvSpPr/>
          <p:nvPr/>
        </p:nvSpPr>
        <p:spPr>
          <a:xfrm>
            <a:off x="539496" y="4362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1.知识概览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3a87fb96?sp=1&amp;vcp=1&amp;pid=825b8c4f0&amp;color=0,0,0&amp;vtp=1&amp;vaab=1&amp;bt=1&amp;bbb=1"/>
          <p:cNvSpPr/>
          <p:nvPr/>
        </p:nvSpPr>
        <p:spPr>
          <a:xfrm>
            <a:off x="539496" y="4496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重点难点易错点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（1）公民基本权利</a:t>
            </a:r>
            <a:endParaRPr lang="en-US" altLang="zh-CN" sz="2800" dirty="0"/>
          </a:p>
        </p:txBody>
      </p:sp>
      <p:graphicFrame>
        <p:nvGraphicFramePr>
          <p:cNvPr id="6" name="P_5_BD#53a87fb96?colgroup=10,19&amp;vcp=1&amp;pid=825b8c4f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188706"/>
              </p:ext>
            </p:extLst>
          </p:nvPr>
        </p:nvGraphicFramePr>
        <p:xfrm>
          <a:off x="358521" y="1786554"/>
          <a:ext cx="11052429" cy="4457956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13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43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公民基本权利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辨识关键信息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选举权和被选举权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参加选举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投票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候选人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当选为人大代表等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示威的自由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监督权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提出意见或建议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检举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评议政府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信息公开等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53a87fb96?colgroup=10,19&amp;vcp=1&amp;pid=825b8c4f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976526"/>
              </p:ext>
            </p:extLst>
          </p:nvPr>
        </p:nvGraphicFramePr>
        <p:xfrm>
          <a:off x="539496" y="1812066"/>
          <a:ext cx="11073384" cy="3938464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4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公民基本权利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辨识关键信息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6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人身自由不受侵犯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搜身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拘禁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限制自由等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人格尊严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不受侵犯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名誉权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侮辱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诽谤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诋毁等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荣誉权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肖像权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肖像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照片等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姓名权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盗用或冒用他人姓名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隐私权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泄露或窃取他人隐私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公民个人信息等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5_BD#53a87fb96?colgroup=10,19&amp;vcp=1&amp;pid=825b8c4f0&amp;color=0,0,0&amp;mp=1&amp;vtp=1&amp;vaab=1&amp;bt=1&amp;bbb=1">
            <a:extLst>
              <a:ext uri="{FF2B5EF4-FFF2-40B4-BE49-F238E27FC236}">
                <a16:creationId xmlns:a16="http://schemas.microsoft.com/office/drawing/2014/main" id="{23F9C84B-D024-1B42-8649-9A616031700E}"/>
              </a:ext>
            </a:extLst>
          </p:cNvPr>
          <p:cNvSpPr txBox="1"/>
          <p:nvPr/>
        </p:nvSpPr>
        <p:spPr>
          <a:xfrm>
            <a:off x="10894735" y="11036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53a87fb96?colgroup=10,19&amp;vcp=1&amp;pid=825b8c4f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009701"/>
              </p:ext>
            </p:extLst>
          </p:nvPr>
        </p:nvGraphicFramePr>
        <p:xfrm>
          <a:off x="539496" y="1534698"/>
          <a:ext cx="11073384" cy="4493200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4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公民基本权利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辨识关键信息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住宅不受侵犯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非法侵入他人的住宅等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通信自由和通信秘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密受法律保护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窃听他人电话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偷看他人信件等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买入等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租金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租赁等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捐赠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转让等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5_BD#53a87fb96?colgroup=10,19&amp;vcp=1&amp;pid=825b8c4f0&amp;color=0,0,0&amp;mp=1&amp;vtp=1&amp;vaab=1&amp;bt=1&amp;bbb=1">
            <a:extLst>
              <a:ext uri="{FF2B5EF4-FFF2-40B4-BE49-F238E27FC236}">
                <a16:creationId xmlns:a16="http://schemas.microsoft.com/office/drawing/2014/main" id="{D0565DEF-75BC-99A7-5B52-6FDE85441747}"/>
              </a:ext>
            </a:extLst>
          </p:cNvPr>
          <p:cNvSpPr txBox="1"/>
          <p:nvPr/>
        </p:nvSpPr>
        <p:spPr>
          <a:xfrm>
            <a:off x="10894735" y="8262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53a87fb96?colgroup=10,19&amp;vcp=1&amp;pid=825b8c4f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233262"/>
              </p:ext>
            </p:extLst>
          </p:nvPr>
        </p:nvGraphicFramePr>
        <p:xfrm>
          <a:off x="539496" y="1558194"/>
          <a:ext cx="11073384" cy="4446208"/>
        </p:xfrm>
        <a:graphic>
          <a:graphicData uri="http://schemas.openxmlformats.org/drawingml/2006/table">
            <a:tbl>
              <a:tblPr/>
              <a:tblGrid>
                <a:gridCol w="1213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4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公民基本权利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辨识关键信息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劳动报酬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辞退等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94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物质帮助权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丧失劳动能力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疾病等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受教育权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辍学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义务教育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资助学生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为困难学生提供补助等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947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科学研究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文学艺术创作等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5_BD#53a87fb96?colgroup=10,19&amp;vcp=1&amp;pid=825b8c4f0&amp;color=0,0,0&amp;mp=1&amp;vtp=1&amp;vaab=1&amp;bt=1&amp;bbb=1">
            <a:extLst>
              <a:ext uri="{FF2B5EF4-FFF2-40B4-BE49-F238E27FC236}">
                <a16:creationId xmlns:a16="http://schemas.microsoft.com/office/drawing/2014/main" id="{0132FF7C-B99C-3BF6-F150-654A1EA6E39F}"/>
              </a:ext>
            </a:extLst>
          </p:cNvPr>
          <p:cNvSpPr txBox="1"/>
          <p:nvPr/>
        </p:nvSpPr>
        <p:spPr>
          <a:xfrm>
            <a:off x="1089473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3a87fb96?sp=1&amp;vcp=1&amp;pid=825b8c4f0&amp;color=0,0,0&amp;vtp=1&amp;vaab=1&amp;bt=1&amp;bbb=1"/>
          <p:cNvSpPr/>
          <p:nvPr/>
        </p:nvSpPr>
        <p:spPr>
          <a:xfrm>
            <a:off x="539496" y="16941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（2）依法维权</a:t>
            </a:r>
            <a:endParaRPr lang="en-US" altLang="zh-CN" sz="2800" dirty="0"/>
          </a:p>
        </p:txBody>
      </p:sp>
      <p:graphicFrame>
        <p:nvGraphicFramePr>
          <p:cNvPr id="10" name="P_5_BD#53a87fb96?colgroup=2,3,11,5,6&amp;vcp=1&amp;pid=825b8c4f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00917"/>
              </p:ext>
            </p:extLst>
          </p:nvPr>
        </p:nvGraphicFramePr>
        <p:xfrm>
          <a:off x="539496" y="2380297"/>
          <a:ext cx="11073384" cy="2770252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05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具体内容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适用范围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之间自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行解决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纠纷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当事人在自愿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互谅的基础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依据法律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直接对话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分清责任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达成协议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纠纷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快速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一些常见的消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劳动争议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和交通事故纠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1053</Words>
  <Application>Microsoft Office PowerPoint</Application>
  <PresentationFormat>宽屏</PresentationFormat>
  <Paragraphs>321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5</cp:revision>
  <dcterms:created xsi:type="dcterms:W3CDTF">2024-11-29T08:34:04Z</dcterms:created>
  <dcterms:modified xsi:type="dcterms:W3CDTF">2025-07-24T08:20:48Z</dcterms:modified>
  <cp:category/>
  <cp:contentStatus/>
</cp:coreProperties>
</file>