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6"/>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Lst>
  <p:sldSz cx="12192000" cy="6858000"/>
  <p:notesSz cx="6858000" cy="12192000"/>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11"/>
    <p:restoredTop sz="94610"/>
  </p:normalViewPr>
  <p:slideViewPr>
    <p:cSldViewPr snapToGrid="0" snapToObjects="1">
      <p:cViewPr varScale="1">
        <p:scale>
          <a:sx n="107" d="100"/>
          <a:sy n="107" d="100"/>
        </p:scale>
        <p:origin x="636" y="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30477403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a:t>
            </a:fld>
            <a:endParaRPr lang="en-US"/>
          </a:p>
        </p:txBody>
      </p:sp>
    </p:spTree>
    <p:extLst>
      <p:ext uri="{BB962C8B-B14F-4D97-AF65-F5344CB8AC3E}">
        <p14:creationId xmlns:p14="http://schemas.microsoft.com/office/powerpoint/2010/main" val="1024086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slide" Target="../slides/slide3.xml"/><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slide" Target="../slides/slide20.xml"/><Relationship Id="rId5" Type="http://schemas.openxmlformats.org/officeDocument/2006/relationships/slide" Target="../slides/slide10.xml"/><Relationship Id="rId4" Type="http://schemas.openxmlformats.org/officeDocument/2006/relationships/image" Target="../media/image5.png"/></Relationships>
</file>

<file path=ppt/slideLayouts/_rels/slideLayout13.xml.rels><?xml version="1.0" encoding="UTF-8" standalone="yes"?>
<Relationships xmlns="http://schemas.openxmlformats.org/package/2006/relationships"><Relationship Id="rId3" Type="http://schemas.openxmlformats.org/officeDocument/2006/relationships/slide" Target="../slides/slide3.xml"/><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slide" Target="../slides/slide20.xml"/><Relationship Id="rId5" Type="http://schemas.openxmlformats.org/officeDocument/2006/relationships/slide" Target="../slides/slide10.xml"/><Relationship Id="rId4" Type="http://schemas.openxmlformats.org/officeDocument/2006/relationships/image" Target="../media/image5.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slide" Target="../slides/slide3.xml"/><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slide" Target="../slides/slide20.xml"/><Relationship Id="rId5" Type="http://schemas.openxmlformats.org/officeDocument/2006/relationships/slide" Target="../slides/slide10.xml"/><Relationship Id="rId4" Type="http://schemas.openxmlformats.org/officeDocument/2006/relationships/image" Target="../media/image5.png"/></Relationships>
</file>

<file path=ppt/slideLayouts/_rels/slideLayout8.xml.rels><?xml version="1.0" encoding="UTF-8" standalone="yes"?>
<Relationships xmlns="http://schemas.openxmlformats.org/package/2006/relationships"><Relationship Id="rId3" Type="http://schemas.openxmlformats.org/officeDocument/2006/relationships/slide" Target="../slides/slide3.xml"/><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slide" Target="../slides/slide20.xml"/><Relationship Id="rId5" Type="http://schemas.openxmlformats.org/officeDocument/2006/relationships/slide" Target="../slides/slide10.xml"/><Relationship Id="rId4" Type="http://schemas.openxmlformats.org/officeDocument/2006/relationships/image" Target="../media/image5.png"/></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BackCover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内容#df=17e8b5de6">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1704320" y="6492240"/>
            <a:ext cx="420624" cy="246888"/>
          </a:xfrm>
          <a:prstGeom prst="rect">
            <a:avLst/>
          </a:prstGeom>
          <a:noFill/>
          <a:ln/>
        </p:spPr>
        <p:txBody>
          <a:bodyPr wrap="square" lIns="0" tIns="0" rIns="0" bIns="0" rtlCol="0" anchor="ctr"/>
          <a:lstStyle/>
          <a:p>
            <a:pPr algn="ctr"/>
            <a:fld id="{3C43E5AE-3C78-4776-B872-CAD3FC4D5DF0}" type="slidenum">
              <a:rPr lang="en-US" sz="1000" b="1" i="0" smtClean="0">
                <a:solidFill>
                  <a:srgbClr val="FFFFFF"/>
                </a:solidFill>
                <a:latin typeface="Arial (正文)" pitchFamily="34" charset="0"/>
                <a:ea typeface="Arial (正文)" pitchFamily="34" charset="-122"/>
                <a:cs typeface="Arial (正文)" pitchFamily="34" charset="-120"/>
              </a:rPr>
              <a:t>‹#›</a:t>
            </a:fld>
            <a:endParaRPr lang="en-US" sz="1000" dirty="0"/>
          </a:p>
        </p:txBody>
      </p:sp>
      <p:sp>
        <p:nvSpPr>
          <p:cNvPr id="4" name="MasterShapeName"/>
          <p:cNvSpPr/>
          <p:nvPr/>
        </p:nvSpPr>
        <p:spPr>
          <a:xfrm>
            <a:off x="10268712" y="36576"/>
            <a:ext cx="1920240" cy="374904"/>
          </a:xfrm>
          <a:prstGeom prst="rect">
            <a:avLst/>
          </a:prstGeom>
          <a:noFill/>
          <a:ln/>
        </p:spPr>
        <p:txBody>
          <a:bodyPr wrap="square" lIns="0" tIns="0" rIns="0" bIns="0" rtlCol="0" anchor="t"/>
          <a:lstStyle/>
          <a:p>
            <a:pPr algn="ctr">
              <a:lnSpc>
                <a:spcPct val="100000"/>
              </a:lnSpc>
            </a:pPr>
            <a:r>
              <a:rPr lang="en-US" sz="2400" b="1" i="0" dirty="0">
                <a:solidFill>
                  <a:srgbClr val="FFFFFF"/>
                </a:solidFill>
                <a:latin typeface="Times New Roman" pitchFamily="34" charset="0"/>
                <a:ea typeface="微软雅黑" pitchFamily="34" charset="-122"/>
                <a:cs typeface="Times New Roman" pitchFamily="34" charset="-120"/>
              </a:rPr>
              <a:t>复习讲义</a:t>
            </a:r>
            <a:endParaRPr lang="en-US" sz="2400" dirty="0"/>
          </a:p>
        </p:txBody>
      </p:sp>
      <p:sp>
        <p:nvSpPr>
          <p:cNvPr id="5" name="MasterShapeName"/>
          <p:cNvSpPr/>
          <p:nvPr/>
        </p:nvSpPr>
        <p:spPr>
          <a:xfrm>
            <a:off x="164592" y="36576"/>
            <a:ext cx="1298448" cy="374904"/>
          </a:xfrm>
          <a:prstGeom prst="rect">
            <a:avLst/>
          </a:prstGeom>
          <a:noFill/>
          <a:ln/>
        </p:spPr>
        <p:txBody>
          <a:bodyPr wrap="square" lIns="0" tIns="0" rIns="0" bIns="0" rtlCol="0" anchor="t"/>
          <a:lstStyle/>
          <a:p>
            <a:pPr algn="ctr">
              <a:lnSpc>
                <a:spcPct val="100000"/>
              </a:lnSpc>
            </a:pPr>
            <a:r>
              <a:rPr lang="en-US" sz="2400" b="1" i="0" dirty="0">
                <a:solidFill>
                  <a:srgbClr val="FFFFFF"/>
                </a:solidFill>
                <a:latin typeface="Times New Roman" pitchFamily="34" charset="0"/>
                <a:ea typeface="微软雅黑" pitchFamily="34" charset="-122"/>
                <a:cs typeface="Times New Roman" pitchFamily="34" charset="-120"/>
              </a:rPr>
              <a:t>微专题11</a:t>
            </a:r>
            <a:endParaRPr lang="en-US" sz="2400" dirty="0"/>
          </a:p>
        </p:txBody>
      </p:sp>
      <p:sp>
        <p:nvSpPr>
          <p:cNvPr id="6" name="MasterShapeName"/>
          <p:cNvSpPr/>
          <p:nvPr/>
        </p:nvSpPr>
        <p:spPr>
          <a:xfrm>
            <a:off x="1536192" y="36576"/>
            <a:ext cx="9107424" cy="374904"/>
          </a:xfrm>
          <a:prstGeom prst="rect">
            <a:avLst/>
          </a:prstGeom>
          <a:noFill/>
          <a:ln/>
        </p:spPr>
        <p:txBody>
          <a:bodyPr wrap="square" lIns="0" tIns="0" rIns="0" bIns="0" rtlCol="0" anchor="t"/>
          <a:lstStyle/>
          <a:p>
            <a:pPr algn="l">
              <a:lnSpc>
                <a:spcPct val="100000"/>
              </a:lnSpc>
            </a:pPr>
            <a:r>
              <a:rPr lang="en-US" sz="2400" b="1" i="0" dirty="0">
                <a:solidFill>
                  <a:srgbClr val="FFFFFF"/>
                </a:solidFill>
                <a:latin typeface="Times New Roman" pitchFamily="34" charset="0"/>
                <a:ea typeface="微软雅黑" pitchFamily="34" charset="-122"/>
                <a:cs typeface="Times New Roman" pitchFamily="34" charset="-120"/>
              </a:rPr>
              <a:t>国家安全</a:t>
            </a:r>
            <a:endParaRPr lang="en-US" sz="2400"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内容1#df=17e8b5de6">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1704320" y="6492240"/>
            <a:ext cx="420624" cy="246888"/>
          </a:xfrm>
          <a:prstGeom prst="rect">
            <a:avLst/>
          </a:prstGeom>
          <a:noFill/>
          <a:ln/>
        </p:spPr>
        <p:txBody>
          <a:bodyPr wrap="square" lIns="0" tIns="0" rIns="0" bIns="0" rtlCol="0" anchor="ctr"/>
          <a:lstStyle/>
          <a:p>
            <a:pPr algn="ctr"/>
            <a:fld id="{69F46D5B-3FBB-4C89-B63B-446AA08379AA}" type="slidenum">
              <a:rPr lang="en-US" sz="1000" b="1" i="0" smtClean="0">
                <a:solidFill>
                  <a:srgbClr val="FFFFFF"/>
                </a:solidFill>
                <a:latin typeface="Arial (正文)" pitchFamily="34" charset="0"/>
                <a:ea typeface="Arial (正文)" pitchFamily="34" charset="-122"/>
                <a:cs typeface="Arial (正文)" pitchFamily="34" charset="-120"/>
              </a:rPr>
              <a:t>‹#›</a:t>
            </a:fld>
            <a:endParaRPr lang="en-US" sz="1000" dirty="0"/>
          </a:p>
        </p:txBody>
      </p:sp>
      <p:pic>
        <p:nvPicPr>
          <p:cNvPr id="4" name="MasterShapeName?linknodeid=fe147089b" descr="preencoded.png">
            <a:hlinkClick r:id="rId3" action="ppaction://hlinksldjump"/>
          </p:cNvPr>
          <p:cNvPicPr>
            <a:picLocks noChangeAspect="1"/>
          </p:cNvPicPr>
          <p:nvPr/>
        </p:nvPicPr>
        <p:blipFill>
          <a:blip r:embed="rId4"/>
          <a:stretch>
            <a:fillRect/>
          </a:stretch>
        </p:blipFill>
        <p:spPr>
          <a:xfrm>
            <a:off x="3849624" y="6483096"/>
            <a:ext cx="1399032" cy="374904"/>
          </a:xfrm>
          <a:prstGeom prst="rect">
            <a:avLst/>
          </a:prstGeom>
        </p:spPr>
      </p:pic>
      <p:pic>
        <p:nvPicPr>
          <p:cNvPr id="5" name="MasterShapeName?linknodeid=bd6e3543c" descr="preencoded.png">
            <a:hlinkClick r:id="rId5" action="ppaction://hlinksldjump"/>
          </p:cNvPr>
          <p:cNvPicPr>
            <a:picLocks noChangeAspect="1"/>
          </p:cNvPicPr>
          <p:nvPr/>
        </p:nvPicPr>
        <p:blipFill>
          <a:blip r:embed="rId4"/>
          <a:stretch>
            <a:fillRect/>
          </a:stretch>
        </p:blipFill>
        <p:spPr>
          <a:xfrm>
            <a:off x="5349240" y="6483096"/>
            <a:ext cx="1399032" cy="374904"/>
          </a:xfrm>
          <a:prstGeom prst="rect">
            <a:avLst/>
          </a:prstGeom>
        </p:spPr>
      </p:pic>
      <p:pic>
        <p:nvPicPr>
          <p:cNvPr id="6" name="MasterShapeName?linknodeid=ce91e3740" descr="preencoded.png">
            <a:hlinkClick r:id="rId6" action="ppaction://hlinksldjump"/>
          </p:cNvPr>
          <p:cNvPicPr>
            <a:picLocks noChangeAspect="1"/>
          </p:cNvPicPr>
          <p:nvPr/>
        </p:nvPicPr>
        <p:blipFill>
          <a:blip r:embed="rId4"/>
          <a:stretch>
            <a:fillRect/>
          </a:stretch>
        </p:blipFill>
        <p:spPr>
          <a:xfrm>
            <a:off x="6793992" y="6483096"/>
            <a:ext cx="1399032" cy="374904"/>
          </a:xfrm>
          <a:prstGeom prst="rect">
            <a:avLst/>
          </a:prstGeom>
        </p:spPr>
      </p:pic>
      <p:sp>
        <p:nvSpPr>
          <p:cNvPr id="7" name="MasterShapeName?linknodeid=fe147089b&amp;color=RGB(64,64,64)">
            <a:hlinkClick r:id="rId3" action="ppaction://hlinksldjump"/>
          </p:cNvPr>
          <p:cNvSpPr/>
          <p:nvPr/>
        </p:nvSpPr>
        <p:spPr>
          <a:xfrm>
            <a:off x="4041648" y="6510528"/>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要点总结</a:t>
            </a:r>
            <a:endParaRPr lang="en-US" sz="1800" dirty="0"/>
          </a:p>
        </p:txBody>
      </p:sp>
      <p:sp>
        <p:nvSpPr>
          <p:cNvPr id="8" name="MasterShapeName?linknodeid=bd6e3543c&amp;color=RGB(64,64,64)">
            <a:hlinkClick r:id="rId5" action="ppaction://hlinksldjump"/>
          </p:cNvPr>
          <p:cNvSpPr/>
          <p:nvPr/>
        </p:nvSpPr>
        <p:spPr>
          <a:xfrm>
            <a:off x="5504688" y="6510528"/>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热点素材</a:t>
            </a:r>
            <a:endParaRPr lang="en-US" sz="1800" dirty="0"/>
          </a:p>
        </p:txBody>
      </p:sp>
      <p:sp>
        <p:nvSpPr>
          <p:cNvPr id="9" name="MasterShapeName?linknodeid=ce91e3740&amp;color=RGB(64,64,64)">
            <a:hlinkClick r:id="rId6" action="ppaction://hlinksldjump"/>
          </p:cNvPr>
          <p:cNvSpPr/>
          <p:nvPr/>
        </p:nvSpPr>
        <p:spPr>
          <a:xfrm>
            <a:off x="6958584" y="6510528"/>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备考练习</a:t>
            </a:r>
            <a:endParaRPr lang="en-US" sz="1800" dirty="0"/>
          </a:p>
        </p:txBody>
      </p:sp>
      <p:sp>
        <p:nvSpPr>
          <p:cNvPr id="10" name="MasterShapeName"/>
          <p:cNvSpPr/>
          <p:nvPr/>
        </p:nvSpPr>
        <p:spPr>
          <a:xfrm>
            <a:off x="10268712" y="36576"/>
            <a:ext cx="1920240" cy="374904"/>
          </a:xfrm>
          <a:prstGeom prst="rect">
            <a:avLst/>
          </a:prstGeom>
          <a:noFill/>
          <a:ln/>
        </p:spPr>
        <p:txBody>
          <a:bodyPr wrap="square" lIns="0" tIns="0" rIns="0" bIns="0" rtlCol="0" anchor="ctr"/>
          <a:lstStyle/>
          <a:p>
            <a:pPr algn="ctr">
              <a:lnSpc>
                <a:spcPct val="100000"/>
              </a:lnSpc>
            </a:pPr>
            <a:r>
              <a:rPr lang="en-US" sz="2400" b="1" i="0" dirty="0">
                <a:solidFill>
                  <a:srgbClr val="FFFFFF"/>
                </a:solidFill>
                <a:latin typeface="Times New Roman" pitchFamily="34" charset="0"/>
                <a:ea typeface="微软雅黑" pitchFamily="34" charset="-122"/>
                <a:cs typeface="Times New Roman" pitchFamily="34" charset="-120"/>
              </a:rPr>
              <a:t>复习讲义</a:t>
            </a:r>
            <a:endParaRPr lang="en-US" sz="2400" dirty="0"/>
          </a:p>
        </p:txBody>
      </p:sp>
      <p:sp>
        <p:nvSpPr>
          <p:cNvPr id="11" name="MasterShapeName"/>
          <p:cNvSpPr/>
          <p:nvPr/>
        </p:nvSpPr>
        <p:spPr>
          <a:xfrm>
            <a:off x="164592" y="36576"/>
            <a:ext cx="1298448" cy="374904"/>
          </a:xfrm>
          <a:prstGeom prst="rect">
            <a:avLst/>
          </a:prstGeom>
          <a:noFill/>
          <a:ln/>
        </p:spPr>
        <p:txBody>
          <a:bodyPr wrap="square" lIns="0" tIns="0" rIns="0" bIns="0" rtlCol="0" anchor="ctr"/>
          <a:lstStyle/>
          <a:p>
            <a:pPr algn="ctr">
              <a:lnSpc>
                <a:spcPct val="100000"/>
              </a:lnSpc>
            </a:pPr>
            <a:r>
              <a:rPr lang="en-US" sz="2400" b="1" i="0" dirty="0">
                <a:solidFill>
                  <a:srgbClr val="FFFFFF"/>
                </a:solidFill>
                <a:latin typeface="Times New Roman" pitchFamily="34" charset="0"/>
                <a:ea typeface="微软雅黑" pitchFamily="34" charset="-122"/>
                <a:cs typeface="Times New Roman" pitchFamily="34" charset="-120"/>
              </a:rPr>
              <a:t>微专题11</a:t>
            </a:r>
            <a:endParaRPr lang="en-US" sz="2400" dirty="0"/>
          </a:p>
        </p:txBody>
      </p:sp>
      <p:sp>
        <p:nvSpPr>
          <p:cNvPr id="12" name="MasterShapeName"/>
          <p:cNvSpPr/>
          <p:nvPr/>
        </p:nvSpPr>
        <p:spPr>
          <a:xfrm>
            <a:off x="1536192" y="36576"/>
            <a:ext cx="9107424" cy="374904"/>
          </a:xfrm>
          <a:prstGeom prst="rect">
            <a:avLst/>
          </a:prstGeom>
          <a:noFill/>
          <a:ln/>
        </p:spPr>
        <p:txBody>
          <a:bodyPr wrap="square" lIns="0" tIns="0" rIns="0" bIns="0" rtlCol="0" anchor="ctr"/>
          <a:lstStyle/>
          <a:p>
            <a:pPr algn="l">
              <a:lnSpc>
                <a:spcPct val="100000"/>
              </a:lnSpc>
            </a:pPr>
            <a:r>
              <a:rPr lang="en-US" sz="2400" b="1" i="0" dirty="0">
                <a:solidFill>
                  <a:srgbClr val="FFFFFF"/>
                </a:solidFill>
                <a:latin typeface="Times New Roman" pitchFamily="34" charset="0"/>
                <a:ea typeface="微软雅黑" pitchFamily="34" charset="-122"/>
                <a:cs typeface="Times New Roman" pitchFamily="34" charset="-120"/>
              </a:rPr>
              <a:t>国家安全</a:t>
            </a:r>
            <a:endParaRPr lang="en-US" sz="2400"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内容2#df=17e8b5de6">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1704320" y="6492240"/>
            <a:ext cx="420624" cy="246888"/>
          </a:xfrm>
          <a:prstGeom prst="rect">
            <a:avLst/>
          </a:prstGeom>
          <a:noFill/>
          <a:ln/>
        </p:spPr>
        <p:txBody>
          <a:bodyPr wrap="square" lIns="0" tIns="0" rIns="0" bIns="0" rtlCol="0" anchor="ctr"/>
          <a:lstStyle/>
          <a:p>
            <a:pPr algn="ctr"/>
            <a:fld id="{3B68AD80-2CA0-45B4-91E1-5A15EFDACFFF}" type="slidenum">
              <a:rPr lang="en-US" sz="1000" b="1" i="0" smtClean="0">
                <a:solidFill>
                  <a:srgbClr val="FFFFFF"/>
                </a:solidFill>
                <a:latin typeface="Arial (正文)" pitchFamily="34" charset="0"/>
                <a:ea typeface="Arial (正文)" pitchFamily="34" charset="-122"/>
                <a:cs typeface="Arial (正文)" pitchFamily="34" charset="-120"/>
              </a:rPr>
              <a:t>‹#›</a:t>
            </a:fld>
            <a:endParaRPr lang="en-US" sz="1000" dirty="0"/>
          </a:p>
        </p:txBody>
      </p:sp>
      <p:pic>
        <p:nvPicPr>
          <p:cNvPr id="4" name="MasterShapeName?linknodeid=fe147089b" descr="preencoded.png">
            <a:hlinkClick r:id="rId3" action="ppaction://hlinksldjump"/>
          </p:cNvPr>
          <p:cNvPicPr>
            <a:picLocks noChangeAspect="1"/>
          </p:cNvPicPr>
          <p:nvPr/>
        </p:nvPicPr>
        <p:blipFill>
          <a:blip r:embed="rId4"/>
          <a:stretch>
            <a:fillRect/>
          </a:stretch>
        </p:blipFill>
        <p:spPr>
          <a:xfrm>
            <a:off x="3849624" y="6483096"/>
            <a:ext cx="1399032" cy="374904"/>
          </a:xfrm>
          <a:prstGeom prst="rect">
            <a:avLst/>
          </a:prstGeom>
        </p:spPr>
      </p:pic>
      <p:pic>
        <p:nvPicPr>
          <p:cNvPr id="5" name="MasterShapeName?linknodeid=bd6e3543c" descr="preencoded.png">
            <a:hlinkClick r:id="rId5" action="ppaction://hlinksldjump"/>
          </p:cNvPr>
          <p:cNvPicPr>
            <a:picLocks noChangeAspect="1"/>
          </p:cNvPicPr>
          <p:nvPr/>
        </p:nvPicPr>
        <p:blipFill>
          <a:blip r:embed="rId4"/>
          <a:stretch>
            <a:fillRect/>
          </a:stretch>
        </p:blipFill>
        <p:spPr>
          <a:xfrm>
            <a:off x="5349240" y="6483096"/>
            <a:ext cx="1399032" cy="374904"/>
          </a:xfrm>
          <a:prstGeom prst="rect">
            <a:avLst/>
          </a:prstGeom>
        </p:spPr>
      </p:pic>
      <p:pic>
        <p:nvPicPr>
          <p:cNvPr id="6" name="MasterShapeName?linknodeid=ce91e3740" descr="preencoded.png">
            <a:hlinkClick r:id="rId6" action="ppaction://hlinksldjump"/>
          </p:cNvPr>
          <p:cNvPicPr>
            <a:picLocks noChangeAspect="1"/>
          </p:cNvPicPr>
          <p:nvPr/>
        </p:nvPicPr>
        <p:blipFill>
          <a:blip r:embed="rId4"/>
          <a:stretch>
            <a:fillRect/>
          </a:stretch>
        </p:blipFill>
        <p:spPr>
          <a:xfrm>
            <a:off x="6793992" y="6483096"/>
            <a:ext cx="1399032" cy="374904"/>
          </a:xfrm>
          <a:prstGeom prst="rect">
            <a:avLst/>
          </a:prstGeom>
        </p:spPr>
      </p:pic>
      <p:sp>
        <p:nvSpPr>
          <p:cNvPr id="7" name="MasterShapeName?linknodeid=fe147089b&amp;color=RGB(64,64,64)">
            <a:hlinkClick r:id="rId3" action="ppaction://hlinksldjump"/>
          </p:cNvPr>
          <p:cNvSpPr/>
          <p:nvPr/>
        </p:nvSpPr>
        <p:spPr>
          <a:xfrm>
            <a:off x="4041648" y="6510528"/>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要点总结</a:t>
            </a:r>
            <a:endParaRPr lang="en-US" sz="1800" dirty="0"/>
          </a:p>
        </p:txBody>
      </p:sp>
      <p:sp>
        <p:nvSpPr>
          <p:cNvPr id="8" name="MasterShapeName?linknodeid=bd6e3543c&amp;color=RGB(64,64,64)">
            <a:hlinkClick r:id="rId5" action="ppaction://hlinksldjump"/>
          </p:cNvPr>
          <p:cNvSpPr/>
          <p:nvPr/>
        </p:nvSpPr>
        <p:spPr>
          <a:xfrm>
            <a:off x="5504688" y="6510528"/>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热点素材</a:t>
            </a:r>
            <a:endParaRPr lang="en-US" sz="1800" dirty="0"/>
          </a:p>
        </p:txBody>
      </p:sp>
      <p:sp>
        <p:nvSpPr>
          <p:cNvPr id="9" name="MasterShapeName?linknodeid=ce91e3740&amp;color=RGB(64,64,64)">
            <a:hlinkClick r:id="rId6" action="ppaction://hlinksldjump"/>
          </p:cNvPr>
          <p:cNvSpPr/>
          <p:nvPr/>
        </p:nvSpPr>
        <p:spPr>
          <a:xfrm>
            <a:off x="6958584" y="6510528"/>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备考练习</a:t>
            </a:r>
            <a:endParaRPr lang="en-US" sz="1800" dirty="0"/>
          </a:p>
        </p:txBody>
      </p:sp>
      <p:sp>
        <p:nvSpPr>
          <p:cNvPr id="10" name="MasterShapeName"/>
          <p:cNvSpPr/>
          <p:nvPr/>
        </p:nvSpPr>
        <p:spPr>
          <a:xfrm>
            <a:off x="10268712" y="36576"/>
            <a:ext cx="1920240" cy="374904"/>
          </a:xfrm>
          <a:prstGeom prst="rect">
            <a:avLst/>
          </a:prstGeom>
          <a:noFill/>
          <a:ln/>
        </p:spPr>
        <p:txBody>
          <a:bodyPr wrap="square" lIns="0" tIns="0" rIns="0" bIns="0" rtlCol="0" anchor="ctr"/>
          <a:lstStyle/>
          <a:p>
            <a:pPr algn="ctr">
              <a:lnSpc>
                <a:spcPct val="100000"/>
              </a:lnSpc>
            </a:pPr>
            <a:r>
              <a:rPr lang="en-US" sz="2400" b="1" i="0" dirty="0">
                <a:solidFill>
                  <a:srgbClr val="FFFFFF"/>
                </a:solidFill>
                <a:latin typeface="Times New Roman" pitchFamily="34" charset="0"/>
                <a:ea typeface="微软雅黑" pitchFamily="34" charset="-122"/>
                <a:cs typeface="Times New Roman" pitchFamily="34" charset="-120"/>
              </a:rPr>
              <a:t>备考练习</a:t>
            </a:r>
            <a:endParaRPr lang="en-US" sz="2400" dirty="0"/>
          </a:p>
        </p:txBody>
      </p:sp>
      <p:sp>
        <p:nvSpPr>
          <p:cNvPr id="11" name="MasterShapeName"/>
          <p:cNvSpPr/>
          <p:nvPr/>
        </p:nvSpPr>
        <p:spPr>
          <a:xfrm>
            <a:off x="164592" y="36576"/>
            <a:ext cx="1298448" cy="374904"/>
          </a:xfrm>
          <a:prstGeom prst="rect">
            <a:avLst/>
          </a:prstGeom>
          <a:noFill/>
          <a:ln/>
        </p:spPr>
        <p:txBody>
          <a:bodyPr wrap="square" lIns="0" tIns="0" rIns="0" bIns="0" rtlCol="0" anchor="ctr"/>
          <a:lstStyle/>
          <a:p>
            <a:pPr algn="ctr">
              <a:lnSpc>
                <a:spcPct val="100000"/>
              </a:lnSpc>
            </a:pPr>
            <a:r>
              <a:rPr lang="en-US" sz="2400" b="1" i="0" dirty="0">
                <a:solidFill>
                  <a:srgbClr val="FFFFFF"/>
                </a:solidFill>
                <a:latin typeface="Times New Roman" pitchFamily="34" charset="0"/>
                <a:ea typeface="微软雅黑" pitchFamily="34" charset="-122"/>
                <a:cs typeface="Times New Roman" pitchFamily="34" charset="-120"/>
              </a:rPr>
              <a:t>微专题11</a:t>
            </a:r>
            <a:endParaRPr lang="en-US" sz="2400" dirty="0"/>
          </a:p>
        </p:txBody>
      </p:sp>
      <p:sp>
        <p:nvSpPr>
          <p:cNvPr id="12" name="MasterShapeName"/>
          <p:cNvSpPr/>
          <p:nvPr/>
        </p:nvSpPr>
        <p:spPr>
          <a:xfrm>
            <a:off x="1536192" y="36576"/>
            <a:ext cx="9107424" cy="374904"/>
          </a:xfrm>
          <a:prstGeom prst="rect">
            <a:avLst/>
          </a:prstGeom>
          <a:noFill/>
          <a:ln/>
        </p:spPr>
        <p:txBody>
          <a:bodyPr wrap="square" lIns="0" tIns="0" rIns="0" bIns="0" rtlCol="0" anchor="ctr"/>
          <a:lstStyle/>
          <a:p>
            <a:pPr algn="l">
              <a:lnSpc>
                <a:spcPct val="100000"/>
              </a:lnSpc>
            </a:pPr>
            <a:r>
              <a:rPr lang="en-US" sz="2400" b="1" i="0" dirty="0">
                <a:solidFill>
                  <a:srgbClr val="FFFFFF"/>
                </a:solidFill>
                <a:latin typeface="Times New Roman" pitchFamily="34" charset="0"/>
                <a:ea typeface="微软雅黑" pitchFamily="34" charset="-122"/>
                <a:cs typeface="Times New Roman" pitchFamily="34" charset="-120"/>
              </a:rPr>
              <a:t>国家安全</a:t>
            </a:r>
            <a:endParaRPr lang="en-US" sz="2400"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hexin?subject=daode_fazhi#pid=6732c277a9b4d0d6eb9d103c#tid=674953f362550100098fe43c#sourcefrom=">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Cover">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BB354EBD-4C6A-5F74-A967-516BCDCEAC4E}"/>
              </a:ext>
            </a:extLst>
          </p:cNvPr>
          <p:cNvPicPr>
            <a:picLocks/>
          </p:cNvPicPr>
          <p:nvPr userDrawn="1"/>
        </p:nvPicPr>
        <p:blipFill>
          <a:blip r:embed="rId2"/>
          <a:stretch>
            <a:fillRect/>
          </a:stretch>
        </p:blipFill>
        <p:spPr>
          <a:xfrm>
            <a:off x="0" y="-25400"/>
            <a:ext cx="12217400" cy="6883400"/>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标题">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标题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353312" y="3383280"/>
            <a:ext cx="9756648" cy="9144"/>
          </a:xfrm>
          <a:prstGeom prst="rect">
            <a:avLst/>
          </a:prstGeom>
          <a:noFill/>
          <a:ln w="12700">
            <a:solidFill>
              <a:srgbClr val="DBADCF"/>
            </a:solidFill>
            <a:prstDash val="solid"/>
          </a:ln>
        </p:spPr>
        <p:txBody>
          <a:bodyPr/>
          <a:lstStyle/>
          <a:p>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内容">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1704320" y="6492240"/>
            <a:ext cx="420624" cy="246888"/>
          </a:xfrm>
          <a:prstGeom prst="rect">
            <a:avLst/>
          </a:prstGeom>
          <a:noFill/>
          <a:ln/>
        </p:spPr>
        <p:txBody>
          <a:bodyPr wrap="square" lIns="0" tIns="0" rIns="0" bIns="0" rtlCol="0" anchor="ctr"/>
          <a:lstStyle/>
          <a:p>
            <a:pPr algn="ctr"/>
            <a:fld id="{E5F983BF-A372-49F8-8E54-AF232246B2D2}" type="slidenum">
              <a:rPr lang="en-US" sz="1000" b="1" i="0" smtClean="0">
                <a:solidFill>
                  <a:srgbClr val="FFFFFF"/>
                </a:solidFill>
                <a:latin typeface="Arial (正文)" pitchFamily="34" charset="0"/>
                <a:ea typeface="Arial (正文)" pitchFamily="34" charset="-122"/>
                <a:cs typeface="Arial (正文)" pitchFamily="34" charset="-120"/>
              </a:rPr>
              <a:t>‹#›</a:t>
            </a:fld>
            <a:endParaRPr lang="en-US" sz="1000" dirty="0"/>
          </a:p>
        </p:txBody>
      </p:sp>
      <p:sp>
        <p:nvSpPr>
          <p:cNvPr id="4" name="MasterShapeName"/>
          <p:cNvSpPr/>
          <p:nvPr/>
        </p:nvSpPr>
        <p:spPr>
          <a:xfrm>
            <a:off x="10268712" y="36576"/>
            <a:ext cx="1920240" cy="374904"/>
          </a:xfrm>
          <a:prstGeom prst="rect">
            <a:avLst/>
          </a:prstGeom>
          <a:noFill/>
          <a:ln/>
        </p:spPr>
        <p:txBody>
          <a:bodyPr wrap="square" lIns="0" tIns="0" rIns="0" bIns="0" rtlCol="0" anchor="t"/>
          <a:lstStyle/>
          <a:p>
            <a:pPr algn="ctr">
              <a:lnSpc>
                <a:spcPct val="100000"/>
              </a:lnSpc>
            </a:pPr>
            <a:r>
              <a:rPr lang="en-US" sz="2400" b="1" i="0" dirty="0">
                <a:solidFill>
                  <a:srgbClr val="FFFFFF"/>
                </a:solidFill>
                <a:latin typeface="Times New Roman" pitchFamily="34" charset="0"/>
                <a:ea typeface="微软雅黑" pitchFamily="34" charset="-122"/>
                <a:cs typeface="Times New Roman" pitchFamily="34" charset="-120"/>
              </a:rPr>
              <a:t>复习讲义</a:t>
            </a:r>
            <a:endParaRPr lang="en-US" sz="2400" dirty="0"/>
          </a:p>
        </p:txBody>
      </p:sp>
      <p:sp>
        <p:nvSpPr>
          <p:cNvPr id="5" name="MasterShapeName"/>
          <p:cNvSpPr/>
          <p:nvPr/>
        </p:nvSpPr>
        <p:spPr>
          <a:xfrm>
            <a:off x="164592" y="36576"/>
            <a:ext cx="1298448" cy="374904"/>
          </a:xfrm>
          <a:prstGeom prst="rect">
            <a:avLst/>
          </a:prstGeom>
          <a:noFill/>
          <a:ln/>
        </p:spPr>
        <p:txBody>
          <a:bodyPr/>
          <a:lstStyle/>
          <a:p>
            <a:endParaRPr lang="zh-CN" altLang="en-US"/>
          </a:p>
        </p:txBody>
      </p:sp>
      <p:sp>
        <p:nvSpPr>
          <p:cNvPr id="6" name="MasterShapeName"/>
          <p:cNvSpPr/>
          <p:nvPr/>
        </p:nvSpPr>
        <p:spPr>
          <a:xfrm>
            <a:off x="1536192" y="36576"/>
            <a:ext cx="9107424" cy="374904"/>
          </a:xfrm>
          <a:prstGeom prst="rect">
            <a:avLst/>
          </a:prstGeom>
          <a:noFill/>
          <a:ln/>
        </p:spPr>
        <p:txBody>
          <a:bodyPr/>
          <a:lstStyle/>
          <a:p>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内容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1704320" y="6492240"/>
            <a:ext cx="420624" cy="246888"/>
          </a:xfrm>
          <a:prstGeom prst="rect">
            <a:avLst/>
          </a:prstGeom>
          <a:noFill/>
          <a:ln/>
        </p:spPr>
        <p:txBody>
          <a:bodyPr wrap="square" lIns="0" tIns="0" rIns="0" bIns="0" rtlCol="0" anchor="ctr"/>
          <a:lstStyle/>
          <a:p>
            <a:pPr algn="ctr"/>
            <a:fld id="{A047B358-C66F-4F0B-B0CB-A32D47D204B1}" type="slidenum">
              <a:rPr lang="en-US" sz="1000" b="1" i="0" smtClean="0">
                <a:solidFill>
                  <a:srgbClr val="FFFFFF"/>
                </a:solidFill>
                <a:latin typeface="Arial (正文)" pitchFamily="34" charset="0"/>
                <a:ea typeface="Arial (正文)" pitchFamily="34" charset="-122"/>
                <a:cs typeface="Arial (正文)" pitchFamily="34" charset="-120"/>
              </a:rPr>
              <a:t>‹#›</a:t>
            </a:fld>
            <a:endParaRPr lang="en-US" sz="1000" dirty="0"/>
          </a:p>
        </p:txBody>
      </p:sp>
      <p:pic>
        <p:nvPicPr>
          <p:cNvPr id="4" name="MasterShapeName?linknodeid=fe147089b" descr="preencoded.png">
            <a:hlinkClick r:id="rId3" action="ppaction://hlinksldjump"/>
          </p:cNvPr>
          <p:cNvPicPr>
            <a:picLocks noChangeAspect="1"/>
          </p:cNvPicPr>
          <p:nvPr/>
        </p:nvPicPr>
        <p:blipFill>
          <a:blip r:embed="rId4"/>
          <a:stretch>
            <a:fillRect/>
          </a:stretch>
        </p:blipFill>
        <p:spPr>
          <a:xfrm>
            <a:off x="3849624" y="6483096"/>
            <a:ext cx="1399032" cy="374904"/>
          </a:xfrm>
          <a:prstGeom prst="rect">
            <a:avLst/>
          </a:prstGeom>
        </p:spPr>
      </p:pic>
      <p:pic>
        <p:nvPicPr>
          <p:cNvPr id="5" name="MasterShapeName?linknodeid=bd6e3543c" descr="preencoded.png">
            <a:hlinkClick r:id="rId5" action="ppaction://hlinksldjump"/>
          </p:cNvPr>
          <p:cNvPicPr>
            <a:picLocks noChangeAspect="1"/>
          </p:cNvPicPr>
          <p:nvPr/>
        </p:nvPicPr>
        <p:blipFill>
          <a:blip r:embed="rId4"/>
          <a:stretch>
            <a:fillRect/>
          </a:stretch>
        </p:blipFill>
        <p:spPr>
          <a:xfrm>
            <a:off x="5349240" y="6483096"/>
            <a:ext cx="1399032" cy="374904"/>
          </a:xfrm>
          <a:prstGeom prst="rect">
            <a:avLst/>
          </a:prstGeom>
        </p:spPr>
      </p:pic>
      <p:pic>
        <p:nvPicPr>
          <p:cNvPr id="6" name="MasterShapeName?linknodeid=ce91e3740" descr="preencoded.png">
            <a:hlinkClick r:id="rId6" action="ppaction://hlinksldjump"/>
          </p:cNvPr>
          <p:cNvPicPr>
            <a:picLocks noChangeAspect="1"/>
          </p:cNvPicPr>
          <p:nvPr/>
        </p:nvPicPr>
        <p:blipFill>
          <a:blip r:embed="rId4"/>
          <a:stretch>
            <a:fillRect/>
          </a:stretch>
        </p:blipFill>
        <p:spPr>
          <a:xfrm>
            <a:off x="6793992" y="6483096"/>
            <a:ext cx="1399032" cy="374904"/>
          </a:xfrm>
          <a:prstGeom prst="rect">
            <a:avLst/>
          </a:prstGeom>
        </p:spPr>
      </p:pic>
      <p:sp>
        <p:nvSpPr>
          <p:cNvPr id="7" name="MasterShapeName?linknodeid=fe147089b&amp;color=RGB(64,64,64)">
            <a:hlinkClick r:id="rId3" action="ppaction://hlinksldjump"/>
          </p:cNvPr>
          <p:cNvSpPr/>
          <p:nvPr/>
        </p:nvSpPr>
        <p:spPr>
          <a:xfrm>
            <a:off x="4041648" y="6510528"/>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要点总结</a:t>
            </a:r>
            <a:endParaRPr lang="en-US" sz="1800" dirty="0"/>
          </a:p>
        </p:txBody>
      </p:sp>
      <p:sp>
        <p:nvSpPr>
          <p:cNvPr id="8" name="MasterShapeName?linknodeid=bd6e3543c&amp;color=RGB(64,64,64)">
            <a:hlinkClick r:id="rId5" action="ppaction://hlinksldjump"/>
          </p:cNvPr>
          <p:cNvSpPr/>
          <p:nvPr/>
        </p:nvSpPr>
        <p:spPr>
          <a:xfrm>
            <a:off x="5504688" y="6510528"/>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热点素材</a:t>
            </a:r>
            <a:endParaRPr lang="en-US" sz="1800" dirty="0"/>
          </a:p>
        </p:txBody>
      </p:sp>
      <p:sp>
        <p:nvSpPr>
          <p:cNvPr id="9" name="MasterShapeName?linknodeid=ce91e3740&amp;color=RGB(64,64,64)">
            <a:hlinkClick r:id="rId6" action="ppaction://hlinksldjump"/>
          </p:cNvPr>
          <p:cNvSpPr/>
          <p:nvPr/>
        </p:nvSpPr>
        <p:spPr>
          <a:xfrm>
            <a:off x="6958584" y="6510528"/>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备考练习</a:t>
            </a:r>
            <a:endParaRPr lang="en-US" sz="1800" dirty="0"/>
          </a:p>
        </p:txBody>
      </p:sp>
      <p:sp>
        <p:nvSpPr>
          <p:cNvPr id="10" name="MasterShapeName"/>
          <p:cNvSpPr/>
          <p:nvPr/>
        </p:nvSpPr>
        <p:spPr>
          <a:xfrm>
            <a:off x="10268712" y="36576"/>
            <a:ext cx="1920240" cy="374904"/>
          </a:xfrm>
          <a:prstGeom prst="rect">
            <a:avLst/>
          </a:prstGeom>
          <a:noFill/>
          <a:ln/>
        </p:spPr>
        <p:txBody>
          <a:bodyPr wrap="square" lIns="0" tIns="0" rIns="0" bIns="0" rtlCol="0" anchor="ctr"/>
          <a:lstStyle/>
          <a:p>
            <a:pPr algn="ctr">
              <a:lnSpc>
                <a:spcPct val="100000"/>
              </a:lnSpc>
            </a:pPr>
            <a:r>
              <a:rPr lang="en-US" sz="2400" b="1" i="0" dirty="0">
                <a:solidFill>
                  <a:srgbClr val="FFFFFF"/>
                </a:solidFill>
                <a:latin typeface="Times New Roman" pitchFamily="34" charset="0"/>
                <a:ea typeface="微软雅黑" pitchFamily="34" charset="-122"/>
                <a:cs typeface="Times New Roman" pitchFamily="34" charset="-120"/>
              </a:rPr>
              <a:t>复习讲义</a:t>
            </a:r>
            <a:endParaRPr lang="en-US" sz="2400" dirty="0"/>
          </a:p>
        </p:txBody>
      </p:sp>
      <p:sp>
        <p:nvSpPr>
          <p:cNvPr id="11" name="MasterShapeName"/>
          <p:cNvSpPr/>
          <p:nvPr/>
        </p:nvSpPr>
        <p:spPr>
          <a:xfrm>
            <a:off x="164592" y="36576"/>
            <a:ext cx="1298448" cy="374904"/>
          </a:xfrm>
          <a:prstGeom prst="rect">
            <a:avLst/>
          </a:prstGeom>
          <a:noFill/>
          <a:ln/>
        </p:spPr>
        <p:txBody>
          <a:bodyPr/>
          <a:lstStyle/>
          <a:p>
            <a:endParaRPr lang="zh-CN" altLang="en-US"/>
          </a:p>
        </p:txBody>
      </p:sp>
      <p:sp>
        <p:nvSpPr>
          <p:cNvPr id="12" name="MasterShapeName"/>
          <p:cNvSpPr/>
          <p:nvPr/>
        </p:nvSpPr>
        <p:spPr>
          <a:xfrm>
            <a:off x="1536192" y="36576"/>
            <a:ext cx="9107424" cy="374904"/>
          </a:xfrm>
          <a:prstGeom prst="rect">
            <a:avLst/>
          </a:prstGeom>
          <a:noFill/>
          <a:ln/>
        </p:spPr>
        <p:txBody>
          <a:bodyPr/>
          <a:lstStyle/>
          <a:p>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内容2">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1704320" y="6492240"/>
            <a:ext cx="420624" cy="246888"/>
          </a:xfrm>
          <a:prstGeom prst="rect">
            <a:avLst/>
          </a:prstGeom>
          <a:noFill/>
          <a:ln/>
        </p:spPr>
        <p:txBody>
          <a:bodyPr wrap="square" lIns="0" tIns="0" rIns="0" bIns="0" rtlCol="0" anchor="ctr"/>
          <a:lstStyle/>
          <a:p>
            <a:pPr algn="ctr"/>
            <a:fld id="{1F25E194-A3C1-42C0-933C-D71907207788}" type="slidenum">
              <a:rPr lang="en-US" sz="1000" b="1" i="0" smtClean="0">
                <a:solidFill>
                  <a:srgbClr val="FFFFFF"/>
                </a:solidFill>
                <a:latin typeface="Arial (正文)" pitchFamily="34" charset="0"/>
                <a:ea typeface="Arial (正文)" pitchFamily="34" charset="-122"/>
                <a:cs typeface="Arial (正文)" pitchFamily="34" charset="-120"/>
              </a:rPr>
              <a:t>‹#›</a:t>
            </a:fld>
            <a:endParaRPr lang="en-US" sz="1000" dirty="0"/>
          </a:p>
        </p:txBody>
      </p:sp>
      <p:pic>
        <p:nvPicPr>
          <p:cNvPr id="4" name="MasterShapeName?linknodeid=fe147089b" descr="preencoded.png">
            <a:hlinkClick r:id="rId3" action="ppaction://hlinksldjump"/>
          </p:cNvPr>
          <p:cNvPicPr>
            <a:picLocks noChangeAspect="1"/>
          </p:cNvPicPr>
          <p:nvPr/>
        </p:nvPicPr>
        <p:blipFill>
          <a:blip r:embed="rId4"/>
          <a:stretch>
            <a:fillRect/>
          </a:stretch>
        </p:blipFill>
        <p:spPr>
          <a:xfrm>
            <a:off x="3849624" y="6483096"/>
            <a:ext cx="1399032" cy="374904"/>
          </a:xfrm>
          <a:prstGeom prst="rect">
            <a:avLst/>
          </a:prstGeom>
        </p:spPr>
      </p:pic>
      <p:pic>
        <p:nvPicPr>
          <p:cNvPr id="5" name="MasterShapeName?linknodeid=bd6e3543c" descr="preencoded.png">
            <a:hlinkClick r:id="rId5" action="ppaction://hlinksldjump"/>
          </p:cNvPr>
          <p:cNvPicPr>
            <a:picLocks noChangeAspect="1"/>
          </p:cNvPicPr>
          <p:nvPr/>
        </p:nvPicPr>
        <p:blipFill>
          <a:blip r:embed="rId4"/>
          <a:stretch>
            <a:fillRect/>
          </a:stretch>
        </p:blipFill>
        <p:spPr>
          <a:xfrm>
            <a:off x="5349240" y="6483096"/>
            <a:ext cx="1399032" cy="374904"/>
          </a:xfrm>
          <a:prstGeom prst="rect">
            <a:avLst/>
          </a:prstGeom>
        </p:spPr>
      </p:pic>
      <p:pic>
        <p:nvPicPr>
          <p:cNvPr id="6" name="MasterShapeName?linknodeid=ce91e3740" descr="preencoded.png">
            <a:hlinkClick r:id="rId6" action="ppaction://hlinksldjump"/>
          </p:cNvPr>
          <p:cNvPicPr>
            <a:picLocks noChangeAspect="1"/>
          </p:cNvPicPr>
          <p:nvPr/>
        </p:nvPicPr>
        <p:blipFill>
          <a:blip r:embed="rId4"/>
          <a:stretch>
            <a:fillRect/>
          </a:stretch>
        </p:blipFill>
        <p:spPr>
          <a:xfrm>
            <a:off x="6793992" y="6483096"/>
            <a:ext cx="1399032" cy="374904"/>
          </a:xfrm>
          <a:prstGeom prst="rect">
            <a:avLst/>
          </a:prstGeom>
        </p:spPr>
      </p:pic>
      <p:sp>
        <p:nvSpPr>
          <p:cNvPr id="7" name="MasterShapeName?linknodeid=fe147089b&amp;color=RGB(64,64,64)">
            <a:hlinkClick r:id="rId3" action="ppaction://hlinksldjump"/>
          </p:cNvPr>
          <p:cNvSpPr/>
          <p:nvPr/>
        </p:nvSpPr>
        <p:spPr>
          <a:xfrm>
            <a:off x="4041648" y="6510528"/>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要点总结</a:t>
            </a:r>
            <a:endParaRPr lang="en-US" sz="1800" dirty="0"/>
          </a:p>
        </p:txBody>
      </p:sp>
      <p:sp>
        <p:nvSpPr>
          <p:cNvPr id="8" name="MasterShapeName?linknodeid=bd6e3543c&amp;color=RGB(64,64,64)">
            <a:hlinkClick r:id="rId5" action="ppaction://hlinksldjump"/>
          </p:cNvPr>
          <p:cNvSpPr/>
          <p:nvPr/>
        </p:nvSpPr>
        <p:spPr>
          <a:xfrm>
            <a:off x="5504688" y="6510528"/>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热点素材</a:t>
            </a:r>
            <a:endParaRPr lang="en-US" sz="1800" dirty="0"/>
          </a:p>
        </p:txBody>
      </p:sp>
      <p:sp>
        <p:nvSpPr>
          <p:cNvPr id="9" name="MasterShapeName?linknodeid=ce91e3740&amp;color=RGB(64,64,64)">
            <a:hlinkClick r:id="rId6" action="ppaction://hlinksldjump"/>
          </p:cNvPr>
          <p:cNvSpPr/>
          <p:nvPr/>
        </p:nvSpPr>
        <p:spPr>
          <a:xfrm>
            <a:off x="6958584" y="6510528"/>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备考练习</a:t>
            </a:r>
            <a:endParaRPr lang="en-US" sz="1800" dirty="0"/>
          </a:p>
        </p:txBody>
      </p:sp>
      <p:sp>
        <p:nvSpPr>
          <p:cNvPr id="10" name="MasterShapeName"/>
          <p:cNvSpPr/>
          <p:nvPr/>
        </p:nvSpPr>
        <p:spPr>
          <a:xfrm>
            <a:off x="10268712" y="36576"/>
            <a:ext cx="1920240" cy="374904"/>
          </a:xfrm>
          <a:prstGeom prst="rect">
            <a:avLst/>
          </a:prstGeom>
          <a:noFill/>
          <a:ln/>
        </p:spPr>
        <p:txBody>
          <a:bodyPr wrap="square" lIns="0" tIns="0" rIns="0" bIns="0" rtlCol="0" anchor="ctr"/>
          <a:lstStyle/>
          <a:p>
            <a:pPr algn="ctr">
              <a:lnSpc>
                <a:spcPct val="100000"/>
              </a:lnSpc>
            </a:pPr>
            <a:r>
              <a:rPr lang="en-US" sz="2400" b="1" i="0" dirty="0">
                <a:solidFill>
                  <a:srgbClr val="FFFFFF"/>
                </a:solidFill>
                <a:latin typeface="Times New Roman" pitchFamily="34" charset="0"/>
                <a:ea typeface="微软雅黑" pitchFamily="34" charset="-122"/>
                <a:cs typeface="Times New Roman" pitchFamily="34" charset="-120"/>
              </a:rPr>
              <a:t>备考练习</a:t>
            </a:r>
            <a:endParaRPr lang="en-US" sz="2400" dirty="0"/>
          </a:p>
        </p:txBody>
      </p:sp>
      <p:sp>
        <p:nvSpPr>
          <p:cNvPr id="11" name="MasterShapeName"/>
          <p:cNvSpPr/>
          <p:nvPr/>
        </p:nvSpPr>
        <p:spPr>
          <a:xfrm>
            <a:off x="164592" y="36576"/>
            <a:ext cx="1298448" cy="374904"/>
          </a:xfrm>
          <a:prstGeom prst="rect">
            <a:avLst/>
          </a:prstGeom>
          <a:noFill/>
          <a:ln/>
        </p:spPr>
        <p:txBody>
          <a:bodyPr/>
          <a:lstStyle/>
          <a:p>
            <a:endParaRPr lang="zh-CN" altLang="en-US"/>
          </a:p>
        </p:txBody>
      </p:sp>
      <p:sp>
        <p:nvSpPr>
          <p:cNvPr id="12" name="MasterShapeName"/>
          <p:cNvSpPr/>
          <p:nvPr/>
        </p:nvSpPr>
        <p:spPr>
          <a:xfrm>
            <a:off x="1536192" y="36576"/>
            <a:ext cx="9107424" cy="374904"/>
          </a:xfrm>
          <a:prstGeom prst="rect">
            <a:avLst/>
          </a:prstGeom>
          <a:noFill/>
          <a:ln/>
        </p:spPr>
        <p:txBody>
          <a:bodyPr/>
          <a:lstStyle/>
          <a:p>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BackCover">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3.xml"/><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name="Slide 1&amp;si=1">
    <p:spTree>
      <p:nvGrpSpPr>
        <p:cNvPr id="1" name=""/>
        <p:cNvGrpSpPr/>
        <p:nvPr/>
      </p:nvGrpSpPr>
      <p:grpSpPr>
        <a:xfrm>
          <a:off x="0" y="0"/>
          <a:ext cx="0" cy="0"/>
          <a:chOff x="0" y="0"/>
          <a:chExt cx="0" cy="0"/>
        </a:xfrm>
      </p:grpSpPr>
    </p:spTree>
  </p:cSld>
  <p:clrMapOvr>
    <a:masterClrMapping/>
  </p:clrMapOvr>
  <p:transition>
    <p:split dir="in"/>
  </p:transition>
</p:sld>
</file>

<file path=ppt/slides/slide10.xml><?xml version="1.0" encoding="utf-8"?>
<p:sld xmlns:a="http://schemas.openxmlformats.org/drawingml/2006/main" xmlns:r="http://schemas.openxmlformats.org/officeDocument/2006/relationships" xmlns:p="http://schemas.openxmlformats.org/presentationml/2006/main">
  <p:cSld name="Slide 10&amp;si=10">
    <p:spTree>
      <p:nvGrpSpPr>
        <p:cNvPr id="1" name=""/>
        <p:cNvGrpSpPr/>
        <p:nvPr/>
      </p:nvGrpSpPr>
      <p:grpSpPr>
        <a:xfrm>
          <a:off x="0" y="0"/>
          <a:ext cx="0" cy="0"/>
          <a:chOff x="0" y="0"/>
          <a:chExt cx="0" cy="0"/>
        </a:xfrm>
      </p:grpSpPr>
      <p:sp>
        <p:nvSpPr>
          <p:cNvPr id="2" name="C_4#bd6e3543c.fixed?vcp=1&amp;pid=17e8b5de6&amp;color=0,0,0&amp;vtp=1&amp;vaab=1&amp;bbb=1"/>
          <p:cNvSpPr/>
          <p:nvPr/>
        </p:nvSpPr>
        <p:spPr>
          <a:xfrm>
            <a:off x="320040" y="2679192"/>
            <a:ext cx="11521440" cy="713232"/>
          </a:xfrm>
          <a:prstGeom prst="rect">
            <a:avLst/>
          </a:prstGeom>
          <a:noFill/>
          <a:ln/>
        </p:spPr>
        <p:txBody>
          <a:bodyPr wrap="none" lIns="0" tIns="0" rIns="0" bIns="0" rtlCol="0" anchor="ctr"/>
          <a:lstStyle/>
          <a:p>
            <a:pPr algn="ctr" latinLnBrk="1">
              <a:lnSpc>
                <a:spcPts val="5000"/>
              </a:lnSpc>
            </a:pPr>
            <a:r>
              <a:rPr lang="en-US" altLang="zh-CN" sz="4000" b="1" i="0" dirty="0">
                <a:solidFill>
                  <a:srgbClr val="000000"/>
                </a:solidFill>
                <a:latin typeface="微软雅黑" pitchFamily="34" charset="0"/>
                <a:ea typeface="微软雅黑" pitchFamily="34" charset="-122"/>
                <a:cs typeface="微软雅黑" pitchFamily="34" charset="-120"/>
              </a:rPr>
              <a:t>微专题11</a:t>
            </a:r>
            <a:r>
              <a:rPr lang="en-US" altLang="zh-CN" sz="4000" b="1" i="0" dirty="0">
                <a:solidFill>
                  <a:srgbClr val="000000"/>
                </a:solidFill>
                <a:latin typeface="SimSun" pitchFamily="34" charset="0"/>
                <a:ea typeface="SimSun" pitchFamily="34" charset="-122"/>
                <a:cs typeface="SimSun" pitchFamily="34" charset="-120"/>
              </a:rPr>
              <a:t> </a:t>
            </a:r>
            <a:r>
              <a:rPr lang="en-US" altLang="zh-CN" sz="4000" b="1" i="0" dirty="0">
                <a:solidFill>
                  <a:srgbClr val="000000"/>
                </a:solidFill>
                <a:latin typeface="微软雅黑" pitchFamily="34" charset="0"/>
                <a:ea typeface="微软雅黑" pitchFamily="34" charset="-122"/>
                <a:cs typeface="微软雅黑" pitchFamily="34" charset="-120"/>
              </a:rPr>
              <a:t>国家安全</a:t>
            </a:r>
            <a:endParaRPr lang="en-US" altLang="zh-CN" sz="4000" dirty="0"/>
          </a:p>
        </p:txBody>
      </p:sp>
      <p:sp>
        <p:nvSpPr>
          <p:cNvPr id="3" name="C_4_BD#bd6e3543c.fixed?vcp=1&amp;pid=17e8b5de6&amp;color=86,186,157&amp;vtp=1&amp;vaab=1&amp;bbb=1"/>
          <p:cNvSpPr/>
          <p:nvPr/>
        </p:nvSpPr>
        <p:spPr>
          <a:xfrm>
            <a:off x="320040" y="3419856"/>
            <a:ext cx="11521440" cy="713232"/>
          </a:xfrm>
          <a:prstGeom prst="rect">
            <a:avLst/>
          </a:prstGeom>
          <a:noFill/>
          <a:ln/>
        </p:spPr>
        <p:txBody>
          <a:bodyPr wrap="none" lIns="0" tIns="0" rIns="0" bIns="0" rtlCol="0" anchor="ctr"/>
          <a:lstStyle/>
          <a:p>
            <a:pPr algn="ctr" latinLnBrk="1">
              <a:lnSpc>
                <a:spcPts val="5000"/>
              </a:lnSpc>
            </a:pPr>
            <a:r>
              <a:rPr lang="en-US" altLang="zh-CN" sz="4000" b="1" i="0" dirty="0">
                <a:solidFill>
                  <a:srgbClr val="56BA9D"/>
                </a:solidFill>
                <a:latin typeface="微软雅黑" pitchFamily="34" charset="0"/>
                <a:ea typeface="微软雅黑" pitchFamily="34" charset="-122"/>
                <a:cs typeface="微软雅黑" pitchFamily="34" charset="-120"/>
              </a:rPr>
              <a:t>热点素材</a:t>
            </a:r>
            <a:endParaRPr lang="en-US" altLang="zh-CN" sz="4000" dirty="0"/>
          </a:p>
        </p:txBody>
      </p:sp>
    </p:spTree>
  </p:cSld>
  <p:clrMapOvr>
    <a:masterClrMapping/>
  </p:clrMapOvr>
  <p:transition>
    <p:split dir="in"/>
  </p:transition>
</p:sld>
</file>

<file path=ppt/slides/slide11.xml><?xml version="1.0" encoding="utf-8"?>
<p:sld xmlns:a="http://schemas.openxmlformats.org/drawingml/2006/main" xmlns:r="http://schemas.openxmlformats.org/officeDocument/2006/relationships" xmlns:p="http://schemas.openxmlformats.org/presentationml/2006/main">
  <p:cSld name="Slide 11&amp;si=11">
    <p:spTree>
      <p:nvGrpSpPr>
        <p:cNvPr id="1" name=""/>
        <p:cNvGrpSpPr/>
        <p:nvPr/>
      </p:nvGrpSpPr>
      <p:grpSpPr>
        <a:xfrm>
          <a:off x="0" y="0"/>
          <a:ext cx="0" cy="0"/>
          <a:chOff x="0" y="0"/>
          <a:chExt cx="0" cy="0"/>
        </a:xfrm>
      </p:grpSpPr>
      <p:sp>
        <p:nvSpPr>
          <p:cNvPr id="2" name="P_5_BD#b937ac3e7?vcp=1&amp;pid=bd6e3543c&amp;color=0,0,0&amp;vtp=1&amp;vaab=1&amp;bt=1&amp;bbb=1&amp;hb=1"/>
          <p:cNvSpPr/>
          <p:nvPr/>
        </p:nvSpPr>
        <p:spPr>
          <a:xfrm>
            <a:off x="539496" y="554400"/>
            <a:ext cx="11109960" cy="5735257"/>
          </a:xfrm>
          <a:prstGeom prst="rect">
            <a:avLst/>
          </a:prstGeom>
          <a:noFill/>
          <a:ln/>
        </p:spPr>
        <p:txBody>
          <a:bodyPr wrap="none" lIns="0" tIns="0" rIns="0" bIns="0" rtlCol="0" anchor="t"/>
          <a:lstStyle/>
          <a:p>
            <a:pPr algn="l" latinLnBrk="1">
              <a:lnSpc>
                <a:spcPts val="5100"/>
              </a:lnSpc>
            </a:pPr>
            <a:r>
              <a:rPr lang="en-US" altLang="zh-CN" sz="2800" b="0" i="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楷体" pitchFamily="34" charset="-122"/>
                <a:cs typeface="Times New Roman" pitchFamily="34" charset="-120"/>
              </a:rPr>
              <a:t>十四届全国人大常委会第八次会议审议通过新修订的保守国家秘密</a:t>
            </a:r>
          </a:p>
          <a:p>
            <a:pPr latinLnBrk="1">
              <a:lnSpc>
                <a:spcPts val="5100"/>
              </a:lnSpc>
            </a:pPr>
            <a:r>
              <a:rPr lang="en-US" altLang="zh-CN" sz="2800" b="0" i="0">
                <a:solidFill>
                  <a:srgbClr val="000000"/>
                </a:solidFill>
                <a:latin typeface="Times New Roman" pitchFamily="34" charset="0"/>
                <a:ea typeface="楷体" pitchFamily="34" charset="-122"/>
                <a:cs typeface="Times New Roman" pitchFamily="34" charset="-120"/>
              </a:rPr>
              <a:t>法</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全国人大常委会委员长赵乐际指出</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新修订的保守国家秘密法</a:t>
            </a: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明</a:t>
            </a:r>
          </a:p>
          <a:p>
            <a:pPr latinLnBrk="1">
              <a:lnSpc>
                <a:spcPts val="5100"/>
              </a:lnSpc>
            </a:pPr>
            <a:r>
              <a:rPr lang="en-US" altLang="zh-CN" sz="2800" b="0" i="0">
                <a:solidFill>
                  <a:srgbClr val="000000"/>
                </a:solidFill>
                <a:latin typeface="Times New Roman" pitchFamily="34" charset="0"/>
                <a:ea typeface="楷体" pitchFamily="34" charset="-122"/>
                <a:cs typeface="Times New Roman" pitchFamily="34" charset="-120"/>
              </a:rPr>
              <a:t>确保密工作基本原则</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进一步健全保密管理制度和监管措施</a:t>
            </a: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为做好新</a:t>
            </a:r>
          </a:p>
          <a:p>
            <a:pPr latinLnBrk="1">
              <a:lnSpc>
                <a:spcPts val="5100"/>
              </a:lnSpc>
            </a:pPr>
            <a:r>
              <a:rPr lang="en-US" altLang="zh-CN" sz="2800" b="0" i="0">
                <a:solidFill>
                  <a:srgbClr val="000000"/>
                </a:solidFill>
                <a:latin typeface="Times New Roman" pitchFamily="34" charset="0"/>
                <a:ea typeface="楷体" pitchFamily="34" charset="-122"/>
                <a:cs typeface="Times New Roman" pitchFamily="34" charset="-120"/>
              </a:rPr>
              <a:t>形势下的保密工作</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维护国家安全和利益提供了更有力的法治保障</a:t>
            </a: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有</a:t>
            </a:r>
          </a:p>
          <a:p>
            <a:pPr latinLnBrk="1">
              <a:lnSpc>
                <a:spcPts val="5100"/>
              </a:lnSpc>
            </a:pPr>
            <a:r>
              <a:rPr lang="en-US" altLang="zh-CN" sz="2800" b="0" i="0">
                <a:solidFill>
                  <a:srgbClr val="000000"/>
                </a:solidFill>
                <a:latin typeface="Times New Roman" pitchFamily="34" charset="0"/>
                <a:ea typeface="楷体" pitchFamily="34" charset="-122"/>
                <a:cs typeface="Times New Roman" pitchFamily="34" charset="-120"/>
              </a:rPr>
              <a:t>关方面要加强普法宣传</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抓紧出台配套规定</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确保法律有效实施</a:t>
            </a:r>
            <a:r>
              <a:rPr lang="en-US" altLang="zh-CN" sz="2800" b="0" i="0">
                <a:solidFill>
                  <a:srgbClr val="000000"/>
                </a:solidFill>
                <a:latin typeface="Times New Roman" pitchFamily="34" charset="0"/>
                <a:ea typeface="SimSun" pitchFamily="34" charset="-122"/>
                <a:cs typeface="Times New Roman" pitchFamily="34" charset="-120"/>
              </a:rPr>
              <a:t>。</a:t>
            </a:r>
          </a:p>
          <a:p>
            <a:pPr latinLnBrk="1">
              <a:lnSpc>
                <a:spcPts val="5100"/>
              </a:lnSpc>
            </a:pPr>
            <a:r>
              <a:rPr kumimoji="0" lang="en-US" altLang="zh-CN" sz="2800" b="0" i="0" u="none" strike="noStrike" kern="1200" cap="none" spc="0" normalizeH="0" baseline="0" noProof="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1"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【解读】1.</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我国坚持良法善治，完善国家安全法律体系。</a:t>
            </a:r>
          </a:p>
          <a:p>
            <a:pPr latinLnBrk="1">
              <a:lnSpc>
                <a:spcPts val="5100"/>
              </a:lnSpc>
            </a:pPr>
            <a:r>
              <a:rPr kumimoji="0" lang="en-US" altLang="zh-CN" sz="2800" b="0" i="0" u="none" strike="noStrike" kern="1200" cap="none" spc="0" normalizeH="0" baseline="0" noProof="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1"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2.</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全国人大及其常委会行使国家立法权。</a:t>
            </a:r>
          </a:p>
          <a:p>
            <a:pPr latinLnBrk="1">
              <a:lnSpc>
                <a:spcPts val="5100"/>
              </a:lnSpc>
            </a:pPr>
            <a:r>
              <a:rPr kumimoji="0" lang="en-US" altLang="zh-CN" sz="2800" b="0" i="0" u="none" strike="noStrike" kern="1200" cap="none" spc="0" normalizeH="0" baseline="0" noProof="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1"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3.</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全面依法治国是中国特色社会主义的本质要求和重要保障。</a:t>
            </a:r>
          </a:p>
          <a:p>
            <a:pPr latinLnBrk="1">
              <a:lnSpc>
                <a:spcPts val="4900"/>
              </a:lnSpc>
            </a:pPr>
            <a:r>
              <a:rPr kumimoji="0" lang="en-US" altLang="zh-CN" sz="2800" b="0" i="0" u="none" strike="noStrike" kern="1200" cap="none" spc="0" normalizeH="0" baseline="0" noProof="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1"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4.</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保守国家秘密是自觉履行基本义务的表现。</a:t>
            </a:r>
            <a:endParaRPr lang="en-US" altLang="zh-CN" sz="2800" dirty="0"/>
          </a:p>
        </p:txBody>
      </p:sp>
    </p:spTree>
  </p:cSld>
  <p:clrMapOvr>
    <a:masterClrMapping/>
  </p:clrMapOvr>
  <p:transition>
    <p:split dir="in"/>
  </p:transition>
</p:sld>
</file>

<file path=ppt/slides/slide12.xml><?xml version="1.0" encoding="utf-8"?>
<p:sld xmlns:a="http://schemas.openxmlformats.org/drawingml/2006/main" xmlns:r="http://schemas.openxmlformats.org/officeDocument/2006/relationships" xmlns:p="http://schemas.openxmlformats.org/presentationml/2006/main">
  <p:cSld name="Slide 12&amp;si=12">
    <p:spTree>
      <p:nvGrpSpPr>
        <p:cNvPr id="1" name=""/>
        <p:cNvGrpSpPr/>
        <p:nvPr/>
      </p:nvGrpSpPr>
      <p:grpSpPr>
        <a:xfrm>
          <a:off x="0" y="0"/>
          <a:ext cx="0" cy="0"/>
          <a:chOff x="0" y="0"/>
          <a:chExt cx="0" cy="0"/>
        </a:xfrm>
      </p:grpSpPr>
      <p:sp>
        <p:nvSpPr>
          <p:cNvPr id="2" name="C_5_BD#f3ebddeb5?vcp=1&amp;pid=bd6e3543c&amp;color=0,0,0&amp;vtp=1&amp;vaab=1&amp;bt=1&amp;bbb=1"/>
          <p:cNvSpPr/>
          <p:nvPr/>
        </p:nvSpPr>
        <p:spPr>
          <a:xfrm>
            <a:off x="539496" y="468675"/>
            <a:ext cx="11109960" cy="1077976"/>
          </a:xfrm>
          <a:prstGeom prst="rect">
            <a:avLst/>
          </a:prstGeom>
          <a:noFill/>
          <a:ln/>
        </p:spPr>
        <p:txBody>
          <a:bodyPr wrap="none" lIns="0" tIns="0" rIns="0" bIns="0" rtlCol="0" anchor="t"/>
          <a:lstStyle/>
          <a:p>
            <a:pPr algn="l" latinLnBrk="1">
              <a:lnSpc>
                <a:spcPts val="5600"/>
              </a:lnSpc>
            </a:pPr>
            <a:r>
              <a:rPr lang="en-US" altLang="zh-CN" sz="3200" b="1" i="0" dirty="0">
                <a:solidFill>
                  <a:srgbClr val="000000"/>
                </a:solidFill>
                <a:latin typeface="Times New Roman" pitchFamily="34" charset="0"/>
                <a:ea typeface="微软雅黑" pitchFamily="34" charset="-122"/>
                <a:cs typeface="Times New Roman" pitchFamily="34" charset="-120"/>
              </a:rPr>
              <a:t>典例精析</a:t>
            </a:r>
            <a:endParaRPr lang="en-US" altLang="zh-CN" sz="3200" dirty="0"/>
          </a:p>
        </p:txBody>
      </p:sp>
      <p:sp>
        <p:nvSpPr>
          <p:cNvPr id="3" name="QC_6_BD.1_1#9e6be2160?vaa=1&amp;vcp=1&amp;pid=f3ebddeb5&amp;color=0,0,0&amp;vtp=1&amp;vaab=1&amp;bbb=1&amp;hb=1"/>
          <p:cNvSpPr/>
          <p:nvPr/>
        </p:nvSpPr>
        <p:spPr>
          <a:xfrm>
            <a:off x="539496" y="1181515"/>
            <a:ext cx="11109960" cy="24967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（2024·四川眉山·中考）2024年4月15日</a:t>
            </a:r>
            <a:r>
              <a:rPr lang="en-US" altLang="zh-CN" sz="2800" b="0" i="0">
                <a:solidFill>
                  <a:srgbClr val="000000"/>
                </a:solidFill>
                <a:latin typeface="Times New Roman" pitchFamily="34" charset="0"/>
                <a:ea typeface="SimSun" pitchFamily="34" charset="-122"/>
                <a:cs typeface="Times New Roman" pitchFamily="34" charset="-120"/>
              </a:rPr>
              <a:t>，为进一步提升全社会维护国家</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生态安全意识</a:t>
            </a:r>
            <a:r>
              <a:rPr lang="en-US" altLang="zh-CN" sz="2800" b="0" i="0" dirty="0">
                <a:solidFill>
                  <a:srgbClr val="000000"/>
                </a:solidFill>
                <a:latin typeface="Times New Roman" pitchFamily="34" charset="0"/>
                <a:ea typeface="SimSun" pitchFamily="34" charset="-122"/>
                <a:cs typeface="Times New Roman" pitchFamily="34" charset="-120"/>
              </a:rPr>
              <a:t>，公安部公布了一批危害生态安全典型案例</a:t>
            </a:r>
            <a:r>
              <a:rPr lang="en-US" altLang="zh-CN" sz="2800" b="0" i="0">
                <a:solidFill>
                  <a:srgbClr val="000000"/>
                </a:solidFill>
                <a:latin typeface="Times New Roman" pitchFamily="34" charset="0"/>
                <a:ea typeface="SimSun" pitchFamily="34" charset="-122"/>
                <a:cs typeface="Times New Roman" pitchFamily="34" charset="-120"/>
              </a:rPr>
              <a:t>。生态安全是</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国家安全的重要组成部分</a:t>
            </a:r>
            <a:r>
              <a:rPr lang="en-US" altLang="zh-CN" sz="2800" b="0" i="0" dirty="0">
                <a:solidFill>
                  <a:srgbClr val="000000"/>
                </a:solidFill>
                <a:latin typeface="Times New Roman" pitchFamily="34" charset="0"/>
                <a:ea typeface="SimSun" pitchFamily="34" charset="-122"/>
                <a:cs typeface="Times New Roman" pitchFamily="34" charset="-120"/>
              </a:rPr>
              <a:t>，公安机关将以“零容忍</a:t>
            </a:r>
            <a:r>
              <a:rPr lang="en-US" altLang="zh-CN" sz="2800" b="0" i="0">
                <a:solidFill>
                  <a:srgbClr val="000000"/>
                </a:solidFill>
                <a:latin typeface="Times New Roman" pitchFamily="34" charset="0"/>
                <a:ea typeface="SimSun" pitchFamily="34" charset="-122"/>
                <a:cs typeface="Times New Roman" pitchFamily="34" charset="-120"/>
              </a:rPr>
              <a:t>”的态度依法严打破坏</a:t>
            </a:r>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生态安全犯罪</a:t>
            </a:r>
            <a:r>
              <a:rPr lang="en-US" altLang="zh-CN" sz="2800" b="0" i="0" dirty="0">
                <a:solidFill>
                  <a:srgbClr val="000000"/>
                </a:solidFill>
                <a:latin typeface="Times New Roman" pitchFamily="34" charset="0"/>
                <a:ea typeface="SimSun" pitchFamily="34" charset="-122"/>
                <a:cs typeface="Times New Roman" pitchFamily="34" charset="-120"/>
              </a:rPr>
              <a:t>，进一步守牢美丽中国安全底线。</a:t>
            </a:r>
            <a:r>
              <a:rPr lang="en-US" altLang="zh-CN" sz="2800" b="0" i="0">
                <a:solidFill>
                  <a:srgbClr val="000000"/>
                </a:solidFill>
                <a:latin typeface="Times New Roman" pitchFamily="34" charset="0"/>
                <a:ea typeface="SimSun" pitchFamily="34" charset="-122"/>
                <a:cs typeface="Times New Roman" pitchFamily="34" charset="-120"/>
              </a:rPr>
              <a:t>这警示青少年(</a:t>
            </a:r>
            <a:r>
              <a:rPr lang="en-US" altLang="zh-CN" sz="2800" b="0" i="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5" name="QC_6_BD.1_2#9e6be2160.choices?vaa=1&amp;vcp=1&amp;pid=f3ebddeb5&amp;color=0,0,0&amp;vtp=1&amp;vaab=1&amp;bbb=1"/>
          <p:cNvSpPr/>
          <p:nvPr/>
        </p:nvSpPr>
        <p:spPr>
          <a:xfrm>
            <a:off x="539496" y="3753339"/>
            <a:ext cx="11109960" cy="24967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A.要积极投入国家安全法律体系的完善工作</a:t>
            </a:r>
            <a:endParaRPr lang="en-US" altLang="zh-CN" sz="2800" dirty="0"/>
          </a:p>
          <a:p>
            <a:pPr latinLnBrk="1">
              <a:lnSpc>
                <a:spcPts val="5100"/>
              </a:lnSpc>
            </a:pPr>
            <a:r>
              <a:rPr lang="en-US" altLang="zh-CN" sz="2800" b="0" i="0" dirty="0" err="1">
                <a:solidFill>
                  <a:srgbClr val="000000"/>
                </a:solidFill>
                <a:latin typeface="Times New Roman" pitchFamily="34" charset="0"/>
                <a:ea typeface="SimSun" pitchFamily="34" charset="-122"/>
                <a:cs typeface="Times New Roman" pitchFamily="34" charset="-120"/>
              </a:rPr>
              <a:t>B.坚持总体国家安全观，以生态安全为根本</a:t>
            </a:r>
            <a:endParaRPr lang="en-US" altLang="zh-CN" sz="2800" dirty="0"/>
          </a:p>
          <a:p>
            <a:pPr latinLnBrk="1">
              <a:lnSpc>
                <a:spcPts val="5100"/>
              </a:lnSpc>
            </a:pPr>
            <a:r>
              <a:rPr lang="en-US" altLang="zh-CN" sz="2800" b="0" i="0" dirty="0" err="1">
                <a:solidFill>
                  <a:srgbClr val="000000"/>
                </a:solidFill>
                <a:latin typeface="Times New Roman" pitchFamily="34" charset="0"/>
                <a:ea typeface="SimSun" pitchFamily="34" charset="-122"/>
                <a:cs typeface="Times New Roman" pitchFamily="34" charset="-120"/>
              </a:rPr>
              <a:t>C.应依法积极行使维护国家生态安全的权利</a:t>
            </a:r>
            <a:endParaRPr lang="en-US" altLang="zh-CN" sz="2800" dirty="0"/>
          </a:p>
          <a:p>
            <a:pPr latinLnBrk="1">
              <a:lnSpc>
                <a:spcPts val="4900"/>
              </a:lnSpc>
            </a:pPr>
            <a:r>
              <a:rPr lang="en-US" altLang="zh-CN" sz="2800" b="0" i="0" dirty="0" err="1">
                <a:solidFill>
                  <a:srgbClr val="000000"/>
                </a:solidFill>
                <a:latin typeface="Times New Roman" pitchFamily="34" charset="0"/>
                <a:ea typeface="SimSun" pitchFamily="34" charset="-122"/>
                <a:cs typeface="Times New Roman" pitchFamily="34" charset="-120"/>
              </a:rPr>
              <a:t>D.树立总体国家安全观，坚持国家利益至上</a:t>
            </a:r>
            <a:endParaRPr lang="en-US" altLang="zh-CN" sz="2800" dirty="0"/>
          </a:p>
        </p:txBody>
      </p:sp>
    </p:spTree>
  </p:cSld>
  <p:clrMapOvr>
    <a:masterClrMapping/>
  </p:clrMapOvr>
  <p:transition>
    <p:split dir="in"/>
  </p:transition>
</p:sld>
</file>

<file path=ppt/slides/slide13.xml><?xml version="1.0" encoding="utf-8"?>
<p:sld xmlns:a="http://schemas.openxmlformats.org/drawingml/2006/main" xmlns:r="http://schemas.openxmlformats.org/officeDocument/2006/relationships" xmlns:p="http://schemas.openxmlformats.org/presentationml/2006/main">
  <p:cSld name="Slide 13&amp;si=13">
    <p:spTree>
      <p:nvGrpSpPr>
        <p:cNvPr id="1" name=""/>
        <p:cNvGrpSpPr/>
        <p:nvPr/>
      </p:nvGrpSpPr>
      <p:grpSpPr>
        <a:xfrm>
          <a:off x="0" y="0"/>
          <a:ext cx="0" cy="0"/>
          <a:chOff x="0" y="0"/>
          <a:chExt cx="0" cy="0"/>
        </a:xfrm>
      </p:grpSpPr>
      <p:sp>
        <p:nvSpPr>
          <p:cNvPr id="2" name="QC_6_EX.1_1#9e6be2160?vaa=1&amp;vcp=1&amp;pid=f3ebddeb5&amp;color=0,0,0&amp;vtp=1&amp;vaab=1&amp;bt=1&amp;bbb=1&amp;hb=1"/>
          <p:cNvSpPr/>
          <p:nvPr/>
        </p:nvSpPr>
        <p:spPr>
          <a:xfrm>
            <a:off x="539496" y="2187543"/>
            <a:ext cx="11109960" cy="1849057"/>
          </a:xfrm>
          <a:prstGeom prst="rect">
            <a:avLst/>
          </a:prstGeom>
          <a:noFill/>
          <a:ln/>
        </p:spPr>
        <p:txBody>
          <a:bodyPr wrap="none" lIns="0" tIns="0" rIns="0" bIns="0" rtlCol="0" anchor="t"/>
          <a:lstStyle/>
          <a:p>
            <a:pPr algn="l" latinLnBrk="1">
              <a:lnSpc>
                <a:spcPts val="5100"/>
              </a:lnSpc>
            </a:pPr>
            <a:r>
              <a:rPr lang="en-US" altLang="zh-CN" sz="2800" b="1" i="0" dirty="0">
                <a:solidFill>
                  <a:srgbClr val="000000"/>
                </a:solidFill>
                <a:latin typeface="Times New Roman" pitchFamily="34" charset="0"/>
                <a:ea typeface="SimSun" pitchFamily="34" charset="-122"/>
                <a:cs typeface="Times New Roman" pitchFamily="34" charset="-120"/>
              </a:rPr>
              <a:t>小锦囊</a:t>
            </a:r>
            <a:r>
              <a:rPr lang="en-US" altLang="zh-CN" sz="2800" b="1"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楷体" pitchFamily="34" charset="-122"/>
                <a:cs typeface="Times New Roman" pitchFamily="34" charset="-120"/>
              </a:rPr>
              <a:t>完善国家安全法律体系是立法机关的职责</a:t>
            </a:r>
            <a:r>
              <a:rPr lang="en-US" altLang="zh-CN" sz="2800" b="0" i="0" dirty="0">
                <a:solidFill>
                  <a:srgbClr val="000000"/>
                </a:solidFill>
                <a:latin typeface="Times New Roman" pitchFamily="34" charset="0"/>
                <a:ea typeface="SimSun" pitchFamily="34" charset="-122"/>
                <a:cs typeface="Times New Roman" pitchFamily="34" charset="-120"/>
              </a:rPr>
              <a:t>，A</a:t>
            </a:r>
            <a:r>
              <a:rPr lang="en-US" altLang="zh-CN" sz="2800" b="0" i="0" dirty="0">
                <a:solidFill>
                  <a:srgbClr val="000000"/>
                </a:solidFill>
                <a:latin typeface="Times New Roman" pitchFamily="34" charset="0"/>
                <a:ea typeface="楷体" pitchFamily="34" charset="-122"/>
                <a:cs typeface="Times New Roman" pitchFamily="34" charset="-120"/>
              </a:rPr>
              <a:t>错误</a:t>
            </a: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坚持总体国</a:t>
            </a:r>
          </a:p>
          <a:p>
            <a:pPr latinLnBrk="1">
              <a:lnSpc>
                <a:spcPts val="5100"/>
              </a:lnSpc>
            </a:pPr>
            <a:r>
              <a:rPr lang="en-US" altLang="zh-CN" sz="2800" b="0" i="0">
                <a:solidFill>
                  <a:srgbClr val="000000"/>
                </a:solidFill>
                <a:latin typeface="Times New Roman" pitchFamily="34" charset="0"/>
                <a:ea typeface="楷体" pitchFamily="34" charset="-122"/>
                <a:cs typeface="Times New Roman" pitchFamily="34" charset="-120"/>
              </a:rPr>
              <a:t>家安全观</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以政治安全为根本</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不是以生态安全为根本</a:t>
            </a:r>
            <a:r>
              <a:rPr lang="en-US" altLang="zh-CN" sz="2800" b="0" i="0" dirty="0">
                <a:solidFill>
                  <a:srgbClr val="000000"/>
                </a:solidFill>
                <a:latin typeface="Times New Roman" pitchFamily="34" charset="0"/>
                <a:ea typeface="SimSun" pitchFamily="34" charset="-122"/>
                <a:cs typeface="Times New Roman" pitchFamily="34" charset="-120"/>
              </a:rPr>
              <a:t>，B</a:t>
            </a:r>
            <a:r>
              <a:rPr lang="en-US" altLang="zh-CN" sz="2800" b="0" i="0" dirty="0">
                <a:solidFill>
                  <a:srgbClr val="000000"/>
                </a:solidFill>
                <a:latin typeface="Times New Roman" pitchFamily="34" charset="0"/>
                <a:ea typeface="楷体" pitchFamily="34" charset="-122"/>
                <a:cs typeface="Times New Roman" pitchFamily="34" charset="-120"/>
              </a:rPr>
              <a:t>错误</a:t>
            </a: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维护</a:t>
            </a:r>
          </a:p>
          <a:p>
            <a:pPr latinLnBrk="1">
              <a:lnSpc>
                <a:spcPts val="4900"/>
              </a:lnSpc>
            </a:pPr>
            <a:r>
              <a:rPr lang="en-US" altLang="zh-CN" sz="2800" b="0" i="0">
                <a:solidFill>
                  <a:srgbClr val="000000"/>
                </a:solidFill>
                <a:latin typeface="Times New Roman" pitchFamily="34" charset="0"/>
                <a:ea typeface="楷体" pitchFamily="34" charset="-122"/>
                <a:cs typeface="Times New Roman" pitchFamily="34" charset="-120"/>
              </a:rPr>
              <a:t>国家生态安全是义务</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不是权利</a:t>
            </a:r>
            <a:r>
              <a:rPr lang="en-US" altLang="zh-CN" sz="2800" b="0" i="0" dirty="0">
                <a:solidFill>
                  <a:srgbClr val="000000"/>
                </a:solidFill>
                <a:latin typeface="Times New Roman" pitchFamily="34" charset="0"/>
                <a:ea typeface="SimSun" pitchFamily="34" charset="-122"/>
                <a:cs typeface="Times New Roman" pitchFamily="34" charset="-120"/>
              </a:rPr>
              <a:t>，C</a:t>
            </a:r>
            <a:r>
              <a:rPr lang="en-US" altLang="zh-CN" sz="2800" b="0" i="0" dirty="0">
                <a:solidFill>
                  <a:srgbClr val="000000"/>
                </a:solidFill>
                <a:latin typeface="Times New Roman" pitchFamily="34" charset="0"/>
                <a:ea typeface="楷体" pitchFamily="34" charset="-122"/>
                <a:cs typeface="Times New Roman" pitchFamily="34" charset="-120"/>
              </a:rPr>
              <a:t>错误</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本题选</a:t>
            </a:r>
            <a:r>
              <a:rPr lang="en-US" altLang="zh-CN" sz="2800" b="0" i="0" dirty="0">
                <a:solidFill>
                  <a:srgbClr val="000000"/>
                </a:solidFill>
                <a:latin typeface="Times New Roman" pitchFamily="34" charset="0"/>
                <a:ea typeface="SimSun" pitchFamily="34" charset="-122"/>
                <a:cs typeface="Times New Roman" pitchFamily="34" charset="-120"/>
              </a:rPr>
              <a:t>D。</a:t>
            </a:r>
            <a:endParaRPr lang="en-US" altLang="zh-CN" sz="2800" dirty="0"/>
          </a:p>
        </p:txBody>
      </p:sp>
      <p:sp>
        <p:nvSpPr>
          <p:cNvPr id="3" name="QC_6_AN.2_1#9e6be2160?vaa=1&amp;vcp=1&amp;pid=f3ebddeb5&amp;color=0,0,0&amp;vtp=1&amp;vaab=1&amp;bbb=1"/>
          <p:cNvSpPr/>
          <p:nvPr/>
        </p:nvSpPr>
        <p:spPr>
          <a:xfrm>
            <a:off x="539496" y="4103465"/>
            <a:ext cx="11109960" cy="553657"/>
          </a:xfrm>
          <a:prstGeom prst="rect">
            <a:avLst/>
          </a:prstGeom>
          <a:noFill/>
          <a:ln/>
        </p:spPr>
        <p:txBody>
          <a:bodyPr wrap="none" lIns="0" tIns="0" rIns="0" bIns="0" rtlCol="0" anchor="t"/>
          <a:lstStyle/>
          <a:p>
            <a:pPr algn="l" latinLnBrk="1">
              <a:lnSpc>
                <a:spcPts val="4900"/>
              </a:lnSpc>
            </a:pPr>
            <a:r>
              <a:rPr lang="en-US" altLang="zh-CN" sz="2800" b="1" i="0" dirty="0">
                <a:solidFill>
                  <a:srgbClr val="FF0000"/>
                </a:solidFill>
                <a:latin typeface="Times New Roman" pitchFamily="34" charset="0"/>
                <a:ea typeface="SimSun" pitchFamily="34" charset="-122"/>
                <a:cs typeface="Times New Roman" pitchFamily="34" charset="-120"/>
              </a:rPr>
              <a:t>【答案】</a:t>
            </a:r>
            <a:r>
              <a:rPr lang="en-US" altLang="zh-CN" sz="2800" b="0" i="0" dirty="0">
                <a:solidFill>
                  <a:srgbClr val="FF0000"/>
                </a:solidFill>
                <a:latin typeface="Times New Roman" pitchFamily="34" charset="0"/>
                <a:ea typeface="SimSun" pitchFamily="34" charset="-122"/>
                <a:cs typeface="Times New Roman" pitchFamily="34" charset="-120"/>
              </a:rPr>
              <a:t>D</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499"/>
                                          </p:stCondLst>
                                        </p:cTn>
                                        <p:tgtEl>
                                          <p:spTgt spid="2">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2">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2">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2">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499"/>
                                          </p:stCondLst>
                                        </p:cTn>
                                        <p:tgtEl>
                                          <p:spTgt spid="3">
                                            <p:bg/>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P spid="3" grpId="0" build="p" animBg="1"/>
    </p:bldLst>
  </p:timing>
</p:sld>
</file>

<file path=ppt/slides/slide14.xml><?xml version="1.0" encoding="utf-8"?>
<p:sld xmlns:a="http://schemas.openxmlformats.org/drawingml/2006/main" xmlns:r="http://schemas.openxmlformats.org/officeDocument/2006/relationships" xmlns:p="http://schemas.openxmlformats.org/presentationml/2006/main">
  <p:cSld name="Slide 14&amp;si=14">
    <p:spTree>
      <p:nvGrpSpPr>
        <p:cNvPr id="1" name=""/>
        <p:cNvGrpSpPr/>
        <p:nvPr/>
      </p:nvGrpSpPr>
      <p:grpSpPr>
        <a:xfrm>
          <a:off x="0" y="0"/>
          <a:ext cx="0" cy="0"/>
          <a:chOff x="0" y="0"/>
          <a:chExt cx="0" cy="0"/>
        </a:xfrm>
      </p:grpSpPr>
      <p:sp>
        <p:nvSpPr>
          <p:cNvPr id="2" name="C_6_BD#f8af1cd98?vcp=1&amp;pid=f3ebddeb5&amp;color=0,0,0&amp;vtp=1&amp;vaab=1&amp;bt=1&amp;bbb=1"/>
          <p:cNvSpPr/>
          <p:nvPr/>
        </p:nvSpPr>
        <p:spPr>
          <a:xfrm>
            <a:off x="539496" y="554400"/>
            <a:ext cx="11109960" cy="1077976"/>
          </a:xfrm>
          <a:prstGeom prst="rect">
            <a:avLst/>
          </a:prstGeom>
          <a:noFill/>
          <a:ln/>
        </p:spPr>
        <p:txBody>
          <a:bodyPr wrap="none" lIns="0" tIns="0" rIns="0" bIns="0" rtlCol="0" anchor="t"/>
          <a:lstStyle/>
          <a:p>
            <a:pPr algn="l" latinLnBrk="1">
              <a:lnSpc>
                <a:spcPts val="5600"/>
              </a:lnSpc>
            </a:pPr>
            <a:r>
              <a:rPr lang="en-US" altLang="zh-CN" sz="3200" b="1" i="0" dirty="0">
                <a:solidFill>
                  <a:srgbClr val="000000"/>
                </a:solidFill>
                <a:latin typeface="Times New Roman" pitchFamily="34" charset="0"/>
                <a:ea typeface="微软雅黑" pitchFamily="34" charset="-122"/>
                <a:cs typeface="Times New Roman" pitchFamily="34" charset="-120"/>
              </a:rPr>
              <a:t>针对训练</a:t>
            </a:r>
            <a:endParaRPr lang="en-US" altLang="zh-CN" sz="3200" dirty="0"/>
          </a:p>
        </p:txBody>
      </p:sp>
      <p:sp>
        <p:nvSpPr>
          <p:cNvPr id="3" name="QC_7_BD.5_1#df07d2ea0?sp=1&amp;vaa=1&amp;vcp=1&amp;pid=f8af1cd98&amp;color=0,0,0&amp;vtp=1&amp;vaab=1&amp;bbb=1&amp;hb=1"/>
          <p:cNvSpPr/>
          <p:nvPr/>
        </p:nvSpPr>
        <p:spPr>
          <a:xfrm>
            <a:off x="539496" y="1267240"/>
            <a:ext cx="11109960" cy="3117533"/>
          </a:xfrm>
          <a:prstGeom prst="rect">
            <a:avLst/>
          </a:prstGeom>
          <a:noFill/>
          <a:ln/>
        </p:spPr>
        <p:txBody>
          <a:bodyPr wrap="none" lIns="0" tIns="0" rIns="0" bIns="0" rtlCol="0" anchor="t"/>
          <a:lstStyle/>
          <a:p>
            <a:pPr algn="l" latinLnBrk="1">
              <a:lnSpc>
                <a:spcPts val="5100"/>
              </a:lnSpc>
            </a:pPr>
            <a:r>
              <a:rPr lang="en-US" altLang="zh-CN" sz="2800" b="1" i="0" dirty="0">
                <a:solidFill>
                  <a:srgbClr val="000000"/>
                </a:solidFill>
                <a:latin typeface="Times New Roman" pitchFamily="34" charset="0"/>
                <a:ea typeface="SimSun" pitchFamily="34" charset="-122"/>
                <a:cs typeface="Times New Roman" pitchFamily="34" charset="-120"/>
              </a:rPr>
              <a:t>1.</a:t>
            </a:r>
            <a:r>
              <a:rPr lang="en-US" altLang="zh-CN" sz="2800" b="0" i="0" dirty="0">
                <a:solidFill>
                  <a:srgbClr val="000000"/>
                </a:solidFill>
                <a:latin typeface="Times New Roman" pitchFamily="34" charset="0"/>
                <a:ea typeface="SimSun" pitchFamily="34" charset="-122"/>
                <a:cs typeface="Times New Roman" pitchFamily="34" charset="-120"/>
              </a:rPr>
              <a:t>某班道德与法治课堂开展“今日说法”活动，小桂分享了</a:t>
            </a:r>
            <a:r>
              <a:rPr lang="en-US" altLang="zh-CN" sz="2800" b="0" i="0">
                <a:solidFill>
                  <a:srgbClr val="000000"/>
                </a:solidFill>
                <a:latin typeface="Times New Roman" pitchFamily="34" charset="0"/>
                <a:ea typeface="SimSun" pitchFamily="34" charset="-122"/>
                <a:cs typeface="Times New Roman" pitchFamily="34" charset="-120"/>
              </a:rPr>
              <a:t>《中华人民共</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和国保守国家秘密法</a:t>
            </a:r>
            <a:r>
              <a:rPr lang="en-US" altLang="zh-CN" sz="2800" b="0" i="0" dirty="0">
                <a:solidFill>
                  <a:srgbClr val="000000"/>
                </a:solidFill>
                <a:latin typeface="Times New Roman" pitchFamily="34" charset="0"/>
                <a:ea typeface="SimSun" pitchFamily="34" charset="-122"/>
                <a:cs typeface="Times New Roman" pitchFamily="34" charset="-120"/>
              </a:rPr>
              <a:t>》中的相关内容：</a:t>
            </a:r>
            <a:endParaRPr lang="en-US" altLang="zh-CN" sz="2800" dirty="0"/>
          </a:p>
          <a:p>
            <a:pPr latinLnBrk="1">
              <a:lnSpc>
                <a:spcPts val="5100"/>
              </a:lnSpc>
            </a:pPr>
            <a:r>
              <a:rPr lang="en-US" altLang="zh-CN" sz="2800" b="0" i="0">
                <a:solidFill>
                  <a:srgbClr val="000000"/>
                </a:solidFill>
                <a:latin typeface="SimSun" panose="02010600030101010101" pitchFamily="2" charset="-122"/>
                <a:ea typeface="楷体" pitchFamily="34" charset="-122"/>
                <a:cs typeface="Times New Roman" pitchFamily="34" charset="-120"/>
              </a:rPr>
              <a:t>    </a:t>
            </a:r>
            <a:r>
              <a:rPr lang="en-US" altLang="zh-CN" sz="2800" b="0" i="0">
                <a:solidFill>
                  <a:srgbClr val="000000"/>
                </a:solidFill>
                <a:latin typeface="Times New Roman" pitchFamily="34" charset="0"/>
                <a:ea typeface="楷体" pitchFamily="34" charset="-122"/>
                <a:cs typeface="Times New Roman" pitchFamily="34" charset="-120"/>
              </a:rPr>
              <a:t>第一条</a:t>
            </a:r>
            <a:r>
              <a:rPr lang="en-US" altLang="zh-CN" sz="2800" b="0" i="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楷体" pitchFamily="34" charset="-122"/>
                <a:cs typeface="Times New Roman" pitchFamily="34" charset="-120"/>
              </a:rPr>
              <a:t>为了保守国家秘密</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维护国家安全和利益</a:t>
            </a:r>
            <a:r>
              <a:rPr lang="en-US" altLang="zh-CN" sz="2800" b="0" i="0" dirty="0">
                <a:solidFill>
                  <a:srgbClr val="000000"/>
                </a:solidFill>
                <a:latin typeface="SimSun" panose="02010600030101010101" pitchFamily="2" charset="-122"/>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根据宪法</a:t>
            </a:r>
            <a:r>
              <a:rPr lang="en-US" altLang="zh-CN" sz="2800" b="0" i="0">
                <a:solidFill>
                  <a:srgbClr val="000000"/>
                </a:solidFill>
                <a:latin typeface="Times New Roman" pitchFamily="34" charset="0"/>
                <a:ea typeface="SimSun" pitchFamily="34" charset="-122"/>
                <a:cs typeface="Times New Roman" pitchFamily="34" charset="-120"/>
              </a:rPr>
              <a:t>，</a:t>
            </a:r>
          </a:p>
          <a:p>
            <a:pPr latinLnBrk="1">
              <a:lnSpc>
                <a:spcPts val="5100"/>
              </a:lnSpc>
            </a:pPr>
            <a:r>
              <a:rPr lang="en-US" altLang="zh-CN" sz="2800" b="0" i="0">
                <a:solidFill>
                  <a:srgbClr val="000000"/>
                </a:solidFill>
                <a:latin typeface="Times New Roman" pitchFamily="34" charset="0"/>
                <a:ea typeface="楷体" pitchFamily="34" charset="-122"/>
                <a:cs typeface="Times New Roman" pitchFamily="34" charset="-120"/>
              </a:rPr>
              <a:t>制定本法</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a:p>
            <a:pPr latinLnBrk="1">
              <a:lnSpc>
                <a:spcPts val="4900"/>
              </a:lnSpc>
            </a:pPr>
            <a:r>
              <a:rPr lang="en-US" altLang="zh-CN" sz="2800" b="0" i="0">
                <a:solidFill>
                  <a:srgbClr val="000000"/>
                </a:solidFill>
                <a:latin typeface="SimSun" panose="02010600030101010101" pitchFamily="2" charset="-122"/>
                <a:ea typeface="楷体" pitchFamily="34" charset="-122"/>
                <a:cs typeface="Times New Roman" pitchFamily="34" charset="-120"/>
              </a:rPr>
              <a:t>    </a:t>
            </a:r>
            <a:r>
              <a:rPr lang="en-US" altLang="zh-CN" sz="2800" b="0" i="0">
                <a:solidFill>
                  <a:srgbClr val="000000"/>
                </a:solidFill>
                <a:latin typeface="Times New Roman" pitchFamily="34" charset="0"/>
                <a:ea typeface="楷体" pitchFamily="34" charset="-122"/>
                <a:cs typeface="Times New Roman" pitchFamily="34" charset="-120"/>
              </a:rPr>
              <a:t>第三条</a:t>
            </a:r>
            <a:r>
              <a:rPr lang="en-US" altLang="zh-CN" sz="2800" b="0" i="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楷体" pitchFamily="34" charset="-122"/>
                <a:cs typeface="Times New Roman" pitchFamily="34" charset="-120"/>
              </a:rPr>
              <a:t>坚持中国共产党对保守国家秘密工作的领导</a:t>
            </a:r>
            <a:r>
              <a:rPr lang="en-US" altLang="zh-CN" sz="2800" b="0" i="0" dirty="0">
                <a:solidFill>
                  <a:srgbClr val="000000"/>
                </a:solidFill>
                <a:latin typeface="SimSun" panose="02010600030101010101" pitchFamily="2" charset="-122"/>
                <a:ea typeface="SimSun" pitchFamily="34" charset="-122"/>
                <a:cs typeface="Times New Roman" pitchFamily="34" charset="-120"/>
              </a:rPr>
              <a:t>……</a:t>
            </a:r>
            <a:endParaRPr lang="en-US" altLang="zh-CN" sz="2800" dirty="0">
              <a:latin typeface="SimSun" panose="02010600030101010101" pitchFamily="2" charset="-122"/>
            </a:endParaRPr>
          </a:p>
        </p:txBody>
      </p:sp>
    </p:spTree>
  </p:cSld>
  <p:clrMapOvr>
    <a:masterClrMapping/>
  </p:clrMapOvr>
  <p:transition>
    <p:split dir="in"/>
  </p:transition>
</p:sld>
</file>

<file path=ppt/slides/slide15.xml><?xml version="1.0" encoding="utf-8"?>
<p:sld xmlns:a="http://schemas.openxmlformats.org/drawingml/2006/main" xmlns:r="http://schemas.openxmlformats.org/officeDocument/2006/relationships" xmlns:p="http://schemas.openxmlformats.org/presentationml/2006/main">
  <p:cSld name="Slide 15&amp;si=15">
    <p:spTree>
      <p:nvGrpSpPr>
        <p:cNvPr id="1" name=""/>
        <p:cNvGrpSpPr/>
        <p:nvPr/>
      </p:nvGrpSpPr>
      <p:grpSpPr>
        <a:xfrm>
          <a:off x="0" y="0"/>
          <a:ext cx="0" cy="0"/>
          <a:chOff x="0" y="0"/>
          <a:chExt cx="0" cy="0"/>
        </a:xfrm>
      </p:grpSpPr>
      <p:sp>
        <p:nvSpPr>
          <p:cNvPr id="2" name="QC_7_BD.5_2#df07d2ea0?vaa=1&amp;vcp=1&amp;pid=f8af1cd98&amp;color=0,0,0&amp;mp=1&amp;vtp=1&amp;vaab=1&amp;bt=1&amp;bbb=1"/>
          <p:cNvSpPr/>
          <p:nvPr/>
        </p:nvSpPr>
        <p:spPr>
          <a:xfrm>
            <a:off x="539496" y="1861407"/>
            <a:ext cx="11109960" cy="553657"/>
          </a:xfrm>
          <a:prstGeom prst="rect">
            <a:avLst/>
          </a:prstGeom>
          <a:noFill/>
          <a:ln/>
        </p:spPr>
        <p:txBody>
          <a:bodyPr wrap="none" lIns="0" tIns="0" rIns="0" bIns="0" rtlCol="0" anchor="t"/>
          <a:lstStyle/>
          <a:p>
            <a:pPr algn="l" latinLnBrk="1">
              <a:lnSpc>
                <a:spcPts val="4900"/>
              </a:lnSpc>
            </a:pPr>
            <a:r>
              <a:rPr lang="en-US" altLang="zh-CN" sz="2800" b="0" i="0" dirty="0" err="1">
                <a:solidFill>
                  <a:srgbClr val="000000"/>
                </a:solidFill>
                <a:latin typeface="Times New Roman" pitchFamily="34" charset="0"/>
                <a:ea typeface="SimSun" pitchFamily="34" charset="-122"/>
                <a:cs typeface="Times New Roman" pitchFamily="34" charset="-120"/>
              </a:rPr>
              <a:t>小桂分享的内容体现了</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3" name="QC_7_AN.6_1#df07d2ea0.bracket?vaa=1&amp;vcp=1&amp;pid=f8af1cd98&amp;color=0,0,0&amp;mp=1&amp;vpa=2&amp;vtp=1&amp;vaab=1"/>
          <p:cNvSpPr/>
          <p:nvPr/>
        </p:nvSpPr>
        <p:spPr>
          <a:xfrm>
            <a:off x="4416965" y="1885347"/>
            <a:ext cx="495300" cy="567817"/>
          </a:xfrm>
          <a:prstGeom prst="rect">
            <a:avLst/>
          </a:prstGeom>
          <a:noFill/>
          <a:ln/>
        </p:spPr>
        <p:txBody>
          <a:bodyPr wrap="none" lIns="0" tIns="0" rIns="0" bIns="0" rtlCol="0" anchor="t"/>
          <a:lstStyle/>
          <a:p>
            <a:pPr algn="ctr" latinLnBrk="1">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C</a:t>
            </a:r>
            <a:endParaRPr lang="en-US" altLang="zh-CN" sz="2800" dirty="0"/>
          </a:p>
        </p:txBody>
      </p:sp>
      <p:sp>
        <p:nvSpPr>
          <p:cNvPr id="4" name="QC_7_BD.5_3#df07d2ea0?vaa=1&amp;vcp=1&amp;pid=f8af1cd98&amp;color=0,0,0&amp;vtp=1&amp;vaab=1&amp;bbb=1&amp;hb=1"/>
          <p:cNvSpPr/>
          <p:nvPr/>
        </p:nvSpPr>
        <p:spPr>
          <a:xfrm>
            <a:off x="539496" y="2493676"/>
            <a:ext cx="11109960" cy="18490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①宪法是我国的根本法，是所有法律的总和</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②该法的修订贯彻和落实</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了总体国家安全观</a:t>
            </a:r>
            <a:r>
              <a:rPr lang="en-US" altLang="zh-CN" sz="2800" b="0" i="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③</a:t>
            </a:r>
            <a:r>
              <a:rPr lang="en-US" altLang="zh-CN" sz="2800" b="0" i="0">
                <a:solidFill>
                  <a:srgbClr val="000000"/>
                </a:solidFill>
                <a:latin typeface="Times New Roman" pitchFamily="34" charset="0"/>
                <a:ea typeface="SimSun" pitchFamily="34" charset="-122"/>
                <a:cs typeface="Times New Roman" pitchFamily="34" charset="-120"/>
              </a:rPr>
              <a:t>任何危害国家秘密安全的行为都要受到刑罚处罚</a:t>
            </a:r>
            <a:r>
              <a:rPr lang="en-US" altLang="zh-CN" sz="2800" b="0" i="0">
                <a:solidFill>
                  <a:srgbClr val="000000"/>
                </a:solidFill>
                <a:latin typeface="SimSun" pitchFamily="34" charset="0"/>
                <a:ea typeface="SimSun" pitchFamily="34" charset="-122"/>
                <a:cs typeface="SimSun" pitchFamily="34" charset="-120"/>
              </a:rPr>
              <a:t> </a:t>
            </a:r>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④</a:t>
            </a:r>
            <a:r>
              <a:rPr lang="en-US" altLang="zh-CN" sz="2800" b="0" i="0" dirty="0">
                <a:solidFill>
                  <a:srgbClr val="000000"/>
                </a:solidFill>
                <a:latin typeface="Times New Roman" pitchFamily="34" charset="0"/>
                <a:ea typeface="SimSun" pitchFamily="34" charset="-122"/>
                <a:cs typeface="Times New Roman" pitchFamily="34" charset="-120"/>
              </a:rPr>
              <a:t>中国共产党是领导一切的，是最高政治领导力量</a:t>
            </a:r>
            <a:endParaRPr lang="en-US" altLang="zh-CN" sz="2800" dirty="0"/>
          </a:p>
        </p:txBody>
      </p:sp>
      <p:sp>
        <p:nvSpPr>
          <p:cNvPr id="5" name="QC_7_BD.5_4#df07d2ea0.choices?vaa=1&amp;vcp=1&amp;pid=f8af1cd98&amp;color=0,0,0&amp;vtp=1&amp;vaab=1&amp;bbb=1"/>
          <p:cNvSpPr/>
          <p:nvPr/>
        </p:nvSpPr>
        <p:spPr>
          <a:xfrm>
            <a:off x="539496" y="4416266"/>
            <a:ext cx="11109960" cy="553657"/>
          </a:xfrm>
          <a:prstGeom prst="rect">
            <a:avLst/>
          </a:prstGeom>
          <a:noFill/>
          <a:ln/>
        </p:spPr>
        <p:txBody>
          <a:bodyPr wrap="none" lIns="0" tIns="0" rIns="0" bIns="0" rtlCol="0" anchor="t"/>
          <a:lstStyle/>
          <a:p>
            <a:pPr latinLnBrk="1">
              <a:lnSpc>
                <a:spcPts val="4900"/>
              </a:lnSpc>
              <a:tabLst>
                <a:tab pos="2850515" algn="l"/>
                <a:tab pos="5662930" algn="l"/>
                <a:tab pos="8475345" algn="l"/>
              </a:tabLst>
            </a:pPr>
            <a:r>
              <a:rPr lang="en-US" altLang="zh-CN" sz="2800" b="0" i="0" dirty="0">
                <a:solidFill>
                  <a:srgbClr val="000000"/>
                </a:solidFill>
                <a:latin typeface="Times New Roman" pitchFamily="34" charset="0"/>
                <a:ea typeface="SimSun" pitchFamily="34" charset="-122"/>
                <a:cs typeface="Times New Roman" pitchFamily="34" charset="-120"/>
              </a:rPr>
              <a:t>A</a:t>
            </a:r>
            <a:r>
              <a:rPr lang="en-US" altLang="zh-CN" sz="2800" b="0" i="0">
                <a:solidFill>
                  <a:srgbClr val="000000"/>
                </a:solidFill>
                <a:latin typeface="Times New Roman" pitchFamily="34" charset="0"/>
                <a:ea typeface="SimSun" pitchFamily="34" charset="-122"/>
                <a:cs typeface="Times New Roman" pitchFamily="34" charset="-120"/>
              </a:rPr>
              <a:t>.①②</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B.①③</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C.②④</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D</a:t>
            </a:r>
            <a:r>
              <a:rPr lang="en-US" altLang="zh-CN" sz="2800" b="0" i="0" dirty="0">
                <a:solidFill>
                  <a:srgbClr val="000000"/>
                </a:solidFill>
                <a:latin typeface="Times New Roman" pitchFamily="34" charset="0"/>
                <a:ea typeface="SimSun" pitchFamily="34" charset="-122"/>
                <a:cs typeface="Times New Roman" pitchFamily="34" charset="-120"/>
              </a:rPr>
              <a:t>.③④</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6.xml><?xml version="1.0" encoding="utf-8"?>
<p:sld xmlns:a="http://schemas.openxmlformats.org/drawingml/2006/main" xmlns:r="http://schemas.openxmlformats.org/officeDocument/2006/relationships" xmlns:p="http://schemas.openxmlformats.org/presentationml/2006/main">
  <p:cSld name="Slide 16&amp;si=16">
    <p:spTree>
      <p:nvGrpSpPr>
        <p:cNvPr id="1" name=""/>
        <p:cNvGrpSpPr/>
        <p:nvPr/>
      </p:nvGrpSpPr>
      <p:grpSpPr>
        <a:xfrm>
          <a:off x="0" y="0"/>
          <a:ext cx="0" cy="0"/>
          <a:chOff x="0" y="0"/>
          <a:chExt cx="0" cy="0"/>
        </a:xfrm>
      </p:grpSpPr>
      <p:sp>
        <p:nvSpPr>
          <p:cNvPr id="2" name="QO_7_BD.7_1#03da327e5?sp=1&amp;vaa=1&amp;vcp=1&amp;pid=f8af1cd98&amp;color=0,0,0&amp;vtp=1&amp;vaab=1&amp;bt=1&amp;bbb=1"/>
          <p:cNvSpPr/>
          <p:nvPr/>
        </p:nvSpPr>
        <p:spPr>
          <a:xfrm>
            <a:off x="539496" y="826484"/>
            <a:ext cx="11109960" cy="553657"/>
          </a:xfrm>
          <a:prstGeom prst="rect">
            <a:avLst/>
          </a:prstGeom>
          <a:noFill/>
          <a:ln/>
        </p:spPr>
        <p:txBody>
          <a:bodyPr wrap="none" lIns="0" tIns="0" rIns="0" bIns="0" rtlCol="0" anchor="t"/>
          <a:lstStyle/>
          <a:p>
            <a:pPr algn="l" latinLnBrk="1">
              <a:lnSpc>
                <a:spcPts val="4900"/>
              </a:lnSpc>
            </a:pPr>
            <a:r>
              <a:rPr lang="en-US" altLang="zh-CN" sz="2800" b="1" i="0" dirty="0">
                <a:solidFill>
                  <a:srgbClr val="000000"/>
                </a:solidFill>
                <a:latin typeface="Times New Roman" pitchFamily="34" charset="0"/>
                <a:ea typeface="SimSun" pitchFamily="34" charset="-122"/>
                <a:cs typeface="Times New Roman" pitchFamily="34" charset="-120"/>
              </a:rPr>
              <a:t>2.</a:t>
            </a:r>
            <a:r>
              <a:rPr lang="en-US" altLang="zh-CN" sz="2800" b="0" i="0" dirty="0">
                <a:solidFill>
                  <a:srgbClr val="000000"/>
                </a:solidFill>
                <a:latin typeface="Times New Roman" pitchFamily="34" charset="0"/>
                <a:ea typeface="SimSun" pitchFamily="34" charset="-122"/>
                <a:cs typeface="Times New Roman" pitchFamily="34" charset="-120"/>
              </a:rPr>
              <a:t>【强化法治宣传</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筑牢安全防线】</a:t>
            </a:r>
            <a:endParaRPr lang="en-US" altLang="zh-CN" sz="2800" dirty="0"/>
          </a:p>
        </p:txBody>
      </p:sp>
      <p:graphicFrame>
        <p:nvGraphicFramePr>
          <p:cNvPr id="17" name="QO_7_BD.7_2#03da327e5?colgroup=9,20&amp;vaa=1&amp;vcp=1&amp;pid=f8af1cd98&amp;color=0,0,0&amp;vtp=1&amp;vaab=1&amp;bbb=1&amp;hb=1"/>
          <p:cNvGraphicFramePr>
            <a:graphicFrameLocks noGrp="1"/>
          </p:cNvGraphicFramePr>
          <p:nvPr>
            <p:extLst>
              <p:ext uri="{D42A27DB-BD31-4B8C-83A1-F6EECF244321}">
                <p14:modId xmlns:p14="http://schemas.microsoft.com/office/powerpoint/2010/main" val="1240718214"/>
              </p:ext>
            </p:extLst>
          </p:nvPr>
        </p:nvGraphicFramePr>
        <p:xfrm>
          <a:off x="539496" y="1508093"/>
          <a:ext cx="11082528" cy="4510088"/>
        </p:xfrm>
        <a:graphic>
          <a:graphicData uri="http://schemas.openxmlformats.org/drawingml/2006/table">
            <a:tbl>
              <a:tblPr/>
              <a:tblGrid>
                <a:gridCol w="3557016">
                  <a:extLst>
                    <a:ext uri="{9D8B030D-6E8A-4147-A177-3AD203B41FA5}">
                      <a16:colId xmlns:a16="http://schemas.microsoft.com/office/drawing/2014/main" val="20000"/>
                    </a:ext>
                  </a:extLst>
                </a:gridCol>
                <a:gridCol w="7525512">
                  <a:extLst>
                    <a:ext uri="{9D8B030D-6E8A-4147-A177-3AD203B41FA5}">
                      <a16:colId xmlns:a16="http://schemas.microsoft.com/office/drawing/2014/main" val="20001"/>
                    </a:ext>
                  </a:extLst>
                </a:gridCol>
              </a:tblGrid>
              <a:tr h="2834132">
                <a:tc>
                  <a:txBody>
                    <a:bodyPr/>
                    <a:lstStyle/>
                    <a:p>
                      <a:pPr algn="ctr" latinLnBrk="1" hangingPunct="0">
                        <a:lnSpc>
                          <a:spcPts val="21200"/>
                        </a:lnSpc>
                      </a:pPr>
                      <a:r>
                        <a:rPr lang="en-US" altLang="zh-CN" sz="11850" b="0" i="0" kern="0" spc="-99900">
                          <a:solidFill>
                            <a:srgbClr val="FFFFFF"/>
                          </a:solidFill>
                          <a:latin typeface="Times New Roman" pitchFamily="34" charset="0"/>
                          <a:ea typeface="SimSun" pitchFamily="34" charset="-122"/>
                          <a:cs typeface="Times New Roman" pitchFamily="34" charset="-120"/>
                        </a:rPr>
                        <a:t>_</a:t>
                      </a:r>
                      <a:r>
                        <a:rPr lang="en-US" altLang="zh-CN" sz="900" b="0" i="0" kern="0" spc="0">
                          <a:solidFill>
                            <a:srgbClr val="FFFFFF"/>
                          </a:solidFill>
                          <a:latin typeface="SimSun" panose="02010600030101010101" pitchFamily="2" charset="-122"/>
                          <a:ea typeface="SimSun" pitchFamily="34" charset="-122"/>
                          <a:cs typeface="Times New Roman" pitchFamily="34" charset="-120"/>
                        </a:rPr>
                        <a:t>________________________________________________________</a:t>
                      </a:r>
                      <a:endParaRPr lang="en-US" altLang="zh-CN" sz="900" spc="0" dirty="0">
                        <a:latin typeface="SimSun" panose="02010600030101010101" pitchFamily="2" charset="-122"/>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新闻：</a:t>
                      </a:r>
                      <a:r>
                        <a:rPr lang="en-US" altLang="zh-CN" sz="2800" b="0" i="0">
                          <a:solidFill>
                            <a:srgbClr val="000000"/>
                          </a:solidFill>
                          <a:latin typeface="Times New Roman" pitchFamily="34" charset="0"/>
                          <a:ea typeface="SimSun" pitchFamily="34" charset="-122"/>
                          <a:cs typeface="Times New Roman" pitchFamily="34" charset="-120"/>
                        </a:rPr>
                        <a:t>习近平主席签署第二十号主席令</a:t>
                      </a:r>
                      <a:r>
                        <a:rPr lang="en-US" altLang="zh-CN" sz="2800" b="0" i="0" spc="-100">
                          <a:solidFill>
                            <a:srgbClr val="000000"/>
                          </a:solidFill>
                          <a:latin typeface="Times New Roman" pitchFamily="34" charset="0"/>
                          <a:ea typeface="SimSun" pitchFamily="34" charset="-122"/>
                          <a:cs typeface="Times New Roman" pitchFamily="34" charset="-120"/>
                        </a:rPr>
                        <a:t>，</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中华人民共和国保守国家秘密法</a:t>
                      </a:r>
                      <a:r>
                        <a:rPr lang="en-US" altLang="zh-CN" sz="2800" b="0" i="0">
                          <a:solidFill>
                            <a:srgbClr val="000000"/>
                          </a:solidFill>
                          <a:latin typeface="Times New Roman" pitchFamily="34" charset="0"/>
                          <a:ea typeface="SimSun" pitchFamily="34" charset="-122"/>
                          <a:cs typeface="Times New Roman" pitchFamily="34" charset="-120"/>
                        </a:rPr>
                        <a:t>》已由中华</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人民共和国第十四届全国人民代表大会常务委</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员会第八次会议于</a:t>
                      </a:r>
                      <a:r>
                        <a:rPr lang="en-US" altLang="zh-CN" sz="2800" b="0" i="0" dirty="0">
                          <a:solidFill>
                            <a:srgbClr val="000000"/>
                          </a:solidFill>
                          <a:latin typeface="Times New Roman" pitchFamily="34" charset="0"/>
                          <a:ea typeface="SimSun" pitchFamily="34" charset="-122"/>
                          <a:cs typeface="Times New Roman" pitchFamily="34" charset="-120"/>
                        </a:rPr>
                        <a:t>2024年2月27日修订通过</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现</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予公布</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自2024年5月1日起施行</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1675956">
                <a:tc gridSpan="2">
                  <a:txBody>
                    <a:bodyPr/>
                    <a:lstStyle/>
                    <a:p>
                      <a:pPr marL="0" indent="0" algn="l" latinLnBrk="1" hangingPunct="0">
                        <a:lnSpc>
                          <a:spcPts val="44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学习资料：《中华人民共和国保守国家秘密法》第十条</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国家鼓</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励和支持保密科学技术研究和应用</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提升自主创新能力</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依法保护保</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密领域的知识产权</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xBody>
                    <a:bodyPr/>
                    <a:lstStyle/>
                    <a:p>
                      <a:endParaRPr lang="zh-CN"/>
                    </a:p>
                  </a:txBody>
                  <a:tcPr/>
                </a:tc>
                <a:extLst>
                  <a:ext uri="{0D108BD9-81ED-4DB2-BD59-A6C34878D82A}">
                    <a16:rowId xmlns:a16="http://schemas.microsoft.com/office/drawing/2014/main" val="10001"/>
                  </a:ext>
                </a:extLst>
              </a:tr>
            </a:tbl>
          </a:graphicData>
        </a:graphic>
      </p:graphicFrame>
      <p:pic>
        <p:nvPicPr>
          <p:cNvPr id="4" name="QO_7_BD.7_3#03da327e5.table_image?tii=1&amp;vaa=1&amp;vcp=1&amp;pid=f8af1cd98&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749808" y="1731867"/>
            <a:ext cx="3136392" cy="2386584"/>
          </a:xfrm>
          <a:prstGeom prst="rect">
            <a:avLst/>
          </a:prstGeom>
          <a:noFill/>
          <a:extLst>
            <a:ext uri="{909E8E84-426E-40DD-AFC4-6F175D3DCCD1}">
              <a14:hiddenFill xmlns:a14="http://schemas.microsoft.com/office/drawing/2010/main">
                <a:solidFill>
                  <a:schemeClr val="accent1">
                    <a:alpha val="0"/>
                  </a:schemeClr>
                </a:solidFill>
              </a14:hiddenFill>
            </a:ext>
          </a:extLst>
        </p:spPr>
      </p:pic>
    </p:spTree>
  </p:cSld>
  <p:clrMapOvr>
    <a:masterClrMapping/>
  </p:clrMapOvr>
  <p:transition>
    <p:split dir="in"/>
  </p:transition>
</p:sld>
</file>

<file path=ppt/slides/slide17.xml><?xml version="1.0" encoding="utf-8"?>
<p:sld xmlns:a="http://schemas.openxmlformats.org/drawingml/2006/main" xmlns:r="http://schemas.openxmlformats.org/officeDocument/2006/relationships" xmlns:p="http://schemas.openxmlformats.org/presentationml/2006/main">
  <p:cSld name="Slide 17&amp;si=17">
    <p:spTree>
      <p:nvGrpSpPr>
        <p:cNvPr id="1" name=""/>
        <p:cNvGrpSpPr/>
        <p:nvPr/>
      </p:nvGrpSpPr>
      <p:grpSpPr>
        <a:xfrm>
          <a:off x="0" y="0"/>
          <a:ext cx="0" cy="0"/>
          <a:chOff x="0" y="0"/>
          <a:chExt cx="0" cy="0"/>
        </a:xfrm>
      </p:grpSpPr>
      <p:sp>
        <p:nvSpPr>
          <p:cNvPr id="2" name="QO_8_BD.8_1#59fcbfd7c?vaa=1&amp;vcp=1&amp;pid=03da327e5&amp;color=0,0,0&amp;vtp=1&amp;vaab=1&amp;bt=1&amp;bbb=1&amp;hb=1"/>
          <p:cNvSpPr/>
          <p:nvPr/>
        </p:nvSpPr>
        <p:spPr>
          <a:xfrm>
            <a:off x="539496" y="449625"/>
            <a:ext cx="11109960" cy="1112457"/>
          </a:xfrm>
          <a:prstGeom prst="rect">
            <a:avLst/>
          </a:prstGeom>
          <a:noFill/>
          <a:ln/>
        </p:spPr>
        <p:txBody>
          <a:bodyPr wrap="none" lIns="0" tIns="0" rIns="0" bIns="0" rtlCol="0" anchor="t"/>
          <a:lstStyle/>
          <a:p>
            <a:pPr algn="l" latinLnBrk="1">
              <a:lnSpc>
                <a:spcPts val="4700"/>
              </a:lnSpc>
            </a:pPr>
            <a:r>
              <a:rPr lang="en-US" altLang="zh-CN" sz="2800" b="0" i="0" dirty="0">
                <a:solidFill>
                  <a:srgbClr val="000000"/>
                </a:solidFill>
                <a:latin typeface="Times New Roman" pitchFamily="34" charset="0"/>
                <a:ea typeface="SimSun" pitchFamily="34" charset="-122"/>
                <a:cs typeface="Times New Roman" pitchFamily="34" charset="-120"/>
              </a:rPr>
              <a:t>（1</a:t>
            </a:r>
            <a:r>
              <a:rPr lang="en-US" altLang="zh-CN" sz="2800" b="0" i="0">
                <a:solidFill>
                  <a:srgbClr val="000000"/>
                </a:solidFill>
                <a:latin typeface="Times New Roman" pitchFamily="34" charset="0"/>
                <a:ea typeface="SimSun" pitchFamily="34" charset="-122"/>
                <a:cs typeface="Times New Roman" pitchFamily="34" charset="-120"/>
              </a:rPr>
              <a:t>）上表中的新闻体现了全国人民代表大会和国家主席分别行使哪一</a:t>
            </a:r>
          </a:p>
          <a:p>
            <a:pPr latinLnBrk="1">
              <a:lnSpc>
                <a:spcPts val="4500"/>
              </a:lnSpc>
            </a:pPr>
            <a:r>
              <a:rPr lang="en-US" altLang="zh-CN" sz="2800" b="0" i="0">
                <a:solidFill>
                  <a:srgbClr val="000000"/>
                </a:solidFill>
                <a:latin typeface="Times New Roman" pitchFamily="34" charset="0"/>
                <a:ea typeface="SimSun" pitchFamily="34" charset="-122"/>
                <a:cs typeface="Times New Roman" pitchFamily="34" charset="-120"/>
              </a:rPr>
              <a:t>项职权</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3" name="QO_8_AN.1_1#59fcbfd7c?vaa=1&amp;vcp=1&amp;pid=03da327e5&amp;color=0,0,0&amp;vtp=1&amp;vaab=1&amp;bbb=1"/>
          <p:cNvSpPr/>
          <p:nvPr/>
        </p:nvSpPr>
        <p:spPr>
          <a:xfrm>
            <a:off x="539496" y="1636567"/>
            <a:ext cx="11109960" cy="515557"/>
          </a:xfrm>
          <a:prstGeom prst="rect">
            <a:avLst/>
          </a:prstGeom>
          <a:noFill/>
          <a:ln/>
        </p:spPr>
        <p:txBody>
          <a:bodyPr wrap="none" lIns="0" tIns="0" rIns="0" bIns="0" rtlCol="0" anchor="t"/>
          <a:lstStyle/>
          <a:p>
            <a:pPr algn="l" latinLnBrk="1">
              <a:lnSpc>
                <a:spcPts val="4500"/>
              </a:lnSpc>
            </a:pPr>
            <a:r>
              <a:rPr lang="en-US" altLang="zh-CN" sz="2800" b="1" i="0" dirty="0">
                <a:solidFill>
                  <a:srgbClr val="FF0000"/>
                </a:solidFill>
                <a:latin typeface="Times New Roman" pitchFamily="34" charset="0"/>
                <a:ea typeface="SimSun" pitchFamily="34" charset="-122"/>
                <a:cs typeface="Times New Roman" pitchFamily="34" charset="-120"/>
              </a:rPr>
              <a:t>【答案】</a:t>
            </a:r>
            <a:r>
              <a:rPr lang="en-US" altLang="zh-CN" sz="2800" b="0" i="0" dirty="0">
                <a:solidFill>
                  <a:srgbClr val="FF0000"/>
                </a:solidFill>
                <a:latin typeface="Times New Roman" pitchFamily="34" charset="0"/>
                <a:ea typeface="SimSun" pitchFamily="34" charset="-122"/>
                <a:cs typeface="Times New Roman" pitchFamily="34" charset="-120"/>
              </a:rPr>
              <a:t>立法权，公布法律。</a:t>
            </a:r>
            <a:endParaRPr lang="en-US" altLang="zh-CN" sz="2800" dirty="0"/>
          </a:p>
        </p:txBody>
      </p:sp>
      <p:sp>
        <p:nvSpPr>
          <p:cNvPr id="4" name="QO_8_BD.10_1#db1457760?vaa=1&amp;vcp=1&amp;pid=03da327e5&amp;color=0,0,0&amp;vtp=1&amp;vaab=1&amp;bbb=1&amp;hb=1"/>
          <p:cNvSpPr/>
          <p:nvPr/>
        </p:nvSpPr>
        <p:spPr>
          <a:xfrm>
            <a:off x="539496" y="2215369"/>
            <a:ext cx="11109960" cy="1112457"/>
          </a:xfrm>
          <a:prstGeom prst="rect">
            <a:avLst/>
          </a:prstGeom>
          <a:noFill/>
          <a:ln/>
        </p:spPr>
        <p:txBody>
          <a:bodyPr wrap="none" lIns="0" tIns="0" rIns="0" bIns="0" rtlCol="0" anchor="t"/>
          <a:lstStyle/>
          <a:p>
            <a:pPr algn="l" latinLnBrk="1">
              <a:lnSpc>
                <a:spcPts val="4700"/>
              </a:lnSpc>
            </a:pPr>
            <a:r>
              <a:rPr lang="en-US" altLang="zh-CN" sz="2800" b="0" i="0" dirty="0">
                <a:solidFill>
                  <a:srgbClr val="000000"/>
                </a:solidFill>
                <a:latin typeface="Times New Roman" pitchFamily="34" charset="0"/>
                <a:ea typeface="SimSun" pitchFamily="34" charset="-122"/>
                <a:cs typeface="Times New Roman" pitchFamily="34" charset="-120"/>
              </a:rPr>
              <a:t>（2）结合上述学习资料</a:t>
            </a:r>
            <a:r>
              <a:rPr lang="en-US" altLang="zh-CN" sz="2800" b="0" i="0">
                <a:solidFill>
                  <a:srgbClr val="000000"/>
                </a:solidFill>
                <a:latin typeface="Times New Roman" pitchFamily="34" charset="0"/>
                <a:ea typeface="SimSun" pitchFamily="34" charset="-122"/>
                <a:cs typeface="Times New Roman" pitchFamily="34" charset="-120"/>
              </a:rPr>
              <a:t>，运用所学知识说说新修订的保守国家秘密法</a:t>
            </a:r>
          </a:p>
          <a:p>
            <a:pPr latinLnBrk="1">
              <a:lnSpc>
                <a:spcPts val="4500"/>
              </a:lnSpc>
            </a:pP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科技含量”明显提升，主要出于何种考虑？</a:t>
            </a:r>
            <a:endParaRPr lang="en-US" altLang="zh-CN" sz="2800" dirty="0"/>
          </a:p>
        </p:txBody>
      </p:sp>
      <p:sp>
        <p:nvSpPr>
          <p:cNvPr id="5" name="QO_8_AN.2_1#db1457760?vaa=1&amp;vcp=1&amp;pid=03da327e5&amp;color=0,0,0&amp;vtp=1&amp;vaab=1&amp;bbb=1&amp;hb=1"/>
          <p:cNvSpPr/>
          <p:nvPr/>
        </p:nvSpPr>
        <p:spPr>
          <a:xfrm>
            <a:off x="539496" y="3391389"/>
            <a:ext cx="11109960" cy="2903157"/>
          </a:xfrm>
          <a:prstGeom prst="rect">
            <a:avLst/>
          </a:prstGeom>
          <a:noFill/>
          <a:ln/>
        </p:spPr>
        <p:txBody>
          <a:bodyPr wrap="none" lIns="0" tIns="0" rIns="0" bIns="0" rtlCol="0" anchor="t"/>
          <a:lstStyle/>
          <a:p>
            <a:pPr algn="l" latinLnBrk="1">
              <a:lnSpc>
                <a:spcPts val="4700"/>
              </a:lnSpc>
            </a:pPr>
            <a:r>
              <a:rPr lang="en-US" altLang="zh-CN" sz="2800" b="1" i="0" dirty="0">
                <a:solidFill>
                  <a:srgbClr val="FF0000"/>
                </a:solidFill>
                <a:latin typeface="Times New Roman" pitchFamily="34" charset="0"/>
                <a:ea typeface="SimSun" pitchFamily="34" charset="-122"/>
                <a:cs typeface="Times New Roman" pitchFamily="34" charset="-120"/>
              </a:rPr>
              <a:t>【答案】</a:t>
            </a:r>
            <a:r>
              <a:rPr lang="en-US" altLang="zh-CN" sz="2800" b="0" i="0" dirty="0">
                <a:solidFill>
                  <a:srgbClr val="FF0000"/>
                </a:solidFill>
                <a:latin typeface="Times New Roman" pitchFamily="34" charset="0"/>
                <a:ea typeface="SimSun" pitchFamily="34" charset="-122"/>
                <a:cs typeface="Times New Roman" pitchFamily="34" charset="-120"/>
              </a:rPr>
              <a:t>①</a:t>
            </a:r>
            <a:r>
              <a:rPr lang="en-US" altLang="zh-CN" sz="2800" b="0" i="0" dirty="0" err="1">
                <a:solidFill>
                  <a:srgbClr val="FF0000"/>
                </a:solidFill>
                <a:latin typeface="Times New Roman" pitchFamily="34" charset="0"/>
                <a:ea typeface="SimSun" pitchFamily="34" charset="-122"/>
                <a:cs typeface="Times New Roman" pitchFamily="34" charset="-120"/>
              </a:rPr>
              <a:t>科技自立自强是国家强盛之基、安全之要</a:t>
            </a:r>
            <a:r>
              <a:rPr lang="zh-CN" altLang="en-US" sz="2800" b="0" i="0" dirty="0">
                <a:solidFill>
                  <a:srgbClr val="FF0000"/>
                </a:solidFill>
                <a:latin typeface="Times New Roman" pitchFamily="34" charset="0"/>
                <a:ea typeface="SimSun" pitchFamily="34" charset="-122"/>
                <a:cs typeface="Times New Roman" pitchFamily="34" charset="-120"/>
              </a:rPr>
              <a:t>。</a:t>
            </a:r>
            <a:r>
              <a:rPr lang="en-US" altLang="zh-CN" sz="2800" b="0" i="0" dirty="0">
                <a:solidFill>
                  <a:srgbClr val="FF0000"/>
                </a:solidFill>
                <a:latin typeface="Times New Roman" pitchFamily="34" charset="0"/>
                <a:ea typeface="SimSun" pitchFamily="34" charset="-122"/>
                <a:cs typeface="Times New Roman" pitchFamily="34" charset="-120"/>
              </a:rPr>
              <a:t>②</a:t>
            </a:r>
            <a:r>
              <a:rPr lang="en-US" altLang="zh-CN" sz="2800" b="0" i="0" dirty="0" err="1">
                <a:solidFill>
                  <a:srgbClr val="FF0000"/>
                </a:solidFill>
                <a:latin typeface="Times New Roman" pitchFamily="34" charset="0"/>
                <a:ea typeface="SimSun" pitchFamily="34" charset="-122"/>
                <a:cs typeface="Times New Roman" pitchFamily="34" charset="-120"/>
              </a:rPr>
              <a:t>提升自主创新</a:t>
            </a:r>
            <a:endParaRPr lang="en-US" altLang="zh-CN" sz="2800" b="0" i="0" dirty="0">
              <a:solidFill>
                <a:srgbClr val="FF0000"/>
              </a:solidFill>
              <a:latin typeface="Times New Roman" pitchFamily="34" charset="0"/>
              <a:ea typeface="SimSun" pitchFamily="34" charset="-122"/>
              <a:cs typeface="Times New Roman" pitchFamily="34" charset="-120"/>
            </a:endParaRPr>
          </a:p>
          <a:p>
            <a:pPr algn="l" latinLnBrk="1">
              <a:lnSpc>
                <a:spcPts val="4700"/>
              </a:lnSpc>
            </a:pPr>
            <a:r>
              <a:rPr lang="en-US" altLang="zh-CN" sz="2800" b="0" i="0" dirty="0" err="1">
                <a:solidFill>
                  <a:srgbClr val="FF0000"/>
                </a:solidFill>
                <a:latin typeface="Times New Roman" pitchFamily="34" charset="0"/>
                <a:ea typeface="SimSun" pitchFamily="34" charset="-122"/>
                <a:cs typeface="Times New Roman" pitchFamily="34" charset="-120"/>
              </a:rPr>
              <a:t>能力，依法保护保密领域的知识产权，为科技实现高水平自立自强提供</a:t>
            </a:r>
            <a:endParaRPr lang="en-US" altLang="zh-CN" sz="2800" b="0" i="0" dirty="0">
              <a:solidFill>
                <a:srgbClr val="FF0000"/>
              </a:solidFill>
              <a:latin typeface="Times New Roman" pitchFamily="34" charset="0"/>
              <a:ea typeface="SimSun" pitchFamily="34" charset="-122"/>
              <a:cs typeface="Times New Roman" pitchFamily="34" charset="-120"/>
            </a:endParaRPr>
          </a:p>
          <a:p>
            <a:pPr algn="l" latinLnBrk="1">
              <a:lnSpc>
                <a:spcPts val="4700"/>
              </a:lnSpc>
            </a:pPr>
            <a:r>
              <a:rPr lang="en-US" altLang="zh-CN" sz="2800" b="0" i="0" dirty="0" err="1">
                <a:solidFill>
                  <a:srgbClr val="FF0000"/>
                </a:solidFill>
                <a:latin typeface="Times New Roman" pitchFamily="34" charset="0"/>
                <a:ea typeface="SimSun" pitchFamily="34" charset="-122"/>
                <a:cs typeface="Times New Roman" pitchFamily="34" charset="-120"/>
              </a:rPr>
              <a:t>法律支持</a:t>
            </a:r>
            <a:r>
              <a:rPr lang="en-US" altLang="zh-CN" sz="2800" b="0" i="0" dirty="0">
                <a:solidFill>
                  <a:srgbClr val="FF0000"/>
                </a:solidFill>
                <a:latin typeface="Times New Roman" pitchFamily="34" charset="0"/>
                <a:ea typeface="SimSun" pitchFamily="34" charset="-122"/>
                <a:cs typeface="Times New Roman" pitchFamily="34" charset="-120"/>
              </a:rPr>
              <a:t>。③保护知识产权就是尊重创造、保护创新。④</a:t>
            </a:r>
            <a:r>
              <a:rPr lang="en-US" altLang="zh-CN" sz="2800" b="0" i="0" dirty="0" err="1">
                <a:solidFill>
                  <a:srgbClr val="FF0000"/>
                </a:solidFill>
                <a:latin typeface="Times New Roman" pitchFamily="34" charset="0"/>
                <a:ea typeface="SimSun" pitchFamily="34" charset="-122"/>
                <a:cs typeface="Times New Roman" pitchFamily="34" charset="-120"/>
              </a:rPr>
              <a:t>科技创新能力</a:t>
            </a:r>
            <a:endParaRPr lang="en-US" altLang="zh-CN" sz="2800" b="0" i="0" dirty="0">
              <a:solidFill>
                <a:srgbClr val="FF0000"/>
              </a:solidFill>
              <a:latin typeface="Times New Roman" pitchFamily="34" charset="0"/>
              <a:ea typeface="SimSun" pitchFamily="34" charset="-122"/>
              <a:cs typeface="Times New Roman" pitchFamily="34" charset="-120"/>
            </a:endParaRPr>
          </a:p>
          <a:p>
            <a:pPr algn="l" latinLnBrk="1">
              <a:lnSpc>
                <a:spcPts val="4700"/>
              </a:lnSpc>
            </a:pPr>
            <a:r>
              <a:rPr lang="en-US" altLang="zh-CN" sz="2800" b="0" i="0" dirty="0" err="1">
                <a:solidFill>
                  <a:srgbClr val="FF0000"/>
                </a:solidFill>
                <a:latin typeface="Times New Roman" pitchFamily="34" charset="0"/>
                <a:ea typeface="SimSun" pitchFamily="34" charset="-122"/>
                <a:cs typeface="Times New Roman" pitchFamily="34" charset="-120"/>
              </a:rPr>
              <a:t>已经成为综合国力竞争的决定性因素</a:t>
            </a:r>
            <a:r>
              <a:rPr lang="en-US" altLang="zh-CN" sz="2800" b="0" i="0" dirty="0">
                <a:solidFill>
                  <a:srgbClr val="FF0000"/>
                </a:solidFill>
                <a:latin typeface="Times New Roman" pitchFamily="34" charset="0"/>
                <a:ea typeface="SimSun" pitchFamily="34" charset="-122"/>
                <a:cs typeface="Times New Roman" pitchFamily="34" charset="-120"/>
              </a:rPr>
              <a:t>。⑤</a:t>
            </a:r>
            <a:r>
              <a:rPr lang="en-US" altLang="zh-CN" sz="2800" b="0" i="0" dirty="0" err="1">
                <a:solidFill>
                  <a:srgbClr val="FF0000"/>
                </a:solidFill>
                <a:latin typeface="Times New Roman" pitchFamily="34" charset="0"/>
                <a:ea typeface="SimSun" pitchFamily="34" charset="-122"/>
                <a:cs typeface="Times New Roman" pitchFamily="34" charset="-120"/>
              </a:rPr>
              <a:t>国家安全有保障，经济社会才</a:t>
            </a:r>
            <a:endParaRPr lang="en-US" altLang="zh-CN" sz="2800" b="0" i="0" dirty="0">
              <a:solidFill>
                <a:srgbClr val="FF0000"/>
              </a:solidFill>
              <a:latin typeface="Times New Roman" pitchFamily="34" charset="0"/>
              <a:ea typeface="SimSun" pitchFamily="34" charset="-122"/>
              <a:cs typeface="Times New Roman" pitchFamily="34" charset="-120"/>
            </a:endParaRPr>
          </a:p>
          <a:p>
            <a:pPr algn="l" latinLnBrk="1">
              <a:lnSpc>
                <a:spcPts val="4700"/>
              </a:lnSpc>
            </a:pPr>
            <a:r>
              <a:rPr lang="en-US" altLang="zh-CN" sz="2800" b="0" i="0">
                <a:solidFill>
                  <a:srgbClr val="FF0000"/>
                </a:solidFill>
                <a:latin typeface="Times New Roman" pitchFamily="34" charset="0"/>
                <a:ea typeface="SimSun" pitchFamily="34" charset="-122"/>
                <a:cs typeface="Times New Roman" pitchFamily="34" charset="-120"/>
              </a:rPr>
              <a:t>能不断发展</a:t>
            </a:r>
            <a:r>
              <a:rPr lang="en-US" altLang="zh-CN" sz="2800" b="0" i="0" dirty="0" err="1">
                <a:solidFill>
                  <a:srgbClr val="FF0000"/>
                </a:solidFill>
                <a:latin typeface="Times New Roman" pitchFamily="34" charset="0"/>
                <a:ea typeface="SimSun" pitchFamily="34" charset="-122"/>
                <a:cs typeface="Times New Roman" pitchFamily="34" charset="-120"/>
              </a:rPr>
              <a:t>，国家才能更加繁荣富强</a:t>
            </a:r>
            <a:r>
              <a:rPr lang="en-US" altLang="zh-CN" sz="2800" b="0" i="0" dirty="0">
                <a:solidFill>
                  <a:srgbClr val="FF0000"/>
                </a:solidFill>
                <a:latin typeface="Times New Roman" pitchFamily="34" charset="0"/>
                <a:ea typeface="SimSun" pitchFamily="34" charset="-122"/>
                <a:cs typeface="Times New Roman" pitchFamily="34" charset="-120"/>
              </a:rPr>
              <a:t>。</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499"/>
                                          </p:stCondLst>
                                        </p:cTn>
                                        <p:tgtEl>
                                          <p:spTgt spid="5">
                                            <p:bg/>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5">
                                            <p:txEl>
                                              <p:pRg st="0" end="0"/>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499"/>
                                          </p:stCondLst>
                                        </p:cTn>
                                        <p:tgtEl>
                                          <p:spTgt spid="5">
                                            <p:txEl>
                                              <p:pRg st="1" end="1"/>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499"/>
                                          </p:stCondLst>
                                        </p:cTn>
                                        <p:tgtEl>
                                          <p:spTgt spid="5">
                                            <p:txEl>
                                              <p:pRg st="2" end="2"/>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499"/>
                                          </p:stCondLst>
                                        </p:cTn>
                                        <p:tgtEl>
                                          <p:spTgt spid="5">
                                            <p:txEl>
                                              <p:pRg st="3" end="3"/>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499"/>
                                          </p:stCondLst>
                                        </p:cTn>
                                        <p:tgtEl>
                                          <p:spTgt spid="5">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5" grpId="0" build="p" animBg="1"/>
    </p:bldLst>
  </p:timing>
</p:sld>
</file>

<file path=ppt/slides/slide18.xml><?xml version="1.0" encoding="utf-8"?>
<p:sld xmlns:a="http://schemas.openxmlformats.org/drawingml/2006/main" xmlns:r="http://schemas.openxmlformats.org/officeDocument/2006/relationships" xmlns:p="http://schemas.openxmlformats.org/presentationml/2006/main">
  <p:cSld name="Slide 18&amp;si=18">
    <p:spTree>
      <p:nvGrpSpPr>
        <p:cNvPr id="1" name=""/>
        <p:cNvGrpSpPr/>
        <p:nvPr/>
      </p:nvGrpSpPr>
      <p:grpSpPr>
        <a:xfrm>
          <a:off x="0" y="0"/>
          <a:ext cx="0" cy="0"/>
          <a:chOff x="0" y="0"/>
          <a:chExt cx="0" cy="0"/>
        </a:xfrm>
      </p:grpSpPr>
      <p:sp>
        <p:nvSpPr>
          <p:cNvPr id="2" name="QO_8_BD.12_1#091bee886?vaa=1&amp;vcp=1&amp;pid=03da327e5&amp;color=0,0,0&amp;vtp=1&amp;vaab=1&amp;bt=1&amp;bbb=1&amp;hb=1"/>
          <p:cNvSpPr/>
          <p:nvPr/>
        </p:nvSpPr>
        <p:spPr>
          <a:xfrm>
            <a:off x="539496" y="900938"/>
            <a:ext cx="11109960" cy="12013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（3）有同学说：“虽然保守国家秘密是每个公民的义务</a:t>
            </a:r>
            <a:r>
              <a:rPr lang="en-US" altLang="zh-CN" sz="2800" b="0" i="0">
                <a:solidFill>
                  <a:srgbClr val="000000"/>
                </a:solidFill>
                <a:latin typeface="Times New Roman" pitchFamily="34" charset="0"/>
                <a:ea typeface="SimSun" pitchFamily="34" charset="-122"/>
                <a:cs typeface="Times New Roman" pitchFamily="34" charset="-120"/>
              </a:rPr>
              <a:t>，但平时我接触</a:t>
            </a:r>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不到国家秘密</a:t>
            </a:r>
            <a:r>
              <a:rPr lang="en-US" altLang="zh-CN" sz="2800" b="0" i="0" dirty="0">
                <a:solidFill>
                  <a:srgbClr val="000000"/>
                </a:solidFill>
                <a:latin typeface="Times New Roman" pitchFamily="34" charset="0"/>
                <a:ea typeface="SimSun" pitchFamily="34" charset="-122"/>
                <a:cs typeface="Times New Roman" pitchFamily="34" charset="-120"/>
              </a:rPr>
              <a:t>，所以保守国家秘密与我无关。”请你评析此观点。</a:t>
            </a:r>
            <a:endParaRPr lang="en-US" altLang="zh-CN" sz="2800" dirty="0"/>
          </a:p>
        </p:txBody>
      </p:sp>
      <p:sp>
        <p:nvSpPr>
          <p:cNvPr id="3" name="QO_8_AN.1_1#091bee886?vaa=1&amp;vcp=1&amp;pid=03da327e5&amp;color=0,0,0&amp;vtp=1&amp;vaab=1&amp;bbb=1&amp;hb=1"/>
          <p:cNvSpPr/>
          <p:nvPr/>
        </p:nvSpPr>
        <p:spPr>
          <a:xfrm>
            <a:off x="539496" y="2183955"/>
            <a:ext cx="11109960" cy="3792157"/>
          </a:xfrm>
          <a:prstGeom prst="rect">
            <a:avLst/>
          </a:prstGeom>
          <a:noFill/>
          <a:ln/>
        </p:spPr>
        <p:txBody>
          <a:bodyPr wrap="none" lIns="0" tIns="0" rIns="0" bIns="0" rtlCol="0" anchor="t"/>
          <a:lstStyle/>
          <a:p>
            <a:pPr algn="l" latinLnBrk="1">
              <a:lnSpc>
                <a:spcPts val="5100"/>
              </a:lnSpc>
            </a:pPr>
            <a:r>
              <a:rPr lang="en-US" altLang="zh-CN" sz="2800" b="1" i="0" dirty="0">
                <a:solidFill>
                  <a:srgbClr val="FF0000"/>
                </a:solidFill>
                <a:latin typeface="Times New Roman" pitchFamily="34" charset="0"/>
                <a:ea typeface="SimSun" pitchFamily="34" charset="-122"/>
                <a:cs typeface="Times New Roman" pitchFamily="34" charset="-120"/>
              </a:rPr>
              <a:t>【答案】</a:t>
            </a:r>
            <a:r>
              <a:rPr lang="en-US" altLang="zh-CN" sz="2800" b="0" i="0" dirty="0">
                <a:solidFill>
                  <a:srgbClr val="FF0000"/>
                </a:solidFill>
                <a:latin typeface="Times New Roman" pitchFamily="34" charset="0"/>
                <a:ea typeface="SimSun" pitchFamily="34" charset="-122"/>
                <a:cs typeface="Times New Roman" pitchFamily="34" charset="-120"/>
              </a:rPr>
              <a:t>①</a:t>
            </a:r>
            <a:r>
              <a:rPr lang="en-US" altLang="zh-CN" sz="2800" b="0" i="0" dirty="0" err="1">
                <a:solidFill>
                  <a:srgbClr val="FF0000"/>
                </a:solidFill>
                <a:latin typeface="Times New Roman" pitchFamily="34" charset="0"/>
                <a:ea typeface="SimSun" pitchFamily="34" charset="-122"/>
                <a:cs typeface="Times New Roman" pitchFamily="34" charset="-120"/>
              </a:rPr>
              <a:t>该同学的观点是错误的，保守国家秘密是公民必须履行的义</a:t>
            </a:r>
            <a:endParaRPr lang="en-US" altLang="zh-CN" sz="2800" b="0" i="0" dirty="0">
              <a:solidFill>
                <a:srgbClr val="FF0000"/>
              </a:solidFill>
              <a:latin typeface="Times New Roman" pitchFamily="34" charset="0"/>
              <a:ea typeface="SimSun" pitchFamily="34" charset="-122"/>
              <a:cs typeface="Times New Roman" pitchFamily="34" charset="-120"/>
            </a:endParaRPr>
          </a:p>
          <a:p>
            <a:pPr latinLnBrk="1">
              <a:lnSpc>
                <a:spcPts val="5100"/>
              </a:lnSpc>
            </a:pPr>
            <a:r>
              <a:rPr lang="en-US" altLang="zh-CN" sz="2800" b="0" i="0" dirty="0" err="1">
                <a:solidFill>
                  <a:srgbClr val="FF0000"/>
                </a:solidFill>
                <a:latin typeface="Times New Roman" pitchFamily="34" charset="0"/>
                <a:ea typeface="SimSun" pitchFamily="34" charset="-122"/>
                <a:cs typeface="Times New Roman" pitchFamily="34" charset="-120"/>
              </a:rPr>
              <a:t>务，是公民必须承担的责任</a:t>
            </a:r>
            <a:r>
              <a:rPr lang="en-US" altLang="zh-CN" sz="2800" b="0" i="0" dirty="0">
                <a:solidFill>
                  <a:srgbClr val="FF0000"/>
                </a:solidFill>
                <a:latin typeface="Times New Roman" pitchFamily="34" charset="0"/>
                <a:ea typeface="SimSun" pitchFamily="34" charset="-122"/>
                <a:cs typeface="Times New Roman" pitchFamily="34" charset="-120"/>
              </a:rPr>
              <a:t>。②</a:t>
            </a:r>
            <a:r>
              <a:rPr lang="en-US" altLang="zh-CN" sz="2800" b="0" i="0" dirty="0" err="1">
                <a:solidFill>
                  <a:srgbClr val="FF0000"/>
                </a:solidFill>
                <a:latin typeface="Times New Roman" pitchFamily="34" charset="0"/>
                <a:ea typeface="SimSun" pitchFamily="34" charset="-122"/>
                <a:cs typeface="Times New Roman" pitchFamily="34" charset="-120"/>
              </a:rPr>
              <a:t>保守国家秘密是维护国家安全的重要内</a:t>
            </a:r>
            <a:endParaRPr lang="en-US" altLang="zh-CN" sz="2800" b="0" i="0" dirty="0">
              <a:solidFill>
                <a:srgbClr val="FF0000"/>
              </a:solidFill>
              <a:latin typeface="Times New Roman" pitchFamily="34" charset="0"/>
              <a:ea typeface="SimSun" pitchFamily="34" charset="-122"/>
              <a:cs typeface="Times New Roman" pitchFamily="34" charset="-120"/>
            </a:endParaRPr>
          </a:p>
          <a:p>
            <a:pPr latinLnBrk="1">
              <a:lnSpc>
                <a:spcPts val="5100"/>
              </a:lnSpc>
            </a:pPr>
            <a:r>
              <a:rPr lang="en-US" altLang="zh-CN" sz="2800" b="0" i="0" dirty="0" err="1">
                <a:solidFill>
                  <a:srgbClr val="FF0000"/>
                </a:solidFill>
                <a:latin typeface="Times New Roman" pitchFamily="34" charset="0"/>
                <a:ea typeface="SimSun" pitchFamily="34" charset="-122"/>
                <a:cs typeface="Times New Roman" pitchFamily="34" charset="-120"/>
              </a:rPr>
              <a:t>容，维护国家安全人人可为</a:t>
            </a:r>
            <a:r>
              <a:rPr lang="en-US" altLang="zh-CN" sz="2800" b="0" i="0" dirty="0">
                <a:solidFill>
                  <a:srgbClr val="FF0000"/>
                </a:solidFill>
                <a:latin typeface="Times New Roman" pitchFamily="34" charset="0"/>
                <a:ea typeface="SimSun" pitchFamily="34" charset="-122"/>
                <a:cs typeface="Times New Roman" pitchFamily="34" charset="-120"/>
              </a:rPr>
              <a:t>。③</a:t>
            </a:r>
            <a:r>
              <a:rPr lang="en-US" altLang="zh-CN" sz="2800" b="0" i="0" dirty="0" err="1">
                <a:solidFill>
                  <a:srgbClr val="FF0000"/>
                </a:solidFill>
                <a:latin typeface="Times New Roman" pitchFamily="34" charset="0"/>
                <a:ea typeface="SimSun" pitchFamily="34" charset="-122"/>
                <a:cs typeface="Times New Roman" pitchFamily="34" charset="-120"/>
              </a:rPr>
              <a:t>青少年也要认真学习有关国家安全和保</a:t>
            </a:r>
            <a:endParaRPr lang="en-US" altLang="zh-CN" sz="2800" b="0" i="0" dirty="0">
              <a:solidFill>
                <a:srgbClr val="FF0000"/>
              </a:solidFill>
              <a:latin typeface="Times New Roman" pitchFamily="34" charset="0"/>
              <a:ea typeface="SimSun" pitchFamily="34" charset="-122"/>
              <a:cs typeface="Times New Roman" pitchFamily="34" charset="-120"/>
            </a:endParaRPr>
          </a:p>
          <a:p>
            <a:pPr latinLnBrk="1">
              <a:lnSpc>
                <a:spcPts val="5100"/>
              </a:lnSpc>
            </a:pPr>
            <a:r>
              <a:rPr lang="en-US" altLang="zh-CN" sz="2800" b="0" i="0" dirty="0" err="1">
                <a:solidFill>
                  <a:srgbClr val="FF0000"/>
                </a:solidFill>
                <a:latin typeface="Times New Roman" pitchFamily="34" charset="0"/>
                <a:ea typeface="SimSun" pitchFamily="34" charset="-122"/>
                <a:cs typeface="Times New Roman" pitchFamily="34" charset="-120"/>
              </a:rPr>
              <a:t>密工作的法律法规、规章制度，增强维护国家安全的意识</a:t>
            </a:r>
            <a:r>
              <a:rPr lang="en-US" altLang="zh-CN" sz="2800" b="0" i="0" dirty="0">
                <a:solidFill>
                  <a:srgbClr val="FF0000"/>
                </a:solidFill>
                <a:latin typeface="Times New Roman" pitchFamily="34" charset="0"/>
                <a:ea typeface="SimSun" pitchFamily="34" charset="-122"/>
                <a:cs typeface="Times New Roman" pitchFamily="34" charset="-120"/>
              </a:rPr>
              <a:t>。④</a:t>
            </a:r>
            <a:r>
              <a:rPr lang="en-US" altLang="zh-CN" sz="2800" b="0" i="0" dirty="0" err="1">
                <a:solidFill>
                  <a:srgbClr val="FF0000"/>
                </a:solidFill>
                <a:latin typeface="Times New Roman" pitchFamily="34" charset="0"/>
                <a:ea typeface="SimSun" pitchFamily="34" charset="-122"/>
                <a:cs typeface="Times New Roman" pitchFamily="34" charset="-120"/>
              </a:rPr>
              <a:t>我们要不</a:t>
            </a:r>
            <a:endParaRPr lang="en-US" altLang="zh-CN" sz="2800" b="0" i="0" dirty="0">
              <a:solidFill>
                <a:srgbClr val="FF0000"/>
              </a:solidFill>
              <a:latin typeface="Times New Roman" pitchFamily="34" charset="0"/>
              <a:ea typeface="SimSun" pitchFamily="34" charset="-122"/>
              <a:cs typeface="Times New Roman" pitchFamily="34" charset="-120"/>
            </a:endParaRPr>
          </a:p>
          <a:p>
            <a:pPr latinLnBrk="1">
              <a:lnSpc>
                <a:spcPts val="5100"/>
              </a:lnSpc>
            </a:pPr>
            <a:r>
              <a:rPr lang="en-US" altLang="zh-CN" sz="2800" b="0" i="0" dirty="0" err="1">
                <a:solidFill>
                  <a:srgbClr val="FF0000"/>
                </a:solidFill>
                <a:latin typeface="Times New Roman" pitchFamily="34" charset="0"/>
                <a:ea typeface="SimSun" pitchFamily="34" charset="-122"/>
                <a:cs typeface="Times New Roman" pitchFamily="34" charset="-120"/>
              </a:rPr>
              <a:t>断增强防范意识、提高防范能力，善于识别危害国家安全的各种伪装</a:t>
            </a:r>
            <a:r>
              <a:rPr lang="en-US" altLang="zh-CN" sz="2800" b="0" i="0" dirty="0">
                <a:solidFill>
                  <a:srgbClr val="FF0000"/>
                </a:solidFill>
                <a:latin typeface="Times New Roman" pitchFamily="34" charset="0"/>
                <a:ea typeface="SimSun" pitchFamily="34" charset="-122"/>
                <a:cs typeface="Times New Roman" pitchFamily="34" charset="-120"/>
              </a:rPr>
              <a:t>，</a:t>
            </a:r>
          </a:p>
          <a:p>
            <a:pPr latinLnBrk="1">
              <a:lnSpc>
                <a:spcPts val="4900"/>
              </a:lnSpc>
            </a:pPr>
            <a:r>
              <a:rPr lang="en-US" altLang="zh-CN" sz="2800" b="0" i="0" dirty="0" err="1">
                <a:solidFill>
                  <a:srgbClr val="FF0000"/>
                </a:solidFill>
                <a:latin typeface="Times New Roman" pitchFamily="34" charset="0"/>
                <a:ea typeface="SimSun" pitchFamily="34" charset="-122"/>
                <a:cs typeface="Times New Roman" pitchFamily="34" charset="-120"/>
              </a:rPr>
              <a:t>为维护国家安全贡献力量</a:t>
            </a:r>
            <a:r>
              <a:rPr lang="en-US" altLang="zh-CN" sz="2800" b="0" i="0" dirty="0">
                <a:solidFill>
                  <a:srgbClr val="FF0000"/>
                </a:solidFill>
                <a:latin typeface="Times New Roman" pitchFamily="34" charset="0"/>
                <a:ea typeface="SimSun" pitchFamily="34" charset="-122"/>
                <a:cs typeface="Times New Roman" pitchFamily="34" charset="-120"/>
              </a:rPr>
              <a:t>。</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3">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3">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3">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499"/>
                                          </p:stCondLst>
                                        </p:cTn>
                                        <p:tgtEl>
                                          <p:spTgt spid="3">
                                            <p:txEl>
                                              <p:pRg st="4" end="4"/>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499"/>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9.xml><?xml version="1.0" encoding="utf-8"?>
<p:sld xmlns:a="http://schemas.openxmlformats.org/drawingml/2006/main" xmlns:r="http://schemas.openxmlformats.org/officeDocument/2006/relationships" xmlns:p="http://schemas.openxmlformats.org/presentationml/2006/main">
  <p:cSld name="Slide 19&amp;si=19">
    <p:spTree>
      <p:nvGrpSpPr>
        <p:cNvPr id="1" name=""/>
        <p:cNvGrpSpPr/>
        <p:nvPr/>
      </p:nvGrpSpPr>
      <p:grpSpPr>
        <a:xfrm>
          <a:off x="0" y="0"/>
          <a:ext cx="0" cy="0"/>
          <a:chOff x="0" y="0"/>
          <a:chExt cx="0" cy="0"/>
        </a:xfrm>
      </p:grpSpPr>
      <p:sp>
        <p:nvSpPr>
          <p:cNvPr id="2" name="P_7#11ddd2f63?vcp=1&amp;pid=f8af1cd98&amp;color=0,0,0&amp;vtp=1&amp;vaab=1&amp;bt=1&amp;bbb=1"/>
          <p:cNvSpPr/>
          <p:nvPr/>
        </p:nvSpPr>
        <p:spPr>
          <a:xfrm>
            <a:off x="539496" y="3145504"/>
            <a:ext cx="11109960" cy="553657"/>
          </a:xfrm>
          <a:prstGeom prst="rect">
            <a:avLst/>
          </a:prstGeom>
          <a:noFill/>
          <a:ln/>
        </p:spPr>
        <p:txBody>
          <a:bodyPr wrap="none" lIns="0" tIns="0" rIns="0" bIns="0" rtlCol="0" anchor="t"/>
          <a:lstStyle/>
          <a:p>
            <a:pPr algn="ctr" latinLnBrk="1">
              <a:lnSpc>
                <a:spcPts val="4900"/>
              </a:lnSpc>
            </a:pPr>
            <a:r>
              <a:rPr lang="en-US" altLang="zh-CN" sz="2800" b="1" i="0" dirty="0">
                <a:solidFill>
                  <a:srgbClr val="000000"/>
                </a:solidFill>
                <a:latin typeface="Times New Roman" pitchFamily="34" charset="0"/>
                <a:ea typeface="SimSun" pitchFamily="34" charset="-122"/>
                <a:cs typeface="Times New Roman" pitchFamily="34" charset="-120"/>
              </a:rPr>
              <a:t>请完成第183~184页【备考练习】习题</a:t>
            </a:r>
            <a:endParaRPr lang="en-US" altLang="zh-CN" sz="2800" dirty="0"/>
          </a:p>
        </p:txBody>
      </p:sp>
    </p:spTree>
  </p:cSld>
  <p:clrMapOvr>
    <a:masterClrMapping/>
  </p:clrMapOvr>
  <p:transition>
    <p:split dir="in"/>
  </p:transition>
</p:sld>
</file>

<file path=ppt/slides/slide2.xml><?xml version="1.0" encoding="utf-8"?>
<p:sld xmlns:a="http://schemas.openxmlformats.org/drawingml/2006/main" xmlns:r="http://schemas.openxmlformats.org/officeDocument/2006/relationships" xmlns:p="http://schemas.openxmlformats.org/presentationml/2006/main">
  <p:cSld name="Slide 2&amp;si=2">
    <p:spTree>
      <p:nvGrpSpPr>
        <p:cNvPr id="1" name=""/>
        <p:cNvGrpSpPr/>
        <p:nvPr/>
      </p:nvGrpSpPr>
      <p:grpSpPr>
        <a:xfrm>
          <a:off x="0" y="0"/>
          <a:ext cx="0" cy="0"/>
          <a:chOff x="0" y="0"/>
          <a:chExt cx="0" cy="0"/>
        </a:xfrm>
      </p:grpSpPr>
      <p:sp>
        <p:nvSpPr>
          <p:cNvPr id="2" name="C_2#ec1d9635c.fixed?vcp=1&amp;pid=ed824f3b5&amp;color=241,138,6&amp;vtp=1&amp;vaab=1&amp;bbb=1"/>
          <p:cNvSpPr/>
          <p:nvPr/>
        </p:nvSpPr>
        <p:spPr>
          <a:xfrm>
            <a:off x="265176" y="1170432"/>
            <a:ext cx="11585448" cy="832104"/>
          </a:xfrm>
          <a:prstGeom prst="rect">
            <a:avLst/>
          </a:prstGeom>
          <a:noFill/>
          <a:ln/>
        </p:spPr>
        <p:txBody>
          <a:bodyPr wrap="none" lIns="0" tIns="0" rIns="0" bIns="0" rtlCol="0" anchor="ctr"/>
          <a:lstStyle/>
          <a:p>
            <a:pPr algn="ctr" latinLnBrk="1">
              <a:lnSpc>
                <a:spcPts val="6200"/>
              </a:lnSpc>
            </a:pPr>
            <a:r>
              <a:rPr lang="en-US" altLang="zh-CN" sz="5000" b="1" i="0" dirty="0">
                <a:solidFill>
                  <a:srgbClr val="F18A06"/>
                </a:solidFill>
                <a:latin typeface="微软雅黑" pitchFamily="34" charset="0"/>
                <a:ea typeface="微软雅黑" pitchFamily="34" charset="-122"/>
                <a:cs typeface="微软雅黑" pitchFamily="34" charset="-120"/>
              </a:rPr>
              <a:t>复习讲义</a:t>
            </a:r>
            <a:endParaRPr lang="en-US" altLang="zh-CN" sz="5000" dirty="0"/>
          </a:p>
        </p:txBody>
      </p:sp>
      <p:sp>
        <p:nvSpPr>
          <p:cNvPr id="3" name="C_2#ec1d9635c.fixed?vcp=1&amp;pid=ed824f3b5&amp;color=86,186,157&amp;vtp=1&amp;vaab=1&amp;bbb=1"/>
          <p:cNvSpPr/>
          <p:nvPr/>
        </p:nvSpPr>
        <p:spPr>
          <a:xfrm>
            <a:off x="265176" y="2423160"/>
            <a:ext cx="11585448" cy="832104"/>
          </a:xfrm>
          <a:prstGeom prst="rect">
            <a:avLst/>
          </a:prstGeom>
          <a:noFill/>
          <a:ln/>
        </p:spPr>
        <p:txBody>
          <a:bodyPr wrap="none" lIns="0" tIns="0" rIns="0" bIns="0" rtlCol="0" anchor="ctr"/>
          <a:lstStyle/>
          <a:p>
            <a:pPr algn="ctr" latinLnBrk="1">
              <a:lnSpc>
                <a:spcPts val="6000"/>
              </a:lnSpc>
            </a:pPr>
            <a:r>
              <a:rPr lang="en-US" altLang="zh-CN" sz="4800" b="1" i="0" dirty="0">
                <a:solidFill>
                  <a:srgbClr val="56BA9D"/>
                </a:solidFill>
                <a:latin typeface="微软雅黑" pitchFamily="34" charset="0"/>
                <a:ea typeface="微软雅黑" pitchFamily="34" charset="-122"/>
                <a:cs typeface="微软雅黑" pitchFamily="34" charset="-120"/>
              </a:rPr>
              <a:t>第二篇</a:t>
            </a:r>
            <a:r>
              <a:rPr lang="en-US" altLang="zh-CN" sz="4800" b="1" i="0" dirty="0">
                <a:solidFill>
                  <a:srgbClr val="56BA9D"/>
                </a:solidFill>
                <a:latin typeface="SimSun" pitchFamily="34" charset="0"/>
                <a:ea typeface="SimSun" pitchFamily="34" charset="-122"/>
                <a:cs typeface="SimSun" pitchFamily="34" charset="-120"/>
              </a:rPr>
              <a:t> </a:t>
            </a:r>
            <a:r>
              <a:rPr lang="en-US" altLang="zh-CN" sz="4800" b="1" i="0" dirty="0">
                <a:solidFill>
                  <a:srgbClr val="56BA9D"/>
                </a:solidFill>
                <a:latin typeface="微软雅黑" pitchFamily="34" charset="0"/>
                <a:ea typeface="微软雅黑" pitchFamily="34" charset="-122"/>
                <a:cs typeface="微软雅黑" pitchFamily="34" charset="-120"/>
              </a:rPr>
              <a:t>专题突破</a:t>
            </a:r>
            <a:endParaRPr lang="en-US" altLang="zh-CN" sz="4800" dirty="0"/>
          </a:p>
        </p:txBody>
      </p:sp>
      <p:sp>
        <p:nvSpPr>
          <p:cNvPr id="4" name="C_2_BD#ec1d9635c.fixed?vcp=1&amp;pid=ed824f3b5&amp;color=0,0,0&amp;vtp=1&amp;vaab=1&amp;bbb=1"/>
          <p:cNvSpPr/>
          <p:nvPr/>
        </p:nvSpPr>
        <p:spPr>
          <a:xfrm>
            <a:off x="265176" y="3675888"/>
            <a:ext cx="11585448" cy="832104"/>
          </a:xfrm>
          <a:prstGeom prst="rect">
            <a:avLst/>
          </a:prstGeom>
          <a:noFill/>
          <a:ln/>
        </p:spPr>
        <p:txBody>
          <a:bodyPr wrap="none" lIns="0" tIns="0" rIns="0" bIns="0" rtlCol="0" anchor="ctr"/>
          <a:lstStyle/>
          <a:p>
            <a:pPr algn="ctr" latinLnBrk="1">
              <a:lnSpc>
                <a:spcPts val="5000"/>
              </a:lnSpc>
            </a:pPr>
            <a:r>
              <a:rPr lang="en-US" altLang="zh-CN" sz="4000" b="1" i="0" dirty="0">
                <a:solidFill>
                  <a:srgbClr val="000000"/>
                </a:solidFill>
                <a:latin typeface="微软雅黑" pitchFamily="34" charset="0"/>
                <a:ea typeface="微软雅黑" pitchFamily="34" charset="-122"/>
                <a:cs typeface="微软雅黑" pitchFamily="34" charset="-120"/>
              </a:rPr>
              <a:t>第二部分</a:t>
            </a:r>
            <a:r>
              <a:rPr lang="en-US" altLang="zh-CN" sz="4000" b="1" i="0" dirty="0">
                <a:solidFill>
                  <a:srgbClr val="000000"/>
                </a:solidFill>
                <a:latin typeface="SimSun" pitchFamily="34" charset="0"/>
                <a:ea typeface="SimSun" pitchFamily="34" charset="-122"/>
                <a:cs typeface="SimSun" pitchFamily="34" charset="-120"/>
              </a:rPr>
              <a:t> </a:t>
            </a:r>
            <a:r>
              <a:rPr lang="en-US" altLang="zh-CN" sz="4000" b="1" i="0" dirty="0">
                <a:solidFill>
                  <a:srgbClr val="000000"/>
                </a:solidFill>
                <a:latin typeface="微软雅黑" pitchFamily="34" charset="0"/>
                <a:ea typeface="微软雅黑" pitchFamily="34" charset="-122"/>
                <a:cs typeface="微软雅黑" pitchFamily="34" charset="-120"/>
              </a:rPr>
              <a:t>法治教育</a:t>
            </a:r>
            <a:endParaRPr lang="en-US" altLang="zh-CN" sz="4000" dirty="0"/>
          </a:p>
        </p:txBody>
      </p:sp>
    </p:spTree>
  </p:cSld>
  <p:clrMapOvr>
    <a:masterClrMapping/>
  </p:clrMapOvr>
  <p:transition>
    <p:split dir="in"/>
  </p:transition>
</p:sld>
</file>

<file path=ppt/slides/slide20.xml><?xml version="1.0" encoding="utf-8"?>
<p:sld xmlns:a="http://schemas.openxmlformats.org/drawingml/2006/main" xmlns:r="http://schemas.openxmlformats.org/officeDocument/2006/relationships" xmlns:p="http://schemas.openxmlformats.org/presentationml/2006/main">
  <p:cSld name="Slide 20&amp;si=20">
    <p:spTree>
      <p:nvGrpSpPr>
        <p:cNvPr id="1" name=""/>
        <p:cNvGrpSpPr/>
        <p:nvPr/>
      </p:nvGrpSpPr>
      <p:grpSpPr>
        <a:xfrm>
          <a:off x="0" y="0"/>
          <a:ext cx="0" cy="0"/>
          <a:chOff x="0" y="0"/>
          <a:chExt cx="0" cy="0"/>
        </a:xfrm>
      </p:grpSpPr>
      <p:sp>
        <p:nvSpPr>
          <p:cNvPr id="2" name="C_4#ce91e3740.fixed?vcp=1&amp;pid=17e8b5de6&amp;color=0,0,0&amp;vtp=1&amp;vaab=1&amp;bbb=1"/>
          <p:cNvSpPr/>
          <p:nvPr/>
        </p:nvSpPr>
        <p:spPr>
          <a:xfrm>
            <a:off x="320040" y="2679192"/>
            <a:ext cx="11521440" cy="713232"/>
          </a:xfrm>
          <a:prstGeom prst="rect">
            <a:avLst/>
          </a:prstGeom>
          <a:noFill/>
          <a:ln/>
        </p:spPr>
        <p:txBody>
          <a:bodyPr wrap="none" lIns="0" tIns="0" rIns="0" bIns="0" rtlCol="0" anchor="ctr"/>
          <a:lstStyle/>
          <a:p>
            <a:pPr algn="ctr" latinLnBrk="1">
              <a:lnSpc>
                <a:spcPts val="5000"/>
              </a:lnSpc>
            </a:pPr>
            <a:r>
              <a:rPr lang="en-US" altLang="zh-CN" sz="4000" b="1" i="0" dirty="0">
                <a:solidFill>
                  <a:srgbClr val="000000"/>
                </a:solidFill>
                <a:latin typeface="微软雅黑" pitchFamily="34" charset="0"/>
                <a:ea typeface="微软雅黑" pitchFamily="34" charset="-122"/>
                <a:cs typeface="微软雅黑" pitchFamily="34" charset="-120"/>
              </a:rPr>
              <a:t>微专题11</a:t>
            </a:r>
            <a:r>
              <a:rPr lang="en-US" altLang="zh-CN" sz="4000" b="1" i="0" dirty="0">
                <a:solidFill>
                  <a:srgbClr val="000000"/>
                </a:solidFill>
                <a:latin typeface="SimSun" pitchFamily="34" charset="0"/>
                <a:ea typeface="SimSun" pitchFamily="34" charset="-122"/>
                <a:cs typeface="SimSun" pitchFamily="34" charset="-120"/>
              </a:rPr>
              <a:t> </a:t>
            </a:r>
            <a:r>
              <a:rPr lang="en-US" altLang="zh-CN" sz="4000" b="1" i="0" dirty="0">
                <a:solidFill>
                  <a:srgbClr val="000000"/>
                </a:solidFill>
                <a:latin typeface="微软雅黑" pitchFamily="34" charset="0"/>
                <a:ea typeface="微软雅黑" pitchFamily="34" charset="-122"/>
                <a:cs typeface="微软雅黑" pitchFamily="34" charset="-120"/>
              </a:rPr>
              <a:t>国家安全</a:t>
            </a:r>
            <a:endParaRPr lang="en-US" altLang="zh-CN" sz="4000" dirty="0"/>
          </a:p>
        </p:txBody>
      </p:sp>
      <p:sp>
        <p:nvSpPr>
          <p:cNvPr id="3" name="C_4_BD#ce91e3740.fixed?vcp=1&amp;pid=17e8b5de6&amp;color=86,186,157&amp;vtp=1&amp;vaab=1&amp;bbb=1"/>
          <p:cNvSpPr/>
          <p:nvPr/>
        </p:nvSpPr>
        <p:spPr>
          <a:xfrm>
            <a:off x="320040" y="3419856"/>
            <a:ext cx="11521440" cy="713232"/>
          </a:xfrm>
          <a:prstGeom prst="rect">
            <a:avLst/>
          </a:prstGeom>
          <a:noFill/>
          <a:ln/>
        </p:spPr>
        <p:txBody>
          <a:bodyPr wrap="none" lIns="0" tIns="0" rIns="0" bIns="0" rtlCol="0" anchor="ctr"/>
          <a:lstStyle/>
          <a:p>
            <a:pPr algn="ctr" latinLnBrk="1">
              <a:lnSpc>
                <a:spcPts val="5000"/>
              </a:lnSpc>
            </a:pPr>
            <a:r>
              <a:rPr lang="en-US" altLang="zh-CN" sz="4000" b="1" i="0" dirty="0">
                <a:solidFill>
                  <a:srgbClr val="56BA9D"/>
                </a:solidFill>
                <a:latin typeface="微软雅黑" pitchFamily="34" charset="0"/>
                <a:ea typeface="微软雅黑" pitchFamily="34" charset="-122"/>
                <a:cs typeface="微软雅黑" pitchFamily="34" charset="-120"/>
              </a:rPr>
              <a:t>备考练习</a:t>
            </a:r>
            <a:r>
              <a:rPr lang="en-US" altLang="zh-CN" sz="4000" b="1" i="0" dirty="0">
                <a:solidFill>
                  <a:srgbClr val="56BA9D"/>
                </a:solidFill>
                <a:latin typeface="SimSun" pitchFamily="34" charset="0"/>
                <a:ea typeface="SimSun" pitchFamily="34" charset="-122"/>
                <a:cs typeface="SimSun" pitchFamily="34" charset="-120"/>
              </a:rPr>
              <a:t> </a:t>
            </a:r>
            <a:r>
              <a:rPr lang="en-US" altLang="zh-CN" sz="4000" b="1" i="0" dirty="0">
                <a:solidFill>
                  <a:srgbClr val="56BA9D"/>
                </a:solidFill>
                <a:latin typeface="微软雅黑" pitchFamily="34" charset="0"/>
                <a:ea typeface="微软雅黑" pitchFamily="34" charset="-122"/>
                <a:cs typeface="微软雅黑" pitchFamily="34" charset="-120"/>
              </a:rPr>
              <a:t>微专题11</a:t>
            </a:r>
            <a:r>
              <a:rPr lang="en-US" altLang="zh-CN" sz="4000" b="1" i="0" dirty="0">
                <a:solidFill>
                  <a:srgbClr val="56BA9D"/>
                </a:solidFill>
                <a:latin typeface="SimSun" pitchFamily="34" charset="0"/>
                <a:ea typeface="SimSun" pitchFamily="34" charset="-122"/>
                <a:cs typeface="SimSun" pitchFamily="34" charset="-120"/>
              </a:rPr>
              <a:t> </a:t>
            </a:r>
            <a:r>
              <a:rPr lang="en-US" altLang="zh-CN" sz="4000" b="1" i="0" dirty="0">
                <a:solidFill>
                  <a:srgbClr val="56BA9D"/>
                </a:solidFill>
                <a:latin typeface="微软雅黑" pitchFamily="34" charset="0"/>
                <a:ea typeface="微软雅黑" pitchFamily="34" charset="-122"/>
                <a:cs typeface="微软雅黑" pitchFamily="34" charset="-120"/>
              </a:rPr>
              <a:t>国家安全</a:t>
            </a:r>
            <a:endParaRPr lang="en-US" altLang="zh-CN" sz="4000" dirty="0"/>
          </a:p>
        </p:txBody>
      </p:sp>
    </p:spTree>
  </p:cSld>
  <p:clrMapOvr>
    <a:masterClrMapping/>
  </p:clrMapOvr>
  <p:transition>
    <p:split dir="in"/>
  </p:transition>
</p:sld>
</file>

<file path=ppt/slides/slide21.xml><?xml version="1.0" encoding="utf-8"?>
<p:sld xmlns:a="http://schemas.openxmlformats.org/drawingml/2006/main" xmlns:r="http://schemas.openxmlformats.org/officeDocument/2006/relationships" xmlns:p="http://schemas.openxmlformats.org/presentationml/2006/main">
  <p:cSld name="Slide 21&amp;si=21">
    <p:spTree>
      <p:nvGrpSpPr>
        <p:cNvPr id="1" name=""/>
        <p:cNvGrpSpPr/>
        <p:nvPr/>
      </p:nvGrpSpPr>
      <p:grpSpPr>
        <a:xfrm>
          <a:off x="0" y="0"/>
          <a:ext cx="0" cy="0"/>
          <a:chOff x="0" y="0"/>
          <a:chExt cx="0" cy="0"/>
        </a:xfrm>
      </p:grpSpPr>
      <p:sp>
        <p:nvSpPr>
          <p:cNvPr id="2" name="QC_5_BD.14_1#fc422e2cf?sp=1&amp;vaa=1&amp;vcp=1&amp;pid=ce91e3740&amp;color=0,0,0&amp;vtp=1&amp;vaab=1&amp;bt=1&amp;bbb=1&amp;hb=1"/>
          <p:cNvSpPr/>
          <p:nvPr/>
        </p:nvSpPr>
        <p:spPr>
          <a:xfrm>
            <a:off x="539496" y="554400"/>
            <a:ext cx="11109960" cy="1849057"/>
          </a:xfrm>
          <a:prstGeom prst="rect">
            <a:avLst/>
          </a:prstGeom>
          <a:noFill/>
          <a:ln/>
        </p:spPr>
        <p:txBody>
          <a:bodyPr wrap="none" lIns="0" tIns="0" rIns="0" bIns="0" rtlCol="0" anchor="t"/>
          <a:lstStyle/>
          <a:p>
            <a:pPr algn="l" latinLnBrk="1">
              <a:lnSpc>
                <a:spcPts val="5100"/>
              </a:lnSpc>
            </a:pPr>
            <a:r>
              <a:rPr lang="en-US" altLang="zh-CN" sz="2800" b="1" i="0" dirty="0">
                <a:solidFill>
                  <a:srgbClr val="000000"/>
                </a:solidFill>
                <a:latin typeface="Times New Roman" pitchFamily="34" charset="0"/>
                <a:ea typeface="SimSun" pitchFamily="34" charset="-122"/>
                <a:cs typeface="Times New Roman" pitchFamily="34" charset="-120"/>
              </a:rPr>
              <a:t>1.</a:t>
            </a:r>
            <a:r>
              <a:rPr lang="en-US" altLang="zh-CN" sz="2800" b="0" i="0" dirty="0">
                <a:solidFill>
                  <a:srgbClr val="000000"/>
                </a:solidFill>
                <a:latin typeface="Times New Roman" pitchFamily="34" charset="0"/>
                <a:ea typeface="SimSun" pitchFamily="34" charset="-122"/>
                <a:cs typeface="Times New Roman" pitchFamily="34" charset="-120"/>
              </a:rPr>
              <a:t>2024年5月10日，美国“哈尔西”号导弹驱逐舰未经中国政府批准</a:t>
            </a:r>
            <a:r>
              <a:rPr lang="en-US" altLang="zh-CN" sz="2800" b="0" i="0">
                <a:solidFill>
                  <a:srgbClr val="000000"/>
                </a:solidFill>
                <a:latin typeface="Times New Roman" pitchFamily="34" charset="0"/>
                <a:ea typeface="SimSun" pitchFamily="34" charset="-122"/>
                <a:cs typeface="Times New Roman" pitchFamily="34" charset="-120"/>
              </a:rPr>
              <a:t>，非法</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闯入中国西沙领海</a:t>
            </a:r>
            <a:r>
              <a:rPr lang="en-US" altLang="zh-CN" sz="2800" b="0" i="0" dirty="0">
                <a:solidFill>
                  <a:srgbClr val="000000"/>
                </a:solidFill>
                <a:latin typeface="Times New Roman" pitchFamily="34" charset="0"/>
                <a:ea typeface="SimSun" pitchFamily="34" charset="-122"/>
                <a:cs typeface="Times New Roman" pitchFamily="34" charset="-120"/>
              </a:rPr>
              <a:t>，中国人民解放军南部战区组织海空兵力</a:t>
            </a:r>
            <a:r>
              <a:rPr lang="en-US" altLang="zh-CN" sz="2800" b="0" i="0">
                <a:solidFill>
                  <a:srgbClr val="000000"/>
                </a:solidFill>
                <a:latin typeface="Times New Roman" pitchFamily="34" charset="0"/>
                <a:ea typeface="SimSun" pitchFamily="34" charset="-122"/>
                <a:cs typeface="Times New Roman" pitchFamily="34" charset="-120"/>
              </a:rPr>
              <a:t>，依法依规</a:t>
            </a:r>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跟踪监视并警告驱离</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这一事件启示我们(</a:t>
            </a:r>
            <a:r>
              <a:rPr lang="en-US" altLang="zh-CN" sz="2800" b="0" i="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3" name="QC_5_AN.15_1#fc422e2cf.bracket?vaa=1&amp;vcp=1&amp;pid=ce91e3740&amp;color=0,0,0&amp;vpa=3&amp;vtp=1&amp;vaab=1"/>
          <p:cNvSpPr/>
          <p:nvPr/>
        </p:nvSpPr>
        <p:spPr>
          <a:xfrm>
            <a:off x="7217314" y="1836465"/>
            <a:ext cx="495300" cy="567817"/>
          </a:xfrm>
          <a:prstGeom prst="rect">
            <a:avLst/>
          </a:prstGeom>
          <a:noFill/>
          <a:ln/>
        </p:spPr>
        <p:txBody>
          <a:bodyPr wrap="none" lIns="0" tIns="0" rIns="0" bIns="0" rtlCol="0" anchor="t"/>
          <a:lstStyle/>
          <a:p>
            <a:pPr algn="ctr" latinLnBrk="1">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B</a:t>
            </a:r>
            <a:endParaRPr lang="en-US" altLang="zh-CN" sz="2800" dirty="0"/>
          </a:p>
        </p:txBody>
      </p:sp>
      <p:sp>
        <p:nvSpPr>
          <p:cNvPr id="4" name="QC_5_BD.14_2#fc422e2cf?vaa=1&amp;vcp=1&amp;pid=ce91e3740&amp;color=0,0,0&amp;vtp=1&amp;vaab=1&amp;bbb=1&amp;hb=1"/>
          <p:cNvSpPr/>
          <p:nvPr/>
        </p:nvSpPr>
        <p:spPr>
          <a:xfrm>
            <a:off x="539496" y="2478132"/>
            <a:ext cx="11109960" cy="31444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①国家安全是国家生存与发展的重要保障，是人民幸福安康的前提</a:t>
            </a:r>
            <a:r>
              <a:rPr lang="en-US" altLang="zh-CN" sz="2800" b="0" i="0" dirty="0">
                <a:solidFill>
                  <a:srgbClr val="000000"/>
                </a:solidFill>
                <a:latin typeface="SimSun" pitchFamily="34" charset="0"/>
                <a:ea typeface="SimSun" pitchFamily="34" charset="-122"/>
                <a:cs typeface="SimSun" pitchFamily="34" charset="-120"/>
              </a:rPr>
              <a:t> </a:t>
            </a:r>
            <a:endParaRPr lang="en-US" altLang="zh-CN" sz="2800" dirty="0"/>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②</a:t>
            </a:r>
            <a:r>
              <a:rPr lang="en-US" altLang="zh-CN" sz="2800" b="0" i="0" dirty="0">
                <a:solidFill>
                  <a:srgbClr val="000000"/>
                </a:solidFill>
                <a:latin typeface="Times New Roman" pitchFamily="34" charset="0"/>
                <a:ea typeface="SimSun" pitchFamily="34" charset="-122"/>
                <a:cs typeface="Times New Roman" pitchFamily="34" charset="-120"/>
              </a:rPr>
              <a:t>人民军队是维护国家安全的主角，我国已经建成世界一流军队</a:t>
            </a:r>
            <a:r>
              <a:rPr lang="en-US" altLang="zh-CN" sz="2800" b="0" i="0" dirty="0">
                <a:solidFill>
                  <a:srgbClr val="000000"/>
                </a:solidFill>
                <a:latin typeface="SimSun" pitchFamily="34" charset="0"/>
                <a:ea typeface="SimSun" pitchFamily="34" charset="-122"/>
                <a:cs typeface="SimSun" pitchFamily="34" charset="-120"/>
              </a:rPr>
              <a:t> </a:t>
            </a:r>
            <a:endParaRPr lang="en-US" altLang="zh-CN" sz="2800" dirty="0"/>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③</a:t>
            </a:r>
            <a:r>
              <a:rPr lang="en-US" altLang="zh-CN" sz="2800" b="0" i="0" dirty="0">
                <a:solidFill>
                  <a:srgbClr val="000000"/>
                </a:solidFill>
                <a:latin typeface="Times New Roman" pitchFamily="34" charset="0"/>
                <a:ea typeface="SimSun" pitchFamily="34" charset="-122"/>
                <a:cs typeface="Times New Roman" pitchFamily="34" charset="-120"/>
              </a:rPr>
              <a:t>要坚持国家利益至上，树立总体国家安全观</a:t>
            </a:r>
            <a:r>
              <a:rPr lang="en-US" altLang="zh-CN" sz="2800" b="0" i="0" dirty="0">
                <a:solidFill>
                  <a:srgbClr val="000000"/>
                </a:solidFill>
                <a:latin typeface="SimSun" pitchFamily="34" charset="0"/>
                <a:ea typeface="SimSun" pitchFamily="34" charset="-122"/>
                <a:cs typeface="SimSun" pitchFamily="34" charset="-120"/>
              </a:rPr>
              <a:t> </a:t>
            </a:r>
            <a:endParaRPr lang="en-US" altLang="zh-CN" sz="2800" dirty="0"/>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④</a:t>
            </a:r>
            <a:r>
              <a:rPr lang="en-US" altLang="zh-CN" sz="2800" b="0" i="0" dirty="0">
                <a:solidFill>
                  <a:srgbClr val="000000"/>
                </a:solidFill>
                <a:latin typeface="Times New Roman" pitchFamily="34" charset="0"/>
                <a:ea typeface="SimSun" pitchFamily="34" charset="-122"/>
                <a:cs typeface="Times New Roman" pitchFamily="34" charset="-120"/>
              </a:rPr>
              <a:t>国家安全要以人民安全为宗旨</a:t>
            </a:r>
            <a:r>
              <a:rPr lang="en-US" altLang="zh-CN" sz="2800" b="0" i="0">
                <a:solidFill>
                  <a:srgbClr val="000000"/>
                </a:solidFill>
                <a:latin typeface="Times New Roman" pitchFamily="34" charset="0"/>
                <a:ea typeface="SimSun" pitchFamily="34" charset="-122"/>
                <a:cs typeface="Times New Roman" pitchFamily="34" charset="-120"/>
              </a:rPr>
              <a:t>，我们要积极行使维护国家安全的基本</a:t>
            </a:r>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权利</a:t>
            </a:r>
            <a:endParaRPr lang="en-US" altLang="zh-CN" sz="2800" dirty="0"/>
          </a:p>
        </p:txBody>
      </p:sp>
      <p:sp>
        <p:nvSpPr>
          <p:cNvPr id="5" name="QC_5_BD.14_3#fc422e2cf.choices?vaa=1&amp;vcp=1&amp;pid=ce91e3740&amp;color=0,0,0&amp;vtp=1&amp;vaab=1&amp;bbb=1"/>
          <p:cNvSpPr/>
          <p:nvPr/>
        </p:nvSpPr>
        <p:spPr>
          <a:xfrm>
            <a:off x="539496" y="5670722"/>
            <a:ext cx="11109960" cy="553657"/>
          </a:xfrm>
          <a:prstGeom prst="rect">
            <a:avLst/>
          </a:prstGeom>
          <a:noFill/>
          <a:ln/>
        </p:spPr>
        <p:txBody>
          <a:bodyPr wrap="none" lIns="0" tIns="0" rIns="0" bIns="0" rtlCol="0" anchor="t"/>
          <a:lstStyle/>
          <a:p>
            <a:pPr latinLnBrk="1">
              <a:lnSpc>
                <a:spcPts val="4900"/>
              </a:lnSpc>
              <a:tabLst>
                <a:tab pos="2850515" algn="l"/>
                <a:tab pos="5662930" algn="l"/>
                <a:tab pos="8475345" algn="l"/>
              </a:tabLst>
            </a:pPr>
            <a:r>
              <a:rPr lang="en-US" altLang="zh-CN" sz="2800" b="0" i="0" dirty="0">
                <a:solidFill>
                  <a:srgbClr val="000000"/>
                </a:solidFill>
                <a:latin typeface="Times New Roman" pitchFamily="34" charset="0"/>
                <a:ea typeface="SimSun" pitchFamily="34" charset="-122"/>
                <a:cs typeface="Times New Roman" pitchFamily="34" charset="-120"/>
              </a:rPr>
              <a:t>A</a:t>
            </a:r>
            <a:r>
              <a:rPr lang="en-US" altLang="zh-CN" sz="2800" b="0" i="0">
                <a:solidFill>
                  <a:srgbClr val="000000"/>
                </a:solidFill>
                <a:latin typeface="Times New Roman" pitchFamily="34" charset="0"/>
                <a:ea typeface="SimSun" pitchFamily="34" charset="-122"/>
                <a:cs typeface="Times New Roman" pitchFamily="34" charset="-120"/>
              </a:rPr>
              <a:t>.①②</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B.①③</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C.②④</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D</a:t>
            </a:r>
            <a:r>
              <a:rPr lang="en-US" altLang="zh-CN" sz="2800" b="0" i="0" dirty="0">
                <a:solidFill>
                  <a:srgbClr val="000000"/>
                </a:solidFill>
                <a:latin typeface="Times New Roman" pitchFamily="34" charset="0"/>
                <a:ea typeface="SimSun" pitchFamily="34" charset="-122"/>
                <a:cs typeface="Times New Roman" pitchFamily="34" charset="-120"/>
              </a:rPr>
              <a:t>.③④</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22.xml><?xml version="1.0" encoding="utf-8"?>
<p:sld xmlns:a="http://schemas.openxmlformats.org/drawingml/2006/main" xmlns:r="http://schemas.openxmlformats.org/officeDocument/2006/relationships" xmlns:p="http://schemas.openxmlformats.org/presentationml/2006/main">
  <p:cSld name="Slide 22&amp;si=22">
    <p:spTree>
      <p:nvGrpSpPr>
        <p:cNvPr id="1" name=""/>
        <p:cNvGrpSpPr/>
        <p:nvPr/>
      </p:nvGrpSpPr>
      <p:grpSpPr>
        <a:xfrm>
          <a:off x="0" y="0"/>
          <a:ext cx="0" cy="0"/>
          <a:chOff x="0" y="0"/>
          <a:chExt cx="0" cy="0"/>
        </a:xfrm>
      </p:grpSpPr>
      <p:sp>
        <p:nvSpPr>
          <p:cNvPr id="2" name="QC_5_BD.16_1#4d43303ae?sp=1&amp;vaa=1&amp;vcp=1&amp;pid=ce91e3740&amp;color=0,0,0&amp;vtp=1&amp;vaab=1&amp;bt=1&amp;bbb=1&amp;hb=1"/>
          <p:cNvSpPr/>
          <p:nvPr/>
        </p:nvSpPr>
        <p:spPr>
          <a:xfrm>
            <a:off x="539496" y="1222343"/>
            <a:ext cx="11109960" cy="2496757"/>
          </a:xfrm>
          <a:prstGeom prst="rect">
            <a:avLst/>
          </a:prstGeom>
          <a:noFill/>
          <a:ln/>
        </p:spPr>
        <p:txBody>
          <a:bodyPr wrap="none" lIns="0" tIns="0" rIns="0" bIns="0" rtlCol="0" anchor="t"/>
          <a:lstStyle/>
          <a:p>
            <a:pPr algn="l" latinLnBrk="1">
              <a:lnSpc>
                <a:spcPts val="5100"/>
              </a:lnSpc>
            </a:pPr>
            <a:r>
              <a:rPr lang="en-US" altLang="zh-CN" sz="2800" b="1" i="0" dirty="0">
                <a:solidFill>
                  <a:srgbClr val="000000"/>
                </a:solidFill>
                <a:latin typeface="Times New Roman" pitchFamily="34" charset="0"/>
                <a:ea typeface="SimSun" pitchFamily="34" charset="-122"/>
                <a:cs typeface="Times New Roman" pitchFamily="34" charset="-120"/>
              </a:rPr>
              <a:t>2.</a:t>
            </a:r>
            <a:r>
              <a:rPr lang="en-US" altLang="zh-CN" sz="2800" b="0" i="0" dirty="0">
                <a:solidFill>
                  <a:srgbClr val="000000"/>
                </a:solidFill>
                <a:latin typeface="Times New Roman" pitchFamily="34" charset="0"/>
                <a:ea typeface="SimSun" pitchFamily="34" charset="-122"/>
                <a:cs typeface="Times New Roman" pitchFamily="34" charset="-120"/>
              </a:rPr>
              <a:t>某校开展防空知识宣讲，为同学们上了一堂生动的国防教育课</a:t>
            </a:r>
            <a:r>
              <a:rPr lang="en-US" altLang="zh-CN" sz="2800" b="0" i="0">
                <a:solidFill>
                  <a:srgbClr val="000000"/>
                </a:solidFill>
                <a:latin typeface="Times New Roman" pitchFamily="34" charset="0"/>
                <a:ea typeface="SimSun" pitchFamily="34" charset="-122"/>
                <a:cs typeface="Times New Roman" pitchFamily="34" charset="-120"/>
              </a:rPr>
              <a:t>；某镇</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国家安全大篷车”移动展览在乡村巡展，</a:t>
            </a:r>
            <a:r>
              <a:rPr lang="en-US" altLang="zh-CN" sz="2800" b="0" i="0">
                <a:solidFill>
                  <a:srgbClr val="000000"/>
                </a:solidFill>
                <a:latin typeface="Times New Roman" pitchFamily="34" charset="0"/>
                <a:ea typeface="SimSun" pitchFamily="34" charset="-122"/>
                <a:cs typeface="Times New Roman" pitchFamily="34" charset="-120"/>
              </a:rPr>
              <a:t>把国家安全知识送到田间地头；</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某市在公园</a:t>
            </a:r>
            <a:r>
              <a:rPr lang="en-US" altLang="zh-CN" sz="2800" b="0" i="0" dirty="0">
                <a:solidFill>
                  <a:srgbClr val="000000"/>
                </a:solidFill>
                <a:latin typeface="Times New Roman" pitchFamily="34" charset="0"/>
                <a:ea typeface="SimSun" pitchFamily="34" charset="-122"/>
                <a:cs typeface="Times New Roman" pitchFamily="34" charset="-120"/>
              </a:rPr>
              <a:t>、广场等地开展独具特色的国家安全宣传教育活动</a:t>
            </a:r>
            <a:r>
              <a:rPr lang="en-US" altLang="zh-CN" sz="2800" b="0" i="0">
                <a:solidFill>
                  <a:srgbClr val="000000"/>
                </a:solidFill>
                <a:latin typeface="Times New Roman" pitchFamily="34" charset="0"/>
                <a:ea typeface="SimSun" pitchFamily="34" charset="-122"/>
                <a:cs typeface="Times New Roman" pitchFamily="34" charset="-120"/>
              </a:rPr>
              <a:t>。开展这</a:t>
            </a:r>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些活动有利于(</a:t>
            </a:r>
            <a:r>
              <a:rPr lang="en-US" altLang="zh-CN" sz="2800" b="0" i="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3" name="QC_5_AN.17_1#4d43303ae.bracket?vaa=1&amp;vcp=1&amp;pid=ce91e3740&amp;color=0,0,0&amp;vpa=4&amp;vtp=1&amp;vaab=1"/>
          <p:cNvSpPr/>
          <p:nvPr/>
        </p:nvSpPr>
        <p:spPr>
          <a:xfrm>
            <a:off x="2950114" y="3152108"/>
            <a:ext cx="495300" cy="567817"/>
          </a:xfrm>
          <a:prstGeom prst="rect">
            <a:avLst/>
          </a:prstGeom>
          <a:noFill/>
          <a:ln/>
        </p:spPr>
        <p:txBody>
          <a:bodyPr wrap="none" lIns="0" tIns="0" rIns="0" bIns="0" rtlCol="0" anchor="t"/>
          <a:lstStyle/>
          <a:p>
            <a:pPr algn="ctr" latinLnBrk="1">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B</a:t>
            </a:r>
            <a:endParaRPr lang="en-US" altLang="zh-CN" sz="2800" dirty="0"/>
          </a:p>
        </p:txBody>
      </p:sp>
      <p:sp>
        <p:nvSpPr>
          <p:cNvPr id="4" name="QC_5_BD.16_2#4d43303ae?vaa=1&amp;vcp=1&amp;pid=ce91e3740&amp;color=0,0,0&amp;vtp=1&amp;vaab=1&amp;bbb=1&amp;hb=1"/>
          <p:cNvSpPr/>
          <p:nvPr/>
        </p:nvSpPr>
        <p:spPr>
          <a:xfrm>
            <a:off x="539496" y="3793775"/>
            <a:ext cx="11109960" cy="12013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①公民树立总体国家安全观</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②公民自觉行使维护国家安全的权利</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③丰</a:t>
            </a:r>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富国家安全体系的内涵</a:t>
            </a:r>
            <a:r>
              <a:rPr lang="en-US" altLang="zh-CN" sz="2800" b="0" i="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④推动全社会形成维护国家安全的合力</a:t>
            </a:r>
            <a:endParaRPr lang="en-US" altLang="zh-CN" sz="2800" dirty="0"/>
          </a:p>
        </p:txBody>
      </p:sp>
      <p:sp>
        <p:nvSpPr>
          <p:cNvPr id="5" name="QC_5_BD.16_3#4d43303ae.choices?vaa=1&amp;vcp=1&amp;pid=ce91e3740&amp;color=0,0,0&amp;vtp=1&amp;vaab=1&amp;bbb=1"/>
          <p:cNvSpPr/>
          <p:nvPr/>
        </p:nvSpPr>
        <p:spPr>
          <a:xfrm>
            <a:off x="539496" y="5062950"/>
            <a:ext cx="11109960" cy="553657"/>
          </a:xfrm>
          <a:prstGeom prst="rect">
            <a:avLst/>
          </a:prstGeom>
          <a:noFill/>
          <a:ln/>
        </p:spPr>
        <p:txBody>
          <a:bodyPr wrap="none" lIns="0" tIns="0" rIns="0" bIns="0" rtlCol="0" anchor="t"/>
          <a:lstStyle/>
          <a:p>
            <a:pPr latinLnBrk="1">
              <a:lnSpc>
                <a:spcPts val="4900"/>
              </a:lnSpc>
              <a:tabLst>
                <a:tab pos="2850515" algn="l"/>
                <a:tab pos="5662930" algn="l"/>
                <a:tab pos="8475345" algn="l"/>
              </a:tabLst>
            </a:pPr>
            <a:r>
              <a:rPr lang="en-US" altLang="zh-CN" sz="2800" b="0" i="0" dirty="0">
                <a:solidFill>
                  <a:srgbClr val="000000"/>
                </a:solidFill>
                <a:latin typeface="Times New Roman" pitchFamily="34" charset="0"/>
                <a:ea typeface="SimSun" pitchFamily="34" charset="-122"/>
                <a:cs typeface="Times New Roman" pitchFamily="34" charset="-120"/>
              </a:rPr>
              <a:t>A</a:t>
            </a:r>
            <a:r>
              <a:rPr lang="en-US" altLang="zh-CN" sz="2800" b="0" i="0">
                <a:solidFill>
                  <a:srgbClr val="000000"/>
                </a:solidFill>
                <a:latin typeface="Times New Roman" pitchFamily="34" charset="0"/>
                <a:ea typeface="SimSun" pitchFamily="34" charset="-122"/>
                <a:cs typeface="Times New Roman" pitchFamily="34" charset="-120"/>
              </a:rPr>
              <a:t>.①③</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B.①④</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C.②③</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D</a:t>
            </a:r>
            <a:r>
              <a:rPr lang="en-US" altLang="zh-CN" sz="2800" b="0" i="0" dirty="0">
                <a:solidFill>
                  <a:srgbClr val="000000"/>
                </a:solidFill>
                <a:latin typeface="Times New Roman" pitchFamily="34" charset="0"/>
                <a:ea typeface="SimSun" pitchFamily="34" charset="-122"/>
                <a:cs typeface="Times New Roman" pitchFamily="34" charset="-120"/>
              </a:rPr>
              <a:t>.②④</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23.xml><?xml version="1.0" encoding="utf-8"?>
<p:sld xmlns:a="http://schemas.openxmlformats.org/drawingml/2006/main" xmlns:r="http://schemas.openxmlformats.org/officeDocument/2006/relationships" xmlns:p="http://schemas.openxmlformats.org/presentationml/2006/main">
  <p:cSld name="Slide 23&amp;si=23">
    <p:spTree>
      <p:nvGrpSpPr>
        <p:cNvPr id="1" name=""/>
        <p:cNvGrpSpPr/>
        <p:nvPr/>
      </p:nvGrpSpPr>
      <p:grpSpPr>
        <a:xfrm>
          <a:off x="0" y="0"/>
          <a:ext cx="0" cy="0"/>
          <a:chOff x="0" y="0"/>
          <a:chExt cx="0" cy="0"/>
        </a:xfrm>
      </p:grpSpPr>
      <p:pic>
        <p:nvPicPr>
          <p:cNvPr id="2" name="QC_5_BD.18_1#c3ab37d07?htil=1&amp;vaa=1&amp;vcp=1&amp;pid=ce91e3740&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7867210" y="1340612"/>
            <a:ext cx="3648456" cy="2340864"/>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C_5_BD.18_2#c3ab37d07?htil=1&amp;sp=1&amp;vaa=1&amp;vcp=1&amp;pid=ce91e3740&amp;color=0,0,0&amp;vtp=1&amp;vaab=1&amp;bt=1&amp;bbb=1"/>
          <p:cNvSpPr/>
          <p:nvPr/>
        </p:nvSpPr>
        <p:spPr>
          <a:xfrm>
            <a:off x="539496" y="1203452"/>
            <a:ext cx="7333488" cy="553657"/>
          </a:xfrm>
          <a:prstGeom prst="rect">
            <a:avLst/>
          </a:prstGeom>
          <a:noFill/>
          <a:ln/>
        </p:spPr>
        <p:txBody>
          <a:bodyPr wrap="none" lIns="0" tIns="0" rIns="0" bIns="0" rtlCol="0" anchor="t"/>
          <a:lstStyle/>
          <a:p>
            <a:pPr algn="l" latinLnBrk="1">
              <a:lnSpc>
                <a:spcPts val="4900"/>
              </a:lnSpc>
            </a:pPr>
            <a:r>
              <a:rPr lang="en-US" altLang="zh-CN" sz="2800" b="1" i="0" dirty="0">
                <a:solidFill>
                  <a:srgbClr val="000000"/>
                </a:solidFill>
                <a:latin typeface="Times New Roman" pitchFamily="34" charset="0"/>
                <a:ea typeface="SimSun" pitchFamily="34" charset="-122"/>
                <a:cs typeface="Times New Roman" pitchFamily="34" charset="-120"/>
              </a:rPr>
              <a:t>3.</a:t>
            </a:r>
            <a:r>
              <a:rPr lang="en-US" altLang="zh-CN" sz="2800" b="0" i="0" dirty="0">
                <a:solidFill>
                  <a:srgbClr val="000000"/>
                </a:solidFill>
                <a:latin typeface="Times New Roman" pitchFamily="34" charset="0"/>
                <a:ea typeface="SimSun" pitchFamily="34" charset="-122"/>
                <a:cs typeface="Times New Roman" pitchFamily="34" charset="-120"/>
              </a:rPr>
              <a:t>当你遇到</a:t>
            </a:r>
            <a:r>
              <a:rPr lang="zh-CN" altLang="en-US" sz="2800" b="0" i="0" dirty="0">
                <a:solidFill>
                  <a:srgbClr val="000000"/>
                </a:solidFill>
                <a:latin typeface="Times New Roman" pitchFamily="34" charset="0"/>
                <a:ea typeface="SimSun" pitchFamily="34" charset="-122"/>
                <a:cs typeface="Times New Roman" pitchFamily="34" charset="-120"/>
              </a:rPr>
              <a:t>右</a:t>
            </a:r>
            <a:r>
              <a:rPr lang="en-US" altLang="zh-CN" sz="2800" b="0" i="0" dirty="0" err="1">
                <a:solidFill>
                  <a:srgbClr val="000000"/>
                </a:solidFill>
                <a:latin typeface="Times New Roman" pitchFamily="34" charset="0"/>
                <a:ea typeface="SimSun" pitchFamily="34" charset="-122"/>
                <a:cs typeface="Times New Roman" pitchFamily="34" charset="-120"/>
              </a:rPr>
              <a:t>图中的行为时，应当</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4" name="QC_5_AN.19_1#c3ab37d07.bracket?vaa=1&amp;vcp=1&amp;pid=ce91e3740&amp;color=0,0,0&amp;vpa=5&amp;vtp=1&amp;vaab=1"/>
          <p:cNvSpPr/>
          <p:nvPr/>
        </p:nvSpPr>
        <p:spPr>
          <a:xfrm>
            <a:off x="6061615" y="1190117"/>
            <a:ext cx="515938" cy="567817"/>
          </a:xfrm>
          <a:prstGeom prst="rect">
            <a:avLst/>
          </a:prstGeom>
          <a:noFill/>
          <a:ln/>
        </p:spPr>
        <p:txBody>
          <a:bodyPr wrap="none" lIns="0" tIns="0" rIns="0" bIns="0" rtlCol="0" anchor="t"/>
          <a:lstStyle/>
          <a:p>
            <a:pPr algn="ctr" latinLnBrk="1">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D</a:t>
            </a:r>
            <a:endParaRPr lang="en-US" altLang="zh-CN" sz="2800" dirty="0"/>
          </a:p>
        </p:txBody>
      </p:sp>
      <p:sp>
        <p:nvSpPr>
          <p:cNvPr id="5" name="QC_5_BD.18_3#c3ab37d07.choices?htil=1&amp;vaa=1&amp;vcp=1&amp;pid=ce91e3740&amp;color=0,0,0&amp;vtp=1&amp;vaab=1&amp;bbb=1&amp;hb=1"/>
          <p:cNvSpPr/>
          <p:nvPr/>
        </p:nvSpPr>
        <p:spPr>
          <a:xfrm>
            <a:off x="539496" y="1835721"/>
            <a:ext cx="7333488" cy="37921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A.置之不理，因为放生动物是公民个人的权利</a:t>
            </a:r>
            <a:endParaRPr lang="en-US" altLang="zh-CN" sz="2800" dirty="0"/>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B</a:t>
            </a:r>
            <a:r>
              <a:rPr lang="en-US" altLang="zh-CN" sz="2800" b="0" i="0" dirty="0">
                <a:solidFill>
                  <a:srgbClr val="000000"/>
                </a:solidFill>
                <a:latin typeface="Times New Roman" pitchFamily="34" charset="0"/>
                <a:ea typeface="SimSun" pitchFamily="34" charset="-122"/>
                <a:cs typeface="Times New Roman" pitchFamily="34" charset="-120"/>
              </a:rPr>
              <a:t>.学习他们尊重、关爱生命，践行环保理念</a:t>
            </a:r>
            <a:endParaRPr lang="en-US" altLang="zh-CN" sz="2800" dirty="0"/>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C</a:t>
            </a:r>
            <a:r>
              <a:rPr lang="en-US" altLang="zh-CN" sz="2800" b="0" i="0" dirty="0">
                <a:solidFill>
                  <a:srgbClr val="000000"/>
                </a:solidFill>
                <a:latin typeface="Times New Roman" pitchFamily="34" charset="0"/>
                <a:ea typeface="SimSun" pitchFamily="34" charset="-122"/>
                <a:cs typeface="Times New Roman" pitchFamily="34" charset="-120"/>
              </a:rPr>
              <a:t>.向有关部门举报</a:t>
            </a:r>
            <a:r>
              <a:rPr lang="en-US" altLang="zh-CN" sz="2800" b="0" i="0">
                <a:solidFill>
                  <a:srgbClr val="000000"/>
                </a:solidFill>
                <a:latin typeface="Times New Roman" pitchFamily="34" charset="0"/>
                <a:ea typeface="SimSun" pitchFamily="34" charset="-122"/>
                <a:cs typeface="Times New Roman" pitchFamily="34" charset="-120"/>
              </a:rPr>
              <a:t>，必要时在网上曝光他们的</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个人信息</a:t>
            </a:r>
            <a:endParaRPr lang="en-US" altLang="zh-CN" sz="2800" dirty="0"/>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D</a:t>
            </a:r>
            <a:r>
              <a:rPr lang="en-US" altLang="zh-CN" sz="2800" b="0" i="0" dirty="0">
                <a:solidFill>
                  <a:srgbClr val="000000"/>
                </a:solidFill>
                <a:latin typeface="Times New Roman" pitchFamily="34" charset="0"/>
                <a:ea typeface="SimSun" pitchFamily="34" charset="-122"/>
                <a:cs typeface="Times New Roman" pitchFamily="34" charset="-120"/>
              </a:rPr>
              <a:t>.劝说并制止</a:t>
            </a:r>
            <a:r>
              <a:rPr lang="en-US" altLang="zh-CN" sz="2800" b="0" i="0">
                <a:solidFill>
                  <a:srgbClr val="000000"/>
                </a:solidFill>
                <a:latin typeface="Times New Roman" pitchFamily="34" charset="0"/>
                <a:ea typeface="SimSun" pitchFamily="34" charset="-122"/>
                <a:cs typeface="Times New Roman" pitchFamily="34" charset="-120"/>
              </a:rPr>
              <a:t>，因为他们的行为可能危害国家</a:t>
            </a:r>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安全</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24.xml><?xml version="1.0" encoding="utf-8"?>
<p:sld xmlns:a="http://schemas.openxmlformats.org/drawingml/2006/main" xmlns:r="http://schemas.openxmlformats.org/officeDocument/2006/relationships" xmlns:p="http://schemas.openxmlformats.org/presentationml/2006/main">
  <p:cSld name="Slide 24&amp;si=24">
    <p:spTree>
      <p:nvGrpSpPr>
        <p:cNvPr id="1" name=""/>
        <p:cNvGrpSpPr/>
        <p:nvPr/>
      </p:nvGrpSpPr>
      <p:grpSpPr>
        <a:xfrm>
          <a:off x="0" y="0"/>
          <a:ext cx="0" cy="0"/>
          <a:chOff x="0" y="0"/>
          <a:chExt cx="0" cy="0"/>
        </a:xfrm>
      </p:grpSpPr>
      <p:sp>
        <p:nvSpPr>
          <p:cNvPr id="2" name="QC_5_BD.20_1#5866056c5?sp=1&amp;vaa=1&amp;vcp=1&amp;pid=ce91e3740&amp;color=0,0,0&amp;vtp=1&amp;vaab=1&amp;bt=1&amp;bbb=1&amp;hb=1"/>
          <p:cNvSpPr/>
          <p:nvPr/>
        </p:nvSpPr>
        <p:spPr>
          <a:xfrm>
            <a:off x="539496" y="554400"/>
            <a:ext cx="11109960" cy="2496757"/>
          </a:xfrm>
          <a:prstGeom prst="rect">
            <a:avLst/>
          </a:prstGeom>
          <a:noFill/>
          <a:ln/>
        </p:spPr>
        <p:txBody>
          <a:bodyPr wrap="none" lIns="0" tIns="0" rIns="0" bIns="0" rtlCol="0" anchor="t"/>
          <a:lstStyle/>
          <a:p>
            <a:pPr algn="l" latinLnBrk="1">
              <a:lnSpc>
                <a:spcPts val="5100"/>
              </a:lnSpc>
            </a:pPr>
            <a:r>
              <a:rPr lang="en-US" altLang="zh-CN" sz="2800" b="1" i="0" dirty="0">
                <a:solidFill>
                  <a:srgbClr val="000000"/>
                </a:solidFill>
                <a:latin typeface="Times New Roman" pitchFamily="34" charset="0"/>
                <a:ea typeface="SimSun" pitchFamily="34" charset="-122"/>
                <a:cs typeface="Times New Roman" pitchFamily="34" charset="-120"/>
              </a:rPr>
              <a:t>4.</a:t>
            </a:r>
            <a:r>
              <a:rPr lang="en-US" altLang="zh-CN" sz="2800" b="0" i="0" dirty="0">
                <a:solidFill>
                  <a:srgbClr val="000000"/>
                </a:solidFill>
                <a:latin typeface="Times New Roman" pitchFamily="34" charset="0"/>
                <a:ea typeface="SimSun" pitchFamily="34" charset="-122"/>
                <a:cs typeface="Times New Roman" pitchFamily="34" charset="-120"/>
              </a:rPr>
              <a:t>面对全球粮食安全形势严峻的挑战，我国把解决</a:t>
            </a:r>
            <a:r>
              <a:rPr lang="en-US" altLang="zh-CN" sz="2800" b="0" i="0">
                <a:solidFill>
                  <a:srgbClr val="000000"/>
                </a:solidFill>
                <a:latin typeface="Times New Roman" pitchFamily="34" charset="0"/>
                <a:ea typeface="SimSun" pitchFamily="34" charset="-122"/>
                <a:cs typeface="Times New Roman" pitchFamily="34" charset="-120"/>
              </a:rPr>
              <a:t>14亿多人的吃饭问题</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作为</a:t>
            </a:r>
            <a:r>
              <a:rPr lang="en-US" altLang="zh-CN" sz="2800" b="0" i="0" dirty="0">
                <a:solidFill>
                  <a:srgbClr val="000000"/>
                </a:solidFill>
                <a:latin typeface="Times New Roman" pitchFamily="34" charset="0"/>
                <a:ea typeface="SimSun" pitchFamily="34" charset="-122"/>
                <a:cs typeface="Times New Roman" pitchFamily="34" charset="-120"/>
              </a:rPr>
              <a:t>“三农”工作的头等大事，千方百计促生产、夺丰收。</a:t>
            </a:r>
            <a:r>
              <a:rPr lang="en-US" altLang="zh-CN" sz="2800" b="0" i="0">
                <a:solidFill>
                  <a:srgbClr val="000000"/>
                </a:solidFill>
                <a:latin typeface="Times New Roman" pitchFamily="34" charset="0"/>
                <a:ea typeface="SimSun" pitchFamily="34" charset="-122"/>
                <a:cs typeface="Times New Roman" pitchFamily="34" charset="-120"/>
              </a:rPr>
              <a:t>2023年全国粮</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食产量连续</a:t>
            </a:r>
            <a:r>
              <a:rPr lang="en-US" altLang="zh-CN" sz="2800" b="0" i="0" dirty="0">
                <a:solidFill>
                  <a:srgbClr val="000000"/>
                </a:solidFill>
                <a:latin typeface="Times New Roman" pitchFamily="34" charset="0"/>
                <a:ea typeface="SimSun" pitchFamily="34" charset="-122"/>
                <a:cs typeface="Times New Roman" pitchFamily="34" charset="-120"/>
              </a:rPr>
              <a:t>9年稳定在1.3万亿斤以上</a:t>
            </a:r>
            <a:r>
              <a:rPr lang="en-US" altLang="zh-CN" sz="2800" b="0" i="0">
                <a:solidFill>
                  <a:srgbClr val="000000"/>
                </a:solidFill>
                <a:latin typeface="Times New Roman" pitchFamily="34" charset="0"/>
                <a:ea typeface="SimSun" pitchFamily="34" charset="-122"/>
                <a:cs typeface="Times New Roman" pitchFamily="34" charset="-120"/>
              </a:rPr>
              <a:t>，为推动经济持续回升向好提供了</a:t>
            </a:r>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有力支撑</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这体现了(</a:t>
            </a:r>
            <a:r>
              <a:rPr lang="en-US" altLang="zh-CN" sz="2800" b="0" i="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3" name="QC_5_AN.21_1#5866056c5.bracket?vaa=1&amp;vcp=1&amp;pid=ce91e3740&amp;color=0,0,0&amp;vpa=6&amp;vtp=1&amp;vaab=1"/>
          <p:cNvSpPr/>
          <p:nvPr/>
        </p:nvSpPr>
        <p:spPr>
          <a:xfrm>
            <a:off x="4016915" y="2484165"/>
            <a:ext cx="515938" cy="567817"/>
          </a:xfrm>
          <a:prstGeom prst="rect">
            <a:avLst/>
          </a:prstGeom>
          <a:noFill/>
          <a:ln/>
        </p:spPr>
        <p:txBody>
          <a:bodyPr wrap="none" lIns="0" tIns="0" rIns="0" bIns="0" rtlCol="0" anchor="t"/>
          <a:lstStyle/>
          <a:p>
            <a:pPr algn="ctr" latinLnBrk="1">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A</a:t>
            </a:r>
            <a:endParaRPr lang="en-US" altLang="zh-CN" sz="2800" dirty="0"/>
          </a:p>
        </p:txBody>
      </p:sp>
      <p:sp>
        <p:nvSpPr>
          <p:cNvPr id="4" name="QC_5_BD.20_2#5866056c5?vaa=1&amp;vcp=1&amp;pid=ce91e3740&amp;color=0,0,0&amp;vtp=1&amp;vaab=1&amp;bbb=1"/>
          <p:cNvSpPr/>
          <p:nvPr/>
        </p:nvSpPr>
        <p:spPr>
          <a:xfrm>
            <a:off x="539496" y="3125832"/>
            <a:ext cx="11109960" cy="24967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①粮食丰收离不开全国人民的艰苦奋斗</a:t>
            </a:r>
            <a:endParaRPr lang="en-US" altLang="zh-CN" sz="2800" dirty="0"/>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②</a:t>
            </a:r>
            <a:r>
              <a:rPr lang="en-US" altLang="zh-CN" sz="2800" b="0" i="0" dirty="0">
                <a:solidFill>
                  <a:srgbClr val="000000"/>
                </a:solidFill>
                <a:latin typeface="Times New Roman" pitchFamily="34" charset="0"/>
                <a:ea typeface="SimSun" pitchFamily="34" charset="-122"/>
                <a:cs typeface="Times New Roman" pitchFamily="34" charset="-120"/>
              </a:rPr>
              <a:t>粮食安全关系到国家安全与人民幸福</a:t>
            </a:r>
            <a:endParaRPr lang="en-US" altLang="zh-CN" sz="2800" dirty="0"/>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③</a:t>
            </a:r>
            <a:r>
              <a:rPr lang="en-US" altLang="zh-CN" sz="2800" b="0" i="0" dirty="0">
                <a:solidFill>
                  <a:srgbClr val="000000"/>
                </a:solidFill>
                <a:latin typeface="Times New Roman" pitchFamily="34" charset="0"/>
                <a:ea typeface="SimSun" pitchFamily="34" charset="-122"/>
                <a:cs typeface="Times New Roman" pitchFamily="34" charset="-120"/>
              </a:rPr>
              <a:t>我国经济发展已经转向高速增长阶段</a:t>
            </a:r>
            <a:endParaRPr lang="en-US" altLang="zh-CN" sz="2800" dirty="0"/>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④</a:t>
            </a:r>
            <a:r>
              <a:rPr lang="en-US" altLang="zh-CN" sz="2800" b="0" i="0" dirty="0">
                <a:solidFill>
                  <a:srgbClr val="000000"/>
                </a:solidFill>
                <a:latin typeface="Times New Roman" pitchFamily="34" charset="0"/>
                <a:ea typeface="SimSun" pitchFamily="34" charset="-122"/>
                <a:cs typeface="Times New Roman" pitchFamily="34" charset="-120"/>
              </a:rPr>
              <a:t>粮食问题已成为我国一切工作的中心</a:t>
            </a:r>
            <a:endParaRPr lang="en-US" altLang="zh-CN" sz="2800" dirty="0"/>
          </a:p>
        </p:txBody>
      </p:sp>
      <p:sp>
        <p:nvSpPr>
          <p:cNvPr id="5" name="QC_5_BD.20_3#5866056c5.choices?vaa=1&amp;vcp=1&amp;pid=ce91e3740&amp;color=0,0,0&amp;vtp=1&amp;vaab=1&amp;bbb=1"/>
          <p:cNvSpPr/>
          <p:nvPr/>
        </p:nvSpPr>
        <p:spPr>
          <a:xfrm>
            <a:off x="539496" y="5683422"/>
            <a:ext cx="11109960" cy="553657"/>
          </a:xfrm>
          <a:prstGeom prst="rect">
            <a:avLst/>
          </a:prstGeom>
          <a:noFill/>
          <a:ln/>
        </p:spPr>
        <p:txBody>
          <a:bodyPr wrap="none" lIns="0" tIns="0" rIns="0" bIns="0" rtlCol="0" anchor="t"/>
          <a:lstStyle/>
          <a:p>
            <a:pPr latinLnBrk="1">
              <a:lnSpc>
                <a:spcPts val="4900"/>
              </a:lnSpc>
              <a:tabLst>
                <a:tab pos="2850515" algn="l"/>
                <a:tab pos="5662930" algn="l"/>
                <a:tab pos="8475345" algn="l"/>
              </a:tabLst>
            </a:pPr>
            <a:r>
              <a:rPr lang="en-US" altLang="zh-CN" sz="2800" b="0" i="0" dirty="0">
                <a:solidFill>
                  <a:srgbClr val="000000"/>
                </a:solidFill>
                <a:latin typeface="Times New Roman" pitchFamily="34" charset="0"/>
                <a:ea typeface="SimSun" pitchFamily="34" charset="-122"/>
                <a:cs typeface="Times New Roman" pitchFamily="34" charset="-120"/>
              </a:rPr>
              <a:t>A</a:t>
            </a:r>
            <a:r>
              <a:rPr lang="en-US" altLang="zh-CN" sz="2800" b="0" i="0">
                <a:solidFill>
                  <a:srgbClr val="000000"/>
                </a:solidFill>
                <a:latin typeface="Times New Roman" pitchFamily="34" charset="0"/>
                <a:ea typeface="SimSun" pitchFamily="34" charset="-122"/>
                <a:cs typeface="Times New Roman" pitchFamily="34" charset="-120"/>
              </a:rPr>
              <a:t>.①②</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B.①③</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C.②④</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D</a:t>
            </a:r>
            <a:r>
              <a:rPr lang="en-US" altLang="zh-CN" sz="2800" b="0" i="0" dirty="0">
                <a:solidFill>
                  <a:srgbClr val="000000"/>
                </a:solidFill>
                <a:latin typeface="Times New Roman" pitchFamily="34" charset="0"/>
                <a:ea typeface="SimSun" pitchFamily="34" charset="-122"/>
                <a:cs typeface="Times New Roman" pitchFamily="34" charset="-120"/>
              </a:rPr>
              <a:t>.③④</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25.xml><?xml version="1.0" encoding="utf-8"?>
<p:sld xmlns:a="http://schemas.openxmlformats.org/drawingml/2006/main" xmlns:r="http://schemas.openxmlformats.org/officeDocument/2006/relationships" xmlns:p="http://schemas.openxmlformats.org/presentationml/2006/main">
  <p:cSld name="Slide 25&amp;si=25">
    <p:spTree>
      <p:nvGrpSpPr>
        <p:cNvPr id="1" name=""/>
        <p:cNvGrpSpPr/>
        <p:nvPr/>
      </p:nvGrpSpPr>
      <p:grpSpPr>
        <a:xfrm>
          <a:off x="0" y="0"/>
          <a:ext cx="0" cy="0"/>
          <a:chOff x="0" y="0"/>
          <a:chExt cx="0" cy="0"/>
        </a:xfrm>
      </p:grpSpPr>
      <p:sp>
        <p:nvSpPr>
          <p:cNvPr id="2" name="QO_5_BD.22_1#e90f0d1e2?sp=1&amp;vaa=1&amp;vcp=1&amp;pid=ce91e3740&amp;color=0,0,0&amp;vtp=1&amp;vaab=1&amp;bt=1&amp;bbb=1&amp;hb=1"/>
          <p:cNvSpPr/>
          <p:nvPr/>
        </p:nvSpPr>
        <p:spPr>
          <a:xfrm>
            <a:off x="539496" y="459150"/>
            <a:ext cx="11109960" cy="4096957"/>
          </a:xfrm>
          <a:prstGeom prst="rect">
            <a:avLst/>
          </a:prstGeom>
          <a:noFill/>
          <a:ln/>
        </p:spPr>
        <p:txBody>
          <a:bodyPr wrap="none" lIns="0" tIns="0" rIns="0" bIns="0" rtlCol="0" anchor="t"/>
          <a:lstStyle/>
          <a:p>
            <a:pPr algn="l" latinLnBrk="1">
              <a:lnSpc>
                <a:spcPts val="4700"/>
              </a:lnSpc>
            </a:pPr>
            <a:r>
              <a:rPr lang="en-US" altLang="zh-CN" sz="2800" b="1" i="0" dirty="0">
                <a:solidFill>
                  <a:srgbClr val="000000"/>
                </a:solidFill>
                <a:latin typeface="Times New Roman" pitchFamily="34" charset="0"/>
                <a:ea typeface="SimSun" pitchFamily="34" charset="-122"/>
                <a:cs typeface="Times New Roman" pitchFamily="34" charset="-120"/>
              </a:rPr>
              <a:t>5.</a:t>
            </a:r>
            <a:r>
              <a:rPr lang="en-US" altLang="zh-CN" sz="2800" b="0" i="0" dirty="0">
                <a:solidFill>
                  <a:srgbClr val="000000"/>
                </a:solidFill>
                <a:latin typeface="Times New Roman" pitchFamily="34" charset="0"/>
                <a:ea typeface="SimSun" pitchFamily="34" charset="-122"/>
                <a:cs typeface="Times New Roman" pitchFamily="34" charset="-120"/>
              </a:rPr>
              <a:t>【与法同行】</a:t>
            </a:r>
            <a:endParaRPr lang="en-US" altLang="zh-CN" sz="2800" dirty="0"/>
          </a:p>
          <a:p>
            <a:pPr latinLnBrk="1">
              <a:lnSpc>
                <a:spcPts val="4700"/>
              </a:lnSpc>
            </a:pPr>
            <a:r>
              <a:rPr lang="en-US" altLang="zh-CN" sz="2800" b="0" i="0">
                <a:solidFill>
                  <a:srgbClr val="000000"/>
                </a:solidFill>
                <a:latin typeface="SimSun" panose="02010600030101010101" pitchFamily="2" charset="-122"/>
                <a:ea typeface="SimSun" pitchFamily="34" charset="-122"/>
                <a:cs typeface="Times New Roma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某班同学以</a:t>
            </a:r>
            <a:r>
              <a:rPr lang="en-US" altLang="zh-CN" sz="2800" b="0" i="0" dirty="0">
                <a:solidFill>
                  <a:srgbClr val="000000"/>
                </a:solidFill>
                <a:latin typeface="Times New Roman" pitchFamily="34" charset="0"/>
                <a:ea typeface="SimSun" pitchFamily="34" charset="-122"/>
                <a:cs typeface="Times New Roman" pitchFamily="34" charset="-120"/>
              </a:rPr>
              <a:t>“维护国家安全，我们应该怎么做”为主题展开讨论</a:t>
            </a:r>
            <a:r>
              <a:rPr lang="en-US" altLang="zh-CN" sz="2800" b="0" i="0">
                <a:solidFill>
                  <a:srgbClr val="000000"/>
                </a:solidFill>
                <a:latin typeface="Times New Roman" pitchFamily="34" charset="0"/>
                <a:ea typeface="SimSun" pitchFamily="34" charset="-122"/>
                <a:cs typeface="Times New Roman" pitchFamily="34" charset="-120"/>
              </a:rPr>
              <a:t>，请</a:t>
            </a:r>
          </a:p>
          <a:p>
            <a:pPr latinLnBrk="1">
              <a:lnSpc>
                <a:spcPts val="4700"/>
              </a:lnSpc>
            </a:pPr>
            <a:r>
              <a:rPr lang="en-US" altLang="zh-CN" sz="2800" b="0" i="0">
                <a:solidFill>
                  <a:srgbClr val="000000"/>
                </a:solidFill>
                <a:latin typeface="Times New Roman" pitchFamily="34" charset="0"/>
                <a:ea typeface="SimSun" pitchFamily="34" charset="-122"/>
                <a:cs typeface="Times New Roman" pitchFamily="34" charset="-120"/>
              </a:rPr>
              <a:t>你参与</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a:p>
            <a:pPr latinLnBrk="1">
              <a:lnSpc>
                <a:spcPts val="4700"/>
              </a:lnSpc>
            </a:pP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原因探究】</a:t>
            </a:r>
            <a:endParaRPr lang="en-US" altLang="zh-CN" sz="2800" dirty="0"/>
          </a:p>
          <a:p>
            <a:pPr latinLnBrk="1">
              <a:lnSpc>
                <a:spcPts val="4700"/>
              </a:lnSpc>
            </a:pPr>
            <a:r>
              <a:rPr lang="en-US" altLang="zh-CN" sz="2800" b="0" i="0">
                <a:solidFill>
                  <a:srgbClr val="000000"/>
                </a:solidFill>
                <a:latin typeface="SimSun" panose="02010600030101010101" pitchFamily="2" charset="-122"/>
                <a:ea typeface="SimSun" pitchFamily="34" charset="-122"/>
                <a:cs typeface="Times New Roma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中华人民共和国保守国家秘密法</a:t>
            </a: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已由第十四届全国人民代表大</a:t>
            </a:r>
          </a:p>
          <a:p>
            <a:pPr latinLnBrk="1">
              <a:lnSpc>
                <a:spcPts val="4700"/>
              </a:lnSpc>
            </a:pPr>
            <a:r>
              <a:rPr lang="en-US" altLang="zh-CN" sz="2800" b="0" i="0">
                <a:solidFill>
                  <a:srgbClr val="000000"/>
                </a:solidFill>
                <a:latin typeface="Times New Roman" pitchFamily="34" charset="0"/>
                <a:ea typeface="楷体" pitchFamily="34" charset="-122"/>
                <a:cs typeface="Times New Roman" pitchFamily="34" charset="-120"/>
              </a:rPr>
              <a:t>会常务委员会第八次会议修订通过</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自</a:t>
            </a:r>
            <a:r>
              <a:rPr lang="en-US" altLang="zh-CN" sz="2800" b="0" i="0" dirty="0">
                <a:solidFill>
                  <a:srgbClr val="000000"/>
                </a:solidFill>
                <a:latin typeface="Times New Roman" pitchFamily="34" charset="0"/>
                <a:ea typeface="SimSun" pitchFamily="34" charset="-122"/>
                <a:cs typeface="Times New Roman" pitchFamily="34" charset="-120"/>
              </a:rPr>
              <a:t>2024</a:t>
            </a:r>
            <a:r>
              <a:rPr lang="en-US" altLang="zh-CN" sz="2800" b="0" i="0" dirty="0">
                <a:solidFill>
                  <a:srgbClr val="000000"/>
                </a:solidFill>
                <a:latin typeface="Times New Roman" pitchFamily="34" charset="0"/>
                <a:ea typeface="楷体" pitchFamily="34" charset="-122"/>
                <a:cs typeface="Times New Roman" pitchFamily="34" charset="-120"/>
              </a:rPr>
              <a:t>年</a:t>
            </a:r>
            <a:r>
              <a:rPr lang="en-US" altLang="zh-CN" sz="2800" b="0" i="0" dirty="0">
                <a:solidFill>
                  <a:srgbClr val="000000"/>
                </a:solidFill>
                <a:latin typeface="Times New Roman" pitchFamily="34" charset="0"/>
                <a:ea typeface="SimSun" pitchFamily="34" charset="-122"/>
                <a:cs typeface="Times New Roman" pitchFamily="34" charset="-120"/>
              </a:rPr>
              <a:t>5</a:t>
            </a:r>
            <a:r>
              <a:rPr lang="en-US" altLang="zh-CN" sz="2800" b="0" i="0" dirty="0">
                <a:solidFill>
                  <a:srgbClr val="000000"/>
                </a:solidFill>
                <a:latin typeface="Times New Roman" pitchFamily="34" charset="0"/>
                <a:ea typeface="楷体" pitchFamily="34" charset="-122"/>
                <a:cs typeface="Times New Roman" pitchFamily="34" charset="-120"/>
              </a:rPr>
              <a:t>月</a:t>
            </a:r>
            <a:r>
              <a:rPr lang="en-US" altLang="zh-CN" sz="2800" b="0" i="0" dirty="0">
                <a:solidFill>
                  <a:srgbClr val="000000"/>
                </a:solidFill>
                <a:latin typeface="Times New Roman" pitchFamily="34" charset="0"/>
                <a:ea typeface="SimSun" pitchFamily="34" charset="-122"/>
                <a:cs typeface="Times New Roman" pitchFamily="34" charset="-120"/>
              </a:rPr>
              <a:t>1</a:t>
            </a:r>
            <a:r>
              <a:rPr lang="en-US" altLang="zh-CN" sz="2800" b="0" i="0" dirty="0">
                <a:solidFill>
                  <a:srgbClr val="000000"/>
                </a:solidFill>
                <a:latin typeface="Times New Roman" pitchFamily="34" charset="0"/>
                <a:ea typeface="楷体" pitchFamily="34" charset="-122"/>
                <a:cs typeface="Times New Roman" pitchFamily="34" charset="-120"/>
              </a:rPr>
              <a:t>日起施行</a:t>
            </a: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国家主席</a:t>
            </a:r>
          </a:p>
          <a:p>
            <a:pPr latinLnBrk="1">
              <a:lnSpc>
                <a:spcPts val="4500"/>
              </a:lnSpc>
            </a:pPr>
            <a:r>
              <a:rPr lang="en-US" altLang="zh-CN" sz="2800" b="0" i="0">
                <a:solidFill>
                  <a:srgbClr val="000000"/>
                </a:solidFill>
                <a:latin typeface="Times New Roman" pitchFamily="34" charset="0"/>
                <a:ea typeface="楷体" pitchFamily="34" charset="-122"/>
                <a:cs typeface="Times New Roman" pitchFamily="34" charset="-120"/>
              </a:rPr>
              <a:t>习近平签署主席令予以公布</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3" name="QO_6_BD.23_1#789d2c29b?vaa=1&amp;vcp=1&amp;pid=e90f0d1e2&amp;color=0,0,0&amp;vtp=1&amp;vaab=1&amp;bbb=1"/>
          <p:cNvSpPr/>
          <p:nvPr/>
        </p:nvSpPr>
        <p:spPr>
          <a:xfrm>
            <a:off x="539496" y="4559472"/>
            <a:ext cx="11109960" cy="515557"/>
          </a:xfrm>
          <a:prstGeom prst="rect">
            <a:avLst/>
          </a:prstGeom>
          <a:noFill/>
          <a:ln/>
        </p:spPr>
        <p:txBody>
          <a:bodyPr wrap="none" lIns="0" tIns="0" rIns="0" bIns="0" rtlCol="0" anchor="t"/>
          <a:lstStyle/>
          <a:p>
            <a:pPr algn="l" latinLnBrk="1">
              <a:lnSpc>
                <a:spcPts val="4500"/>
              </a:lnSpc>
            </a:pPr>
            <a:r>
              <a:rPr lang="en-US" altLang="zh-CN" sz="2800" b="0" i="0" dirty="0">
                <a:solidFill>
                  <a:srgbClr val="000000"/>
                </a:solidFill>
                <a:latin typeface="Times New Roman" pitchFamily="34" charset="0"/>
                <a:ea typeface="SimSun" pitchFamily="34" charset="-122"/>
                <a:cs typeface="Times New Roman" pitchFamily="34" charset="-120"/>
              </a:rPr>
              <a:t>（1）为什么要修订《中华人民共和国保守国家秘密法》？</a:t>
            </a:r>
            <a:endParaRPr lang="en-US" altLang="zh-CN" sz="2800" dirty="0"/>
          </a:p>
        </p:txBody>
      </p:sp>
      <p:sp>
        <p:nvSpPr>
          <p:cNvPr id="4" name="QO_6_AN.1_1#789d2c29b?vaa=1&amp;vcp=1&amp;pid=e90f0d1e2&amp;color=0,0,0&amp;vtp=1&amp;vaab=1&amp;bbb=1&amp;hb=1"/>
          <p:cNvSpPr/>
          <p:nvPr/>
        </p:nvSpPr>
        <p:spPr>
          <a:xfrm>
            <a:off x="539496" y="5140434"/>
            <a:ext cx="11109960" cy="1112457"/>
          </a:xfrm>
          <a:prstGeom prst="rect">
            <a:avLst/>
          </a:prstGeom>
          <a:noFill/>
          <a:ln/>
        </p:spPr>
        <p:txBody>
          <a:bodyPr wrap="none" lIns="0" tIns="0" rIns="0" bIns="0" rtlCol="0" anchor="t"/>
          <a:lstStyle/>
          <a:p>
            <a:pPr algn="l" latinLnBrk="1">
              <a:lnSpc>
                <a:spcPts val="4700"/>
              </a:lnSpc>
            </a:pPr>
            <a:r>
              <a:rPr lang="en-US" altLang="zh-CN" sz="2800" b="1" i="0" dirty="0">
                <a:solidFill>
                  <a:srgbClr val="FF0000"/>
                </a:solidFill>
                <a:latin typeface="Times New Roman" pitchFamily="34" charset="0"/>
                <a:ea typeface="SimSun" pitchFamily="34" charset="-122"/>
                <a:cs typeface="Times New Roman" pitchFamily="34" charset="-120"/>
              </a:rPr>
              <a:t>【</a:t>
            </a:r>
            <a:r>
              <a:rPr lang="en-US" altLang="zh-CN" sz="2800" b="1" i="0" dirty="0" err="1">
                <a:solidFill>
                  <a:srgbClr val="FF0000"/>
                </a:solidFill>
                <a:latin typeface="Times New Roman" pitchFamily="34" charset="0"/>
                <a:ea typeface="SimSun" pitchFamily="34" charset="-122"/>
                <a:cs typeface="Times New Roman" pitchFamily="34" charset="-120"/>
              </a:rPr>
              <a:t>答案】</a:t>
            </a:r>
            <a:r>
              <a:rPr lang="en-US" altLang="zh-CN" sz="2800" b="0" i="0" dirty="0" err="1">
                <a:solidFill>
                  <a:srgbClr val="FF0000"/>
                </a:solidFill>
                <a:latin typeface="Times New Roman" pitchFamily="34" charset="0"/>
                <a:ea typeface="SimSun" pitchFamily="34" charset="-122"/>
                <a:cs typeface="Times New Roman" pitchFamily="34" charset="-120"/>
              </a:rPr>
              <a:t>规则不是一成不变的，立法要顺应时代发展要求，符合人民的</a:t>
            </a:r>
            <a:endParaRPr lang="en-US" altLang="zh-CN" sz="2800" b="0" i="0" dirty="0">
              <a:solidFill>
                <a:srgbClr val="FF0000"/>
              </a:solidFill>
              <a:latin typeface="Times New Roman" pitchFamily="34" charset="0"/>
              <a:ea typeface="SimSun" pitchFamily="34" charset="-122"/>
              <a:cs typeface="Times New Roman" pitchFamily="34" charset="-120"/>
            </a:endParaRPr>
          </a:p>
          <a:p>
            <a:pPr latinLnBrk="1">
              <a:lnSpc>
                <a:spcPts val="4500"/>
              </a:lnSpc>
            </a:pPr>
            <a:r>
              <a:rPr lang="en-US" altLang="zh-CN" sz="2800" b="0" i="0" dirty="0" err="1">
                <a:solidFill>
                  <a:srgbClr val="FF0000"/>
                </a:solidFill>
                <a:latin typeface="Times New Roman" pitchFamily="34" charset="0"/>
                <a:ea typeface="SimSun" pitchFamily="34" charset="-122"/>
                <a:cs typeface="Times New Roman" pitchFamily="34" charset="-120"/>
              </a:rPr>
              <a:t>利益，符合国情和实际；该法对维护国家安全具有重要意义</a:t>
            </a:r>
            <a:r>
              <a:rPr lang="en-US" altLang="zh-CN" sz="2800" b="0" i="0" dirty="0">
                <a:solidFill>
                  <a:srgbClr val="FF0000"/>
                </a:solidFill>
                <a:latin typeface="Times New Roman" pitchFamily="34" charset="0"/>
                <a:ea typeface="SimSun" pitchFamily="34" charset="-122"/>
                <a:cs typeface="Times New Roman" pitchFamily="34" charset="-120"/>
              </a:rPr>
              <a:t>。</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4">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4">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26.xml><?xml version="1.0" encoding="utf-8"?>
<p:sld xmlns:a="http://schemas.openxmlformats.org/drawingml/2006/main" xmlns:r="http://schemas.openxmlformats.org/officeDocument/2006/relationships" xmlns:p="http://schemas.openxmlformats.org/presentationml/2006/main">
  <p:cSld name="Slide 26&amp;si=26">
    <p:spTree>
      <p:nvGrpSpPr>
        <p:cNvPr id="1" name=""/>
        <p:cNvGrpSpPr/>
        <p:nvPr/>
      </p:nvGrpSpPr>
      <p:grpSpPr>
        <a:xfrm>
          <a:off x="0" y="0"/>
          <a:ext cx="0" cy="0"/>
          <a:chOff x="0" y="0"/>
          <a:chExt cx="0" cy="0"/>
        </a:xfrm>
      </p:grpSpPr>
      <p:sp>
        <p:nvSpPr>
          <p:cNvPr id="2" name="P_6_BD#15c18b290?vcp=1&amp;pid=e90f0d1e2&amp;color=0,0,0&amp;vtp=1&amp;vaab=1&amp;bt=1&amp;bbb=1"/>
          <p:cNvSpPr/>
          <p:nvPr/>
        </p:nvSpPr>
        <p:spPr>
          <a:xfrm>
            <a:off x="539496" y="1125442"/>
            <a:ext cx="11109960" cy="553657"/>
          </a:xfrm>
          <a:prstGeom prst="rect">
            <a:avLst/>
          </a:prstGeom>
          <a:noFill/>
          <a:ln/>
        </p:spPr>
        <p:txBody>
          <a:bodyPr wrap="none" lIns="0" tIns="0" rIns="0" bIns="0" rtlCol="0" anchor="t"/>
          <a:lstStyle/>
          <a:p>
            <a:pPr algn="l" latinLnBrk="1">
              <a:lnSpc>
                <a:spcPts val="4900"/>
              </a:lnSpc>
            </a:pPr>
            <a:r>
              <a:rPr lang="en-US" altLang="zh-CN" sz="2800" b="0" i="0" dirty="0">
                <a:solidFill>
                  <a:srgbClr val="000000"/>
                </a:solidFill>
                <a:latin typeface="Times New Roman" pitchFamily="34" charset="0"/>
                <a:ea typeface="SimSun" pitchFamily="34" charset="-122"/>
                <a:cs typeface="Times New Roman" pitchFamily="34" charset="-120"/>
              </a:rPr>
              <a:t>【依法评析】</a:t>
            </a:r>
            <a:endParaRPr lang="en-US" altLang="zh-CN" sz="2800" dirty="0"/>
          </a:p>
        </p:txBody>
      </p:sp>
      <p:graphicFrame>
        <p:nvGraphicFramePr>
          <p:cNvPr id="27" name="P_6_BD#15c18b290?colgroup=30&amp;vcp=1&amp;pid=e90f0d1e2&amp;color=0,0,0&amp;vtp=1&amp;vaab=1&amp;bbb=1&amp;hb=1"/>
          <p:cNvGraphicFramePr>
            <a:graphicFrameLocks noGrp="1"/>
          </p:cNvGraphicFramePr>
          <p:nvPr>
            <p:extLst>
              <p:ext uri="{D42A27DB-BD31-4B8C-83A1-F6EECF244321}">
                <p14:modId xmlns:p14="http://schemas.microsoft.com/office/powerpoint/2010/main" val="2580147057"/>
              </p:ext>
            </p:extLst>
          </p:nvPr>
        </p:nvGraphicFramePr>
        <p:xfrm>
          <a:off x="539496" y="1811623"/>
          <a:ext cx="11091672" cy="3907600"/>
        </p:xfrm>
        <a:graphic>
          <a:graphicData uri="http://schemas.openxmlformats.org/drawingml/2006/table">
            <a:tbl>
              <a:tblPr/>
              <a:tblGrid>
                <a:gridCol w="11091672">
                  <a:extLst>
                    <a:ext uri="{9D8B030D-6E8A-4147-A177-3AD203B41FA5}">
                      <a16:colId xmlns:a16="http://schemas.microsoft.com/office/drawing/2014/main" val="20000"/>
                    </a:ext>
                  </a:extLst>
                </a:gridCol>
              </a:tblGrid>
              <a:tr h="3907600">
                <a:tc>
                  <a:txBody>
                    <a:bodyPr/>
                    <a:lstStyle/>
                    <a:p>
                      <a:pPr marL="0" indent="0" algn="l" latinLnBrk="1" hangingPunct="0">
                        <a:lnSpc>
                          <a:spcPts val="44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《中华人民共和国保守国家秘密法》第五条规定</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一切国家机关</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和武装力量</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各政党和各人民团体</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企业事业组织和其他社会组织以</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及公民都有保密的义务</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spc="-100" dirty="0"/>
                    </a:p>
                    <a:p>
                      <a:pPr marL="0" indent="0" algn="l" latinLnBrk="1" hangingPunct="0">
                        <a:lnSpc>
                          <a:spcPts val="4400"/>
                        </a:lnSpc>
                      </a:pPr>
                      <a:r>
                        <a:rPr lang="en-US" altLang="zh-CN" sz="2800" b="0" i="0" u="none">
                          <a:solidFill>
                            <a:srgbClr val="000000"/>
                          </a:solidFill>
                          <a:latin typeface="SimSun" panose="02010600030101010101" pitchFamily="2" charset="-122"/>
                          <a:ea typeface="SimSun" pitchFamily="34" charset="-122"/>
                          <a:cs typeface="Times New Roma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第二十九条规定</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禁止非法复制</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记录</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存储国家秘密</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禁止未</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按照国家保密规定和标准采取有效保密措施</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在互联网及其他公共信</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息网络或者有线和无线通信中传递国家秘密</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禁止在私人交往和通信</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中涉及国家秘密</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bl>
          </a:graphicData>
        </a:graphic>
      </p:graphicFrame>
    </p:spTree>
  </p:cSld>
  <p:clrMapOvr>
    <a:masterClrMapping/>
  </p:clrMapOvr>
  <p:transition>
    <p:split dir="in"/>
  </p:transition>
</p:sld>
</file>

<file path=ppt/slides/slide27.xml><?xml version="1.0" encoding="utf-8"?>
<p:sld xmlns:a="http://schemas.openxmlformats.org/drawingml/2006/main" xmlns:r="http://schemas.openxmlformats.org/officeDocument/2006/relationships" xmlns:p="http://schemas.openxmlformats.org/presentationml/2006/main">
  <p:cSld name="Slide 27&amp;si=27">
    <p:spTree>
      <p:nvGrpSpPr>
        <p:cNvPr id="1" name=""/>
        <p:cNvGrpSpPr/>
        <p:nvPr/>
      </p:nvGrpSpPr>
      <p:grpSpPr>
        <a:xfrm>
          <a:off x="0" y="0"/>
          <a:ext cx="0" cy="0"/>
          <a:chOff x="0" y="0"/>
          <a:chExt cx="0" cy="0"/>
        </a:xfrm>
      </p:grpSpPr>
      <p:sp>
        <p:nvSpPr>
          <p:cNvPr id="2" name="QO_6_BD.25_1#fb675d980?vaa=1&amp;vcp=1&amp;pid=e90f0d1e2&amp;color=0,0,0&amp;mp=1&amp;vtp=1&amp;vaab=1&amp;bt=1&amp;bbb=1&amp;hb=1"/>
          <p:cNvSpPr/>
          <p:nvPr/>
        </p:nvSpPr>
        <p:spPr>
          <a:xfrm>
            <a:off x="539496" y="1541018"/>
            <a:ext cx="11109960" cy="12013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（2）小秦认为：</a:t>
            </a:r>
            <a:r>
              <a:rPr lang="en-US" altLang="zh-CN" sz="2800" b="0" i="0">
                <a:solidFill>
                  <a:srgbClr val="000000"/>
                </a:solidFill>
                <a:latin typeface="Times New Roman" pitchFamily="34" charset="0"/>
                <a:ea typeface="SimSun" pitchFamily="34" charset="-122"/>
                <a:cs typeface="Times New Roman" pitchFamily="34" charset="-120"/>
              </a:rPr>
              <a:t>保守国家秘密是国家机关和涉及国家秘密的单位的事，</a:t>
            </a:r>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与中学生无关</a:t>
            </a:r>
            <a:r>
              <a:rPr lang="en-US" altLang="zh-CN" sz="2800" b="0" i="0" dirty="0">
                <a:solidFill>
                  <a:srgbClr val="000000"/>
                </a:solidFill>
                <a:latin typeface="Times New Roman" pitchFamily="34" charset="0"/>
                <a:ea typeface="SimSun" pitchFamily="34" charset="-122"/>
                <a:cs typeface="Times New Roman" pitchFamily="34" charset="-120"/>
              </a:rPr>
              <a:t>。请你辨析此观点。</a:t>
            </a:r>
            <a:endParaRPr lang="en-US" altLang="zh-CN" sz="2800" dirty="0"/>
          </a:p>
        </p:txBody>
      </p:sp>
      <p:sp>
        <p:nvSpPr>
          <p:cNvPr id="3" name="QO_6_AN.1_1#fb675d980?vaa=1&amp;vcp=1&amp;pid=e90f0d1e2&amp;color=0,0,0&amp;vtp=1&amp;vaab=1&amp;bbb=1&amp;hb=1"/>
          <p:cNvSpPr/>
          <p:nvPr/>
        </p:nvSpPr>
        <p:spPr>
          <a:xfrm>
            <a:off x="539496" y="2824035"/>
            <a:ext cx="11109960" cy="2496757"/>
          </a:xfrm>
          <a:prstGeom prst="rect">
            <a:avLst/>
          </a:prstGeom>
          <a:noFill/>
          <a:ln/>
        </p:spPr>
        <p:txBody>
          <a:bodyPr wrap="none" lIns="0" tIns="0" rIns="0" bIns="0" rtlCol="0" anchor="t"/>
          <a:lstStyle/>
          <a:p>
            <a:pPr algn="l" latinLnBrk="1">
              <a:lnSpc>
                <a:spcPts val="5100"/>
              </a:lnSpc>
            </a:pPr>
            <a:r>
              <a:rPr lang="en-US" altLang="zh-CN" sz="2800" b="1" i="0" dirty="0">
                <a:solidFill>
                  <a:srgbClr val="FF0000"/>
                </a:solidFill>
                <a:latin typeface="Times New Roman" pitchFamily="34" charset="0"/>
                <a:ea typeface="SimSun" pitchFamily="34" charset="-122"/>
                <a:cs typeface="Times New Roman" pitchFamily="34" charset="-120"/>
              </a:rPr>
              <a:t>【答案】</a:t>
            </a:r>
            <a:r>
              <a:rPr lang="en-US" altLang="zh-CN" sz="2800" b="0" i="0" dirty="0">
                <a:solidFill>
                  <a:srgbClr val="FF0000"/>
                </a:solidFill>
                <a:latin typeface="Times New Roman" pitchFamily="34" charset="0"/>
                <a:ea typeface="SimSun" pitchFamily="34" charset="-122"/>
                <a:cs typeface="Times New Roman" pitchFamily="34" charset="-120"/>
              </a:rPr>
              <a:t>小秦的观点是错误的。维护国家安全，人人可为</a:t>
            </a:r>
            <a:r>
              <a:rPr lang="en-US" altLang="zh-CN" sz="2800" b="0" i="0">
                <a:solidFill>
                  <a:srgbClr val="FF0000"/>
                </a:solidFill>
                <a:latin typeface="Times New Roman" pitchFamily="34" charset="0"/>
                <a:ea typeface="SimSun" pitchFamily="34" charset="-122"/>
                <a:cs typeface="Times New Roman" pitchFamily="34" charset="-120"/>
              </a:rPr>
              <a:t>。维护国家安</a:t>
            </a:r>
          </a:p>
          <a:p>
            <a:pPr latinLnBrk="1">
              <a:lnSpc>
                <a:spcPts val="5100"/>
              </a:lnSpc>
            </a:pPr>
            <a:r>
              <a:rPr lang="en-US" altLang="zh-CN" sz="2800" b="0" i="0">
                <a:solidFill>
                  <a:srgbClr val="FF0000"/>
                </a:solidFill>
                <a:latin typeface="Times New Roman" pitchFamily="34" charset="0"/>
                <a:ea typeface="SimSun" pitchFamily="34" charset="-122"/>
                <a:cs typeface="Times New Roman" pitchFamily="34" charset="-120"/>
              </a:rPr>
              <a:t>全是全国各族人民根本利益所在</a:t>
            </a:r>
            <a:r>
              <a:rPr lang="en-US" altLang="zh-CN" sz="2800" b="0" i="0" dirty="0">
                <a:solidFill>
                  <a:srgbClr val="FF0000"/>
                </a:solidFill>
                <a:latin typeface="Times New Roman" pitchFamily="34" charset="0"/>
                <a:ea typeface="SimSun" pitchFamily="34" charset="-122"/>
                <a:cs typeface="Times New Roman" pitchFamily="34" charset="-120"/>
              </a:rPr>
              <a:t>，是我们的共同责任</a:t>
            </a:r>
            <a:r>
              <a:rPr lang="en-US" altLang="zh-CN" sz="2800" b="0" i="0">
                <a:solidFill>
                  <a:srgbClr val="FF0000"/>
                </a:solidFill>
                <a:latin typeface="Times New Roman" pitchFamily="34" charset="0"/>
                <a:ea typeface="SimSun" pitchFamily="34" charset="-122"/>
                <a:cs typeface="Times New Roman" pitchFamily="34" charset="-120"/>
              </a:rPr>
              <a:t>，我们要增强国家</a:t>
            </a:r>
          </a:p>
          <a:p>
            <a:pPr latinLnBrk="1">
              <a:lnSpc>
                <a:spcPts val="5100"/>
              </a:lnSpc>
            </a:pPr>
            <a:r>
              <a:rPr lang="en-US" altLang="zh-CN" sz="2800" b="0" i="0">
                <a:solidFill>
                  <a:srgbClr val="FF0000"/>
                </a:solidFill>
                <a:latin typeface="Times New Roman" pitchFamily="34" charset="0"/>
                <a:ea typeface="SimSun" pitchFamily="34" charset="-122"/>
                <a:cs typeface="Times New Roman" pitchFamily="34" charset="-120"/>
              </a:rPr>
              <a:t>安全意识</a:t>
            </a:r>
            <a:r>
              <a:rPr lang="en-US" altLang="zh-CN" sz="2800" b="0" i="0" dirty="0">
                <a:solidFill>
                  <a:srgbClr val="FF0000"/>
                </a:solidFill>
                <a:latin typeface="Times New Roman" pitchFamily="34" charset="0"/>
                <a:ea typeface="SimSun" pitchFamily="34" charset="-122"/>
                <a:cs typeface="Times New Roman" pitchFamily="34" charset="-120"/>
              </a:rPr>
              <a:t>，树立国家安全利益高于一切的观念，自觉维护国家安全</a:t>
            </a:r>
            <a:r>
              <a:rPr lang="en-US" altLang="zh-CN" sz="2800" b="0" i="0">
                <a:solidFill>
                  <a:srgbClr val="FF0000"/>
                </a:solidFill>
                <a:latin typeface="Times New Roman" pitchFamily="34" charset="0"/>
                <a:ea typeface="SimSun" pitchFamily="34" charset="-122"/>
                <a:cs typeface="Times New Roman" pitchFamily="34" charset="-120"/>
              </a:rPr>
              <a:t>，推</a:t>
            </a:r>
          </a:p>
          <a:p>
            <a:pPr latinLnBrk="1">
              <a:lnSpc>
                <a:spcPts val="4900"/>
              </a:lnSpc>
            </a:pPr>
            <a:r>
              <a:rPr lang="en-US" altLang="zh-CN" sz="2800" b="0" i="0">
                <a:solidFill>
                  <a:srgbClr val="FF0000"/>
                </a:solidFill>
                <a:latin typeface="Times New Roman" pitchFamily="34" charset="0"/>
                <a:ea typeface="SimSun" pitchFamily="34" charset="-122"/>
                <a:cs typeface="Times New Roman" pitchFamily="34" charset="-120"/>
              </a:rPr>
              <a:t>动全社会形成维护国家安全的强大合力</a:t>
            </a:r>
            <a:r>
              <a:rPr lang="en-US" altLang="zh-CN" sz="2800" b="0" i="0" dirty="0">
                <a:solidFill>
                  <a:srgbClr val="FF0000"/>
                </a:solidFill>
                <a:latin typeface="Times New Roman" pitchFamily="34" charset="0"/>
                <a:ea typeface="SimSun" pitchFamily="34" charset="-122"/>
                <a:cs typeface="Times New Roman" pitchFamily="34" charset="-120"/>
              </a:rPr>
              <a:t>。</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3">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3">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28.xml><?xml version="1.0" encoding="utf-8"?>
<p:sld xmlns:a="http://schemas.openxmlformats.org/drawingml/2006/main" xmlns:r="http://schemas.openxmlformats.org/officeDocument/2006/relationships" xmlns:p="http://schemas.openxmlformats.org/presentationml/2006/main">
  <p:cSld name="Slide 28&amp;si=28">
    <p:spTree>
      <p:nvGrpSpPr>
        <p:cNvPr id="1" name=""/>
        <p:cNvGrpSpPr/>
        <p:nvPr/>
      </p:nvGrpSpPr>
      <p:grpSpPr>
        <a:xfrm>
          <a:off x="0" y="0"/>
          <a:ext cx="0" cy="0"/>
          <a:chOff x="0" y="0"/>
          <a:chExt cx="0" cy="0"/>
        </a:xfrm>
      </p:grpSpPr>
      <p:sp>
        <p:nvSpPr>
          <p:cNvPr id="2" name="QO_5_BD.27_1#f2c4b486b?sp=1&amp;vaa=1&amp;vcp=1&amp;pid=ce91e3740&amp;color=0,0,0&amp;vtp=1&amp;vaab=1&amp;bt=1&amp;bbb=1&amp;hb=1"/>
          <p:cNvSpPr/>
          <p:nvPr/>
        </p:nvSpPr>
        <p:spPr>
          <a:xfrm>
            <a:off x="539496" y="2179034"/>
            <a:ext cx="11109960" cy="2496757"/>
          </a:xfrm>
          <a:prstGeom prst="rect">
            <a:avLst/>
          </a:prstGeom>
          <a:noFill/>
          <a:ln/>
        </p:spPr>
        <p:txBody>
          <a:bodyPr wrap="none" lIns="0" tIns="0" rIns="0" bIns="0" rtlCol="0" anchor="t"/>
          <a:lstStyle/>
          <a:p>
            <a:pPr algn="l" latinLnBrk="1">
              <a:lnSpc>
                <a:spcPts val="5100"/>
              </a:lnSpc>
            </a:pPr>
            <a:r>
              <a:rPr lang="en-US" altLang="zh-CN" sz="2800" b="1" i="0" dirty="0">
                <a:solidFill>
                  <a:srgbClr val="000000"/>
                </a:solidFill>
                <a:latin typeface="Times New Roman" pitchFamily="34" charset="0"/>
                <a:ea typeface="SimSun" pitchFamily="34" charset="-122"/>
                <a:cs typeface="Times New Roman" pitchFamily="34" charset="-120"/>
              </a:rPr>
              <a:t>6.</a:t>
            </a:r>
            <a:r>
              <a:rPr lang="en-US" altLang="zh-CN" sz="2800" b="0" i="0" dirty="0">
                <a:solidFill>
                  <a:srgbClr val="000000"/>
                </a:solidFill>
                <a:latin typeface="Times New Roman" pitchFamily="34" charset="0"/>
                <a:ea typeface="SimSun" pitchFamily="34" charset="-122"/>
                <a:cs typeface="Times New Roman" pitchFamily="34" charset="-120"/>
              </a:rPr>
              <a:t>为迎接2024年4月15日第九个全民国家安全教育日，某校九年级（</a:t>
            </a:r>
            <a:r>
              <a:rPr lang="en-US" altLang="zh-CN" sz="2800" b="0" i="0">
                <a:solidFill>
                  <a:srgbClr val="000000"/>
                </a:solidFill>
                <a:latin typeface="Times New Roman" pitchFamily="34" charset="0"/>
                <a:ea typeface="SimSun" pitchFamily="34" charset="-122"/>
                <a:cs typeface="Times New Roman" pitchFamily="34" charset="-120"/>
              </a:rPr>
              <a:t>1）</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班的同学开展了主题学习活动</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a:p>
            <a:pPr latinLnBrk="1">
              <a:lnSpc>
                <a:spcPts val="5100"/>
              </a:lnSpc>
            </a:pPr>
            <a:r>
              <a:rPr lang="en-US" altLang="zh-CN" sz="2800" b="0" i="0">
                <a:solidFill>
                  <a:srgbClr val="000000"/>
                </a:solidFill>
                <a:latin typeface="SimSun" panose="02010600030101010101" pitchFamily="2" charset="-122"/>
                <a:ea typeface="SimSun" pitchFamily="34" charset="-122"/>
                <a:cs typeface="Times New Roma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新修订的保守国家秘密法自</a:t>
            </a:r>
            <a:r>
              <a:rPr lang="en-US" altLang="zh-CN" sz="2800" b="0" i="0" dirty="0">
                <a:solidFill>
                  <a:srgbClr val="000000"/>
                </a:solidFill>
                <a:latin typeface="Times New Roman" pitchFamily="34" charset="0"/>
                <a:ea typeface="SimSun" pitchFamily="34" charset="-122"/>
                <a:cs typeface="Times New Roman" pitchFamily="34" charset="-120"/>
              </a:rPr>
              <a:t>2024年5月1日起施行</a:t>
            </a:r>
            <a:r>
              <a:rPr lang="en-US" altLang="zh-CN" sz="2800" b="0" i="0">
                <a:solidFill>
                  <a:srgbClr val="000000"/>
                </a:solidFill>
                <a:latin typeface="Times New Roman" pitchFamily="34" charset="0"/>
                <a:ea typeface="SimSun" pitchFamily="34" charset="-122"/>
                <a:cs typeface="Times New Roman" pitchFamily="34" charset="-120"/>
              </a:rPr>
              <a:t>，同学们收集了以</a:t>
            </a:r>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下资料</a:t>
            </a:r>
            <a:r>
              <a:rPr lang="en-US" altLang="zh-CN" sz="2800" b="0" i="0" dirty="0">
                <a:solidFill>
                  <a:srgbClr val="000000"/>
                </a:solidFill>
                <a:latin typeface="Times New Roman" pitchFamily="34" charset="0"/>
                <a:ea typeface="SimSun" pitchFamily="34" charset="-122"/>
                <a:cs typeface="Times New Roman" pitchFamily="34" charset="-120"/>
              </a:rPr>
              <a:t>，请你一起学习。</a:t>
            </a:r>
            <a:endParaRPr lang="en-US" altLang="zh-CN" sz="2800" dirty="0"/>
          </a:p>
        </p:txBody>
      </p:sp>
    </p:spTree>
  </p:cSld>
  <p:clrMapOvr>
    <a:masterClrMapping/>
  </p:clrMapOvr>
  <p:transition>
    <p:split dir="in"/>
  </p:transition>
</p:sld>
</file>

<file path=ppt/slides/slide29.xml><?xml version="1.0" encoding="utf-8"?>
<p:sld xmlns:a="http://schemas.openxmlformats.org/drawingml/2006/main" xmlns:r="http://schemas.openxmlformats.org/officeDocument/2006/relationships" xmlns:p="http://schemas.openxmlformats.org/presentationml/2006/main">
  <p:cSld name="Slide 29&amp;si=29">
    <p:spTree>
      <p:nvGrpSpPr>
        <p:cNvPr id="1" name=""/>
        <p:cNvGrpSpPr/>
        <p:nvPr/>
      </p:nvGrpSpPr>
      <p:grpSpPr>
        <a:xfrm>
          <a:off x="0" y="0"/>
          <a:ext cx="0" cy="0"/>
          <a:chOff x="0" y="0"/>
          <a:chExt cx="0" cy="0"/>
        </a:xfrm>
      </p:grpSpPr>
      <p:graphicFrame>
        <p:nvGraphicFramePr>
          <p:cNvPr id="30" name="QO_5_BD.27_2#f2c4b486b?colgroup=5,10,12&amp;vaa=1&amp;vcp=1&amp;pid=ce91e3740&amp;color=0,0,0&amp;mp=1&amp;vtp=1&amp;vaab=1&amp;bt=1&amp;bbb=1&amp;hb=1"/>
          <p:cNvGraphicFramePr>
            <a:graphicFrameLocks noGrp="1"/>
          </p:cNvGraphicFramePr>
          <p:nvPr>
            <p:extLst>
              <p:ext uri="{D42A27DB-BD31-4B8C-83A1-F6EECF244321}">
                <p14:modId xmlns:p14="http://schemas.microsoft.com/office/powerpoint/2010/main" val="3838667108"/>
              </p:ext>
            </p:extLst>
          </p:nvPr>
        </p:nvGraphicFramePr>
        <p:xfrm>
          <a:off x="539496" y="920464"/>
          <a:ext cx="11191176" cy="5017072"/>
        </p:xfrm>
        <a:graphic>
          <a:graphicData uri="http://schemas.openxmlformats.org/drawingml/2006/table">
            <a:tbl>
              <a:tblPr/>
              <a:tblGrid>
                <a:gridCol w="2295144">
                  <a:extLst>
                    <a:ext uri="{9D8B030D-6E8A-4147-A177-3AD203B41FA5}">
                      <a16:colId xmlns:a16="http://schemas.microsoft.com/office/drawing/2014/main" val="20000"/>
                    </a:ext>
                  </a:extLst>
                </a:gridCol>
                <a:gridCol w="4068000">
                  <a:extLst>
                    <a:ext uri="{9D8B030D-6E8A-4147-A177-3AD203B41FA5}">
                      <a16:colId xmlns:a16="http://schemas.microsoft.com/office/drawing/2014/main" val="20001"/>
                    </a:ext>
                  </a:extLst>
                </a:gridCol>
                <a:gridCol w="4828032">
                  <a:extLst>
                    <a:ext uri="{9D8B030D-6E8A-4147-A177-3AD203B41FA5}">
                      <a16:colId xmlns:a16="http://schemas.microsoft.com/office/drawing/2014/main" val="20002"/>
                    </a:ext>
                  </a:extLst>
                </a:gridCol>
              </a:tblGrid>
              <a:tr h="5017072">
                <a:tc>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【社会热点】</a:t>
                      </a:r>
                      <a:endParaRPr lang="en-US" altLang="zh-CN" sz="1200" dirty="0"/>
                    </a:p>
                    <a:p>
                      <a:pPr marL="0" indent="0" algn="l" latinLnBrk="1" hangingPunct="0">
                        <a:lnSpc>
                          <a:spcPts val="4400"/>
                        </a:lnSpc>
                      </a:pPr>
                      <a:r>
                        <a:rPr lang="en-US" altLang="zh-CN" sz="2800" b="0" i="0" u="none">
                          <a:solidFill>
                            <a:srgbClr val="000000"/>
                          </a:solidFill>
                          <a:latin typeface="SimSun" panose="02010600030101010101" pitchFamily="2" charset="-122"/>
                          <a:ea typeface="SimSun" pitchFamily="34" charset="-122"/>
                          <a:cs typeface="Times New Roma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在境外间</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谍情报机关的</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指挥下</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朱某</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非法向境外提</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供我国大量亲</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本种质资源</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【社会要闻】</a:t>
                      </a:r>
                      <a:endParaRPr lang="en-US" altLang="zh-CN" sz="1200" dirty="0"/>
                    </a:p>
                    <a:p>
                      <a:pPr marL="0" indent="0" algn="l" latinLnBrk="1" hangingPunct="0">
                        <a:lnSpc>
                          <a:spcPts val="4400"/>
                        </a:lnSpc>
                      </a:pPr>
                      <a:r>
                        <a:rPr lang="en-US" altLang="zh-CN" sz="2800" b="0" i="0" u="none" dirty="0">
                          <a:solidFill>
                            <a:srgbClr val="000000"/>
                          </a:solidFill>
                          <a:latin typeface="SimSun" panose="02010600030101010101" pitchFamily="2" charset="-122"/>
                          <a:ea typeface="SimSun" pitchFamily="34" charset="-122"/>
                          <a:cs typeface="Times New Roma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十四届全国人大常委会第八次会议通过的新修订的保守国家秘密法自2024年5月1日起施行</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保守国家秘密法此次修订坚持总体国家安全观</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统筹发展与安全</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将党的十八大以</a:t>
                      </a:r>
                      <a:r>
                        <a:rPr lang="zh-CN" altLang="en-US" sz="2800" b="0" i="0" dirty="0">
                          <a:solidFill>
                            <a:srgbClr val="000000"/>
                          </a:solidFill>
                          <a:latin typeface="Times New Roman" pitchFamily="34" charset="0"/>
                          <a:ea typeface="SimSun" pitchFamily="34" charset="-122"/>
                          <a:cs typeface="Times New Roman" pitchFamily="34" charset="-120"/>
                        </a:rPr>
                        <a:t>来保密工作成熟有效的</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【法律条文】</a:t>
                      </a:r>
                      <a:endParaRPr lang="en-US" altLang="zh-CN" sz="1200" dirty="0"/>
                    </a:p>
                    <a:p>
                      <a:pPr marL="0" indent="0" algn="l" latinLnBrk="1" hangingPunct="0">
                        <a:lnSpc>
                          <a:spcPts val="4400"/>
                        </a:lnSpc>
                      </a:pPr>
                      <a:r>
                        <a:rPr lang="en-US" altLang="zh-CN" sz="2800" b="0" i="0" u="none" dirty="0">
                          <a:solidFill>
                            <a:srgbClr val="000000"/>
                          </a:solidFill>
                          <a:latin typeface="SimSun" panose="02010600030101010101" pitchFamily="2" charset="-122"/>
                          <a:ea typeface="SimSun" pitchFamily="34" charset="-122"/>
                          <a:cs typeface="Times New Roma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中华人民共和国保守国</a:t>
                      </a:r>
                      <a:endParaRPr lang="en-US" altLang="zh-CN" sz="2800" b="0" i="0" dirty="0">
                        <a:solidFill>
                          <a:srgbClr val="000000"/>
                        </a:solidFill>
                        <a:latin typeface="Times New Roman" pitchFamily="34" charset="0"/>
                        <a:ea typeface="SimSun" pitchFamily="34" charset="-122"/>
                        <a:cs typeface="Times New Roman" pitchFamily="34" charset="-120"/>
                      </a:endParaRPr>
                    </a:p>
                    <a:p>
                      <a:pPr marL="0" indent="0" algn="l" latinLnBrk="1" hangingPunct="0">
                        <a:lnSpc>
                          <a:spcPts val="4400"/>
                        </a:lnSpc>
                      </a:pPr>
                      <a:r>
                        <a:rPr lang="en-US" altLang="zh-CN" sz="2800" b="0" i="0" dirty="0" err="1">
                          <a:solidFill>
                            <a:srgbClr val="000000"/>
                          </a:solidFill>
                          <a:latin typeface="Times New Roman" pitchFamily="34" charset="0"/>
                          <a:ea typeface="SimSun" pitchFamily="34" charset="-122"/>
                          <a:cs typeface="Times New Roman" pitchFamily="34" charset="-120"/>
                        </a:rPr>
                        <a:t>家秘密法》第五条规定</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一</a:t>
                      </a:r>
                    </a:p>
                    <a:p>
                      <a:pPr marL="0" indent="0" algn="l" latinLnBrk="1" hangingPunct="0">
                        <a:lnSpc>
                          <a:spcPts val="4400"/>
                        </a:lnSpc>
                      </a:pPr>
                      <a:r>
                        <a:rPr lang="en-US" altLang="zh-CN" sz="2800" b="0" i="0" dirty="0" err="1">
                          <a:solidFill>
                            <a:srgbClr val="000000"/>
                          </a:solidFill>
                          <a:latin typeface="Times New Roman" pitchFamily="34" charset="0"/>
                          <a:ea typeface="SimSun" pitchFamily="34" charset="-122"/>
                          <a:cs typeface="Times New Roman" pitchFamily="34" charset="-120"/>
                        </a:rPr>
                        <a:t>切国家机关和武装力量</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各政</a:t>
                      </a:r>
                      <a:endParaRPr lang="en-US" altLang="zh-CN" sz="2800" b="0" i="0" dirty="0">
                        <a:solidFill>
                          <a:srgbClr val="000000"/>
                        </a:solidFill>
                        <a:latin typeface="Times New Roman" pitchFamily="34" charset="0"/>
                        <a:ea typeface="SimSun" pitchFamily="34" charset="-122"/>
                        <a:cs typeface="Times New Roman" pitchFamily="34" charset="-120"/>
                      </a:endParaRPr>
                    </a:p>
                    <a:p>
                      <a:pPr marL="0" indent="0" algn="l" latinLnBrk="1" hangingPunct="0">
                        <a:lnSpc>
                          <a:spcPts val="4400"/>
                        </a:lnSpc>
                      </a:pPr>
                      <a:r>
                        <a:rPr lang="en-US" altLang="zh-CN" sz="2800" b="0" i="0" dirty="0" err="1">
                          <a:solidFill>
                            <a:srgbClr val="000000"/>
                          </a:solidFill>
                          <a:latin typeface="Times New Roman" pitchFamily="34" charset="0"/>
                          <a:ea typeface="SimSun" pitchFamily="34" charset="-122"/>
                          <a:cs typeface="Times New Roman" pitchFamily="34" charset="-120"/>
                        </a:rPr>
                        <a:t>党和各人民团体</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企业事业组</a:t>
                      </a:r>
                      <a:endParaRPr lang="en-US" altLang="zh-CN" sz="2800" b="0" i="0" dirty="0">
                        <a:solidFill>
                          <a:srgbClr val="000000"/>
                        </a:solidFill>
                        <a:latin typeface="Times New Roman" pitchFamily="34" charset="0"/>
                        <a:ea typeface="SimSun" pitchFamily="34" charset="-122"/>
                        <a:cs typeface="Times New Roman" pitchFamily="34" charset="-120"/>
                      </a:endParaRPr>
                    </a:p>
                    <a:p>
                      <a:pPr marL="0" indent="0" algn="l" latinLnBrk="1" hangingPunct="0">
                        <a:lnSpc>
                          <a:spcPts val="4400"/>
                        </a:lnSpc>
                      </a:pPr>
                      <a:r>
                        <a:rPr lang="en-US" altLang="zh-CN" sz="2800" b="0" i="0" dirty="0" err="1">
                          <a:solidFill>
                            <a:srgbClr val="000000"/>
                          </a:solidFill>
                          <a:latin typeface="Times New Roman" pitchFamily="34" charset="0"/>
                          <a:ea typeface="SimSun" pitchFamily="34" charset="-122"/>
                          <a:cs typeface="Times New Roman" pitchFamily="34" charset="-120"/>
                        </a:rPr>
                        <a:t>织和其他社会组织以及公民都</a:t>
                      </a:r>
                      <a:endParaRPr lang="en-US" altLang="zh-CN" sz="2800" b="0" i="0" dirty="0">
                        <a:solidFill>
                          <a:srgbClr val="000000"/>
                        </a:solidFill>
                        <a:latin typeface="Times New Roman" pitchFamily="34" charset="0"/>
                        <a:ea typeface="SimSun" pitchFamily="34" charset="-122"/>
                        <a:cs typeface="Times New Roman" pitchFamily="34" charset="-120"/>
                      </a:endParaRPr>
                    </a:p>
                    <a:p>
                      <a:pPr marL="0" indent="0" algn="l" latinLnBrk="1" hangingPunct="0">
                        <a:lnSpc>
                          <a:spcPts val="4400"/>
                        </a:lnSpc>
                      </a:pPr>
                      <a:r>
                        <a:rPr lang="en-US" altLang="zh-CN" sz="2800" b="0" i="0" dirty="0" err="1">
                          <a:solidFill>
                            <a:srgbClr val="000000"/>
                          </a:solidFill>
                          <a:latin typeface="Times New Roman" pitchFamily="34" charset="0"/>
                          <a:ea typeface="SimSun" pitchFamily="34" charset="-122"/>
                          <a:cs typeface="Times New Roman" pitchFamily="34" charset="-120"/>
                        </a:rPr>
                        <a:t>有保密的义务</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任何危害国家</a:t>
                      </a:r>
                      <a:endParaRPr lang="en-US" altLang="zh-CN" sz="2800" b="0" i="0" dirty="0">
                        <a:solidFill>
                          <a:srgbClr val="000000"/>
                        </a:solidFill>
                        <a:latin typeface="Times New Roman" pitchFamily="34" charset="0"/>
                        <a:ea typeface="SimSun" pitchFamily="34" charset="-122"/>
                        <a:cs typeface="Times New Roman" pitchFamily="34" charset="-120"/>
                      </a:endParaRPr>
                    </a:p>
                    <a:p>
                      <a:pPr marL="0" indent="0" algn="l" latinLnBrk="1" hangingPunct="0">
                        <a:lnSpc>
                          <a:spcPts val="4400"/>
                        </a:lnSpc>
                      </a:pPr>
                      <a:r>
                        <a:rPr lang="en-US" altLang="zh-CN" sz="2800" b="0" i="0" dirty="0" err="1">
                          <a:solidFill>
                            <a:srgbClr val="000000"/>
                          </a:solidFill>
                          <a:latin typeface="Times New Roman" pitchFamily="34" charset="0"/>
                          <a:ea typeface="SimSun" pitchFamily="34" charset="-122"/>
                          <a:cs typeface="Times New Roman" pitchFamily="34" charset="-120"/>
                        </a:rPr>
                        <a:t>秘密安全的行为</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都必须受到</a:t>
                      </a:r>
                      <a:endParaRPr lang="en-US" altLang="zh-CN" sz="2800" b="0" i="0" dirty="0">
                        <a:solidFill>
                          <a:srgbClr val="000000"/>
                        </a:solidFill>
                        <a:latin typeface="Times New Roman" pitchFamily="34" charset="0"/>
                        <a:ea typeface="SimSun" pitchFamily="34" charset="-122"/>
                        <a:cs typeface="Times New Roman" pitchFamily="34" charset="-120"/>
                      </a:endParaRPr>
                    </a:p>
                    <a:p>
                      <a:pPr marL="0" lvl="0" indent="0" algn="l" latinLnBrk="1" hangingPunct="0">
                        <a:lnSpc>
                          <a:spcPts val="4200"/>
                        </a:lnSpc>
                      </a:pPr>
                      <a:r>
                        <a:rPr lang="en-US" altLang="zh-CN" sz="2800" b="0" i="0" dirty="0" err="1">
                          <a:solidFill>
                            <a:srgbClr val="000000"/>
                          </a:solidFill>
                          <a:latin typeface="Times New Roman" pitchFamily="34" charset="0"/>
                          <a:ea typeface="SimSun" pitchFamily="34" charset="-122"/>
                          <a:cs typeface="Times New Roman" pitchFamily="34" charset="-120"/>
                        </a:rPr>
                        <a:t>法律追究</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bl>
          </a:graphicData>
        </a:graphic>
      </p:graphicFrame>
    </p:spTree>
  </p:cSld>
  <p:clrMapOvr>
    <a:masterClrMapping/>
  </p:clrMapOvr>
  <p:transition>
    <p:split dir="in"/>
  </p:transition>
</p:sld>
</file>

<file path=ppt/slides/slide3.xml><?xml version="1.0" encoding="utf-8"?>
<p:sld xmlns:a="http://schemas.openxmlformats.org/drawingml/2006/main" xmlns:r="http://schemas.openxmlformats.org/officeDocument/2006/relationships" xmlns:p="http://schemas.openxmlformats.org/presentationml/2006/main">
  <p:cSld name="Slide 3&amp;si=3">
    <p:spTree>
      <p:nvGrpSpPr>
        <p:cNvPr id="1" name=""/>
        <p:cNvGrpSpPr/>
        <p:nvPr/>
      </p:nvGrpSpPr>
      <p:grpSpPr>
        <a:xfrm>
          <a:off x="0" y="0"/>
          <a:ext cx="0" cy="0"/>
          <a:chOff x="0" y="0"/>
          <a:chExt cx="0" cy="0"/>
        </a:xfrm>
      </p:grpSpPr>
      <p:sp>
        <p:nvSpPr>
          <p:cNvPr id="2" name="C_4#fe147089b.fixed?vcp=1&amp;pid=17e8b5de6&amp;color=0,0,0&amp;vtp=1&amp;vaab=1&amp;bbb=1"/>
          <p:cNvSpPr/>
          <p:nvPr/>
        </p:nvSpPr>
        <p:spPr>
          <a:xfrm>
            <a:off x="320040" y="2679192"/>
            <a:ext cx="11521440" cy="713232"/>
          </a:xfrm>
          <a:prstGeom prst="rect">
            <a:avLst/>
          </a:prstGeom>
          <a:noFill/>
          <a:ln/>
        </p:spPr>
        <p:txBody>
          <a:bodyPr wrap="none" lIns="0" tIns="0" rIns="0" bIns="0" rtlCol="0" anchor="ctr"/>
          <a:lstStyle/>
          <a:p>
            <a:pPr algn="ctr" latinLnBrk="1">
              <a:lnSpc>
                <a:spcPts val="5000"/>
              </a:lnSpc>
            </a:pPr>
            <a:r>
              <a:rPr lang="en-US" altLang="zh-CN" sz="4000" b="1" i="0" dirty="0">
                <a:solidFill>
                  <a:srgbClr val="000000"/>
                </a:solidFill>
                <a:latin typeface="微软雅黑" pitchFamily="34" charset="0"/>
                <a:ea typeface="微软雅黑" pitchFamily="34" charset="-122"/>
                <a:cs typeface="微软雅黑" pitchFamily="34" charset="-120"/>
              </a:rPr>
              <a:t>微专题11</a:t>
            </a:r>
            <a:r>
              <a:rPr lang="en-US" altLang="zh-CN" sz="4000" b="1" i="0" dirty="0">
                <a:solidFill>
                  <a:srgbClr val="000000"/>
                </a:solidFill>
                <a:latin typeface="SimSun" pitchFamily="34" charset="0"/>
                <a:ea typeface="SimSun" pitchFamily="34" charset="-122"/>
                <a:cs typeface="SimSun" pitchFamily="34" charset="-120"/>
              </a:rPr>
              <a:t> </a:t>
            </a:r>
            <a:r>
              <a:rPr lang="en-US" altLang="zh-CN" sz="4000" b="1" i="0" dirty="0">
                <a:solidFill>
                  <a:srgbClr val="000000"/>
                </a:solidFill>
                <a:latin typeface="微软雅黑" pitchFamily="34" charset="0"/>
                <a:ea typeface="微软雅黑" pitchFamily="34" charset="-122"/>
                <a:cs typeface="微软雅黑" pitchFamily="34" charset="-120"/>
              </a:rPr>
              <a:t>国家安全</a:t>
            </a:r>
            <a:endParaRPr lang="en-US" altLang="zh-CN" sz="4000" dirty="0"/>
          </a:p>
        </p:txBody>
      </p:sp>
      <p:sp>
        <p:nvSpPr>
          <p:cNvPr id="3" name="C_4_BD#fe147089b.fixed?vcp=1&amp;pid=17e8b5de6&amp;color=86,186,157&amp;vtp=1&amp;vaab=1&amp;bbb=1"/>
          <p:cNvSpPr/>
          <p:nvPr/>
        </p:nvSpPr>
        <p:spPr>
          <a:xfrm>
            <a:off x="320040" y="3419856"/>
            <a:ext cx="11521440" cy="713232"/>
          </a:xfrm>
          <a:prstGeom prst="rect">
            <a:avLst/>
          </a:prstGeom>
          <a:noFill/>
          <a:ln/>
        </p:spPr>
        <p:txBody>
          <a:bodyPr wrap="none" lIns="0" tIns="0" rIns="0" bIns="0" rtlCol="0" anchor="ctr"/>
          <a:lstStyle/>
          <a:p>
            <a:pPr algn="ctr" latinLnBrk="1">
              <a:lnSpc>
                <a:spcPts val="5000"/>
              </a:lnSpc>
            </a:pPr>
            <a:r>
              <a:rPr lang="en-US" altLang="zh-CN" sz="4000" b="1" i="0" dirty="0">
                <a:solidFill>
                  <a:srgbClr val="56BA9D"/>
                </a:solidFill>
                <a:latin typeface="微软雅黑" pitchFamily="34" charset="0"/>
                <a:ea typeface="微软雅黑" pitchFamily="34" charset="-122"/>
                <a:cs typeface="微软雅黑" pitchFamily="34" charset="-120"/>
              </a:rPr>
              <a:t>要点总结</a:t>
            </a:r>
            <a:endParaRPr lang="en-US" altLang="zh-CN" sz="4000" dirty="0"/>
          </a:p>
        </p:txBody>
      </p:sp>
    </p:spTree>
  </p:cSld>
  <p:clrMapOvr>
    <a:masterClrMapping/>
  </p:clrMapOvr>
  <p:transition>
    <p:split dir="in"/>
  </p:transition>
</p:sld>
</file>

<file path=ppt/slides/slide30.xml><?xml version="1.0" encoding="utf-8"?>
<p:sld xmlns:a="http://schemas.openxmlformats.org/drawingml/2006/main" xmlns:r="http://schemas.openxmlformats.org/officeDocument/2006/relationships" xmlns:p="http://schemas.openxmlformats.org/presentationml/2006/main">
  <p:cSld name="Slide 30&amp;si=30">
    <p:spTree>
      <p:nvGrpSpPr>
        <p:cNvPr id="1" name=""/>
        <p:cNvGrpSpPr/>
        <p:nvPr/>
      </p:nvGrpSpPr>
      <p:grpSpPr>
        <a:xfrm>
          <a:off x="0" y="0"/>
          <a:ext cx="0" cy="0"/>
          <a:chOff x="0" y="0"/>
          <a:chExt cx="0" cy="0"/>
        </a:xfrm>
      </p:grpSpPr>
      <p:graphicFrame>
        <p:nvGraphicFramePr>
          <p:cNvPr id="31" name="QO_5_BD.27_3#f2c4b486b?colgroup=5,10,12&amp;vaa=1&amp;vcp=1&amp;pid=ce91e3740&amp;color=0,0,0&amp;mp=1&amp;vtp=1&amp;vaab=1&amp;bt=1&amp;bbb=1&amp;hb=1"/>
          <p:cNvGraphicFramePr>
            <a:graphicFrameLocks noGrp="1"/>
          </p:cNvGraphicFramePr>
          <p:nvPr>
            <p:extLst>
              <p:ext uri="{D42A27DB-BD31-4B8C-83A1-F6EECF244321}">
                <p14:modId xmlns:p14="http://schemas.microsoft.com/office/powerpoint/2010/main" val="4021738718"/>
              </p:ext>
            </p:extLst>
          </p:nvPr>
        </p:nvGraphicFramePr>
        <p:xfrm>
          <a:off x="539496" y="1279112"/>
          <a:ext cx="11073384" cy="5004372"/>
        </p:xfrm>
        <a:graphic>
          <a:graphicData uri="http://schemas.openxmlformats.org/drawingml/2006/table">
            <a:tbl>
              <a:tblPr/>
              <a:tblGrid>
                <a:gridCol w="2295144">
                  <a:extLst>
                    <a:ext uri="{9D8B030D-6E8A-4147-A177-3AD203B41FA5}">
                      <a16:colId xmlns:a16="http://schemas.microsoft.com/office/drawing/2014/main" val="20000"/>
                    </a:ext>
                  </a:extLst>
                </a:gridCol>
                <a:gridCol w="3950208">
                  <a:extLst>
                    <a:ext uri="{9D8B030D-6E8A-4147-A177-3AD203B41FA5}">
                      <a16:colId xmlns:a16="http://schemas.microsoft.com/office/drawing/2014/main" val="20001"/>
                    </a:ext>
                  </a:extLst>
                </a:gridCol>
                <a:gridCol w="4828032">
                  <a:extLst>
                    <a:ext uri="{9D8B030D-6E8A-4147-A177-3AD203B41FA5}">
                      <a16:colId xmlns:a16="http://schemas.microsoft.com/office/drawing/2014/main" val="20002"/>
                    </a:ext>
                  </a:extLst>
                </a:gridCol>
              </a:tblGrid>
              <a:tr h="5004372">
                <a:tc>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2024年1</a:t>
                      </a:r>
                      <a:r>
                        <a:rPr lang="en-US" altLang="zh-CN" sz="2800" b="0" i="0">
                          <a:solidFill>
                            <a:srgbClr val="000000"/>
                          </a:solidFill>
                          <a:latin typeface="Times New Roman" pitchFamily="34" charset="0"/>
                          <a:ea typeface="SimSun" pitchFamily="34" charset="-122"/>
                          <a:cs typeface="Times New Roman" pitchFamily="34" charset="-120"/>
                        </a:rPr>
                        <a:t>月</a:t>
                      </a:r>
                      <a:r>
                        <a:rPr lang="en-US" altLang="zh-CN" sz="2800" b="0" i="0" spc="-100">
                          <a:solidFill>
                            <a:srgbClr val="000000"/>
                          </a:solidFill>
                          <a:latin typeface="Times New Roman" pitchFamily="34" charset="0"/>
                          <a:ea typeface="SimSun" pitchFamily="34" charset="-122"/>
                          <a:cs typeface="Times New Roman" pitchFamily="34" charset="-120"/>
                        </a:rPr>
                        <a:t>，</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安徽省合肥市</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中级人民法院</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以为境外非法</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提供情报罪判</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处朱某有期徒</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刑</a:t>
                      </a:r>
                      <a:r>
                        <a:rPr lang="en-US" altLang="zh-CN" sz="2800" b="0" i="0" dirty="0">
                          <a:solidFill>
                            <a:srgbClr val="000000"/>
                          </a:solidFill>
                          <a:latin typeface="Times New Roman" pitchFamily="34" charset="0"/>
                          <a:ea typeface="SimSun" pitchFamily="34" charset="-122"/>
                          <a:cs typeface="Times New Roman" pitchFamily="34" charset="-120"/>
                        </a:rPr>
                        <a:t>1年6个月</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err="1">
                          <a:solidFill>
                            <a:srgbClr val="000000"/>
                          </a:solidFill>
                          <a:latin typeface="Times New Roman" pitchFamily="34" charset="0"/>
                          <a:ea typeface="SimSun" pitchFamily="34" charset="-122"/>
                          <a:cs typeface="Times New Roman" pitchFamily="34" charset="-120"/>
                        </a:rPr>
                        <a:t>政策措施和实践经验上</a:t>
                      </a:r>
                      <a:endParaRPr lang="en-US" altLang="zh-CN" sz="2800" b="0" i="0" dirty="0">
                        <a:solidFill>
                          <a:srgbClr val="000000"/>
                        </a:solidFill>
                        <a:latin typeface="Times New Roman" pitchFamily="34" charset="0"/>
                        <a:ea typeface="SimSun" pitchFamily="34" charset="-122"/>
                        <a:cs typeface="Times New Roman" pitchFamily="34" charset="-120"/>
                      </a:endParaRPr>
                    </a:p>
                    <a:p>
                      <a:pPr marL="0" indent="0" algn="l" latinLnBrk="1" hangingPunct="0">
                        <a:lnSpc>
                          <a:spcPts val="4400"/>
                        </a:lnSpc>
                      </a:pPr>
                      <a:r>
                        <a:rPr lang="en-US" altLang="zh-CN" sz="2800" b="0" i="0" dirty="0" err="1">
                          <a:solidFill>
                            <a:srgbClr val="000000"/>
                          </a:solidFill>
                          <a:latin typeface="Times New Roman" pitchFamily="34" charset="0"/>
                          <a:ea typeface="SimSun" pitchFamily="34" charset="-122"/>
                          <a:cs typeface="Times New Roman" pitchFamily="34" charset="-120"/>
                        </a:rPr>
                        <a:t>升为法律制度</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还体现</a:t>
                      </a:r>
                      <a:endParaRPr lang="en-US" altLang="zh-CN" sz="2800" b="0" i="0" dirty="0">
                        <a:solidFill>
                          <a:srgbClr val="000000"/>
                        </a:solidFill>
                        <a:latin typeface="Times New Roman" pitchFamily="34" charset="0"/>
                        <a:ea typeface="SimSun" pitchFamily="34" charset="-122"/>
                        <a:cs typeface="Times New Roman" pitchFamily="34" charset="-120"/>
                      </a:endParaRPr>
                    </a:p>
                    <a:p>
                      <a:pPr marL="0" indent="0" algn="l" latinLnBrk="1" hangingPunct="0">
                        <a:lnSpc>
                          <a:spcPts val="4400"/>
                        </a:lnSpc>
                      </a:pPr>
                      <a:r>
                        <a:rPr lang="en-US" altLang="zh-CN" sz="2800" b="0" i="0" dirty="0" err="1">
                          <a:solidFill>
                            <a:srgbClr val="000000"/>
                          </a:solidFill>
                          <a:latin typeface="Times New Roman" pitchFamily="34" charset="0"/>
                          <a:ea typeface="SimSun" pitchFamily="34" charset="-122"/>
                          <a:cs typeface="Times New Roman" pitchFamily="34" charset="-120"/>
                        </a:rPr>
                        <a:t>出对于保密科技创新和</a:t>
                      </a:r>
                      <a:endParaRPr lang="en-US" altLang="zh-CN" sz="2800" b="0" i="0" dirty="0">
                        <a:solidFill>
                          <a:srgbClr val="000000"/>
                        </a:solidFill>
                        <a:latin typeface="Times New Roman" pitchFamily="34" charset="0"/>
                        <a:ea typeface="SimSun" pitchFamily="34" charset="-122"/>
                        <a:cs typeface="Times New Roman" pitchFamily="34" charset="-120"/>
                      </a:endParaRPr>
                    </a:p>
                    <a:p>
                      <a:pPr marL="0" indent="0" algn="l" latinLnBrk="1" hangingPunct="0">
                        <a:lnSpc>
                          <a:spcPts val="4400"/>
                        </a:lnSpc>
                      </a:pPr>
                      <a:r>
                        <a:rPr lang="en-US" altLang="zh-CN" sz="2800" b="0" i="0" dirty="0" err="1">
                          <a:solidFill>
                            <a:srgbClr val="000000"/>
                          </a:solidFill>
                          <a:latin typeface="Times New Roman" pitchFamily="34" charset="0"/>
                          <a:ea typeface="SimSun" pitchFamily="34" charset="-122"/>
                          <a:cs typeface="Times New Roman" pitchFamily="34" charset="-120"/>
                        </a:rPr>
                        <a:t>科技防护的重视</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对于</a:t>
                      </a:r>
                      <a:endParaRPr lang="en-US" altLang="zh-CN" sz="2800" b="0" i="0" dirty="0">
                        <a:solidFill>
                          <a:srgbClr val="000000"/>
                        </a:solidFill>
                        <a:latin typeface="Times New Roman" pitchFamily="34" charset="0"/>
                        <a:ea typeface="SimSun" pitchFamily="34" charset="-122"/>
                        <a:cs typeface="Times New Roman" pitchFamily="34" charset="-120"/>
                      </a:endParaRPr>
                    </a:p>
                    <a:p>
                      <a:pPr marL="0" indent="0" algn="l" latinLnBrk="1" hangingPunct="0">
                        <a:lnSpc>
                          <a:spcPts val="4400"/>
                        </a:lnSpc>
                      </a:pPr>
                      <a:r>
                        <a:rPr lang="en-US" altLang="zh-CN" sz="2800" b="0" i="0" dirty="0" err="1">
                          <a:solidFill>
                            <a:srgbClr val="000000"/>
                          </a:solidFill>
                          <a:latin typeface="Times New Roman" pitchFamily="34" charset="0"/>
                          <a:ea typeface="SimSun" pitchFamily="34" charset="-122"/>
                          <a:cs typeface="Times New Roman" pitchFamily="34" charset="-120"/>
                        </a:rPr>
                        <a:t>推动保密工作高质量发</a:t>
                      </a:r>
                      <a:endParaRPr lang="en-US" altLang="zh-CN" sz="2800" b="0" i="0" dirty="0">
                        <a:solidFill>
                          <a:srgbClr val="000000"/>
                        </a:solidFill>
                        <a:latin typeface="Times New Roman" pitchFamily="34" charset="0"/>
                        <a:ea typeface="SimSun" pitchFamily="34" charset="-122"/>
                        <a:cs typeface="Times New Roman" pitchFamily="34" charset="-120"/>
                      </a:endParaRPr>
                    </a:p>
                    <a:p>
                      <a:pPr marL="0" indent="0" algn="l" latinLnBrk="1" hangingPunct="0">
                        <a:lnSpc>
                          <a:spcPts val="4400"/>
                        </a:lnSpc>
                      </a:pPr>
                      <a:r>
                        <a:rPr lang="en-US" altLang="zh-CN" sz="2800" b="0" i="0" dirty="0" err="1">
                          <a:solidFill>
                            <a:srgbClr val="000000"/>
                          </a:solidFill>
                          <a:latin typeface="Times New Roman" pitchFamily="34" charset="0"/>
                          <a:ea typeface="SimSun" pitchFamily="34" charset="-122"/>
                          <a:cs typeface="Times New Roman" pitchFamily="34" charset="-120"/>
                        </a:rPr>
                        <a:t>展</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维护国家主权</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安</a:t>
                      </a:r>
                      <a:endParaRPr lang="en-US" altLang="zh-CN" sz="2800" b="0" i="0" dirty="0">
                        <a:solidFill>
                          <a:srgbClr val="000000"/>
                        </a:solidFill>
                        <a:latin typeface="Times New Roman" pitchFamily="34" charset="0"/>
                        <a:ea typeface="SimSun" pitchFamily="34" charset="-122"/>
                        <a:cs typeface="Times New Roman" pitchFamily="34" charset="-120"/>
                      </a:endParaRPr>
                    </a:p>
                    <a:p>
                      <a:pPr marL="0" indent="0" algn="l" latinLnBrk="1" hangingPunct="0">
                        <a:lnSpc>
                          <a:spcPts val="4400"/>
                        </a:lnSpc>
                      </a:pPr>
                      <a:r>
                        <a:rPr lang="en-US" altLang="zh-CN" sz="2800" b="0" i="0" dirty="0" err="1">
                          <a:solidFill>
                            <a:srgbClr val="000000"/>
                          </a:solidFill>
                          <a:latin typeface="Times New Roman" pitchFamily="34" charset="0"/>
                          <a:ea typeface="SimSun" pitchFamily="34" charset="-122"/>
                          <a:cs typeface="Times New Roman" pitchFamily="34" charset="-120"/>
                        </a:rPr>
                        <a:t>全</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发展利益具有重要</a:t>
                      </a:r>
                      <a:endParaRPr lang="en-US" altLang="zh-CN" sz="2800" b="0" i="0" dirty="0">
                        <a:solidFill>
                          <a:srgbClr val="000000"/>
                        </a:solidFill>
                        <a:latin typeface="Times New Roman" pitchFamily="34" charset="0"/>
                        <a:ea typeface="SimSun" pitchFamily="34" charset="-122"/>
                        <a:cs typeface="Times New Roman" pitchFamily="34" charset="-120"/>
                      </a:endParaRPr>
                    </a:p>
                    <a:p>
                      <a:pPr marL="0" lvl="0" indent="0" algn="l" latinLnBrk="1" hangingPunct="0">
                        <a:lnSpc>
                          <a:spcPts val="4200"/>
                        </a:lnSpc>
                      </a:pPr>
                      <a:r>
                        <a:rPr lang="en-US" altLang="zh-CN" sz="2800" b="0" i="0" dirty="0" err="1">
                          <a:solidFill>
                            <a:srgbClr val="000000"/>
                          </a:solidFill>
                          <a:latin typeface="Times New Roman" pitchFamily="34" charset="0"/>
                          <a:ea typeface="SimSun" pitchFamily="34" charset="-122"/>
                          <a:cs typeface="Times New Roman" pitchFamily="34" charset="-120"/>
                        </a:rPr>
                        <a:t>而深远的意义</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第五十七条规定</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违反本</a:t>
                      </a:r>
                      <a:endParaRPr lang="en-US" altLang="zh-CN" sz="2800" b="0" i="0" dirty="0">
                        <a:solidFill>
                          <a:srgbClr val="000000"/>
                        </a:solidFill>
                        <a:latin typeface="Times New Roman" pitchFamily="34" charset="0"/>
                        <a:ea typeface="SimSun" pitchFamily="34" charset="-122"/>
                        <a:cs typeface="Times New Roman" pitchFamily="34" charset="-120"/>
                      </a:endParaRPr>
                    </a:p>
                    <a:p>
                      <a:pPr marL="0" indent="0" algn="l" latinLnBrk="1" hangingPunct="0">
                        <a:lnSpc>
                          <a:spcPts val="4400"/>
                        </a:lnSpc>
                      </a:pPr>
                      <a:r>
                        <a:rPr lang="en-US" altLang="zh-CN" sz="2800" b="0" i="0" dirty="0" err="1">
                          <a:solidFill>
                            <a:srgbClr val="000000"/>
                          </a:solidFill>
                          <a:latin typeface="Times New Roman" pitchFamily="34" charset="0"/>
                          <a:ea typeface="SimSun" pitchFamily="34" charset="-122"/>
                          <a:cs typeface="Times New Roman" pitchFamily="34" charset="-120"/>
                        </a:rPr>
                        <a:t>法规定</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有下列情形之一</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根</a:t>
                      </a:r>
                      <a:endParaRPr lang="en-US" altLang="zh-CN" sz="2800" b="0" i="0" dirty="0">
                        <a:solidFill>
                          <a:srgbClr val="000000"/>
                        </a:solidFill>
                        <a:latin typeface="Times New Roman" pitchFamily="34" charset="0"/>
                        <a:ea typeface="SimSun" pitchFamily="34" charset="-122"/>
                        <a:cs typeface="Times New Roman" pitchFamily="34" charset="-120"/>
                      </a:endParaRPr>
                    </a:p>
                    <a:p>
                      <a:pPr marL="0" indent="0" algn="l" latinLnBrk="1" hangingPunct="0">
                        <a:lnSpc>
                          <a:spcPts val="4400"/>
                        </a:lnSpc>
                      </a:pPr>
                      <a:r>
                        <a:rPr lang="en-US" altLang="zh-CN" sz="2800" b="0" i="0" dirty="0" err="1">
                          <a:solidFill>
                            <a:srgbClr val="000000"/>
                          </a:solidFill>
                          <a:latin typeface="Times New Roman" pitchFamily="34" charset="0"/>
                          <a:ea typeface="SimSun" pitchFamily="34" charset="-122"/>
                          <a:cs typeface="Times New Roman" pitchFamily="34" charset="-120"/>
                        </a:rPr>
                        <a:t>据情节轻重</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依法给予处分</a:t>
                      </a:r>
                      <a:r>
                        <a:rPr lang="en-US" altLang="zh-CN" sz="2800" b="0" i="0" spc="-100" dirty="0">
                          <a:solidFill>
                            <a:srgbClr val="000000"/>
                          </a:solidFill>
                          <a:latin typeface="Times New Roman" pitchFamily="34" charset="0"/>
                          <a:ea typeface="SimSun" pitchFamily="34" charset="-122"/>
                          <a:cs typeface="Times New Roman" pitchFamily="34" charset="-120"/>
                        </a:rPr>
                        <a:t>；</a:t>
                      </a:r>
                    </a:p>
                    <a:p>
                      <a:pPr marL="0" indent="0" algn="l" latinLnBrk="1" hangingPunct="0">
                        <a:lnSpc>
                          <a:spcPts val="4400"/>
                        </a:lnSpc>
                      </a:pPr>
                      <a:r>
                        <a:rPr lang="en-US" altLang="zh-CN" sz="2800" b="0" i="0" dirty="0" err="1">
                          <a:solidFill>
                            <a:srgbClr val="000000"/>
                          </a:solidFill>
                          <a:latin typeface="Times New Roman" pitchFamily="34" charset="0"/>
                          <a:ea typeface="SimSun" pitchFamily="34" charset="-122"/>
                          <a:cs typeface="Times New Roman" pitchFamily="34" charset="-120"/>
                        </a:rPr>
                        <a:t>有违法所得的</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没收违法所</a:t>
                      </a:r>
                      <a:endParaRPr lang="en-US" altLang="zh-CN" sz="2800" b="0" i="0" dirty="0">
                        <a:solidFill>
                          <a:srgbClr val="000000"/>
                        </a:solidFill>
                        <a:latin typeface="Times New Roman" pitchFamily="34" charset="0"/>
                        <a:ea typeface="SimSun" pitchFamily="34" charset="-122"/>
                        <a:cs typeface="Times New Roman" pitchFamily="34" charset="-120"/>
                      </a:endParaRPr>
                    </a:p>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得：</a:t>
                      </a:r>
                      <a:r>
                        <a:rPr lang="en-US" altLang="zh-CN" sz="2800" b="0" i="0" dirty="0">
                          <a:solidFill>
                            <a:srgbClr val="000000"/>
                          </a:solidFill>
                          <a:latin typeface="SimSun" panose="02010600030101010101" pitchFamily="2" charset="-122"/>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四）寄递</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托运国</a:t>
                      </a:r>
                      <a:endParaRPr lang="en-US" altLang="zh-CN" sz="2800" b="0" i="0" dirty="0">
                        <a:solidFill>
                          <a:srgbClr val="000000"/>
                        </a:solidFill>
                        <a:latin typeface="Times New Roman" pitchFamily="34" charset="0"/>
                        <a:ea typeface="SimSun" pitchFamily="34" charset="-122"/>
                        <a:cs typeface="Times New Roman" pitchFamily="34" charset="-120"/>
                      </a:endParaRPr>
                    </a:p>
                    <a:p>
                      <a:pPr marL="0" indent="0" algn="l" latinLnBrk="1" hangingPunct="0">
                        <a:lnSpc>
                          <a:spcPts val="4400"/>
                        </a:lnSpc>
                      </a:pPr>
                      <a:r>
                        <a:rPr lang="en-US" altLang="zh-CN" sz="2800" b="0" i="0" dirty="0" err="1">
                          <a:solidFill>
                            <a:srgbClr val="000000"/>
                          </a:solidFill>
                          <a:latin typeface="Times New Roman" pitchFamily="34" charset="0"/>
                          <a:ea typeface="SimSun" pitchFamily="34" charset="-122"/>
                          <a:cs typeface="Times New Roman" pitchFamily="34" charset="-120"/>
                        </a:rPr>
                        <a:t>家秘密载体出境</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或者未经有</a:t>
                      </a:r>
                      <a:endParaRPr lang="en-US" altLang="zh-CN" sz="2800" b="0" i="0" dirty="0">
                        <a:solidFill>
                          <a:srgbClr val="000000"/>
                        </a:solidFill>
                        <a:latin typeface="Times New Roman" pitchFamily="34" charset="0"/>
                        <a:ea typeface="SimSun" pitchFamily="34" charset="-122"/>
                        <a:cs typeface="Times New Roman" pitchFamily="34" charset="-120"/>
                      </a:endParaRPr>
                    </a:p>
                    <a:p>
                      <a:pPr marL="0" indent="0" algn="l" latinLnBrk="1" hangingPunct="0">
                        <a:lnSpc>
                          <a:spcPts val="4400"/>
                        </a:lnSpc>
                      </a:pPr>
                      <a:r>
                        <a:rPr lang="en-US" altLang="zh-CN" sz="2800" b="0" i="0" dirty="0" err="1">
                          <a:solidFill>
                            <a:srgbClr val="000000"/>
                          </a:solidFill>
                          <a:latin typeface="Times New Roman" pitchFamily="34" charset="0"/>
                          <a:ea typeface="SimSun" pitchFamily="34" charset="-122"/>
                          <a:cs typeface="Times New Roman" pitchFamily="34" charset="-120"/>
                        </a:rPr>
                        <a:t>关主管部门批准</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携带</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传递</a:t>
                      </a:r>
                      <a:endParaRPr lang="en-US" altLang="zh-CN" sz="2800" b="0" i="0" dirty="0">
                        <a:solidFill>
                          <a:srgbClr val="000000"/>
                        </a:solidFill>
                        <a:latin typeface="Times New Roman" pitchFamily="34" charset="0"/>
                        <a:ea typeface="SimSun" pitchFamily="34" charset="-122"/>
                        <a:cs typeface="Times New Roman" pitchFamily="34" charset="-120"/>
                      </a:endParaRPr>
                    </a:p>
                    <a:p>
                      <a:pPr marL="0" lvl="0" indent="0" algn="l" latinLnBrk="1" hangingPunct="0">
                        <a:lnSpc>
                          <a:spcPts val="4200"/>
                        </a:lnSpc>
                      </a:pPr>
                      <a:r>
                        <a:rPr lang="en-US" altLang="zh-CN" sz="2800" b="0" i="0" dirty="0" err="1">
                          <a:solidFill>
                            <a:srgbClr val="000000"/>
                          </a:solidFill>
                          <a:latin typeface="Times New Roman" pitchFamily="34" charset="0"/>
                          <a:ea typeface="SimSun" pitchFamily="34" charset="-122"/>
                          <a:cs typeface="Times New Roman" pitchFamily="34" charset="-120"/>
                        </a:rPr>
                        <a:t>国家秘密载体出境的</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bl>
          </a:graphicData>
        </a:graphic>
      </p:graphicFrame>
      <p:sp>
        <p:nvSpPr>
          <p:cNvPr id="2" name="QO_5_BD.27_3#f2c4b486b?colgroup=5,10,12&amp;vaa=1&amp;vcp=1&amp;pid=ce91e3740&amp;color=0,0,0&amp;mp=1&amp;vtp=1&amp;vaab=1&amp;bt=1&amp;bbb=1">
            <a:extLst>
              <a:ext uri="{FF2B5EF4-FFF2-40B4-BE49-F238E27FC236}">
                <a16:creationId xmlns:a16="http://schemas.microsoft.com/office/drawing/2014/main" id="{67F7BFA9-34E1-8109-3D21-7E3DE52C8CD5}"/>
              </a:ext>
            </a:extLst>
          </p:cNvPr>
          <p:cNvSpPr txBox="1"/>
          <p:nvPr/>
        </p:nvSpPr>
        <p:spPr>
          <a:xfrm>
            <a:off x="10894735" y="570706"/>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18" charset="0"/>
              </a:rPr>
              <a:t>续表</a:t>
            </a:r>
          </a:p>
        </p:txBody>
      </p:sp>
    </p:spTree>
  </p:cSld>
  <p:clrMapOvr>
    <a:masterClrMapping/>
  </p:clrMapOvr>
  <p:transition>
    <p:split dir="in"/>
  </p:transition>
</p:sld>
</file>

<file path=ppt/slides/slide31.xml><?xml version="1.0" encoding="utf-8"?>
<p:sld xmlns:a="http://schemas.openxmlformats.org/drawingml/2006/main" xmlns:r="http://schemas.openxmlformats.org/officeDocument/2006/relationships" xmlns:p="http://schemas.openxmlformats.org/presentationml/2006/main">
  <p:cSld name="Slide 31&amp;si=31">
    <p:spTree>
      <p:nvGrpSpPr>
        <p:cNvPr id="1" name=""/>
        <p:cNvGrpSpPr/>
        <p:nvPr/>
      </p:nvGrpSpPr>
      <p:grpSpPr>
        <a:xfrm>
          <a:off x="0" y="0"/>
          <a:ext cx="0" cy="0"/>
          <a:chOff x="0" y="0"/>
          <a:chExt cx="0" cy="0"/>
        </a:xfrm>
      </p:grpSpPr>
      <p:graphicFrame>
        <p:nvGraphicFramePr>
          <p:cNvPr id="32" name="QO_5_BD.27_4#f2c4b486b?colgroup=30&amp;vaa=1&amp;vcp=1&amp;pid=ce91e3740&amp;color=0,0,0&amp;mp=1&amp;vtp=1&amp;vaab=1&amp;bt=1&amp;bbb=1&amp;hb=1"/>
          <p:cNvGraphicFramePr>
            <a:graphicFrameLocks noGrp="1"/>
          </p:cNvGraphicFramePr>
          <p:nvPr>
            <p:extLst>
              <p:ext uri="{D42A27DB-BD31-4B8C-83A1-F6EECF244321}">
                <p14:modId xmlns:p14="http://schemas.microsoft.com/office/powerpoint/2010/main" val="2686257353"/>
              </p:ext>
            </p:extLst>
          </p:nvPr>
        </p:nvGraphicFramePr>
        <p:xfrm>
          <a:off x="539496" y="1903285"/>
          <a:ext cx="11113133" cy="3128656"/>
        </p:xfrm>
        <a:graphic>
          <a:graphicData uri="http://schemas.openxmlformats.org/drawingml/2006/table">
            <a:tbl>
              <a:tblPr/>
              <a:tblGrid>
                <a:gridCol w="10990333">
                  <a:extLst>
                    <a:ext uri="{9D8B030D-6E8A-4147-A177-3AD203B41FA5}">
                      <a16:colId xmlns:a16="http://schemas.microsoft.com/office/drawing/2014/main" val="20000"/>
                    </a:ext>
                  </a:extLst>
                </a:gridCol>
                <a:gridCol w="25400">
                  <a:extLst>
                    <a:ext uri="{9D8B030D-6E8A-4147-A177-3AD203B41FA5}">
                      <a16:colId xmlns:a16="http://schemas.microsoft.com/office/drawing/2014/main" val="20001"/>
                    </a:ext>
                  </a:extLst>
                </a:gridCol>
                <a:gridCol w="97400">
                  <a:extLst>
                    <a:ext uri="{9D8B030D-6E8A-4147-A177-3AD203B41FA5}">
                      <a16:colId xmlns:a16="http://schemas.microsoft.com/office/drawing/2014/main" val="20002"/>
                    </a:ext>
                  </a:extLst>
                </a:gridCol>
              </a:tblGrid>
              <a:tr h="1440000">
                <a:tc gridSpan="3">
                  <a:txBody>
                    <a:bodyPr/>
                    <a:lstStyle/>
                    <a:p>
                      <a:pPr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【小组点评】</a:t>
                      </a:r>
                      <a:endParaRPr lang="en-US" altLang="zh-CN" sz="1200" dirty="0"/>
                    </a:p>
                    <a:p>
                      <a:pPr algn="l" latinLnBrk="1" hangingPunct="0">
                        <a:lnSpc>
                          <a:spcPts val="4200"/>
                        </a:lnSpc>
                      </a:pPr>
                      <a:r>
                        <a:rPr lang="en-US" altLang="zh-CN" sz="2800" b="0" i="0" u="none" dirty="0">
                          <a:solidFill>
                            <a:srgbClr val="000000"/>
                          </a:solidFill>
                          <a:latin typeface="SimSun" panose="02010600030101010101" pitchFamily="2" charset="-122"/>
                          <a:ea typeface="SimSun" pitchFamily="34" charset="-122"/>
                          <a:cs typeface="Times New Roma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我们认为</a:t>
                      </a:r>
                      <a:r>
                        <a:rPr lang="en-US" altLang="zh-CN" sz="2800" b="0" i="0" dirty="0">
                          <a:solidFill>
                            <a:srgbClr val="000000"/>
                          </a:solidFill>
                          <a:latin typeface="Times New Roman" pitchFamily="34" charset="0"/>
                          <a:ea typeface="SimSun" pitchFamily="34" charset="-122"/>
                          <a:cs typeface="Times New Roman" pitchFamily="34" charset="-120"/>
                        </a:rPr>
                        <a:t>：______________________________________________</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xBody>
                    <a:bodyPr/>
                    <a:lstStyle/>
                    <a:p>
                      <a:endParaRPr lang="zh-CN"/>
                    </a:p>
                  </a:txBody>
                  <a:tcPr/>
                </a:tc>
                <a:tc hMerge="1">
                  <a:txBody>
                    <a:bodyPr/>
                    <a:lstStyle/>
                    <a:p>
                      <a:endParaRPr lang="zh-CN"/>
                    </a:p>
                  </a:txBody>
                  <a:tcPr/>
                </a:tc>
                <a:extLst>
                  <a:ext uri="{0D108BD9-81ED-4DB2-BD59-A6C34878D82A}">
                    <a16:rowId xmlns:a16="http://schemas.microsoft.com/office/drawing/2014/main" val="10000"/>
                  </a:ext>
                </a:extLst>
              </a:tr>
              <a:tr h="1688656">
                <a:tc gridSpan="3">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【专家点评】</a:t>
                      </a:r>
                      <a:endParaRPr lang="en-US" altLang="zh-CN" sz="1200" dirty="0"/>
                    </a:p>
                    <a:p>
                      <a:pPr marL="0" indent="0" algn="l" latinLnBrk="1" hangingPunct="0">
                        <a:lnSpc>
                          <a:spcPts val="4400"/>
                        </a:lnSpc>
                      </a:pPr>
                      <a:r>
                        <a:rPr lang="en-US" altLang="zh-CN" sz="2800" b="0" i="0" u="none" dirty="0">
                          <a:solidFill>
                            <a:srgbClr val="000000"/>
                          </a:solidFill>
                          <a:latin typeface="SimSun" panose="02010600030101010101" pitchFamily="2" charset="-122"/>
                          <a:ea typeface="SimSun" pitchFamily="34" charset="-122"/>
                          <a:cs typeface="Times New Roma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保守国家秘密需要全社会形成共识</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凝聚全社会之力共筑安全长</a:t>
                      </a:r>
                      <a:endParaRPr lang="en-US" altLang="zh-CN" sz="2800" b="0" i="0" dirty="0">
                        <a:solidFill>
                          <a:srgbClr val="000000"/>
                        </a:solidFill>
                        <a:latin typeface="Times New Roman" pitchFamily="34" charset="0"/>
                        <a:ea typeface="SimSun" pitchFamily="34" charset="-122"/>
                        <a:cs typeface="Times New Roman" pitchFamily="34" charset="-120"/>
                      </a:endParaRPr>
                    </a:p>
                    <a:p>
                      <a:pPr marL="0" lvl="0" indent="0" algn="l"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城</a:t>
                      </a:r>
                      <a:r>
                        <a:rPr lang="zh-CN" altLang="en-US"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让保守国家秘密法产生时代价值</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xBody>
                    <a:bodyPr/>
                    <a:lstStyle/>
                    <a:p>
                      <a:endParaRPr lang="zh-CN"/>
                    </a:p>
                  </a:txBody>
                  <a:tcPr/>
                </a:tc>
                <a:tc hMerge="1">
                  <a:txBody>
                    <a:bodyPr/>
                    <a:lstStyle/>
                    <a:p>
                      <a:endParaRPr lang="zh-CN"/>
                    </a:p>
                  </a:txBody>
                  <a:tcPr/>
                </a:tc>
                <a:extLst>
                  <a:ext uri="{0D108BD9-81ED-4DB2-BD59-A6C34878D82A}">
                    <a16:rowId xmlns:a16="http://schemas.microsoft.com/office/drawing/2014/main" val="10001"/>
                  </a:ext>
                </a:extLst>
              </a:tr>
            </a:tbl>
          </a:graphicData>
        </a:graphic>
      </p:graphicFrame>
      <p:sp>
        <p:nvSpPr>
          <p:cNvPr id="2" name="QO_5_BD.27_4#f2c4b486b?colgroup=30&amp;vaa=1&amp;vcp=1&amp;pid=ce91e3740&amp;color=0,0,0&amp;mp=1&amp;vtp=1&amp;vaab=1&amp;bt=1&amp;bbb=1">
            <a:extLst>
              <a:ext uri="{FF2B5EF4-FFF2-40B4-BE49-F238E27FC236}">
                <a16:creationId xmlns:a16="http://schemas.microsoft.com/office/drawing/2014/main" id="{30DBB2BC-8A4F-2EA5-9C1F-1C761F5DFAD2}"/>
              </a:ext>
            </a:extLst>
          </p:cNvPr>
          <p:cNvSpPr txBox="1"/>
          <p:nvPr/>
        </p:nvSpPr>
        <p:spPr>
          <a:xfrm>
            <a:off x="10934484" y="1194879"/>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18" charset="0"/>
              </a:rPr>
              <a:t>续表</a:t>
            </a:r>
          </a:p>
        </p:txBody>
      </p:sp>
    </p:spTree>
  </p:cSld>
  <p:clrMapOvr>
    <a:masterClrMapping/>
  </p:clrMapOvr>
  <p:transition>
    <p:split dir="in"/>
  </p:transition>
</p:sld>
</file>

<file path=ppt/slides/slide32.xml><?xml version="1.0" encoding="utf-8"?>
<p:sld xmlns:a="http://schemas.openxmlformats.org/drawingml/2006/main" xmlns:r="http://schemas.openxmlformats.org/officeDocument/2006/relationships" xmlns:p="http://schemas.openxmlformats.org/presentationml/2006/main">
  <p:cSld name="Slide 32&amp;si=32">
    <p:spTree>
      <p:nvGrpSpPr>
        <p:cNvPr id="1" name=""/>
        <p:cNvGrpSpPr/>
        <p:nvPr/>
      </p:nvGrpSpPr>
      <p:grpSpPr>
        <a:xfrm>
          <a:off x="0" y="0"/>
          <a:ext cx="0" cy="0"/>
          <a:chOff x="0" y="0"/>
          <a:chExt cx="0" cy="0"/>
        </a:xfrm>
      </p:grpSpPr>
      <p:graphicFrame>
        <p:nvGraphicFramePr>
          <p:cNvPr id="33" name="QO_5_BD.27_5#f2c4b486b?colgroup=30&amp;vaa=1&amp;vcp=1&amp;pid=ce91e3740&amp;color=0,0,0&amp;mp=1&amp;vtp=1&amp;vaab=1&amp;bt=1&amp;bbb=1&amp;hb=1"/>
          <p:cNvGraphicFramePr>
            <a:graphicFrameLocks noGrp="1"/>
          </p:cNvGraphicFramePr>
          <p:nvPr>
            <p:extLst>
              <p:ext uri="{D42A27DB-BD31-4B8C-83A1-F6EECF244321}">
                <p14:modId xmlns:p14="http://schemas.microsoft.com/office/powerpoint/2010/main" val="3021717866"/>
              </p:ext>
            </p:extLst>
          </p:nvPr>
        </p:nvGraphicFramePr>
        <p:xfrm>
          <a:off x="539496" y="1533366"/>
          <a:ext cx="11113133" cy="4140000"/>
        </p:xfrm>
        <a:graphic>
          <a:graphicData uri="http://schemas.openxmlformats.org/drawingml/2006/table">
            <a:tbl>
              <a:tblPr/>
              <a:tblGrid>
                <a:gridCol w="10990333">
                  <a:extLst>
                    <a:ext uri="{9D8B030D-6E8A-4147-A177-3AD203B41FA5}">
                      <a16:colId xmlns:a16="http://schemas.microsoft.com/office/drawing/2014/main" val="20000"/>
                    </a:ext>
                  </a:extLst>
                </a:gridCol>
                <a:gridCol w="25400">
                  <a:extLst>
                    <a:ext uri="{9D8B030D-6E8A-4147-A177-3AD203B41FA5}">
                      <a16:colId xmlns:a16="http://schemas.microsoft.com/office/drawing/2014/main" val="20001"/>
                    </a:ext>
                  </a:extLst>
                </a:gridCol>
                <a:gridCol w="97400">
                  <a:extLst>
                    <a:ext uri="{9D8B030D-6E8A-4147-A177-3AD203B41FA5}">
                      <a16:colId xmlns:a16="http://schemas.microsoft.com/office/drawing/2014/main" val="20002"/>
                    </a:ext>
                  </a:extLst>
                </a:gridCol>
              </a:tblGrid>
              <a:tr h="4140000">
                <a:tc gridSpan="3">
                  <a:txBody>
                    <a:bodyPr/>
                    <a:lstStyle/>
                    <a:p>
                      <a:pPr marL="0" indent="0" algn="l" latinLnBrk="1" hangingPunct="0">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【小组倡议】</a:t>
                      </a:r>
                      <a:endParaRPr lang="en-US" altLang="zh-CN" sz="1200" dirty="0"/>
                    </a:p>
                    <a:p>
                      <a:pPr marL="0" indent="0" algn="l" latinLnBrk="1" hangingPunct="0">
                        <a:lnSpc>
                          <a:spcPts val="5100"/>
                        </a:lnSpc>
                      </a:pPr>
                      <a:r>
                        <a:rPr lang="en-US" altLang="zh-CN" sz="2800" b="0" i="0" u="none" dirty="0">
                          <a:solidFill>
                            <a:srgbClr val="000000"/>
                          </a:solidFill>
                          <a:latin typeface="SimSun" panose="02010600030101010101" pitchFamily="2" charset="-122"/>
                          <a:ea typeface="SimSun" pitchFamily="34" charset="-122"/>
                          <a:cs typeface="Times New Roma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结合本次主题学习活动</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为保守国家秘密</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维护国家利益</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我们</a:t>
                      </a:r>
                      <a:endParaRPr lang="en-US" altLang="zh-CN" sz="2800" b="0" i="0" dirty="0">
                        <a:solidFill>
                          <a:srgbClr val="000000"/>
                        </a:solidFill>
                        <a:latin typeface="Times New Roman" pitchFamily="34" charset="0"/>
                        <a:ea typeface="SimSun" pitchFamily="34" charset="-122"/>
                        <a:cs typeface="Times New Roman" pitchFamily="34" charset="-120"/>
                      </a:endParaRPr>
                    </a:p>
                    <a:p>
                      <a:pPr marL="0" indent="0" algn="l" latinLnBrk="1" hangingPunct="0">
                        <a:lnSpc>
                          <a:spcPts val="5100"/>
                        </a:lnSpc>
                      </a:pPr>
                      <a:r>
                        <a:rPr lang="en-US" altLang="zh-CN" sz="2800" b="0" i="0" dirty="0" err="1">
                          <a:solidFill>
                            <a:srgbClr val="000000"/>
                          </a:solidFill>
                          <a:latin typeface="Times New Roman" pitchFamily="34" charset="0"/>
                          <a:ea typeface="SimSun" pitchFamily="34" charset="-122"/>
                          <a:cs typeface="Times New Roman" pitchFamily="34" charset="-120"/>
                        </a:rPr>
                        <a:t>向大家倡议</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1200" dirty="0"/>
                    </a:p>
                    <a:p>
                      <a:pPr marL="0" indent="0" algn="ctr" latinLnBrk="1" hangingPunct="0">
                        <a:lnSpc>
                          <a:spcPts val="5100"/>
                        </a:lnSpc>
                      </a:pPr>
                      <a:r>
                        <a:rPr lang="en-US" altLang="zh-CN" sz="2800" b="0" i="0" dirty="0" err="1">
                          <a:solidFill>
                            <a:srgbClr val="000000"/>
                          </a:solidFill>
                          <a:latin typeface="Times New Roman" pitchFamily="34" charset="0"/>
                          <a:ea typeface="SimSun" pitchFamily="34" charset="-122"/>
                          <a:cs typeface="Times New Roman" pitchFamily="34" charset="-120"/>
                        </a:rPr>
                        <a:t>保守国家秘密倡议书</a:t>
                      </a:r>
                      <a:endParaRPr lang="en-US" altLang="zh-CN" sz="1200" dirty="0"/>
                    </a:p>
                    <a:p>
                      <a:pPr marL="0" indent="0" algn="l" latinLnBrk="1" hangingPunct="0">
                        <a:lnSpc>
                          <a:spcPts val="5100"/>
                        </a:lnSpc>
                      </a:pPr>
                      <a:r>
                        <a:rPr lang="en-US" altLang="zh-CN" sz="2800" b="0" i="0" u="none" dirty="0">
                          <a:solidFill>
                            <a:srgbClr val="000000"/>
                          </a:solidFill>
                          <a:latin typeface="SimSun" panose="02010600030101010101" pitchFamily="2" charset="-122"/>
                          <a:ea typeface="SimSun" pitchFamily="34" charset="-122"/>
                          <a:cs typeface="Times New Roma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①______________________________________________________</a:t>
                      </a:r>
                      <a:endParaRPr lang="en-US" altLang="zh-CN" sz="1200" dirty="0"/>
                    </a:p>
                    <a:p>
                      <a:pPr marL="0" indent="0" algn="l" latinLnBrk="1" hangingPunct="0">
                        <a:lnSpc>
                          <a:spcPts val="5100"/>
                        </a:lnSpc>
                      </a:pPr>
                      <a:r>
                        <a:rPr lang="en-US" altLang="zh-CN" sz="2800" b="0" i="0" u="none" dirty="0">
                          <a:solidFill>
                            <a:srgbClr val="000000"/>
                          </a:solidFill>
                          <a:latin typeface="SimSun" panose="02010600030101010101" pitchFamily="2" charset="-122"/>
                          <a:ea typeface="SimSun" pitchFamily="34" charset="-122"/>
                          <a:cs typeface="Times New Roma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②______________________________________________________</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xBody>
                    <a:bodyPr/>
                    <a:lstStyle/>
                    <a:p>
                      <a:endParaRPr lang="zh-CN"/>
                    </a:p>
                  </a:txBody>
                  <a:tcPr/>
                </a:tc>
                <a:tc hMerge="1">
                  <a:txBody>
                    <a:bodyPr/>
                    <a:lstStyle/>
                    <a:p>
                      <a:endParaRPr lang="zh-CN"/>
                    </a:p>
                  </a:txBody>
                  <a:tcPr/>
                </a:tc>
                <a:extLst>
                  <a:ext uri="{0D108BD9-81ED-4DB2-BD59-A6C34878D82A}">
                    <a16:rowId xmlns:a16="http://schemas.microsoft.com/office/drawing/2014/main" val="10000"/>
                  </a:ext>
                </a:extLst>
              </a:tr>
            </a:tbl>
          </a:graphicData>
        </a:graphic>
      </p:graphicFrame>
      <p:sp>
        <p:nvSpPr>
          <p:cNvPr id="2" name="QO_5_BD.27_5#f2c4b486b?colgroup=30&amp;vaa=1&amp;vcp=1&amp;pid=ce91e3740&amp;color=0,0,0&amp;mp=1&amp;vtp=1&amp;vaab=1&amp;bt=1&amp;bbb=1">
            <a:extLst>
              <a:ext uri="{FF2B5EF4-FFF2-40B4-BE49-F238E27FC236}">
                <a16:creationId xmlns:a16="http://schemas.microsoft.com/office/drawing/2014/main" id="{CBF69A00-CB16-D319-91D3-7A6F2D767C85}"/>
              </a:ext>
            </a:extLst>
          </p:cNvPr>
          <p:cNvSpPr txBox="1"/>
          <p:nvPr/>
        </p:nvSpPr>
        <p:spPr>
          <a:xfrm>
            <a:off x="10934484" y="824960"/>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18" charset="0"/>
              </a:rPr>
              <a:t>续表</a:t>
            </a:r>
          </a:p>
        </p:txBody>
      </p:sp>
    </p:spTree>
  </p:cSld>
  <p:clrMapOvr>
    <a:masterClrMapping/>
  </p:clrMapOvr>
  <p:transition>
    <p:split dir="in"/>
  </p:transition>
</p:sld>
</file>

<file path=ppt/slides/slide33.xml><?xml version="1.0" encoding="utf-8"?>
<p:sld xmlns:a="http://schemas.openxmlformats.org/drawingml/2006/main" xmlns:r="http://schemas.openxmlformats.org/officeDocument/2006/relationships" xmlns:p="http://schemas.openxmlformats.org/presentationml/2006/main">
  <p:cSld name="Slide 33&amp;si=33">
    <p:spTree>
      <p:nvGrpSpPr>
        <p:cNvPr id="1" name=""/>
        <p:cNvGrpSpPr/>
        <p:nvPr/>
      </p:nvGrpSpPr>
      <p:grpSpPr>
        <a:xfrm>
          <a:off x="0" y="0"/>
          <a:ext cx="0" cy="0"/>
          <a:chOff x="0" y="0"/>
          <a:chExt cx="0" cy="0"/>
        </a:xfrm>
      </p:grpSpPr>
      <p:sp>
        <p:nvSpPr>
          <p:cNvPr id="2" name="QO_6_BD.28_1#4f1aa7e41?vaa=1&amp;vcp=1&amp;pid=f2c4b486b&amp;color=0,0,0&amp;mp=1&amp;vtp=1&amp;vaab=1&amp;bt=1&amp;bbb=1"/>
          <p:cNvSpPr/>
          <p:nvPr/>
        </p:nvSpPr>
        <p:spPr>
          <a:xfrm>
            <a:off x="539496" y="1544828"/>
            <a:ext cx="11109960" cy="553657"/>
          </a:xfrm>
          <a:prstGeom prst="rect">
            <a:avLst/>
          </a:prstGeom>
          <a:noFill/>
          <a:ln/>
        </p:spPr>
        <p:txBody>
          <a:bodyPr wrap="none" lIns="0" tIns="0" rIns="0" bIns="0" rtlCol="0" anchor="t"/>
          <a:lstStyle/>
          <a:p>
            <a:pPr algn="l" latinLnBrk="1">
              <a:lnSpc>
                <a:spcPts val="4900"/>
              </a:lnSpc>
            </a:pPr>
            <a:r>
              <a:rPr lang="en-US" altLang="zh-CN" sz="2800" b="0" i="0" spc="-50" dirty="0">
                <a:solidFill>
                  <a:srgbClr val="000000"/>
                </a:solidFill>
                <a:latin typeface="Times New Roman" pitchFamily="34" charset="0"/>
                <a:ea typeface="SimSun" pitchFamily="34" charset="-122"/>
                <a:cs typeface="Times New Roman" pitchFamily="34" charset="-120"/>
              </a:rPr>
              <a:t>（1）请从多角度评析“社会热点”中朱某的行为，将“小组点评”补充完整。</a:t>
            </a:r>
            <a:endParaRPr lang="en-US" altLang="zh-CN" sz="2800" spc="-50" dirty="0"/>
          </a:p>
        </p:txBody>
      </p:sp>
      <p:sp>
        <p:nvSpPr>
          <p:cNvPr id="3" name="QO_6_AN.1_1#4f1aa7e41?vaa=1&amp;vcp=1&amp;pid=f2c4b486b&amp;color=0,0,0&amp;vtp=1&amp;vaab=1&amp;bbb=1&amp;hb=1"/>
          <p:cNvSpPr/>
          <p:nvPr/>
        </p:nvSpPr>
        <p:spPr>
          <a:xfrm>
            <a:off x="539496" y="2172525"/>
            <a:ext cx="11109960" cy="3144457"/>
          </a:xfrm>
          <a:prstGeom prst="rect">
            <a:avLst/>
          </a:prstGeom>
          <a:noFill/>
          <a:ln/>
        </p:spPr>
        <p:txBody>
          <a:bodyPr wrap="none" lIns="0" tIns="0" rIns="0" bIns="0" rtlCol="0" anchor="t"/>
          <a:lstStyle/>
          <a:p>
            <a:pPr algn="l" latinLnBrk="1">
              <a:lnSpc>
                <a:spcPts val="5100"/>
              </a:lnSpc>
            </a:pPr>
            <a:r>
              <a:rPr lang="en-US" altLang="zh-CN" sz="2800" b="1" i="0" dirty="0">
                <a:solidFill>
                  <a:srgbClr val="FF0000"/>
                </a:solidFill>
                <a:latin typeface="Times New Roman" pitchFamily="34" charset="0"/>
                <a:ea typeface="SimSun" pitchFamily="34" charset="-122"/>
                <a:cs typeface="Times New Roman" pitchFamily="34" charset="-120"/>
              </a:rPr>
              <a:t>【答案】</a:t>
            </a:r>
            <a:r>
              <a:rPr lang="en-US" altLang="zh-CN" sz="2800" b="0" i="0" dirty="0">
                <a:solidFill>
                  <a:srgbClr val="FF0000"/>
                </a:solidFill>
                <a:latin typeface="Times New Roman" pitchFamily="34" charset="0"/>
                <a:ea typeface="SimSun" pitchFamily="34" charset="-122"/>
                <a:cs typeface="Times New Roman" pitchFamily="34" charset="-120"/>
              </a:rPr>
              <a:t>①公民有遵守法律的基本义务</a:t>
            </a:r>
            <a:r>
              <a:rPr lang="en-US" altLang="zh-CN" sz="2800" b="0" i="0">
                <a:solidFill>
                  <a:srgbClr val="FF0000"/>
                </a:solidFill>
                <a:latin typeface="Times New Roman" pitchFamily="34" charset="0"/>
                <a:ea typeface="SimSun" pitchFamily="34" charset="-122"/>
                <a:cs typeface="Times New Roman" pitchFamily="34" charset="-120"/>
              </a:rPr>
              <a:t>，朱某非法向境外提供我国大量</a:t>
            </a:r>
          </a:p>
          <a:p>
            <a:pPr latinLnBrk="1">
              <a:lnSpc>
                <a:spcPts val="5100"/>
              </a:lnSpc>
            </a:pPr>
            <a:r>
              <a:rPr lang="en-US" altLang="zh-CN" sz="2800" b="0" i="0">
                <a:solidFill>
                  <a:srgbClr val="FF0000"/>
                </a:solidFill>
                <a:latin typeface="Times New Roman" pitchFamily="34" charset="0"/>
                <a:ea typeface="SimSun" pitchFamily="34" charset="-122"/>
                <a:cs typeface="Times New Roman" pitchFamily="34" charset="-120"/>
              </a:rPr>
              <a:t>亲本种质资源</a:t>
            </a:r>
            <a:r>
              <a:rPr lang="en-US" altLang="zh-CN" sz="2800" b="0" i="0" dirty="0">
                <a:solidFill>
                  <a:srgbClr val="FF0000"/>
                </a:solidFill>
                <a:latin typeface="Times New Roman" pitchFamily="34" charset="0"/>
                <a:ea typeface="SimSun" pitchFamily="34" charset="-122"/>
                <a:cs typeface="Times New Roman" pitchFamily="34" charset="-120"/>
              </a:rPr>
              <a:t>，违反了《中华人民共和国保守国家秘密法》。</a:t>
            </a:r>
            <a:r>
              <a:rPr lang="en-US" altLang="zh-CN" sz="2800" b="0" i="0">
                <a:solidFill>
                  <a:srgbClr val="FF0000"/>
                </a:solidFill>
                <a:latin typeface="Times New Roman" pitchFamily="34" charset="0"/>
                <a:ea typeface="SimSun" pitchFamily="34" charset="-122"/>
                <a:cs typeface="Times New Roman" pitchFamily="34" charset="-120"/>
              </a:rPr>
              <a:t>②维护国</a:t>
            </a:r>
          </a:p>
          <a:p>
            <a:pPr latinLnBrk="1">
              <a:lnSpc>
                <a:spcPts val="5100"/>
              </a:lnSpc>
            </a:pPr>
            <a:r>
              <a:rPr lang="en-US" altLang="zh-CN" sz="2800" b="0" i="0">
                <a:solidFill>
                  <a:srgbClr val="FF0000"/>
                </a:solidFill>
                <a:latin typeface="Times New Roman" pitchFamily="34" charset="0"/>
                <a:ea typeface="SimSun" pitchFamily="34" charset="-122"/>
                <a:cs typeface="Times New Roman" pitchFamily="34" charset="-120"/>
              </a:rPr>
              <a:t>家利益人人有责</a:t>
            </a:r>
            <a:r>
              <a:rPr lang="en-US" altLang="zh-CN" sz="2800" b="0" i="0" dirty="0">
                <a:solidFill>
                  <a:srgbClr val="FF0000"/>
                </a:solidFill>
                <a:latin typeface="Times New Roman" pitchFamily="34" charset="0"/>
                <a:ea typeface="SimSun" pitchFamily="34" charset="-122"/>
                <a:cs typeface="Times New Roman" pitchFamily="34" charset="-120"/>
              </a:rPr>
              <a:t>，朱某非法向境外提供我国大量亲本种质资源</a:t>
            </a:r>
            <a:r>
              <a:rPr lang="en-US" altLang="zh-CN" sz="2800" b="0" i="0">
                <a:solidFill>
                  <a:srgbClr val="FF0000"/>
                </a:solidFill>
                <a:latin typeface="Times New Roman" pitchFamily="34" charset="0"/>
                <a:ea typeface="SimSun" pitchFamily="34" charset="-122"/>
                <a:cs typeface="Times New Roman" pitchFamily="34" charset="-120"/>
              </a:rPr>
              <a:t>，损害了</a:t>
            </a:r>
          </a:p>
          <a:p>
            <a:pPr latinLnBrk="1">
              <a:lnSpc>
                <a:spcPts val="5100"/>
              </a:lnSpc>
            </a:pPr>
            <a:r>
              <a:rPr lang="en-US" altLang="zh-CN" sz="2800" b="0" i="0">
                <a:solidFill>
                  <a:srgbClr val="FF0000"/>
                </a:solidFill>
                <a:latin typeface="Times New Roman" pitchFamily="34" charset="0"/>
                <a:ea typeface="SimSun" pitchFamily="34" charset="-122"/>
                <a:cs typeface="Times New Roman" pitchFamily="34" charset="-120"/>
              </a:rPr>
              <a:t>国家利益</a:t>
            </a:r>
            <a:r>
              <a:rPr lang="en-US" altLang="zh-CN" sz="2800" b="0" i="0" dirty="0">
                <a:solidFill>
                  <a:srgbClr val="FF0000"/>
                </a:solidFill>
                <a:latin typeface="Times New Roman" pitchFamily="34" charset="0"/>
                <a:ea typeface="SimSun" pitchFamily="34" charset="-122"/>
                <a:cs typeface="Times New Roman" pitchFamily="34" charset="-120"/>
              </a:rPr>
              <a:t>。③我们应该坚持国家利益至上，增强防范意识</a:t>
            </a:r>
            <a:r>
              <a:rPr lang="en-US" altLang="zh-CN" sz="2800" b="0" i="0">
                <a:solidFill>
                  <a:srgbClr val="FF0000"/>
                </a:solidFill>
                <a:latin typeface="Times New Roman" pitchFamily="34" charset="0"/>
                <a:ea typeface="SimSun" pitchFamily="34" charset="-122"/>
                <a:cs typeface="Times New Roman" pitchFamily="34" charset="-120"/>
              </a:rPr>
              <a:t>，提高防范能</a:t>
            </a:r>
          </a:p>
          <a:p>
            <a:pPr latinLnBrk="1">
              <a:lnSpc>
                <a:spcPts val="4900"/>
              </a:lnSpc>
            </a:pPr>
            <a:r>
              <a:rPr lang="en-US" altLang="zh-CN" sz="2800" b="0" i="0">
                <a:solidFill>
                  <a:srgbClr val="FF0000"/>
                </a:solidFill>
                <a:latin typeface="Times New Roman" pitchFamily="34" charset="0"/>
                <a:ea typeface="SimSun" pitchFamily="34" charset="-122"/>
                <a:cs typeface="Times New Roman" pitchFamily="34" charset="-120"/>
              </a:rPr>
              <a:t>力</a:t>
            </a:r>
            <a:r>
              <a:rPr lang="en-US" altLang="zh-CN" sz="2800" b="0" i="0" dirty="0">
                <a:solidFill>
                  <a:srgbClr val="FF0000"/>
                </a:solidFill>
                <a:latin typeface="Times New Roman" pitchFamily="34" charset="0"/>
                <a:ea typeface="SimSun" pitchFamily="34" charset="-122"/>
                <a:cs typeface="Times New Roman" pitchFamily="34" charset="-120"/>
              </a:rPr>
              <a:t>，自觉维护国家安全。</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3">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3">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3">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499"/>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34.xml><?xml version="1.0" encoding="utf-8"?>
<p:sld xmlns:a="http://schemas.openxmlformats.org/drawingml/2006/main" xmlns:r="http://schemas.openxmlformats.org/officeDocument/2006/relationships" xmlns:p="http://schemas.openxmlformats.org/presentationml/2006/main">
  <p:cSld name="Slide 34&amp;si=34">
    <p:spTree>
      <p:nvGrpSpPr>
        <p:cNvPr id="1" name=""/>
        <p:cNvGrpSpPr/>
        <p:nvPr/>
      </p:nvGrpSpPr>
      <p:grpSpPr>
        <a:xfrm>
          <a:off x="0" y="0"/>
          <a:ext cx="0" cy="0"/>
          <a:chOff x="0" y="0"/>
          <a:chExt cx="0" cy="0"/>
        </a:xfrm>
      </p:grpSpPr>
      <p:sp>
        <p:nvSpPr>
          <p:cNvPr id="2" name="QO_6_BD.30_1#ea63945ee?vaa=1&amp;vcp=1&amp;pid=f2c4b486b&amp;color=0,0,0&amp;vtp=1&amp;vaab=1&amp;bt=1&amp;bbb=1&amp;hb=1"/>
          <p:cNvSpPr/>
          <p:nvPr/>
        </p:nvSpPr>
        <p:spPr>
          <a:xfrm>
            <a:off x="539496" y="554400"/>
            <a:ext cx="11109960" cy="12013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（2）结合材料，谈谈修订《中华人民共和国保守国家秘密法</a:t>
            </a:r>
            <a:r>
              <a:rPr lang="en-US" altLang="zh-CN" sz="2800" b="0" i="0">
                <a:solidFill>
                  <a:srgbClr val="000000"/>
                </a:solidFill>
                <a:latin typeface="Times New Roman" pitchFamily="34" charset="0"/>
                <a:ea typeface="SimSun" pitchFamily="34" charset="-122"/>
                <a:cs typeface="Times New Roman" pitchFamily="34" charset="-120"/>
              </a:rPr>
              <a:t>》的时代</a:t>
            </a:r>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价值</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3" name="QO_6_AN.1_1#ea63945ee?vaa=1&amp;vcp=1&amp;pid=f2c4b486b&amp;color=0,0,0&amp;vtp=1&amp;vaab=1&amp;bbb=1&amp;hb=1"/>
          <p:cNvSpPr/>
          <p:nvPr/>
        </p:nvSpPr>
        <p:spPr>
          <a:xfrm>
            <a:off x="539496" y="1837417"/>
            <a:ext cx="11109960" cy="1849057"/>
          </a:xfrm>
          <a:prstGeom prst="rect">
            <a:avLst/>
          </a:prstGeom>
          <a:noFill/>
          <a:ln/>
        </p:spPr>
        <p:txBody>
          <a:bodyPr wrap="none" lIns="0" tIns="0" rIns="0" bIns="0" rtlCol="0" anchor="t"/>
          <a:lstStyle/>
          <a:p>
            <a:pPr algn="l" latinLnBrk="1">
              <a:lnSpc>
                <a:spcPts val="5100"/>
              </a:lnSpc>
            </a:pPr>
            <a:r>
              <a:rPr lang="en-US" altLang="zh-CN" sz="2800" b="1" i="0" dirty="0">
                <a:solidFill>
                  <a:srgbClr val="FF0000"/>
                </a:solidFill>
                <a:latin typeface="Times New Roman" pitchFamily="34" charset="0"/>
                <a:ea typeface="SimSun" pitchFamily="34" charset="-122"/>
                <a:cs typeface="Times New Roman" pitchFamily="34" charset="-120"/>
              </a:rPr>
              <a:t>【答案】</a:t>
            </a:r>
            <a:r>
              <a:rPr lang="en-US" altLang="zh-CN" sz="2800" b="0" i="0" dirty="0">
                <a:solidFill>
                  <a:srgbClr val="FF0000"/>
                </a:solidFill>
                <a:latin typeface="Times New Roman" pitchFamily="34" charset="0"/>
                <a:ea typeface="SimSun" pitchFamily="34" charset="-122"/>
                <a:cs typeface="Times New Roman" pitchFamily="34" charset="-120"/>
              </a:rPr>
              <a:t>①有利于完善国家法律体系，</a:t>
            </a:r>
            <a:r>
              <a:rPr lang="en-US" altLang="zh-CN" sz="2800" b="0" i="0">
                <a:solidFill>
                  <a:srgbClr val="FF0000"/>
                </a:solidFill>
                <a:latin typeface="Times New Roman" pitchFamily="34" charset="0"/>
                <a:ea typeface="SimSun" pitchFamily="34" charset="-122"/>
                <a:cs typeface="Times New Roman" pitchFamily="34" charset="-120"/>
              </a:rPr>
              <a:t>为保守国家秘密提供法律保障，</a:t>
            </a:r>
          </a:p>
          <a:p>
            <a:pPr latinLnBrk="1">
              <a:lnSpc>
                <a:spcPts val="5100"/>
              </a:lnSpc>
            </a:pPr>
            <a:r>
              <a:rPr lang="en-US" altLang="zh-CN" sz="2800" b="0" i="0">
                <a:solidFill>
                  <a:srgbClr val="FF0000"/>
                </a:solidFill>
                <a:latin typeface="Times New Roman" pitchFamily="34" charset="0"/>
                <a:ea typeface="SimSun" pitchFamily="34" charset="-122"/>
                <a:cs typeface="Times New Roman" pitchFamily="34" charset="-120"/>
              </a:rPr>
              <a:t>推动国家法治建设</a:t>
            </a:r>
            <a:r>
              <a:rPr lang="en-US" altLang="zh-CN" sz="2800" b="0" i="0" dirty="0">
                <a:solidFill>
                  <a:srgbClr val="FF0000"/>
                </a:solidFill>
                <a:latin typeface="Times New Roman" pitchFamily="34" charset="0"/>
                <a:ea typeface="SimSun" pitchFamily="34" charset="-122"/>
                <a:cs typeface="Times New Roman" pitchFamily="34" charset="-120"/>
              </a:rPr>
              <a:t>。②有利于公民增强维护国家利益的意识</a:t>
            </a:r>
            <a:r>
              <a:rPr lang="en-US" altLang="zh-CN" sz="2800" b="0" i="0">
                <a:solidFill>
                  <a:srgbClr val="FF0000"/>
                </a:solidFill>
                <a:latin typeface="Times New Roman" pitchFamily="34" charset="0"/>
                <a:ea typeface="SimSun" pitchFamily="34" charset="-122"/>
                <a:cs typeface="Times New Roman" pitchFamily="34" charset="-120"/>
              </a:rPr>
              <a:t>，对危害国</a:t>
            </a:r>
          </a:p>
          <a:p>
            <a:pPr latinLnBrk="1">
              <a:lnSpc>
                <a:spcPts val="4900"/>
              </a:lnSpc>
            </a:pPr>
            <a:r>
              <a:rPr lang="en-US" altLang="zh-CN" sz="2800" b="0" i="0">
                <a:solidFill>
                  <a:srgbClr val="FF0000"/>
                </a:solidFill>
                <a:latin typeface="Times New Roman" pitchFamily="34" charset="0"/>
                <a:ea typeface="SimSun" pitchFamily="34" charset="-122"/>
                <a:cs typeface="Times New Roman" pitchFamily="34" charset="-120"/>
              </a:rPr>
              <a:t>家利益</a:t>
            </a:r>
            <a:r>
              <a:rPr lang="en-US" altLang="zh-CN" sz="2800" b="0" i="0" dirty="0">
                <a:solidFill>
                  <a:srgbClr val="FF0000"/>
                </a:solidFill>
                <a:latin typeface="Times New Roman" pitchFamily="34" charset="0"/>
                <a:ea typeface="SimSun" pitchFamily="34" charset="-122"/>
                <a:cs typeface="Times New Roman" pitchFamily="34" charset="-120"/>
              </a:rPr>
              <a:t>、威胁国家生存和发展的行为保持警惕。</a:t>
            </a:r>
            <a:endParaRPr lang="en-US" altLang="zh-CN" sz="2800" dirty="0"/>
          </a:p>
        </p:txBody>
      </p:sp>
      <p:sp>
        <p:nvSpPr>
          <p:cNvPr id="4" name="QO_6_BD.32_1#f3e32d6a9?vaa=1&amp;vcp=1&amp;pid=f2c4b486b&amp;color=0,0,0&amp;vtp=1&amp;vaab=1&amp;bbb=1"/>
          <p:cNvSpPr/>
          <p:nvPr/>
        </p:nvSpPr>
        <p:spPr>
          <a:xfrm>
            <a:off x="539496" y="3760007"/>
            <a:ext cx="11109960" cy="553657"/>
          </a:xfrm>
          <a:prstGeom prst="rect">
            <a:avLst/>
          </a:prstGeom>
          <a:noFill/>
          <a:ln/>
        </p:spPr>
        <p:txBody>
          <a:bodyPr wrap="none" lIns="0" tIns="0" rIns="0" bIns="0" rtlCol="0" anchor="t"/>
          <a:lstStyle/>
          <a:p>
            <a:pPr algn="l" latinLnBrk="1">
              <a:lnSpc>
                <a:spcPts val="4900"/>
              </a:lnSpc>
            </a:pPr>
            <a:r>
              <a:rPr lang="en-US" altLang="zh-CN" sz="2800" b="0" i="0" dirty="0">
                <a:solidFill>
                  <a:srgbClr val="000000"/>
                </a:solidFill>
                <a:latin typeface="Times New Roman" pitchFamily="34" charset="0"/>
                <a:ea typeface="SimSun" pitchFamily="34" charset="-122"/>
                <a:cs typeface="Times New Roman" pitchFamily="34" charset="-120"/>
              </a:rPr>
              <a:t>（3）请你完成倡议书，向不同主体发出倡议。</a:t>
            </a:r>
            <a:endParaRPr lang="en-US" altLang="zh-CN" sz="2800" dirty="0"/>
          </a:p>
        </p:txBody>
      </p:sp>
      <p:sp>
        <p:nvSpPr>
          <p:cNvPr id="5" name="QO_6_AN.2_1#f3e32d6a9?vaa=1&amp;vcp=1&amp;pid=f2c4b486b&amp;color=0,0,0&amp;vtp=1&amp;vaab=1&amp;bbb=1"/>
          <p:cNvSpPr/>
          <p:nvPr/>
        </p:nvSpPr>
        <p:spPr>
          <a:xfrm>
            <a:off x="539496" y="4389482"/>
            <a:ext cx="11109960" cy="1849057"/>
          </a:xfrm>
          <a:prstGeom prst="rect">
            <a:avLst/>
          </a:prstGeom>
          <a:noFill/>
          <a:ln/>
        </p:spPr>
        <p:txBody>
          <a:bodyPr wrap="none" lIns="0" tIns="0" rIns="0" bIns="0" rtlCol="0" anchor="t"/>
          <a:lstStyle/>
          <a:p>
            <a:pPr algn="l" latinLnBrk="1">
              <a:lnSpc>
                <a:spcPts val="5100"/>
              </a:lnSpc>
            </a:pPr>
            <a:r>
              <a:rPr lang="en-US" altLang="zh-CN" sz="2800" b="1" i="0" dirty="0">
                <a:solidFill>
                  <a:srgbClr val="FF0000"/>
                </a:solidFill>
                <a:latin typeface="Times New Roman" pitchFamily="34" charset="0"/>
                <a:ea typeface="SimSun" pitchFamily="34" charset="-122"/>
                <a:cs typeface="Times New Roman" pitchFamily="34" charset="-120"/>
              </a:rPr>
              <a:t>【答案】</a:t>
            </a:r>
            <a:r>
              <a:rPr lang="en-US" altLang="zh-CN" sz="2800" b="0" i="0" dirty="0">
                <a:solidFill>
                  <a:srgbClr val="FF0000"/>
                </a:solidFill>
                <a:latin typeface="Times New Roman" pitchFamily="34" charset="0"/>
                <a:ea typeface="SimSun" pitchFamily="34" charset="-122"/>
                <a:cs typeface="Times New Roman" pitchFamily="34" charset="-120"/>
              </a:rPr>
              <a:t>公民：增强法治意识和防范意识，不泄露国家秘密。</a:t>
            </a:r>
            <a:endParaRPr lang="en-US" altLang="zh-CN" sz="2800" dirty="0"/>
          </a:p>
          <a:p>
            <a:pPr latinLnBrk="1">
              <a:lnSpc>
                <a:spcPts val="5100"/>
              </a:lnSpc>
            </a:pPr>
            <a:r>
              <a:rPr lang="en-US" altLang="zh-CN" sz="2800" b="0" i="0">
                <a:solidFill>
                  <a:srgbClr val="FF0000"/>
                </a:solidFill>
                <a:latin typeface="Times New Roman" pitchFamily="34" charset="0"/>
                <a:ea typeface="SimSun" pitchFamily="34" charset="-122"/>
                <a:cs typeface="Times New Roman" pitchFamily="34" charset="-120"/>
              </a:rPr>
              <a:t>国家</a:t>
            </a:r>
            <a:r>
              <a:rPr lang="en-US" altLang="zh-CN" sz="2800" b="0" i="0" dirty="0">
                <a:solidFill>
                  <a:srgbClr val="FF0000"/>
                </a:solidFill>
                <a:latin typeface="Times New Roman" pitchFamily="34" charset="0"/>
                <a:ea typeface="SimSun" pitchFamily="34" charset="-122"/>
                <a:cs typeface="Times New Roman" pitchFamily="34" charset="-120"/>
              </a:rPr>
              <a:t>：加强执法力度，严惩泄露国家秘密的行为。</a:t>
            </a:r>
            <a:endParaRPr lang="en-US" altLang="zh-CN" sz="2800" dirty="0"/>
          </a:p>
          <a:p>
            <a:pPr latinLnBrk="1">
              <a:lnSpc>
                <a:spcPts val="4900"/>
              </a:lnSpc>
            </a:pPr>
            <a:r>
              <a:rPr lang="en-US" altLang="zh-CN" sz="2800" b="0" i="0">
                <a:solidFill>
                  <a:srgbClr val="FF0000"/>
                </a:solidFill>
                <a:latin typeface="Times New Roman" pitchFamily="34" charset="0"/>
                <a:ea typeface="SimSun" pitchFamily="34" charset="-122"/>
                <a:cs typeface="Times New Roman" pitchFamily="34" charset="-120"/>
              </a:rPr>
              <a:t>社会</a:t>
            </a:r>
            <a:r>
              <a:rPr lang="en-US" altLang="zh-CN" sz="2800" b="0" i="0" dirty="0">
                <a:solidFill>
                  <a:srgbClr val="FF0000"/>
                </a:solidFill>
                <a:latin typeface="Times New Roman" pitchFamily="34" charset="0"/>
                <a:ea typeface="SimSun" pitchFamily="34" charset="-122"/>
                <a:cs typeface="Times New Roman" pitchFamily="34" charset="-120"/>
              </a:rPr>
              <a:t>：加强宣传，营造保守国家秘密的良好氛围。</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3">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3">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499"/>
                                          </p:stCondLst>
                                        </p:cTn>
                                        <p:tgtEl>
                                          <p:spTgt spid="5">
                                            <p:bg/>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499"/>
                                          </p:stCondLst>
                                        </p:cTn>
                                        <p:tgtEl>
                                          <p:spTgt spid="5">
                                            <p:txEl>
                                              <p:pRg st="0" end="0"/>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499"/>
                                          </p:stCondLst>
                                        </p:cTn>
                                        <p:tgtEl>
                                          <p:spTgt spid="5">
                                            <p:txEl>
                                              <p:pRg st="1" end="1"/>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499"/>
                                          </p:stCondLst>
                                        </p:cTn>
                                        <p:tgtEl>
                                          <p:spTgt spid="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5" grpId="0" build="p" animBg="1"/>
    </p:bldLst>
  </p:timing>
</p:sld>
</file>

<file path=ppt/slides/slide4.xml><?xml version="1.0" encoding="utf-8"?>
<p:sld xmlns:a="http://schemas.openxmlformats.org/drawingml/2006/main" xmlns:r="http://schemas.openxmlformats.org/officeDocument/2006/relationships" xmlns:p="http://schemas.openxmlformats.org/presentationml/2006/main">
  <p:cSld name="Slide 4&amp;si=4">
    <p:spTree>
      <p:nvGrpSpPr>
        <p:cNvPr id="1" name=""/>
        <p:cNvGrpSpPr/>
        <p:nvPr/>
      </p:nvGrpSpPr>
      <p:grpSpPr>
        <a:xfrm>
          <a:off x="0" y="0"/>
          <a:ext cx="0" cy="0"/>
          <a:chOff x="0" y="0"/>
          <a:chExt cx="0" cy="0"/>
        </a:xfrm>
      </p:grpSpPr>
      <p:sp>
        <p:nvSpPr>
          <p:cNvPr id="2" name="P_5#3b7767647?sp=1&amp;vcp=1&amp;pid=fe147089b&amp;color=0,0,0&amp;vtp=1&amp;vaab=1&amp;bt=1&amp;bbb=1"/>
          <p:cNvSpPr/>
          <p:nvPr/>
        </p:nvSpPr>
        <p:spPr>
          <a:xfrm>
            <a:off x="539496" y="1913350"/>
            <a:ext cx="11109960" cy="12013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1" i="0" dirty="0">
                <a:solidFill>
                  <a:srgbClr val="000000"/>
                </a:solidFill>
                <a:latin typeface="Times New Roman" pitchFamily="34" charset="0"/>
                <a:ea typeface="SimSun" pitchFamily="34" charset="-122"/>
                <a:cs typeface="Times New Roman" pitchFamily="34" charset="-120"/>
              </a:rPr>
              <a:t>1.知识概览</a:t>
            </a:r>
            <a:endParaRPr lang="en-US" altLang="zh-CN" sz="2800" dirty="0"/>
          </a:p>
          <a:p>
            <a:pPr algn="ct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维护国家安全</a:t>
            </a:r>
            <a:endParaRPr lang="en-US" altLang="zh-CN" sz="2800" dirty="0"/>
          </a:p>
        </p:txBody>
      </p:sp>
      <p:graphicFrame>
        <p:nvGraphicFramePr>
          <p:cNvPr id="5" name="P_5_BD#3b7767647?colgroup=2,27&amp;vcp=1&amp;pid=fe147089b&amp;color=0,0,0&amp;vtp=1&amp;vaab=1&amp;bbb=1&amp;hb=1"/>
          <p:cNvGraphicFramePr>
            <a:graphicFrameLocks noGrp="1"/>
          </p:cNvGraphicFramePr>
          <p:nvPr>
            <p:extLst>
              <p:ext uri="{D42A27DB-BD31-4B8C-83A1-F6EECF244321}">
                <p14:modId xmlns:p14="http://schemas.microsoft.com/office/powerpoint/2010/main" val="2650625892"/>
              </p:ext>
            </p:extLst>
          </p:nvPr>
        </p:nvGraphicFramePr>
        <p:xfrm>
          <a:off x="539496" y="3250279"/>
          <a:ext cx="11131029" cy="1675956"/>
        </p:xfrm>
        <a:graphic>
          <a:graphicData uri="http://schemas.openxmlformats.org/drawingml/2006/table">
            <a:tbl>
              <a:tblPr/>
              <a:tblGrid>
                <a:gridCol w="1375029">
                  <a:extLst>
                    <a:ext uri="{9D8B030D-6E8A-4147-A177-3AD203B41FA5}">
                      <a16:colId xmlns:a16="http://schemas.microsoft.com/office/drawing/2014/main" val="20000"/>
                    </a:ext>
                  </a:extLst>
                </a:gridCol>
                <a:gridCol w="9756000">
                  <a:extLst>
                    <a:ext uri="{9D8B030D-6E8A-4147-A177-3AD203B41FA5}">
                      <a16:colId xmlns:a16="http://schemas.microsoft.com/office/drawing/2014/main" val="20001"/>
                    </a:ext>
                  </a:extLst>
                </a:gridCol>
              </a:tblGrid>
              <a:tr h="1675956">
                <a:tc>
                  <a:txBody>
                    <a:bodyPr/>
                    <a:lstStyle/>
                    <a:p>
                      <a:pPr marL="0" indent="0" algn="ctr" latinLnBrk="1" hangingPunct="0">
                        <a:lnSpc>
                          <a:spcPts val="4400"/>
                        </a:lnSpc>
                      </a:pPr>
                      <a:r>
                        <a:rPr lang="en-US" altLang="zh-CN" sz="2800" b="1" i="0" dirty="0" err="1">
                          <a:solidFill>
                            <a:srgbClr val="000000"/>
                          </a:solidFill>
                          <a:latin typeface="Times New Roman" pitchFamily="34" charset="0"/>
                          <a:ea typeface="SimSun" pitchFamily="34" charset="-122"/>
                          <a:cs typeface="Times New Roman" pitchFamily="34" charset="-120"/>
                        </a:rPr>
                        <a:t>是什么</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指国家政权</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主权</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统一和领土完整</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人民福祉</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经济社会可持续发展和国家其他重大利益相对处于没有危险和不受内外威胁的状态</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以及保障持续安全状态的能力</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bl>
          </a:graphicData>
        </a:graphic>
      </p:graphicFrame>
    </p:spTree>
  </p:cSld>
  <p:clrMapOvr>
    <a:masterClrMapping/>
  </p:clrMapOvr>
  <p:transition>
    <p:split dir="in"/>
  </p:transition>
</p:sld>
</file>

<file path=ppt/slides/slide5.xml><?xml version="1.0" encoding="utf-8"?>
<p:sld xmlns:a="http://schemas.openxmlformats.org/drawingml/2006/main" xmlns:r="http://schemas.openxmlformats.org/officeDocument/2006/relationships" xmlns:p="http://schemas.openxmlformats.org/presentationml/2006/main">
  <p:cSld name="Slide 5&amp;si=5">
    <p:spTree>
      <p:nvGrpSpPr>
        <p:cNvPr id="1" name=""/>
        <p:cNvGrpSpPr/>
        <p:nvPr/>
      </p:nvGrpSpPr>
      <p:grpSpPr>
        <a:xfrm>
          <a:off x="0" y="0"/>
          <a:ext cx="0" cy="0"/>
          <a:chOff x="0" y="0"/>
          <a:chExt cx="0" cy="0"/>
        </a:xfrm>
      </p:grpSpPr>
      <p:graphicFrame>
        <p:nvGraphicFramePr>
          <p:cNvPr id="6" name="P_5_BD#3b7767647?colgroup=2,27&amp;vcp=1&amp;pid=fe147089b&amp;color=0,0,0&amp;mp=1&amp;vtp=1&amp;vaab=1&amp;bt=1&amp;bbb=1&amp;hb=1"/>
          <p:cNvGraphicFramePr>
            <a:graphicFrameLocks noGrp="1"/>
          </p:cNvGraphicFramePr>
          <p:nvPr>
            <p:extLst>
              <p:ext uri="{D42A27DB-BD31-4B8C-83A1-F6EECF244321}">
                <p14:modId xmlns:p14="http://schemas.microsoft.com/office/powerpoint/2010/main" val="496619863"/>
              </p:ext>
            </p:extLst>
          </p:nvPr>
        </p:nvGraphicFramePr>
        <p:xfrm>
          <a:off x="391080" y="1829371"/>
          <a:ext cx="11409840" cy="3894900"/>
        </p:xfrm>
        <a:graphic>
          <a:graphicData uri="http://schemas.openxmlformats.org/drawingml/2006/table">
            <a:tbl>
              <a:tblPr/>
              <a:tblGrid>
                <a:gridCol w="1260000">
                  <a:extLst>
                    <a:ext uri="{9D8B030D-6E8A-4147-A177-3AD203B41FA5}">
                      <a16:colId xmlns:a16="http://schemas.microsoft.com/office/drawing/2014/main" val="20000"/>
                    </a:ext>
                  </a:extLst>
                </a:gridCol>
                <a:gridCol w="10149840">
                  <a:extLst>
                    <a:ext uri="{9D8B030D-6E8A-4147-A177-3AD203B41FA5}">
                      <a16:colId xmlns:a16="http://schemas.microsoft.com/office/drawing/2014/main" val="20001"/>
                    </a:ext>
                  </a:extLst>
                </a:gridCol>
              </a:tblGrid>
              <a:tr h="3894900">
                <a:tc>
                  <a:txBody>
                    <a:bodyPr/>
                    <a:lstStyle/>
                    <a:p>
                      <a:pPr marL="0" indent="0" algn="ctr" latinLnBrk="1" hangingPunct="0">
                        <a:lnSpc>
                          <a:spcPts val="4400"/>
                        </a:lnSpc>
                      </a:pPr>
                      <a:r>
                        <a:rPr lang="en-US" altLang="zh-CN" sz="2800" b="1" i="0" dirty="0" err="1">
                          <a:solidFill>
                            <a:srgbClr val="000000"/>
                          </a:solidFill>
                          <a:latin typeface="Times New Roman" pitchFamily="34" charset="0"/>
                          <a:ea typeface="SimSun" pitchFamily="34" charset="-122"/>
                          <a:cs typeface="Times New Roman" pitchFamily="34" charset="-120"/>
                        </a:rPr>
                        <a:t>为什么</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1" i="0" dirty="0">
                          <a:solidFill>
                            <a:srgbClr val="000000"/>
                          </a:solidFill>
                          <a:latin typeface="Times New Roman" pitchFamily="34" charset="0"/>
                          <a:ea typeface="SimSun" pitchFamily="34" charset="-122"/>
                          <a:cs typeface="Times New Roman" pitchFamily="34" charset="-120"/>
                        </a:rPr>
                        <a:t>现状：</a:t>
                      </a:r>
                      <a:r>
                        <a:rPr lang="en-US" altLang="zh-CN" sz="2800" b="0" i="0" dirty="0">
                          <a:solidFill>
                            <a:srgbClr val="000000"/>
                          </a:solidFill>
                          <a:latin typeface="Times New Roman" pitchFamily="34" charset="0"/>
                          <a:ea typeface="SimSun" pitchFamily="34" charset="-122"/>
                          <a:cs typeface="Times New Roman" pitchFamily="34" charset="-120"/>
                        </a:rPr>
                        <a:t>①</a:t>
                      </a:r>
                      <a:r>
                        <a:rPr lang="en-US" altLang="zh-CN" sz="2800" b="0" i="0" dirty="0" err="1">
                          <a:solidFill>
                            <a:srgbClr val="000000"/>
                          </a:solidFill>
                          <a:latin typeface="Times New Roman" pitchFamily="34" charset="0"/>
                          <a:ea typeface="SimSun" pitchFamily="34" charset="-122"/>
                          <a:cs typeface="Times New Roman" pitchFamily="34" charset="-120"/>
                        </a:rPr>
                        <a:t>今天</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我国国家安全的内涵和外延比历史上任何时候都</a:t>
                      </a:r>
                      <a:endParaRPr lang="en-US" altLang="zh-CN" sz="2800" b="0" i="0" dirty="0">
                        <a:solidFill>
                          <a:srgbClr val="000000"/>
                        </a:solidFill>
                        <a:latin typeface="Times New Roman" pitchFamily="34" charset="0"/>
                        <a:ea typeface="SimSun" pitchFamily="34" charset="-122"/>
                        <a:cs typeface="Times New Roman" pitchFamily="34" charset="-120"/>
                      </a:endParaRPr>
                    </a:p>
                    <a:p>
                      <a:pPr marL="0" indent="0" algn="l" latinLnBrk="1" hangingPunct="0">
                        <a:lnSpc>
                          <a:spcPts val="4400"/>
                        </a:lnSpc>
                      </a:pPr>
                      <a:r>
                        <a:rPr lang="en-US" altLang="zh-CN" sz="2800" b="0" i="0" dirty="0" err="1">
                          <a:solidFill>
                            <a:srgbClr val="000000"/>
                          </a:solidFill>
                          <a:latin typeface="Times New Roman" pitchFamily="34" charset="0"/>
                          <a:ea typeface="SimSun" pitchFamily="34" charset="-122"/>
                          <a:cs typeface="Times New Roman" pitchFamily="34" charset="-120"/>
                        </a:rPr>
                        <a:t>要丰富</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时空领域比历史上任何时候都要宽广</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内外因素比历史</a:t>
                      </a:r>
                      <a:endParaRPr lang="en-US" altLang="zh-CN" sz="2800" b="0" i="0" dirty="0">
                        <a:solidFill>
                          <a:srgbClr val="000000"/>
                        </a:solidFill>
                        <a:latin typeface="Times New Roman" pitchFamily="34" charset="0"/>
                        <a:ea typeface="SimSun" pitchFamily="34" charset="-122"/>
                        <a:cs typeface="Times New Roman" pitchFamily="34" charset="-120"/>
                      </a:endParaRPr>
                    </a:p>
                    <a:p>
                      <a:pPr marL="0" indent="0" algn="l" latinLnBrk="1" hangingPunct="0">
                        <a:lnSpc>
                          <a:spcPts val="4400"/>
                        </a:lnSpc>
                      </a:pPr>
                      <a:r>
                        <a:rPr lang="en-US" altLang="zh-CN" sz="2800" b="0" i="0" dirty="0" err="1">
                          <a:solidFill>
                            <a:srgbClr val="000000"/>
                          </a:solidFill>
                          <a:latin typeface="Times New Roman" pitchFamily="34" charset="0"/>
                          <a:ea typeface="SimSun" pitchFamily="34" charset="-122"/>
                          <a:cs typeface="Times New Roman" pitchFamily="34" charset="-120"/>
                        </a:rPr>
                        <a:t>上任何时候都要复杂</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②</a:t>
                      </a:r>
                      <a:r>
                        <a:rPr lang="en-US" altLang="zh-CN" sz="2800" b="0" i="0" dirty="0" err="1">
                          <a:solidFill>
                            <a:srgbClr val="000000"/>
                          </a:solidFill>
                          <a:latin typeface="Times New Roman" pitchFamily="34" charset="0"/>
                          <a:ea typeface="SimSun" pitchFamily="34" charset="-122"/>
                          <a:cs typeface="Times New Roman" pitchFamily="34" charset="-120"/>
                        </a:rPr>
                        <a:t>窃取国家秘密</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破坏祖国统一和领土完</a:t>
                      </a:r>
                      <a:endParaRPr lang="en-US" altLang="zh-CN" sz="2800" b="0" i="0" dirty="0">
                        <a:solidFill>
                          <a:srgbClr val="000000"/>
                        </a:solidFill>
                        <a:latin typeface="Times New Roman" pitchFamily="34" charset="0"/>
                        <a:ea typeface="SimSun" pitchFamily="34" charset="-122"/>
                        <a:cs typeface="Times New Roman" pitchFamily="34" charset="-120"/>
                      </a:endParaRPr>
                    </a:p>
                    <a:p>
                      <a:pPr marL="0" indent="0" algn="l" latinLnBrk="1" hangingPunct="0">
                        <a:lnSpc>
                          <a:spcPts val="4400"/>
                        </a:lnSpc>
                      </a:pPr>
                      <a:r>
                        <a:rPr lang="en-US" altLang="zh-CN" sz="2800" b="0" i="0" dirty="0" err="1">
                          <a:solidFill>
                            <a:srgbClr val="000000"/>
                          </a:solidFill>
                          <a:latin typeface="Times New Roman" pitchFamily="34" charset="0"/>
                          <a:ea typeface="SimSun" pitchFamily="34" charset="-122"/>
                          <a:cs typeface="Times New Roman" pitchFamily="34" charset="-120"/>
                        </a:rPr>
                        <a:t>整</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土地荒漠化等威胁国家安全的因素依然存在</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③</a:t>
                      </a:r>
                      <a:r>
                        <a:rPr lang="en-US" altLang="zh-CN" sz="2800" b="0" i="0" dirty="0" err="1">
                          <a:solidFill>
                            <a:srgbClr val="000000"/>
                          </a:solidFill>
                          <a:latin typeface="Times New Roman" pitchFamily="34" charset="0"/>
                          <a:ea typeface="SimSun" pitchFamily="34" charset="-122"/>
                          <a:cs typeface="Times New Roman" pitchFamily="34" charset="-120"/>
                        </a:rPr>
                        <a:t>当前</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国际</a:t>
                      </a:r>
                      <a:endParaRPr lang="en-US" altLang="zh-CN" sz="2800" b="0" i="0" dirty="0">
                        <a:solidFill>
                          <a:srgbClr val="000000"/>
                        </a:solidFill>
                        <a:latin typeface="Times New Roman" pitchFamily="34" charset="0"/>
                        <a:ea typeface="SimSun" pitchFamily="34" charset="-122"/>
                        <a:cs typeface="Times New Roman" pitchFamily="34" charset="-120"/>
                      </a:endParaRPr>
                    </a:p>
                    <a:p>
                      <a:pPr marL="0" indent="0" algn="l" latinLnBrk="1" hangingPunct="0">
                        <a:lnSpc>
                          <a:spcPts val="4400"/>
                        </a:lnSpc>
                      </a:pPr>
                      <a:r>
                        <a:rPr lang="en-US" altLang="zh-CN" sz="2800" b="0" i="0" dirty="0" err="1">
                          <a:solidFill>
                            <a:srgbClr val="000000"/>
                          </a:solidFill>
                          <a:latin typeface="Times New Roman" pitchFamily="34" charset="0"/>
                          <a:ea typeface="SimSun" pitchFamily="34" charset="-122"/>
                          <a:cs typeface="Times New Roman" pitchFamily="34" charset="-120"/>
                        </a:rPr>
                        <a:t>形势风云变幻</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国家安全和发展环境复杂多变</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我国正处于中华</a:t>
                      </a:r>
                      <a:endParaRPr lang="en-US" altLang="zh-CN" sz="2800" b="0" i="0" dirty="0">
                        <a:solidFill>
                          <a:srgbClr val="000000"/>
                        </a:solidFill>
                        <a:latin typeface="Times New Roman" pitchFamily="34" charset="0"/>
                        <a:ea typeface="SimSun" pitchFamily="34" charset="-122"/>
                        <a:cs typeface="Times New Roman" pitchFamily="34" charset="-120"/>
                      </a:endParaRPr>
                    </a:p>
                    <a:p>
                      <a:pPr marL="0" indent="0" algn="l" latinLnBrk="1" hangingPunct="0">
                        <a:lnSpc>
                          <a:spcPts val="4400"/>
                        </a:lnSpc>
                      </a:pPr>
                      <a:r>
                        <a:rPr lang="en-US" altLang="zh-CN" sz="2800" b="0" i="0" dirty="0" err="1">
                          <a:solidFill>
                            <a:srgbClr val="000000"/>
                          </a:solidFill>
                          <a:latin typeface="Times New Roman" pitchFamily="34" charset="0"/>
                          <a:ea typeface="SimSun" pitchFamily="34" charset="-122"/>
                          <a:cs typeface="Times New Roman" pitchFamily="34" charset="-120"/>
                        </a:rPr>
                        <a:t>民族伟大复兴的关键阶段</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我们要树立总体国家安全观</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自觉维</a:t>
                      </a:r>
                      <a:endParaRPr lang="en-US" altLang="zh-CN" sz="2800" b="0" i="0" dirty="0">
                        <a:solidFill>
                          <a:srgbClr val="000000"/>
                        </a:solidFill>
                        <a:latin typeface="Times New Roman" pitchFamily="34" charset="0"/>
                        <a:ea typeface="SimSun" pitchFamily="34" charset="-122"/>
                        <a:cs typeface="Times New Roman" pitchFamily="34" charset="-120"/>
                      </a:endParaRPr>
                    </a:p>
                    <a:p>
                      <a:pPr marL="0" lvl="0" indent="0" algn="l" latinLnBrk="1" hangingPunct="0">
                        <a:lnSpc>
                          <a:spcPts val="4200"/>
                        </a:lnSpc>
                      </a:pPr>
                      <a:r>
                        <a:rPr lang="en-US" altLang="zh-CN" sz="2800" b="0" i="0" dirty="0" err="1">
                          <a:solidFill>
                            <a:srgbClr val="000000"/>
                          </a:solidFill>
                          <a:latin typeface="Times New Roman" pitchFamily="34" charset="0"/>
                          <a:ea typeface="SimSun" pitchFamily="34" charset="-122"/>
                          <a:cs typeface="Times New Roman" pitchFamily="34" charset="-120"/>
                        </a:rPr>
                        <a:t>护国家安全</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bl>
          </a:graphicData>
        </a:graphic>
      </p:graphicFrame>
      <p:sp>
        <p:nvSpPr>
          <p:cNvPr id="2" name="P_5_BD#3b7767647?colgroup=2,27&amp;vcp=1&amp;pid=fe147089b&amp;color=0,0,0&amp;mp=1&amp;vtp=1&amp;vaab=1&amp;bt=1&amp;bbb=1">
            <a:extLst>
              <a:ext uri="{FF2B5EF4-FFF2-40B4-BE49-F238E27FC236}">
                <a16:creationId xmlns:a16="http://schemas.microsoft.com/office/drawing/2014/main" id="{2A0C31DA-3D53-63AC-4767-78FA75D4A465}"/>
              </a:ext>
            </a:extLst>
          </p:cNvPr>
          <p:cNvSpPr txBox="1"/>
          <p:nvPr/>
        </p:nvSpPr>
        <p:spPr>
          <a:xfrm>
            <a:off x="10894735" y="1125442"/>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18" charset="0"/>
              </a:rPr>
              <a:t>续表</a:t>
            </a:r>
          </a:p>
        </p:txBody>
      </p:sp>
    </p:spTree>
  </p:cSld>
  <p:clrMapOvr>
    <a:masterClrMapping/>
  </p:clrMapOvr>
  <p:transition>
    <p:split dir="in"/>
  </p:transition>
</p:sld>
</file>

<file path=ppt/slides/slide6.xml><?xml version="1.0" encoding="utf-8"?>
<p:sld xmlns:a="http://schemas.openxmlformats.org/drawingml/2006/main" xmlns:r="http://schemas.openxmlformats.org/officeDocument/2006/relationships" xmlns:p="http://schemas.openxmlformats.org/presentationml/2006/main">
  <p:cSld name="Slide 6&amp;si=6">
    <p:spTree>
      <p:nvGrpSpPr>
        <p:cNvPr id="1" name=""/>
        <p:cNvGrpSpPr/>
        <p:nvPr/>
      </p:nvGrpSpPr>
      <p:grpSpPr>
        <a:xfrm>
          <a:off x="0" y="0"/>
          <a:ext cx="0" cy="0"/>
          <a:chOff x="0" y="0"/>
          <a:chExt cx="0" cy="0"/>
        </a:xfrm>
      </p:grpSpPr>
      <p:graphicFrame>
        <p:nvGraphicFramePr>
          <p:cNvPr id="7" name="P_5_BD#3b7767647?colgroup=2,27&amp;vcp=1&amp;pid=fe147089b&amp;color=0,0,0&amp;vtp=1&amp;vaab=1&amp;bt=1&amp;bbb=1&amp;hb=1"/>
          <p:cNvGraphicFramePr>
            <a:graphicFrameLocks noGrp="1"/>
          </p:cNvGraphicFramePr>
          <p:nvPr>
            <p:extLst>
              <p:ext uri="{D42A27DB-BD31-4B8C-83A1-F6EECF244321}">
                <p14:modId xmlns:p14="http://schemas.microsoft.com/office/powerpoint/2010/main" val="258876611"/>
              </p:ext>
            </p:extLst>
          </p:nvPr>
        </p:nvGraphicFramePr>
        <p:xfrm>
          <a:off x="625221" y="1369631"/>
          <a:ext cx="11052000" cy="4461384"/>
        </p:xfrm>
        <a:graphic>
          <a:graphicData uri="http://schemas.openxmlformats.org/drawingml/2006/table">
            <a:tbl>
              <a:tblPr/>
              <a:tblGrid>
                <a:gridCol w="1260000">
                  <a:extLst>
                    <a:ext uri="{9D8B030D-6E8A-4147-A177-3AD203B41FA5}">
                      <a16:colId xmlns:a16="http://schemas.microsoft.com/office/drawing/2014/main" val="20000"/>
                    </a:ext>
                  </a:extLst>
                </a:gridCol>
                <a:gridCol w="9792000">
                  <a:extLst>
                    <a:ext uri="{9D8B030D-6E8A-4147-A177-3AD203B41FA5}">
                      <a16:colId xmlns:a16="http://schemas.microsoft.com/office/drawing/2014/main" val="20001"/>
                    </a:ext>
                  </a:extLst>
                </a:gridCol>
              </a:tblGrid>
              <a:tr h="1675956">
                <a:tc rowSpan="2">
                  <a:txBody>
                    <a:bodyPr/>
                    <a:lstStyle/>
                    <a:p>
                      <a:pPr marL="0" indent="0" algn="ctr" latinLnBrk="1" hangingPunct="0">
                        <a:lnSpc>
                          <a:spcPts val="4400"/>
                        </a:lnSpc>
                      </a:pPr>
                      <a:r>
                        <a:rPr lang="en-US" altLang="zh-CN" sz="2800" b="1" i="0" dirty="0" err="1">
                          <a:solidFill>
                            <a:srgbClr val="000000"/>
                          </a:solidFill>
                          <a:latin typeface="Times New Roman" pitchFamily="34" charset="0"/>
                          <a:ea typeface="SimSun" pitchFamily="34" charset="-122"/>
                          <a:cs typeface="Times New Roman" pitchFamily="34" charset="-120"/>
                        </a:rPr>
                        <a:t>为什么</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1" i="0" dirty="0">
                          <a:solidFill>
                            <a:srgbClr val="000000"/>
                          </a:solidFill>
                          <a:latin typeface="Times New Roman" pitchFamily="34" charset="0"/>
                          <a:ea typeface="SimSun" pitchFamily="34" charset="-122"/>
                          <a:cs typeface="Times New Roman" pitchFamily="34" charset="-120"/>
                        </a:rPr>
                        <a:t>地位：</a:t>
                      </a:r>
                      <a:r>
                        <a:rPr lang="en-US" altLang="zh-CN" sz="2800" b="0" i="0" dirty="0">
                          <a:solidFill>
                            <a:srgbClr val="000000"/>
                          </a:solidFill>
                          <a:latin typeface="Times New Roman" pitchFamily="34" charset="0"/>
                          <a:ea typeface="SimSun" pitchFamily="34" charset="-122"/>
                          <a:cs typeface="Times New Roman" pitchFamily="34" charset="-120"/>
                        </a:rPr>
                        <a:t>①</a:t>
                      </a:r>
                      <a:r>
                        <a:rPr lang="en-US" altLang="zh-CN" sz="2800" b="0" i="0" dirty="0" err="1">
                          <a:solidFill>
                            <a:srgbClr val="000000"/>
                          </a:solidFill>
                          <a:latin typeface="Times New Roman" pitchFamily="34" charset="0"/>
                          <a:ea typeface="SimSun" pitchFamily="34" charset="-122"/>
                          <a:cs typeface="Times New Roman" pitchFamily="34" charset="-120"/>
                        </a:rPr>
                        <a:t>国家安全关系人民幸福</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社会发展进步</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是实现国家利益最根本的保障</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是民族复兴的根基</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②</a:t>
                      </a:r>
                      <a:r>
                        <a:rPr lang="en-US" altLang="zh-CN" sz="2800" b="0" i="0" dirty="0" err="1">
                          <a:solidFill>
                            <a:srgbClr val="000000"/>
                          </a:solidFill>
                          <a:latin typeface="Times New Roman" pitchFamily="34" charset="0"/>
                          <a:ea typeface="SimSun" pitchFamily="34" charset="-122"/>
                          <a:cs typeface="Times New Roman" pitchFamily="34" charset="-120"/>
                        </a:rPr>
                        <a:t>国家安全利益是国家的最高利益</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2785428">
                <a:tc vMerge="1">
                  <a:txBody>
                    <a:bodyPr/>
                    <a:lstStyle/>
                    <a:p>
                      <a:endParaRPr lang="zh-CN"/>
                    </a:p>
                  </a:txBody>
                  <a:tcPr/>
                </a:tc>
                <a:tc>
                  <a:txBody>
                    <a:bodyPr/>
                    <a:lstStyle/>
                    <a:p>
                      <a:pPr marL="0" indent="0" algn="l" latinLnBrk="1" hangingPunct="0">
                        <a:lnSpc>
                          <a:spcPts val="4400"/>
                        </a:lnSpc>
                      </a:pPr>
                      <a:r>
                        <a:rPr lang="en-US" altLang="zh-CN" sz="2800" b="1" i="0" dirty="0">
                          <a:solidFill>
                            <a:srgbClr val="000000"/>
                          </a:solidFill>
                          <a:latin typeface="Times New Roman" pitchFamily="34" charset="0"/>
                          <a:ea typeface="SimSun" pitchFamily="34" charset="-122"/>
                          <a:cs typeface="Times New Roman" pitchFamily="34" charset="-120"/>
                        </a:rPr>
                        <a:t>重要性：</a:t>
                      </a:r>
                      <a:r>
                        <a:rPr lang="en-US" altLang="zh-CN" sz="2800" b="0" i="0" dirty="0">
                          <a:solidFill>
                            <a:srgbClr val="000000"/>
                          </a:solidFill>
                          <a:latin typeface="Times New Roman" pitchFamily="34" charset="0"/>
                          <a:ea typeface="SimSun" pitchFamily="34" charset="-122"/>
                          <a:cs typeface="Times New Roman" pitchFamily="34" charset="-120"/>
                        </a:rPr>
                        <a:t>①</a:t>
                      </a:r>
                      <a:r>
                        <a:rPr lang="en-US" altLang="zh-CN" sz="2800" b="0" i="0" dirty="0" err="1">
                          <a:solidFill>
                            <a:srgbClr val="000000"/>
                          </a:solidFill>
                          <a:latin typeface="Times New Roman" pitchFamily="34" charset="0"/>
                          <a:ea typeface="SimSun" pitchFamily="34" charset="-122"/>
                          <a:cs typeface="Times New Roman" pitchFamily="34" charset="-120"/>
                        </a:rPr>
                        <a:t>对国家</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国家安全是国家生存与发展的重要保障</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国家安全有保障</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经济社会才能不断发展</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祖国才能更加繁荣富强</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②</a:t>
                      </a:r>
                      <a:r>
                        <a:rPr lang="en-US" altLang="zh-CN" sz="2800" b="0" i="0" dirty="0" err="1">
                          <a:solidFill>
                            <a:srgbClr val="000000"/>
                          </a:solidFill>
                          <a:latin typeface="Times New Roman" pitchFamily="34" charset="0"/>
                          <a:ea typeface="SimSun" pitchFamily="34" charset="-122"/>
                          <a:cs typeface="Times New Roman" pitchFamily="34" charset="-120"/>
                        </a:rPr>
                        <a:t>对个人</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国家安全是人民幸福安康的前提</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只有国家安定</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我们才能拥有良好的学习环境和生产</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生活环境</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生命安全</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财产安全才能得到保障</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
        <p:nvSpPr>
          <p:cNvPr id="2" name="P_5_BD#3b7767647?colgroup=2,27&amp;vcp=1&amp;pid=fe147089b&amp;color=0,0,0&amp;vtp=1&amp;vaab=1&amp;bt=1&amp;bbb=1">
            <a:extLst>
              <a:ext uri="{FF2B5EF4-FFF2-40B4-BE49-F238E27FC236}">
                <a16:creationId xmlns:a16="http://schemas.microsoft.com/office/drawing/2014/main" id="{4D948C36-1F0F-F81F-E6BF-2AA7692274F6}"/>
              </a:ext>
            </a:extLst>
          </p:cNvPr>
          <p:cNvSpPr txBox="1"/>
          <p:nvPr/>
        </p:nvSpPr>
        <p:spPr>
          <a:xfrm>
            <a:off x="10894735" y="661225"/>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18" charset="0"/>
              </a:rPr>
              <a:t>续表</a:t>
            </a:r>
          </a:p>
        </p:txBody>
      </p:sp>
    </p:spTree>
  </p:cSld>
  <p:clrMapOvr>
    <a:masterClrMapping/>
  </p:clrMapOvr>
  <p:transition>
    <p:split dir="in"/>
  </p:transition>
</p:sld>
</file>

<file path=ppt/slides/slide7.xml><?xml version="1.0" encoding="utf-8"?>
<p:sld xmlns:a="http://schemas.openxmlformats.org/drawingml/2006/main" xmlns:r="http://schemas.openxmlformats.org/officeDocument/2006/relationships" xmlns:p="http://schemas.openxmlformats.org/presentationml/2006/main">
  <p:cSld name="Slide 7&amp;si=7">
    <p:spTree>
      <p:nvGrpSpPr>
        <p:cNvPr id="1" name=""/>
        <p:cNvGrpSpPr/>
        <p:nvPr/>
      </p:nvGrpSpPr>
      <p:grpSpPr>
        <a:xfrm>
          <a:off x="0" y="0"/>
          <a:ext cx="0" cy="0"/>
          <a:chOff x="0" y="0"/>
          <a:chExt cx="0" cy="0"/>
        </a:xfrm>
      </p:grpSpPr>
      <p:graphicFrame>
        <p:nvGraphicFramePr>
          <p:cNvPr id="8" name="P_5_BD#3b7767647?colgroup=2,27&amp;vcp=1&amp;pid=fe147089b&amp;color=0,0,0&amp;mp=1&amp;vtp=1&amp;vaab=1&amp;bt=1&amp;bbb=1&amp;hb=1"/>
          <p:cNvGraphicFramePr>
            <a:graphicFrameLocks noGrp="1"/>
          </p:cNvGraphicFramePr>
          <p:nvPr>
            <p:extLst>
              <p:ext uri="{D42A27DB-BD31-4B8C-83A1-F6EECF244321}">
                <p14:modId xmlns:p14="http://schemas.microsoft.com/office/powerpoint/2010/main" val="3998928121"/>
              </p:ext>
            </p:extLst>
          </p:nvPr>
        </p:nvGraphicFramePr>
        <p:xfrm>
          <a:off x="391080" y="2374645"/>
          <a:ext cx="11409840" cy="2797176"/>
        </p:xfrm>
        <a:graphic>
          <a:graphicData uri="http://schemas.openxmlformats.org/drawingml/2006/table">
            <a:tbl>
              <a:tblPr/>
              <a:tblGrid>
                <a:gridCol w="1260000">
                  <a:extLst>
                    <a:ext uri="{9D8B030D-6E8A-4147-A177-3AD203B41FA5}">
                      <a16:colId xmlns:a16="http://schemas.microsoft.com/office/drawing/2014/main" val="20000"/>
                    </a:ext>
                  </a:extLst>
                </a:gridCol>
                <a:gridCol w="10149840">
                  <a:extLst>
                    <a:ext uri="{9D8B030D-6E8A-4147-A177-3AD203B41FA5}">
                      <a16:colId xmlns:a16="http://schemas.microsoft.com/office/drawing/2014/main" val="20001"/>
                    </a:ext>
                  </a:extLst>
                </a:gridCol>
              </a:tblGrid>
              <a:tr h="1121220">
                <a:tc rowSpan="2">
                  <a:txBody>
                    <a:bodyPr/>
                    <a:lstStyle/>
                    <a:p>
                      <a:pPr marL="0" indent="0" algn="ctr" latinLnBrk="1" hangingPunct="0">
                        <a:lnSpc>
                          <a:spcPts val="4400"/>
                        </a:lnSpc>
                      </a:pPr>
                      <a:r>
                        <a:rPr lang="en-US" altLang="zh-CN" sz="2800" b="1" i="0" dirty="0" err="1">
                          <a:solidFill>
                            <a:srgbClr val="000000"/>
                          </a:solidFill>
                          <a:latin typeface="Times New Roman" pitchFamily="34" charset="0"/>
                          <a:ea typeface="SimSun" pitchFamily="34" charset="-122"/>
                          <a:cs typeface="Times New Roman" pitchFamily="34" charset="-120"/>
                        </a:rPr>
                        <a:t>怎么做</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1" i="0" dirty="0" err="1">
                          <a:solidFill>
                            <a:srgbClr val="000000"/>
                          </a:solidFill>
                          <a:latin typeface="Times New Roman" pitchFamily="34" charset="0"/>
                          <a:ea typeface="SimSun" pitchFamily="34" charset="-122"/>
                          <a:cs typeface="Times New Roman" pitchFamily="34" charset="-120"/>
                        </a:rPr>
                        <a:t>国家：</a:t>
                      </a:r>
                      <a:r>
                        <a:rPr lang="en-US" altLang="zh-CN" sz="2800" b="0" i="0" dirty="0" err="1">
                          <a:solidFill>
                            <a:srgbClr val="000000"/>
                          </a:solidFill>
                          <a:latin typeface="Times New Roman" pitchFamily="34" charset="0"/>
                          <a:ea typeface="SimSun" pitchFamily="34" charset="-122"/>
                          <a:cs typeface="Times New Roman" pitchFamily="34" charset="-120"/>
                        </a:rPr>
                        <a:t>全面推进国防和军队现代化</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坚持总体国家安全观</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构建</a:t>
                      </a:r>
                      <a:endParaRPr lang="en-US" altLang="zh-CN" sz="2800" b="0" i="0" dirty="0">
                        <a:solidFill>
                          <a:srgbClr val="000000"/>
                        </a:solidFill>
                        <a:latin typeface="Times New Roman" pitchFamily="34" charset="0"/>
                        <a:ea typeface="SimSun" pitchFamily="34" charset="-122"/>
                        <a:cs typeface="Times New Roman" pitchFamily="34" charset="-120"/>
                      </a:endParaRPr>
                    </a:p>
                    <a:p>
                      <a:pPr marL="0" lvl="0" indent="0" algn="l" latinLnBrk="1" hangingPunct="0">
                        <a:lnSpc>
                          <a:spcPts val="4200"/>
                        </a:lnSpc>
                      </a:pPr>
                      <a:r>
                        <a:rPr lang="en-US" altLang="zh-CN" sz="2800" b="0" i="0" dirty="0" err="1">
                          <a:solidFill>
                            <a:srgbClr val="000000"/>
                          </a:solidFill>
                          <a:latin typeface="Times New Roman" pitchFamily="34" charset="0"/>
                          <a:ea typeface="SimSun" pitchFamily="34" charset="-122"/>
                          <a:cs typeface="Times New Roman" pitchFamily="34" charset="-120"/>
                        </a:rPr>
                        <a:t>涵盖诸多领域的国家安全体系</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走出一条中国特色国家安全道路</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1675956">
                <a:tc vMerge="1">
                  <a:txBody>
                    <a:bodyPr/>
                    <a:lstStyle/>
                    <a:p>
                      <a:endParaRPr lang="zh-CN"/>
                    </a:p>
                  </a:txBody>
                  <a:tcPr/>
                </a:tc>
                <a:tc>
                  <a:txBody>
                    <a:bodyPr/>
                    <a:lstStyle/>
                    <a:p>
                      <a:pPr marL="0" indent="0" algn="l" latinLnBrk="1" hangingPunct="0">
                        <a:lnSpc>
                          <a:spcPts val="4400"/>
                        </a:lnSpc>
                      </a:pPr>
                      <a:r>
                        <a:rPr lang="en-US" altLang="zh-CN" sz="2800" b="1" i="0" dirty="0">
                          <a:solidFill>
                            <a:srgbClr val="000000"/>
                          </a:solidFill>
                          <a:latin typeface="Times New Roman" pitchFamily="34" charset="0"/>
                          <a:ea typeface="SimSun" pitchFamily="34" charset="-122"/>
                          <a:cs typeface="Times New Roman" pitchFamily="34" charset="-120"/>
                        </a:rPr>
                        <a:t>公民：</a:t>
                      </a:r>
                      <a:r>
                        <a:rPr lang="en-US" altLang="zh-CN" sz="2800" b="0" i="0" dirty="0">
                          <a:solidFill>
                            <a:srgbClr val="000000"/>
                          </a:solidFill>
                          <a:latin typeface="Times New Roman" pitchFamily="34" charset="0"/>
                          <a:ea typeface="SimSun" pitchFamily="34" charset="-122"/>
                          <a:cs typeface="Times New Roman" pitchFamily="34" charset="-120"/>
                        </a:rPr>
                        <a:t>①</a:t>
                      </a:r>
                      <a:r>
                        <a:rPr lang="en-US" altLang="zh-CN" sz="2800" b="0" i="0" dirty="0" err="1">
                          <a:solidFill>
                            <a:srgbClr val="000000"/>
                          </a:solidFill>
                          <a:latin typeface="Times New Roman" pitchFamily="34" charset="0"/>
                          <a:ea typeface="SimSun" pitchFamily="34" charset="-122"/>
                          <a:cs typeface="Times New Roman" pitchFamily="34" charset="-120"/>
                        </a:rPr>
                        <a:t>意识上</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增强国家安全意识</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树立国家安全利益高于一</a:t>
                      </a:r>
                      <a:endParaRPr lang="en-US" altLang="zh-CN" sz="2800" b="0" i="0" dirty="0">
                        <a:solidFill>
                          <a:srgbClr val="000000"/>
                        </a:solidFill>
                        <a:latin typeface="Times New Roman" pitchFamily="34" charset="0"/>
                        <a:ea typeface="SimSun" pitchFamily="34" charset="-122"/>
                        <a:cs typeface="Times New Roman" pitchFamily="34" charset="-120"/>
                      </a:endParaRPr>
                    </a:p>
                    <a:p>
                      <a:pPr marL="0" indent="0" algn="l" latinLnBrk="1" hangingPunct="0">
                        <a:lnSpc>
                          <a:spcPts val="4400"/>
                        </a:lnSpc>
                      </a:pPr>
                      <a:r>
                        <a:rPr lang="en-US" altLang="zh-CN" sz="2800" b="0" i="0" dirty="0" err="1">
                          <a:solidFill>
                            <a:srgbClr val="000000"/>
                          </a:solidFill>
                          <a:latin typeface="Times New Roman" pitchFamily="34" charset="0"/>
                          <a:ea typeface="SimSun" pitchFamily="34" charset="-122"/>
                          <a:cs typeface="Times New Roman" pitchFamily="34" charset="-120"/>
                        </a:rPr>
                        <a:t>切的观念</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②</a:t>
                      </a:r>
                      <a:r>
                        <a:rPr lang="en-US" altLang="zh-CN" sz="2800" b="0" i="0" dirty="0" err="1">
                          <a:solidFill>
                            <a:srgbClr val="000000"/>
                          </a:solidFill>
                          <a:latin typeface="Times New Roman" pitchFamily="34" charset="0"/>
                          <a:ea typeface="SimSun" pitchFamily="34" charset="-122"/>
                          <a:cs typeface="Times New Roman" pitchFamily="34" charset="-120"/>
                        </a:rPr>
                        <a:t>行动上</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通过各种方式为维护国家安全贡献智慧和</a:t>
                      </a:r>
                      <a:endParaRPr lang="en-US" altLang="zh-CN" sz="2800" b="0" i="0" dirty="0">
                        <a:solidFill>
                          <a:srgbClr val="000000"/>
                        </a:solidFill>
                        <a:latin typeface="Times New Roman" pitchFamily="34" charset="0"/>
                        <a:ea typeface="SimSun" pitchFamily="34" charset="-122"/>
                        <a:cs typeface="Times New Roman" pitchFamily="34" charset="-120"/>
                      </a:endParaRPr>
                    </a:p>
                    <a:p>
                      <a:pPr marL="0" lvl="0" indent="0" algn="l" latinLnBrk="1" hangingPunct="0">
                        <a:lnSpc>
                          <a:spcPts val="4200"/>
                        </a:lnSpc>
                      </a:pPr>
                      <a:r>
                        <a:rPr lang="en-US" altLang="zh-CN" sz="2800" b="0" i="0" dirty="0" err="1">
                          <a:solidFill>
                            <a:srgbClr val="000000"/>
                          </a:solidFill>
                          <a:latin typeface="Times New Roman" pitchFamily="34" charset="0"/>
                          <a:ea typeface="SimSun" pitchFamily="34" charset="-122"/>
                          <a:cs typeface="Times New Roman" pitchFamily="34" charset="-120"/>
                        </a:rPr>
                        <a:t>力量</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
        <p:nvSpPr>
          <p:cNvPr id="2" name="P_5_BD#3b7767647?colgroup=2,27&amp;vcp=1&amp;pid=fe147089b&amp;color=0,0,0&amp;mp=1&amp;vtp=1&amp;vaab=1&amp;bt=1&amp;bbb=1">
            <a:extLst>
              <a:ext uri="{FF2B5EF4-FFF2-40B4-BE49-F238E27FC236}">
                <a16:creationId xmlns:a16="http://schemas.microsoft.com/office/drawing/2014/main" id="{D03ECEFB-32A4-6F12-2A0A-CCCCA686640B}"/>
              </a:ext>
            </a:extLst>
          </p:cNvPr>
          <p:cNvSpPr txBox="1"/>
          <p:nvPr/>
        </p:nvSpPr>
        <p:spPr>
          <a:xfrm>
            <a:off x="10894735" y="1674304"/>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18" charset="0"/>
              </a:rPr>
              <a:t>续表</a:t>
            </a:r>
          </a:p>
        </p:txBody>
      </p:sp>
    </p:spTree>
  </p:cSld>
  <p:clrMapOvr>
    <a:masterClrMapping/>
  </p:clrMapOvr>
  <p:transition>
    <p:split dir="in"/>
  </p:transition>
</p:sld>
</file>

<file path=ppt/slides/slide8.xml><?xml version="1.0" encoding="utf-8"?>
<p:sld xmlns:a="http://schemas.openxmlformats.org/drawingml/2006/main" xmlns:r="http://schemas.openxmlformats.org/officeDocument/2006/relationships" xmlns:p="http://schemas.openxmlformats.org/presentationml/2006/main">
  <p:cSld name="Slide 8&amp;si=8">
    <p:spTree>
      <p:nvGrpSpPr>
        <p:cNvPr id="1" name=""/>
        <p:cNvGrpSpPr/>
        <p:nvPr/>
      </p:nvGrpSpPr>
      <p:grpSpPr>
        <a:xfrm>
          <a:off x="0" y="0"/>
          <a:ext cx="0" cy="0"/>
          <a:chOff x="0" y="0"/>
          <a:chExt cx="0" cy="0"/>
        </a:xfrm>
      </p:grpSpPr>
      <p:sp>
        <p:nvSpPr>
          <p:cNvPr id="2" name="P_5#3b7767647?sp=1&amp;vcp=1&amp;pid=fe147089b&amp;color=0,0,0&amp;mp=1&amp;vtp=1&amp;vaab=1&amp;bt=1&amp;bbb=1"/>
          <p:cNvSpPr/>
          <p:nvPr/>
        </p:nvSpPr>
        <p:spPr>
          <a:xfrm>
            <a:off x="539496" y="1364329"/>
            <a:ext cx="11109960" cy="37921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1" i="0" dirty="0">
                <a:solidFill>
                  <a:srgbClr val="000000"/>
                </a:solidFill>
                <a:latin typeface="Times New Roman" pitchFamily="34" charset="0"/>
                <a:ea typeface="SimSun" pitchFamily="34" charset="-122"/>
                <a:cs typeface="Times New Roman" pitchFamily="34" charset="-120"/>
              </a:rPr>
              <a:t>2.重点难点易错点</a:t>
            </a:r>
          </a:p>
          <a:p>
            <a:pPr latinLnBrk="1">
              <a:lnSpc>
                <a:spcPts val="5100"/>
              </a:lnSpc>
            </a:pPr>
            <a:r>
              <a:rPr kumimoji="0" lang="en-US" altLang="zh-CN" sz="2800" b="0" i="0" u="none" strike="noStrike" kern="1200" cap="none" spc="0" normalizeH="0" baseline="0" noProof="0" dirty="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（1）设立全民国家安全教育日（每年4月15日）的意义</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dirty="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①</a:t>
            </a:r>
            <a:r>
              <a:rPr kumimoji="0" lang="en-US" altLang="zh-CN" sz="2800" b="0" i="0" u="none" strike="noStrike" kern="1200" cap="none" spc="0" normalizeH="0" baseline="0" noProof="0" dirty="0" err="1">
                <a:ln>
                  <a:noFill/>
                </a:ln>
                <a:solidFill>
                  <a:srgbClr val="000000"/>
                </a:solidFill>
                <a:effectLst/>
                <a:uLnTx/>
                <a:uFillTx/>
                <a:latin typeface="Times New Roman" pitchFamily="34" charset="0"/>
                <a:ea typeface="SimSun" pitchFamily="34" charset="-122"/>
                <a:cs typeface="Times New Roman" pitchFamily="34" charset="-120"/>
              </a:rPr>
              <a:t>有利于帮助公民认清国家安全形势、增强忧患意识、树立总体国</a:t>
            </a:r>
            <a:endPar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endParaRP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dirty="0" err="1">
                <a:ln>
                  <a:noFill/>
                </a:ln>
                <a:solidFill>
                  <a:srgbClr val="000000"/>
                </a:solidFill>
                <a:effectLst/>
                <a:uLnTx/>
                <a:uFillTx/>
                <a:latin typeface="Times New Roman" pitchFamily="34" charset="0"/>
                <a:ea typeface="SimSun" pitchFamily="34" charset="-122"/>
                <a:cs typeface="Times New Roman" pitchFamily="34" charset="-120"/>
              </a:rPr>
              <a:t>家安全观</a:t>
            </a: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dirty="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②</a:t>
            </a:r>
            <a:r>
              <a:rPr kumimoji="0" lang="en-US" altLang="zh-CN" sz="2800" b="0" i="0" u="none" strike="noStrike" kern="1200" cap="none" spc="0" normalizeH="0" baseline="0" noProof="0" dirty="0" err="1">
                <a:ln>
                  <a:noFill/>
                </a:ln>
                <a:solidFill>
                  <a:srgbClr val="000000"/>
                </a:solidFill>
                <a:effectLst/>
                <a:uLnTx/>
                <a:uFillTx/>
                <a:latin typeface="Times New Roman" pitchFamily="34" charset="0"/>
                <a:ea typeface="SimSun" pitchFamily="34" charset="-122"/>
                <a:cs typeface="Times New Roman" pitchFamily="34" charset="-120"/>
              </a:rPr>
              <a:t>有利于促进公民认真贯彻执行国家安全相关法律法规，积极支持</a:t>
            </a: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a:t>
            </a:r>
          </a:p>
          <a:p>
            <a:pPr marL="0" marR="0" lvl="0" indent="0" defTabSz="914400" rtl="0" eaLnBrk="1" fontAlgn="auto" latinLnBrk="1" hangingPunct="1">
              <a:lnSpc>
                <a:spcPts val="4900"/>
              </a:lnSpc>
              <a:spcBef>
                <a:spcPts val="0"/>
              </a:spcBef>
              <a:spcAft>
                <a:spcPts val="0"/>
              </a:spcAft>
              <a:buClrTx/>
              <a:buSzTx/>
              <a:buFontTx/>
              <a:buNone/>
              <a:tabLst/>
              <a:defRPr/>
            </a:pPr>
            <a:r>
              <a:rPr kumimoji="0" lang="en-US" altLang="zh-CN" sz="2800" b="0" i="0" u="none" strike="noStrike" kern="1200" cap="none" spc="0" normalizeH="0" baseline="0" noProof="0" dirty="0" err="1">
                <a:ln>
                  <a:noFill/>
                </a:ln>
                <a:solidFill>
                  <a:srgbClr val="000000"/>
                </a:solidFill>
                <a:effectLst/>
                <a:uLnTx/>
                <a:uFillTx/>
                <a:latin typeface="Times New Roman" pitchFamily="34" charset="0"/>
                <a:ea typeface="SimSun" pitchFamily="34" charset="-122"/>
                <a:cs typeface="Times New Roman" pitchFamily="34" charset="-120"/>
              </a:rPr>
              <a:t>配合国家安全机关履行职责，为维护国家安全作出应有的贡献</a:t>
            </a: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a:t>
            </a:r>
            <a:endParaRPr lang="en-US" altLang="zh-CN" sz="2800" dirty="0"/>
          </a:p>
        </p:txBody>
      </p:sp>
    </p:spTree>
  </p:cSld>
  <p:clrMapOvr>
    <a:masterClrMapping/>
  </p:clrMapOvr>
  <p:transition>
    <p:split dir="in"/>
  </p:transition>
</p:sld>
</file>

<file path=ppt/slides/slide9.xml><?xml version="1.0" encoding="utf-8"?>
<p:sld xmlns:a="http://schemas.openxmlformats.org/drawingml/2006/main" xmlns:r="http://schemas.openxmlformats.org/officeDocument/2006/relationships" xmlns:p="http://schemas.openxmlformats.org/presentationml/2006/main">
  <p:cSld name="Slide 9&amp;si=9">
    <p:spTree>
      <p:nvGrpSpPr>
        <p:cNvPr id="1" name=""/>
        <p:cNvGrpSpPr/>
        <p:nvPr/>
      </p:nvGrpSpPr>
      <p:grpSpPr>
        <a:xfrm>
          <a:off x="0" y="0"/>
          <a:ext cx="0" cy="0"/>
          <a:chOff x="0" y="0"/>
          <a:chExt cx="0" cy="0"/>
        </a:xfrm>
      </p:grpSpPr>
      <p:sp>
        <p:nvSpPr>
          <p:cNvPr id="2" name="P_5_BD#3b7767647?sp=1&amp;vcp=1&amp;pid=fe147089b&amp;color=0,0,0&amp;vtp=1&amp;vaab=1&amp;bt=1&amp;bbb=1"/>
          <p:cNvSpPr/>
          <p:nvPr/>
        </p:nvSpPr>
        <p:spPr>
          <a:xfrm>
            <a:off x="539496" y="1212564"/>
            <a:ext cx="11109960" cy="44398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（2</a:t>
            </a:r>
            <a:r>
              <a:rPr lang="en-US" altLang="zh-CN" sz="2800" b="0" i="0">
                <a:solidFill>
                  <a:srgbClr val="000000"/>
                </a:solidFill>
                <a:latin typeface="Times New Roman" pitchFamily="34" charset="0"/>
                <a:ea typeface="SimSun" pitchFamily="34" charset="-122"/>
                <a:cs typeface="Times New Roman" pitchFamily="34" charset="-120"/>
              </a:rPr>
              <a:t>）易错点纠偏</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①误认为未成年人不需要维护国家安全。</a:t>
            </a:r>
            <a:endParaRPr kumimoji="0" lang="en-US" altLang="zh-CN" sz="2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1" i="0" strike="noStrike" kern="1200" cap="none" spc="0" normalizeH="0" baseline="0" noProof="0">
                <a:ln>
                  <a:noFill/>
                </a:ln>
                <a:solidFill>
                  <a:srgbClr val="000000"/>
                </a:solidFill>
                <a:effectLst/>
                <a:uLnTx/>
                <a:uFillTx/>
                <a:latin typeface="SimSun" panose="02010600030101010101" pitchFamily="2" charset="-122"/>
                <a:ea typeface="SimSun" pitchFamily="34" charset="-122"/>
                <a:cs typeface="Times New Roman" pitchFamily="34" charset="-120"/>
              </a:rPr>
              <a:t>    </a:t>
            </a:r>
            <a:r>
              <a:rPr kumimoji="0" lang="en-US" altLang="zh-CN" sz="2800" b="1"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在我国，人人都是维护国家安全的主角，维护国家安全需要我们每</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1"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个人作出贡献。维护国家安全是我们的共同责任。</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②误认为维护国家安全就是抓捕间谍。</a:t>
            </a:r>
            <a:endParaRPr kumimoji="0" lang="en-US" altLang="zh-CN" sz="2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1" i="0" strike="noStrike" kern="1200" cap="none" spc="0" normalizeH="0" baseline="0" noProof="0">
                <a:ln>
                  <a:noFill/>
                </a:ln>
                <a:solidFill>
                  <a:srgbClr val="000000"/>
                </a:solidFill>
                <a:effectLst/>
                <a:uLnTx/>
                <a:uFillTx/>
                <a:latin typeface="SimSun" panose="02010600030101010101" pitchFamily="2" charset="-122"/>
                <a:ea typeface="SimSun" pitchFamily="34" charset="-122"/>
                <a:cs typeface="Times New Roman" pitchFamily="34" charset="-120"/>
              </a:rPr>
              <a:t>    </a:t>
            </a:r>
            <a:r>
              <a:rPr kumimoji="0" lang="en-US" altLang="zh-CN" sz="2800" b="1"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树立总体国家安全观，构建涵盖政治、文化等诸多领域的国家安全</a:t>
            </a:r>
          </a:p>
          <a:p>
            <a:pPr marL="0" marR="0" lvl="0" indent="0" defTabSz="914400" rtl="0" eaLnBrk="1" fontAlgn="auto" latinLnBrk="1" hangingPunct="1">
              <a:lnSpc>
                <a:spcPts val="4900"/>
              </a:lnSpc>
              <a:spcBef>
                <a:spcPts val="0"/>
              </a:spcBef>
              <a:spcAft>
                <a:spcPts val="0"/>
              </a:spcAft>
              <a:buClrTx/>
              <a:buSzTx/>
              <a:buFontTx/>
              <a:buNone/>
              <a:tabLst/>
              <a:defRPr/>
            </a:pPr>
            <a:r>
              <a:rPr kumimoji="0" lang="en-US" altLang="zh-CN" sz="2800" b="1"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体系。</a:t>
            </a:r>
            <a:endParaRPr lang="en-US" altLang="zh-CN" sz="2800" dirty="0"/>
          </a:p>
        </p:txBody>
      </p:sp>
    </p:spTree>
  </p:cSld>
  <p:clrMapOvr>
    <a:masterClrMapping/>
  </p:clrMapOvr>
  <p:transition>
    <p:split dir="in"/>
  </p:transition>
</p:sld>
</file>

<file path=ppt/theme/theme1.xml><?xml version="1.0" encoding="utf-8"?>
<a:theme xmlns:a="http://schemas.openxmlformats.org/drawingml/2006/mai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等线 Light"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10</TotalTime>
  <Words>1237</Words>
  <Application>Microsoft Office PowerPoint</Application>
  <PresentationFormat>宽屏</PresentationFormat>
  <Paragraphs>277</Paragraphs>
  <Slides>34</Slides>
  <Notes>34</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34</vt:i4>
      </vt:variant>
    </vt:vector>
  </HeadingPairs>
  <TitlesOfParts>
    <vt:vector size="42" baseType="lpstr">
      <vt:lpstr>Arial (正文)</vt:lpstr>
      <vt:lpstr>华文隶书</vt:lpstr>
      <vt:lpstr>SimSun</vt:lpstr>
      <vt:lpstr>微软雅黑</vt:lpstr>
      <vt:lpstr>Arial</vt:lpstr>
      <vt:lpstr>Calibri</vt:lpstr>
      <vt:lpstr>Times New Roman</vt:lpstr>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subject/>
  <dc:creator/>
  <cp:keywords/>
  <dc:description/>
  <cp:lastModifiedBy>夕 韩</cp:lastModifiedBy>
  <cp:revision>6</cp:revision>
  <dcterms:created xsi:type="dcterms:W3CDTF">2024-11-29T08:57:40Z</dcterms:created>
  <dcterms:modified xsi:type="dcterms:W3CDTF">2025-07-24T08:22:25Z</dcterms:modified>
  <cp:category/>
  <cp:contentStatus/>
</cp:coreProperties>
</file>