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391" r:id="rId2"/>
    <p:sldId id="773" r:id="rId3"/>
    <p:sldId id="759" r:id="rId4"/>
    <p:sldId id="713" r:id="rId5"/>
    <p:sldId id="762" r:id="rId6"/>
    <p:sldId id="765" r:id="rId7"/>
    <p:sldId id="766" r:id="rId8"/>
    <p:sldId id="767" r:id="rId9"/>
    <p:sldId id="768" r:id="rId10"/>
    <p:sldId id="769" r:id="rId11"/>
    <p:sldId id="771" r:id="rId12"/>
    <p:sldId id="772" r:id="rId13"/>
    <p:sldId id="774" r:id="rId14"/>
    <p:sldId id="775" r:id="rId15"/>
    <p:sldId id="761" r:id="rId16"/>
  </p:sldIdLst>
  <p:sldSz cx="9144000" cy="5143500" type="screen16x9"/>
  <p:notesSz cx="6858000" cy="9144000"/>
  <p:custDataLst>
    <p:tags r:id="rId1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59"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2" autoAdjust="0"/>
    <p:restoredTop sz="86449" autoAdjust="0"/>
  </p:normalViewPr>
  <p:slideViewPr>
    <p:cSldViewPr showGuides="1">
      <p:cViewPr varScale="1">
        <p:scale>
          <a:sx n="97" d="100"/>
          <a:sy n="97" d="100"/>
        </p:scale>
        <p:origin x="78" y="606"/>
      </p:cViewPr>
      <p:guideLst>
        <p:guide orient="horz" pos="1706"/>
        <p:guide pos="28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44"/>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extLst>
      <p:ext uri="{BB962C8B-B14F-4D97-AF65-F5344CB8AC3E}">
        <p14:creationId xmlns:p14="http://schemas.microsoft.com/office/powerpoint/2010/main" val="33039201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2023/7/27</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extLst>
      <p:ext uri="{BB962C8B-B14F-4D97-AF65-F5344CB8AC3E}">
        <p14:creationId xmlns:p14="http://schemas.microsoft.com/office/powerpoint/2010/main" val="2334499931"/>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2023/7/27</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extLst>
      <p:ext uri="{BB962C8B-B14F-4D97-AF65-F5344CB8AC3E}">
        <p14:creationId xmlns:p14="http://schemas.microsoft.com/office/powerpoint/2010/main" val="172220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2023/7/27</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extLst>
      <p:ext uri="{BB962C8B-B14F-4D97-AF65-F5344CB8AC3E}">
        <p14:creationId xmlns:p14="http://schemas.microsoft.com/office/powerpoint/2010/main" val="1202494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smtClean="0">
                <a:solidFill>
                  <a:schemeClr val="bg1"/>
                </a:solidFill>
                <a:latin typeface="微软雅黑" panose="020B0503020204020204" pitchFamily="34" charset="-122"/>
                <a:ea typeface="微软雅黑" panose="020B0503020204020204" pitchFamily="34" charset="-122"/>
              </a:rPr>
              <a:t>谢谢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665" y="2067263"/>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任务</a:t>
            </a:r>
            <a:r>
              <a:rPr lang="zh-CN" altLang="zh-CN"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一</a:t>
            </a:r>
            <a:r>
              <a:rPr lang="en-US" altLang="zh-CN" sz="3200" b="1"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32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认识</a:t>
            </a:r>
            <a:r>
              <a:rPr lang="zh-CN" altLang="en-US"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气敏传感器</a:t>
            </a:r>
            <a:endParaRPr lang="zh-CN" altLang="zh-CN" sz="3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 name="文本框 1"/>
          <p:cNvSpPr txBox="1"/>
          <p:nvPr/>
        </p:nvSpPr>
        <p:spPr>
          <a:xfrm>
            <a:off x="2771875" y="1347470"/>
            <a:ext cx="3888269" cy="461665"/>
          </a:xfrm>
          <a:prstGeom prst="rect">
            <a:avLst/>
          </a:prstGeom>
          <a:noFill/>
        </p:spPr>
        <p:txBody>
          <a:bodyPr wrap="square" rtlCol="0">
            <a:spAutoFit/>
          </a:bodyPr>
          <a:lstStyle/>
          <a:p>
            <a:r>
              <a:rPr lang="zh-CN" altLang="zh-CN" sz="2400" b="1" dirty="0" smtClean="0">
                <a:solidFill>
                  <a:schemeClr val="bg1"/>
                </a:solidFill>
                <a:latin typeface="微软雅黑" panose="020B0503020204020204" pitchFamily="34" charset="-122"/>
                <a:ea typeface="微软雅黑" panose="020B0503020204020204" pitchFamily="34" charset="-122"/>
              </a:rPr>
              <a:t>项目</a:t>
            </a:r>
            <a:r>
              <a:rPr lang="zh-CN" altLang="en-US" sz="2400" b="1" dirty="0" smtClean="0">
                <a:solidFill>
                  <a:schemeClr val="bg1"/>
                </a:solidFill>
                <a:latin typeface="微软雅黑" panose="020B0503020204020204" pitchFamily="34" charset="-122"/>
                <a:ea typeface="微软雅黑" panose="020B0503020204020204" pitchFamily="34" charset="-122"/>
              </a:rPr>
              <a:t>三 气</a:t>
            </a:r>
            <a:r>
              <a:rPr lang="zh-CN" altLang="en-US" sz="2400" b="1" dirty="0">
                <a:solidFill>
                  <a:schemeClr val="bg1"/>
                </a:solidFill>
                <a:latin typeface="微软雅黑" panose="020B0503020204020204" pitchFamily="34" charset="-122"/>
                <a:ea typeface="微软雅黑" panose="020B0503020204020204" pitchFamily="34" charset="-122"/>
              </a:rPr>
              <a:t>敏传感器的应用</a:t>
            </a:r>
            <a:endParaRPr lang="zh-CN"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467715" y="1348105"/>
            <a:ext cx="8064560" cy="1703705"/>
          </a:xfrm>
          <a:prstGeom prst="rect">
            <a:avLst/>
          </a:prstGeom>
          <a:noFill/>
        </p:spPr>
        <p:txBody>
          <a:bodyPr wrap="square" rtlCol="0" anchor="t">
            <a:noAutofit/>
          </a:bodyPr>
          <a:lstStyle/>
          <a:p>
            <a:pPr marL="0" indent="457200" latinLnBrk="0">
              <a:lnSpc>
                <a:spcPct val="150000"/>
              </a:lnSpc>
              <a:buNone/>
            </a:pPr>
            <a:r>
              <a:rPr lang="zh-CN" altLang="en-US" sz="1600" b="1" dirty="0"/>
              <a:t>工业可燃气体探测报警器</a:t>
            </a:r>
            <a:r>
              <a:rPr lang="zh-CN" altLang="en-US" sz="1600" dirty="0"/>
              <a:t>可联动相关的联动设备如在工厂生产、储运中发生泄露</a:t>
            </a:r>
            <a:r>
              <a:rPr lang="en-US" altLang="zh-CN" sz="1600" dirty="0" smtClean="0"/>
              <a:t>,</a:t>
            </a:r>
            <a:r>
              <a:rPr lang="zh-CN" altLang="en-US" sz="1600" dirty="0" smtClean="0"/>
              <a:t>可以</a:t>
            </a:r>
            <a:r>
              <a:rPr lang="zh-CN" altLang="en-US" sz="1600" dirty="0"/>
              <a:t>驱动排风、切断电源、喷淋等系统</a:t>
            </a:r>
            <a:r>
              <a:rPr lang="en-US" altLang="zh-CN" sz="1600" dirty="0"/>
              <a:t>,</a:t>
            </a:r>
            <a:r>
              <a:rPr lang="zh-CN" altLang="en-US" sz="1600" dirty="0"/>
              <a:t>防止发生爆炸、火灾、中毒事故</a:t>
            </a:r>
            <a:r>
              <a:rPr lang="en-US" altLang="zh-CN" sz="1600" dirty="0"/>
              <a:t>,</a:t>
            </a:r>
            <a:r>
              <a:rPr lang="zh-CN" altLang="en-US" sz="1600" dirty="0"/>
              <a:t>从而保障</a:t>
            </a:r>
            <a:r>
              <a:rPr lang="zh-CN" altLang="en-US" sz="1600" dirty="0" smtClean="0"/>
              <a:t>安全生产。经常</a:t>
            </a:r>
            <a:r>
              <a:rPr lang="zh-CN" altLang="en-US" sz="1600" dirty="0"/>
              <a:t>用在化工厂</a:t>
            </a:r>
            <a:r>
              <a:rPr lang="en-US" altLang="zh-CN" sz="1600" dirty="0"/>
              <a:t>,</a:t>
            </a:r>
            <a:r>
              <a:rPr lang="zh-CN" altLang="en-US" sz="1600" dirty="0"/>
              <a:t>石油</a:t>
            </a:r>
            <a:r>
              <a:rPr lang="en-US" altLang="zh-CN" sz="1600" dirty="0"/>
              <a:t>,</a:t>
            </a:r>
            <a:r>
              <a:rPr lang="zh-CN" altLang="en-US" sz="1600" dirty="0"/>
              <a:t>燃气站</a:t>
            </a:r>
            <a:r>
              <a:rPr lang="en-US" altLang="zh-CN" sz="1600" dirty="0"/>
              <a:t>,</a:t>
            </a:r>
            <a:r>
              <a:rPr lang="zh-CN" altLang="en-US" sz="1600" dirty="0"/>
              <a:t>钢铁厂等使用或者产生可燃性气体的场所</a:t>
            </a:r>
            <a:r>
              <a:rPr lang="zh-CN" altLang="en-US" sz="1600" dirty="0" smtClean="0"/>
              <a:t>。</a:t>
            </a:r>
            <a:endParaRPr lang="zh-CN" altLang="en-US" sz="1600" dirty="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smtClean="0"/>
              <a:t>（</a:t>
            </a:r>
            <a:r>
              <a:rPr lang="zh-CN" altLang="en-US" b="1" dirty="0"/>
              <a:t>四）天然气</a:t>
            </a:r>
            <a:r>
              <a:rPr lang="zh-CN" altLang="en-US" b="1" dirty="0" smtClean="0"/>
              <a:t>报警器类型</a:t>
            </a:r>
            <a:endParaRPr lang="zh-CN" altLang="en-US" b="1"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1925" y="2591809"/>
            <a:ext cx="1495460" cy="235573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467715" y="1348105"/>
            <a:ext cx="8064560" cy="1079635"/>
          </a:xfrm>
          <a:prstGeom prst="rect">
            <a:avLst/>
          </a:prstGeom>
          <a:noFill/>
        </p:spPr>
        <p:txBody>
          <a:bodyPr wrap="square" rtlCol="0" anchor="t">
            <a:noAutofit/>
          </a:bodyPr>
          <a:lstStyle/>
          <a:p>
            <a:pPr marL="0" indent="457200" latinLnBrk="0">
              <a:lnSpc>
                <a:spcPct val="150000"/>
              </a:lnSpc>
              <a:buNone/>
            </a:pPr>
            <a:r>
              <a:rPr lang="zh-CN" altLang="en-US" sz="1600" b="1" dirty="0"/>
              <a:t>手执可燃气体探测报警器</a:t>
            </a:r>
            <a:r>
              <a:rPr lang="zh-CN" altLang="en-US" sz="1600" dirty="0"/>
              <a:t>为手持式</a:t>
            </a:r>
            <a:r>
              <a:rPr lang="en-US" altLang="zh-CN" sz="1600" dirty="0"/>
              <a:t>,</a:t>
            </a:r>
            <a:r>
              <a:rPr lang="zh-CN" altLang="en-US" sz="1600" dirty="0"/>
              <a:t>使用人员可随身携带</a:t>
            </a:r>
            <a:r>
              <a:rPr lang="en-US" altLang="zh-CN" sz="1600" dirty="0"/>
              <a:t>,</a:t>
            </a:r>
            <a:r>
              <a:rPr lang="zh-CN" altLang="en-US" sz="1600" dirty="0"/>
              <a:t>检测不同地点的可</a:t>
            </a:r>
            <a:r>
              <a:rPr lang="zh-CN" altLang="en-US" sz="1600" dirty="0" smtClean="0"/>
              <a:t>燃气体</a:t>
            </a:r>
            <a:r>
              <a:rPr lang="zh-CN" altLang="en-US" sz="1600" dirty="0"/>
              <a:t>浓度</a:t>
            </a:r>
            <a:r>
              <a:rPr lang="en-US" altLang="zh-CN" sz="1600" dirty="0"/>
              <a:t>,</a:t>
            </a:r>
            <a:r>
              <a:rPr lang="zh-CN" altLang="en-US" sz="1600" dirty="0"/>
              <a:t>集控制器</a:t>
            </a:r>
            <a:r>
              <a:rPr lang="en-US" altLang="zh-CN" sz="1600" dirty="0"/>
              <a:t>,</a:t>
            </a:r>
            <a:r>
              <a:rPr lang="zh-CN" altLang="en-US" sz="1600" dirty="0"/>
              <a:t>探测器于一体</a:t>
            </a:r>
            <a:r>
              <a:rPr lang="en-US" altLang="zh-CN" sz="1600" dirty="0"/>
              <a:t>,</a:t>
            </a:r>
            <a:r>
              <a:rPr lang="zh-CN" altLang="en-US" sz="1600" dirty="0"/>
              <a:t>小巧灵活</a:t>
            </a:r>
            <a:r>
              <a:rPr lang="zh-CN" altLang="en-US" sz="1600" dirty="0" smtClean="0"/>
              <a:t>。缺点</a:t>
            </a:r>
            <a:r>
              <a:rPr lang="zh-CN" altLang="en-US" sz="1600" dirty="0"/>
              <a:t>是不能外联其他设备。</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smtClean="0"/>
              <a:t>（</a:t>
            </a:r>
            <a:r>
              <a:rPr lang="zh-CN" altLang="en-US" b="1" dirty="0"/>
              <a:t>四）天然气</a:t>
            </a:r>
            <a:r>
              <a:rPr lang="zh-CN" altLang="en-US" b="1" dirty="0" smtClean="0"/>
              <a:t>报警器类型</a:t>
            </a:r>
            <a:endParaRPr lang="zh-CN" altLang="en-US" b="1"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5935" y="2211725"/>
            <a:ext cx="1402005" cy="2541135"/>
          </a:xfrm>
          <a:prstGeom prst="rect">
            <a:avLst/>
          </a:prstGeom>
        </p:spPr>
      </p:pic>
    </p:spTree>
    <p:extLst>
      <p:ext uri="{BB962C8B-B14F-4D97-AF65-F5344CB8AC3E}">
        <p14:creationId xmlns:p14="http://schemas.microsoft.com/office/powerpoint/2010/main" val="38105313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467715" y="1348105"/>
            <a:ext cx="8064560" cy="1079635"/>
          </a:xfrm>
          <a:prstGeom prst="rect">
            <a:avLst/>
          </a:prstGeom>
          <a:noFill/>
        </p:spPr>
        <p:txBody>
          <a:bodyPr wrap="square" rtlCol="0" anchor="t">
            <a:noAutofit/>
          </a:bodyPr>
          <a:lstStyle/>
          <a:p>
            <a:pPr marL="0" indent="457200" latinLnBrk="0">
              <a:lnSpc>
                <a:spcPct val="150000"/>
              </a:lnSpc>
              <a:buNone/>
            </a:pPr>
            <a:r>
              <a:rPr lang="zh-CN" altLang="en-US" sz="1600" b="1" dirty="0"/>
              <a:t>吸顶式可燃气体探测</a:t>
            </a:r>
            <a:r>
              <a:rPr lang="zh-CN" altLang="en-US" sz="1600" b="1" dirty="0" smtClean="0"/>
              <a:t>报警器</a:t>
            </a:r>
            <a:r>
              <a:rPr lang="zh-CN" altLang="en-US" sz="1600" dirty="0" smtClean="0"/>
              <a:t>一般</a:t>
            </a:r>
            <a:r>
              <a:rPr lang="zh-CN" altLang="en-US" sz="1600" dirty="0"/>
              <a:t>可作为家用可燃气体报警器</a:t>
            </a:r>
            <a:r>
              <a:rPr lang="en-US" altLang="zh-CN" sz="1600" dirty="0"/>
              <a:t>,</a:t>
            </a:r>
            <a:r>
              <a:rPr lang="zh-CN" altLang="en-US" sz="1600" dirty="0"/>
              <a:t>主要用于检测家庭</a:t>
            </a:r>
            <a:r>
              <a:rPr lang="zh-CN" altLang="en-US" sz="1600" dirty="0" smtClean="0"/>
              <a:t>煤气泄漏</a:t>
            </a:r>
            <a:r>
              <a:rPr lang="en-US" altLang="zh-CN" sz="1600" dirty="0"/>
              <a:t>,</a:t>
            </a:r>
            <a:r>
              <a:rPr lang="zh-CN" altLang="en-US" sz="1600" dirty="0"/>
              <a:t>防止煤气中毒和煤气爆炸事故的发生。</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smtClean="0"/>
              <a:t>（</a:t>
            </a:r>
            <a:r>
              <a:rPr lang="zh-CN" altLang="en-US" b="1" dirty="0"/>
              <a:t>四）天然气</a:t>
            </a:r>
            <a:r>
              <a:rPr lang="zh-CN" altLang="en-US" b="1" dirty="0" smtClean="0"/>
              <a:t>报警器类型</a:t>
            </a:r>
            <a:endParaRPr lang="zh-CN" altLang="en-US" b="1"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890" y="2283730"/>
            <a:ext cx="2239322" cy="2211725"/>
          </a:xfrm>
          <a:prstGeom prst="rect">
            <a:avLst/>
          </a:prstGeom>
        </p:spPr>
      </p:pic>
    </p:spTree>
    <p:extLst>
      <p:ext uri="{BB962C8B-B14F-4D97-AF65-F5344CB8AC3E}">
        <p14:creationId xmlns:p14="http://schemas.microsoft.com/office/powerpoint/2010/main" val="31862877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169863"/>
            <a:ext cx="6480175" cy="460375"/>
          </a:xfrm>
          <a:prstGeom prst="rect">
            <a:avLst/>
          </a:prstGeom>
          <a:noFill/>
        </p:spPr>
        <p:txBody>
          <a:bodyPr>
            <a:spAutoFit/>
          </a:bodyPr>
          <a:lstStyle/>
          <a:p>
            <a:pPr>
              <a:defRPr/>
            </a:pPr>
            <a:r>
              <a:rPr lang="zh-CN" altLang="en-US" sz="2400" b="1" dirty="0">
                <a:solidFill>
                  <a:schemeClr val="accent5">
                    <a:lumMod val="50000"/>
                  </a:schemeClr>
                </a:solidFill>
                <a:latin typeface="+mn-ea"/>
                <a:ea typeface="+mn-ea"/>
              </a:rPr>
              <a:t>三</a:t>
            </a:r>
            <a:r>
              <a:rPr lang="zh-CN" altLang="en-US" sz="2400" b="1" dirty="0" smtClean="0">
                <a:solidFill>
                  <a:schemeClr val="accent5">
                    <a:lumMod val="50000"/>
                  </a:schemeClr>
                </a:solidFill>
                <a:latin typeface="+mn-ea"/>
                <a:ea typeface="+mn-ea"/>
              </a:rPr>
              <a:t>、</a:t>
            </a: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pic>
        <p:nvPicPr>
          <p:cNvPr id="3" name="图片 2"/>
          <p:cNvPicPr>
            <a:picLocks noChangeAspect="1"/>
          </p:cNvPicPr>
          <p:nvPr/>
        </p:nvPicPr>
        <p:blipFill>
          <a:blip r:embed="rId2"/>
          <a:stretch>
            <a:fillRect/>
          </a:stretch>
        </p:blipFill>
        <p:spPr>
          <a:xfrm>
            <a:off x="4288440" y="1516506"/>
            <a:ext cx="3516132" cy="2376165"/>
          </a:xfrm>
          <a:prstGeom prst="rect">
            <a:avLst/>
          </a:prstGeom>
        </p:spPr>
      </p:pic>
      <p:sp>
        <p:nvSpPr>
          <p:cNvPr id="4" name="矩形 3"/>
          <p:cNvSpPr/>
          <p:nvPr/>
        </p:nvSpPr>
        <p:spPr>
          <a:xfrm>
            <a:off x="539720" y="685509"/>
            <a:ext cx="7560525" cy="830997"/>
          </a:xfrm>
          <a:prstGeom prst="rect">
            <a:avLst/>
          </a:prstGeom>
        </p:spPr>
        <p:txBody>
          <a:bodyPr wrap="square">
            <a:spAutoFit/>
          </a:bodyPr>
          <a:lstStyle/>
          <a:p>
            <a:r>
              <a:rPr lang="zh-CN" altLang="en-US" sz="1600" b="1" dirty="0" smtClean="0"/>
              <a:t>任务一 天然气报警器选型</a:t>
            </a:r>
            <a:endParaRPr lang="en-US" altLang="zh-CN" sz="1600" b="1" dirty="0" smtClean="0"/>
          </a:p>
          <a:p>
            <a:pPr indent="457200"/>
            <a:r>
              <a:rPr lang="zh-CN" altLang="en-US" sz="1600" dirty="0" smtClean="0"/>
              <a:t>以下是小王家的户型图，根据小王的需求</a:t>
            </a:r>
            <a:r>
              <a:rPr lang="en-US" altLang="zh-CN" sz="1600" dirty="0" smtClean="0"/>
              <a:t>,</a:t>
            </a:r>
            <a:r>
              <a:rPr lang="zh-CN" altLang="en-US" sz="1600" dirty="0" smtClean="0"/>
              <a:t>请你选择一款合适的家用天然气报警器，并选定合适的安装位置。</a:t>
            </a:r>
            <a:endParaRPr lang="zh-CN" altLang="en-US" sz="1600" dirty="0"/>
          </a:p>
        </p:txBody>
      </p:sp>
      <p:sp>
        <p:nvSpPr>
          <p:cNvPr id="5" name="矩形 4"/>
          <p:cNvSpPr/>
          <p:nvPr/>
        </p:nvSpPr>
        <p:spPr>
          <a:xfrm>
            <a:off x="553102" y="4011850"/>
            <a:ext cx="7560525" cy="830997"/>
          </a:xfrm>
          <a:prstGeom prst="rect">
            <a:avLst/>
          </a:prstGeom>
        </p:spPr>
        <p:txBody>
          <a:bodyPr wrap="square">
            <a:spAutoFit/>
          </a:bodyPr>
          <a:lstStyle/>
          <a:p>
            <a:r>
              <a:rPr lang="zh-CN" altLang="en-US" sz="1600" b="1" dirty="0"/>
              <a:t>任务</a:t>
            </a:r>
            <a:r>
              <a:rPr lang="zh-CN" altLang="en-US" sz="1600" b="1" dirty="0" smtClean="0"/>
              <a:t>二 安装</a:t>
            </a:r>
            <a:r>
              <a:rPr lang="zh-CN" altLang="en-US" sz="1600" b="1" dirty="0"/>
              <a:t>天然气</a:t>
            </a:r>
            <a:r>
              <a:rPr lang="zh-CN" altLang="en-US" sz="1600" b="1" dirty="0" smtClean="0"/>
              <a:t>报警器</a:t>
            </a:r>
            <a:endParaRPr lang="en-US" altLang="zh-CN" sz="1600" b="1" dirty="0" smtClean="0"/>
          </a:p>
          <a:p>
            <a:pPr indent="457200"/>
            <a:r>
              <a:rPr lang="zh-CN" altLang="en-US" sz="1600" dirty="0" smtClean="0"/>
              <a:t>安装</a:t>
            </a:r>
            <a:r>
              <a:rPr lang="zh-CN" altLang="en-US" sz="1600" dirty="0"/>
              <a:t>天然气</a:t>
            </a:r>
            <a:r>
              <a:rPr lang="zh-CN" altLang="en-US" sz="1600" dirty="0" smtClean="0"/>
              <a:t>报警器，与排气扇联动，一旦</a:t>
            </a:r>
            <a:r>
              <a:rPr lang="zh-CN" altLang="en-US" sz="1600" dirty="0"/>
              <a:t>发生天然气</a:t>
            </a:r>
            <a:r>
              <a:rPr lang="zh-CN" altLang="en-US" sz="1600" dirty="0" smtClean="0"/>
              <a:t>泄漏，报警器报警，同时</a:t>
            </a:r>
            <a:r>
              <a:rPr lang="zh-CN" altLang="en-US" sz="1600" dirty="0"/>
              <a:t>打开</a:t>
            </a:r>
            <a:r>
              <a:rPr lang="zh-CN" altLang="en-US" sz="1600" dirty="0" smtClean="0"/>
              <a:t>排气扇，以降低</a:t>
            </a:r>
            <a:r>
              <a:rPr lang="zh-CN" altLang="en-US" sz="1600" dirty="0"/>
              <a:t>有害气体</a:t>
            </a:r>
            <a:r>
              <a:rPr lang="zh-CN" altLang="en-US" sz="1600" dirty="0" smtClean="0"/>
              <a:t>浓度。</a:t>
            </a:r>
            <a:endParaRPr lang="zh-CN" altLang="en-US" sz="1600" dirty="0"/>
          </a:p>
        </p:txBody>
      </p:sp>
    </p:spTree>
    <p:extLst>
      <p:ext uri="{BB962C8B-B14F-4D97-AF65-F5344CB8AC3E}">
        <p14:creationId xmlns:p14="http://schemas.microsoft.com/office/powerpoint/2010/main" val="26269081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四、</a:t>
            </a: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p>
        </p:txBody>
      </p:sp>
      <p:sp>
        <p:nvSpPr>
          <p:cNvPr id="3" name="文本框 2"/>
          <p:cNvSpPr txBox="1"/>
          <p:nvPr/>
        </p:nvSpPr>
        <p:spPr>
          <a:xfrm>
            <a:off x="827740" y="1707690"/>
            <a:ext cx="7416515" cy="1754326"/>
          </a:xfrm>
          <a:prstGeom prst="rect">
            <a:avLst/>
          </a:prstGeom>
          <a:noFill/>
        </p:spPr>
        <p:txBody>
          <a:bodyPr wrap="square" rtlCol="0">
            <a:spAutoFit/>
          </a:bodyPr>
          <a:lstStyle/>
          <a:p>
            <a:pPr>
              <a:lnSpc>
                <a:spcPct val="150000"/>
              </a:lnSpc>
            </a:pPr>
            <a:r>
              <a:rPr lang="zh-CN" altLang="en-US" dirty="0"/>
              <a:t>通过本任务的</a:t>
            </a:r>
            <a:r>
              <a:rPr lang="zh-CN" altLang="en-US" dirty="0" smtClean="0"/>
              <a:t>学习</a:t>
            </a:r>
            <a:endParaRPr lang="en-US" altLang="zh-CN" dirty="0" smtClean="0"/>
          </a:p>
          <a:p>
            <a:pPr marL="285750" indent="-285750">
              <a:lnSpc>
                <a:spcPct val="150000"/>
              </a:lnSpc>
              <a:buFont typeface="Wingdings" panose="05000000000000000000" pitchFamily="2" charset="2"/>
              <a:buChar char="l"/>
            </a:pPr>
            <a:r>
              <a:rPr lang="zh-CN" altLang="en-US" dirty="0" smtClean="0"/>
              <a:t>同学们</a:t>
            </a:r>
            <a:r>
              <a:rPr lang="zh-CN" altLang="en-US" dirty="0"/>
              <a:t>了解了什么</a:t>
            </a:r>
            <a:r>
              <a:rPr lang="zh-CN" altLang="en-US" dirty="0" smtClean="0"/>
              <a:t>是气</a:t>
            </a:r>
            <a:r>
              <a:rPr lang="zh-CN" altLang="en-US" dirty="0"/>
              <a:t>敏</a:t>
            </a:r>
            <a:r>
              <a:rPr lang="zh-CN" altLang="en-US" dirty="0" smtClean="0"/>
              <a:t>传感器</a:t>
            </a:r>
            <a:r>
              <a:rPr lang="zh-CN" altLang="en-US" dirty="0"/>
              <a:t>、</a:t>
            </a:r>
            <a:r>
              <a:rPr lang="zh-CN" altLang="en-US" dirty="0" smtClean="0"/>
              <a:t>气</a:t>
            </a:r>
            <a:r>
              <a:rPr lang="zh-CN" altLang="en-US" dirty="0"/>
              <a:t>敏</a:t>
            </a:r>
            <a:r>
              <a:rPr lang="zh-CN" altLang="en-US" dirty="0" smtClean="0"/>
              <a:t>传感器的类型</a:t>
            </a:r>
            <a:endParaRPr lang="en-US" altLang="zh-CN" dirty="0" smtClean="0"/>
          </a:p>
          <a:p>
            <a:pPr marL="285750" indent="-285750">
              <a:lnSpc>
                <a:spcPct val="150000"/>
              </a:lnSpc>
              <a:buFont typeface="Wingdings" panose="05000000000000000000" pitchFamily="2" charset="2"/>
              <a:buChar char="l"/>
            </a:pPr>
            <a:r>
              <a:rPr lang="zh-CN" altLang="en-US" dirty="0" smtClean="0"/>
              <a:t>会根据不同的场景选择不同的</a:t>
            </a:r>
            <a:r>
              <a:rPr lang="zh-CN" altLang="en-US" dirty="0"/>
              <a:t>气敏</a:t>
            </a:r>
            <a:r>
              <a:rPr lang="zh-CN" altLang="en-US" dirty="0" smtClean="0"/>
              <a:t>传感器</a:t>
            </a:r>
            <a:endParaRPr lang="en-US" altLang="zh-CN" dirty="0" smtClean="0"/>
          </a:p>
          <a:p>
            <a:pPr marL="285750" indent="-285750">
              <a:lnSpc>
                <a:spcPct val="150000"/>
              </a:lnSpc>
              <a:buFont typeface="Wingdings" panose="05000000000000000000" pitchFamily="2" charset="2"/>
              <a:buChar char="l"/>
            </a:pPr>
            <a:r>
              <a:rPr lang="zh-CN" altLang="en-US" dirty="0"/>
              <a:t>会安装和调试天然气报警器</a:t>
            </a:r>
          </a:p>
        </p:txBody>
      </p:sp>
    </p:spTree>
    <p:extLst>
      <p:ext uri="{BB962C8B-B14F-4D97-AF65-F5344CB8AC3E}">
        <p14:creationId xmlns:p14="http://schemas.microsoft.com/office/powerpoint/2010/main" val="550923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665149" y="2571637"/>
              <a:ext cx="2264952" cy="1553616"/>
            </a:xfrm>
            <a:prstGeom prst="rect">
              <a:avLst/>
            </a:prstGeom>
            <a:noFill/>
          </p:spPr>
          <p:txBody>
            <a:bodyPr wrap="none">
              <a:spAutoFit/>
            </a:bodyPr>
            <a:lstStyle/>
            <a:p>
              <a:pPr algn="ctr">
                <a:defRPr/>
              </a:pPr>
              <a:r>
                <a:rPr lang="zh-CN" altLang="en-US" sz="3600" b="1" dirty="0" smtClean="0">
                  <a:solidFill>
                    <a:schemeClr val="tx1">
                      <a:lumMod val="65000"/>
                      <a:lumOff val="35000"/>
                    </a:schemeClr>
                  </a:solidFill>
                  <a:latin typeface="+mj-ea"/>
                  <a:ea typeface="+mj-ea"/>
                </a:rPr>
                <a:t>目录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extLst>
      <p:ext uri="{BB962C8B-B14F-4D97-AF65-F5344CB8AC3E}">
        <p14:creationId xmlns:p14="http://schemas.microsoft.com/office/powerpoint/2010/main" val="26989888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err="1" smtClean="0">
                  <a:solidFill>
                    <a:srgbClr val="7F7F7F"/>
                  </a:solidFill>
                  <a:latin typeface="华文细黑" panose="02010600040101010101" charset="-122"/>
                  <a:ea typeface="华文细黑" panose="02010600040101010101" charset="-122"/>
                </a:rPr>
                <a:t>PartOne</a:t>
              </a:r>
              <a:endParaRPr lang="en-US" altLang="zh-CN" sz="1400" dirty="0" smtClean="0">
                <a:solidFill>
                  <a:srgbClr val="7F7F7F"/>
                </a:solidFill>
                <a:latin typeface="华文细黑" panose="02010600040101010101" charset="-122"/>
                <a:ea typeface="华文细黑" panose="02010600040101010101" charset="-122"/>
              </a:endParaRP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683730" y="987640"/>
            <a:ext cx="7632529" cy="2246769"/>
          </a:xfrm>
          <a:prstGeom prst="rect">
            <a:avLst/>
          </a:prstGeom>
        </p:spPr>
        <p:txBody>
          <a:bodyPr wrap="square">
            <a:spAutoFit/>
          </a:bodyPr>
          <a:lstStyle/>
          <a:p>
            <a:pPr indent="457200" algn="just">
              <a:lnSpc>
                <a:spcPct val="175000"/>
              </a:lnSpc>
              <a:spcAft>
                <a:spcPts val="0"/>
              </a:spcAft>
            </a:pPr>
            <a:r>
              <a:rPr lang="zh-CN" altLang="en-US" sz="2000" dirty="0" smtClean="0"/>
              <a:t>每年秋</a:t>
            </a:r>
            <a:r>
              <a:rPr lang="zh-CN" altLang="en-US" sz="2000" dirty="0"/>
              <a:t>、冬季是天然气泄漏引发中毒事件的高发季节</a:t>
            </a:r>
            <a:r>
              <a:rPr lang="zh-CN" altLang="en-US" sz="2000" dirty="0" smtClean="0"/>
              <a:t>。为了</a:t>
            </a:r>
            <a:r>
              <a:rPr lang="zh-CN" altLang="en-US" sz="2000" dirty="0"/>
              <a:t>人身安全</a:t>
            </a:r>
            <a:r>
              <a:rPr lang="en-US" altLang="zh-CN" sz="2000" dirty="0"/>
              <a:t>,</a:t>
            </a:r>
            <a:r>
              <a:rPr lang="zh-CN" altLang="en-US" sz="2000" dirty="0"/>
              <a:t>小王打算</a:t>
            </a:r>
            <a:r>
              <a:rPr lang="zh-CN" altLang="en-US" sz="2000" dirty="0" smtClean="0"/>
              <a:t>在房间</a:t>
            </a:r>
            <a:r>
              <a:rPr lang="zh-CN" altLang="en-US" sz="2000" dirty="0"/>
              <a:t>内安装天然气报警器</a:t>
            </a:r>
            <a:r>
              <a:rPr lang="en-US" altLang="zh-CN" sz="2000" dirty="0"/>
              <a:t>,</a:t>
            </a:r>
            <a:r>
              <a:rPr lang="zh-CN" altLang="en-US" sz="2000" dirty="0"/>
              <a:t>一旦发生天然气泄漏</a:t>
            </a:r>
            <a:r>
              <a:rPr lang="en-US" altLang="zh-CN" sz="2000" dirty="0"/>
              <a:t>,</a:t>
            </a:r>
            <a:r>
              <a:rPr lang="zh-CN" altLang="en-US" sz="2000" dirty="0"/>
              <a:t>报警器就报警</a:t>
            </a:r>
            <a:r>
              <a:rPr lang="en-US" altLang="zh-CN" sz="2000" dirty="0"/>
              <a:t>,</a:t>
            </a:r>
            <a:r>
              <a:rPr lang="zh-CN" altLang="en-US" sz="2000" dirty="0"/>
              <a:t>同时打开排气扇</a:t>
            </a:r>
            <a:r>
              <a:rPr lang="en-US" altLang="zh-CN" sz="2000" dirty="0"/>
              <a:t>,</a:t>
            </a:r>
            <a:r>
              <a:rPr lang="zh-CN" altLang="en-US" sz="2000" dirty="0" smtClean="0"/>
              <a:t>降低有害气体</a:t>
            </a:r>
            <a:r>
              <a:rPr lang="zh-CN" altLang="en-US" sz="2000" dirty="0"/>
              <a:t>浓度</a:t>
            </a:r>
            <a:r>
              <a:rPr lang="zh-CN" altLang="en-US" sz="2000" dirty="0" smtClean="0"/>
              <a:t>。请</a:t>
            </a:r>
            <a:r>
              <a:rPr lang="zh-CN" altLang="en-US" sz="2000" dirty="0"/>
              <a:t>你为小王选一款家用天然气报警器</a:t>
            </a:r>
            <a:r>
              <a:rPr lang="en-US" altLang="zh-CN" sz="2000" dirty="0"/>
              <a:t>,</a:t>
            </a:r>
            <a:r>
              <a:rPr lang="zh-CN" altLang="en-US" sz="2000" dirty="0"/>
              <a:t>并设计一个安装调试方案。</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539720" y="1348105"/>
            <a:ext cx="7728616" cy="3148330"/>
          </a:xfrm>
          <a:prstGeom prst="rect">
            <a:avLst/>
          </a:prstGeom>
          <a:noFill/>
        </p:spPr>
        <p:txBody>
          <a:bodyPr wrap="square" rtlCol="0" anchor="t">
            <a:noAutofit/>
          </a:bodyPr>
          <a:lstStyle/>
          <a:p>
            <a:pPr marL="285750" indent="-285750" latinLnBrk="0">
              <a:lnSpc>
                <a:spcPct val="150000"/>
              </a:lnSpc>
              <a:buFont typeface="Arial" panose="020B0604020202020204" pitchFamily="34" charset="0"/>
              <a:buChar char="•"/>
            </a:pPr>
            <a:r>
              <a:rPr lang="zh-CN" altLang="en-US" dirty="0"/>
              <a:t>气敏传感器是一种用来检测气体浓度和成分的传感器</a:t>
            </a:r>
            <a:r>
              <a:rPr lang="zh-CN" altLang="en-US" dirty="0" smtClean="0"/>
              <a:t>。它</a:t>
            </a:r>
            <a:r>
              <a:rPr lang="zh-CN" altLang="en-US" dirty="0"/>
              <a:t>在环境保护和安全监督方面起着极其重要的作用</a:t>
            </a:r>
            <a:r>
              <a:rPr lang="zh-CN" altLang="en-US" dirty="0" smtClean="0"/>
              <a:t>。</a:t>
            </a:r>
            <a:endParaRPr lang="en-US" altLang="zh-CN" dirty="0" smtClean="0"/>
          </a:p>
          <a:p>
            <a:pPr marL="285750" indent="-285750" latinLnBrk="0">
              <a:lnSpc>
                <a:spcPct val="150000"/>
              </a:lnSpc>
              <a:buFont typeface="Arial" panose="020B0604020202020204" pitchFamily="34" charset="0"/>
              <a:buChar char="•"/>
            </a:pPr>
            <a:r>
              <a:rPr lang="zh-CN" altLang="en-US" dirty="0"/>
              <a:t>气敏传感器应用广</a:t>
            </a:r>
            <a:r>
              <a:rPr lang="en-US" altLang="zh-CN" dirty="0"/>
              <a:t>,</a:t>
            </a:r>
            <a:r>
              <a:rPr lang="zh-CN" altLang="en-US" dirty="0"/>
              <a:t>其主要用于一氧化碳气体的检测、瓦斯气体的检测、煤气的</a:t>
            </a:r>
            <a:r>
              <a:rPr lang="zh-CN" altLang="en-US" dirty="0" smtClean="0"/>
              <a:t>检测</a:t>
            </a:r>
            <a:r>
              <a:rPr lang="zh-CN" altLang="en-US" dirty="0"/>
              <a:t>、氟利昂</a:t>
            </a:r>
            <a:r>
              <a:rPr lang="en-US" altLang="zh-CN" dirty="0"/>
              <a:t>(R11</a:t>
            </a:r>
            <a:r>
              <a:rPr lang="zh-CN" altLang="en-US" dirty="0"/>
              <a:t>、</a:t>
            </a:r>
            <a:r>
              <a:rPr lang="en-US" altLang="zh-CN" dirty="0"/>
              <a:t>R12)</a:t>
            </a:r>
            <a:r>
              <a:rPr lang="zh-CN" altLang="en-US" dirty="0"/>
              <a:t>的检测、人呼气中酒精浓度的检测、口腔异味的</a:t>
            </a:r>
            <a:r>
              <a:rPr lang="zh-CN" altLang="en-US" dirty="0" smtClean="0"/>
              <a:t>检测等。</a:t>
            </a:r>
            <a:endParaRPr lang="zh-CN" altLang="en-US" dirty="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smtClean="0"/>
              <a:t>（一）</a:t>
            </a:r>
            <a:r>
              <a:rPr lang="zh-CN" altLang="en-US" b="1" dirty="0"/>
              <a:t>气</a:t>
            </a:r>
            <a:r>
              <a:rPr lang="zh-CN" altLang="en-US" b="1" dirty="0" smtClean="0"/>
              <a:t>敏传感器基本</a:t>
            </a:r>
            <a:r>
              <a:rPr lang="zh-CN" altLang="en-US" b="1" dirty="0"/>
              <a:t>概念</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467716" y="1348105"/>
            <a:ext cx="7800620" cy="1871690"/>
          </a:xfrm>
          <a:prstGeom prst="rect">
            <a:avLst/>
          </a:prstGeom>
          <a:noFill/>
        </p:spPr>
        <p:txBody>
          <a:bodyPr wrap="square" rtlCol="0" anchor="t">
            <a:noAutofit/>
          </a:bodyPr>
          <a:lstStyle/>
          <a:p>
            <a:pPr indent="457200" latinLnBrk="0">
              <a:lnSpc>
                <a:spcPct val="150000"/>
              </a:lnSpc>
            </a:pPr>
            <a:r>
              <a:rPr lang="zh-CN" altLang="en-US" dirty="0"/>
              <a:t>气敏传感器的工作原理是将气体成分及其与浓度有关的信息转换成电信号</a:t>
            </a:r>
            <a:r>
              <a:rPr lang="en-US" altLang="zh-CN" dirty="0"/>
              <a:t>,</a:t>
            </a:r>
            <a:r>
              <a:rPr lang="zh-CN" altLang="en-US" dirty="0"/>
              <a:t>根据这些电信号的强弱获取待测气体在环境中存在情况的相关信息</a:t>
            </a:r>
            <a:r>
              <a:rPr lang="en-US" altLang="zh-CN" dirty="0"/>
              <a:t>,</a:t>
            </a:r>
            <a:r>
              <a:rPr lang="zh-CN" altLang="en-US" dirty="0"/>
              <a:t>从而对其进行检测、监控、报警</a:t>
            </a:r>
            <a:r>
              <a:rPr lang="zh-CN" altLang="en-US" dirty="0" smtClean="0"/>
              <a:t>。它</a:t>
            </a:r>
            <a:r>
              <a:rPr lang="zh-CN" altLang="en-US" dirty="0"/>
              <a:t>还可以与计算机组成自动检测、控制和报警系统。</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（二）气敏传感器的工作原理</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467716" y="1707689"/>
            <a:ext cx="7800620" cy="1796875"/>
          </a:xfrm>
          <a:prstGeom prst="rect">
            <a:avLst/>
          </a:prstGeom>
          <a:noFill/>
        </p:spPr>
        <p:txBody>
          <a:bodyPr wrap="square" rtlCol="0" anchor="t">
            <a:noAutofit/>
          </a:bodyPr>
          <a:lstStyle/>
          <a:p>
            <a:pPr marL="0" indent="457200" latinLnBrk="0">
              <a:lnSpc>
                <a:spcPct val="150000"/>
              </a:lnSpc>
              <a:buNone/>
            </a:pPr>
            <a:r>
              <a:rPr lang="zh-CN" altLang="en-US" dirty="0"/>
              <a:t>常用的气敏传感器有甲烷气体传感器和一氧化碳气体传感器两种类型。</a:t>
            </a:r>
            <a:endParaRPr lang="zh-CN" altLang="en-US" sz="1800" dirty="0"/>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smtClean="0"/>
              <a:t>（</a:t>
            </a:r>
            <a:r>
              <a:rPr lang="zh-CN" altLang="en-US" b="1" dirty="0"/>
              <a:t>三）气敏</a:t>
            </a:r>
            <a:r>
              <a:rPr lang="zh-CN" altLang="en-US" b="1" dirty="0" smtClean="0"/>
              <a:t>传感器的分类</a:t>
            </a:r>
            <a:endParaRPr lang="zh-CN" alt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539720" y="1348105"/>
            <a:ext cx="7728615" cy="3023770"/>
          </a:xfrm>
          <a:prstGeom prst="rect">
            <a:avLst/>
          </a:prstGeom>
          <a:noFill/>
        </p:spPr>
        <p:txBody>
          <a:bodyPr wrap="square" rtlCol="0" anchor="t">
            <a:noAutofit/>
          </a:bodyPr>
          <a:lstStyle/>
          <a:p>
            <a:pPr marL="285750" indent="-285750" latinLnBrk="0">
              <a:lnSpc>
                <a:spcPct val="150000"/>
              </a:lnSpc>
              <a:buFont typeface="Wingdings" panose="05000000000000000000" pitchFamily="2" charset="2"/>
              <a:buChar char="l"/>
            </a:pPr>
            <a:r>
              <a:rPr lang="zh-CN" altLang="en-US" sz="1600" b="1" dirty="0"/>
              <a:t>甲烷气体传感器功能</a:t>
            </a:r>
            <a:r>
              <a:rPr lang="en-US" altLang="zh-CN" sz="1600" b="1" dirty="0"/>
              <a:t>:</a:t>
            </a:r>
            <a:r>
              <a:rPr lang="zh-CN" altLang="en-US" sz="1600" dirty="0"/>
              <a:t>一般采用载体催化元件为检测元件</a:t>
            </a:r>
            <a:r>
              <a:rPr lang="en-US" altLang="zh-CN" sz="1600" dirty="0"/>
              <a:t>,</a:t>
            </a:r>
            <a:r>
              <a:rPr lang="zh-CN" altLang="en-US" sz="1600" dirty="0"/>
              <a:t>产生一个与甲烷含量</a:t>
            </a:r>
            <a:r>
              <a:rPr lang="zh-CN" altLang="en-US" sz="1600" dirty="0" smtClean="0"/>
              <a:t>成比例</a:t>
            </a:r>
            <a:r>
              <a:rPr lang="zh-CN" altLang="en-US" sz="1600" dirty="0"/>
              <a:t>的微弱信号</a:t>
            </a:r>
            <a:r>
              <a:rPr lang="en-US" altLang="zh-CN" sz="1600" dirty="0"/>
              <a:t>,</a:t>
            </a:r>
            <a:r>
              <a:rPr lang="zh-CN" altLang="en-US" sz="1600" dirty="0"/>
              <a:t>经过多极放大电路放大后产生一个输出信号</a:t>
            </a:r>
            <a:r>
              <a:rPr lang="en-US" altLang="zh-CN" sz="1600" dirty="0"/>
              <a:t>,</a:t>
            </a:r>
            <a:r>
              <a:rPr lang="zh-CN" altLang="en-US" sz="1600" dirty="0"/>
              <a:t>送入单片机片</a:t>
            </a:r>
            <a:r>
              <a:rPr lang="zh-CN" altLang="en-US" sz="1600" dirty="0" smtClean="0"/>
              <a:t>内</a:t>
            </a:r>
            <a:r>
              <a:rPr lang="en-US" altLang="zh-CN" sz="1600" dirty="0" smtClean="0"/>
              <a:t>A/D</a:t>
            </a:r>
            <a:r>
              <a:rPr lang="zh-CN" altLang="en-US" sz="1600" dirty="0" smtClean="0"/>
              <a:t>转换</a:t>
            </a:r>
            <a:r>
              <a:rPr lang="zh-CN" altLang="en-US" sz="1600" dirty="0"/>
              <a:t>的输入口</a:t>
            </a:r>
            <a:r>
              <a:rPr lang="en-US" altLang="zh-CN" sz="1600" dirty="0"/>
              <a:t>,</a:t>
            </a:r>
            <a:r>
              <a:rPr lang="zh-CN" altLang="en-US" sz="1600" dirty="0"/>
              <a:t>将此模拟信号转换为数字信号</a:t>
            </a:r>
            <a:r>
              <a:rPr lang="zh-CN" altLang="en-US" sz="1600" dirty="0" smtClean="0"/>
              <a:t>。然后</a:t>
            </a:r>
            <a:r>
              <a:rPr lang="zh-CN" altLang="en-US" sz="1600" dirty="0"/>
              <a:t>由单片机对此信号进行处理</a:t>
            </a:r>
            <a:r>
              <a:rPr lang="en-US" altLang="zh-CN" sz="1600" dirty="0"/>
              <a:t>,</a:t>
            </a:r>
            <a:r>
              <a:rPr lang="zh-CN" altLang="en-US" sz="1600" dirty="0"/>
              <a:t>并</a:t>
            </a:r>
            <a:r>
              <a:rPr lang="zh-CN" altLang="en-US" sz="1600" dirty="0" smtClean="0"/>
              <a:t>实现显示</a:t>
            </a:r>
            <a:r>
              <a:rPr lang="zh-CN" altLang="en-US" sz="1600" dirty="0"/>
              <a:t>、报警等功能</a:t>
            </a:r>
            <a:r>
              <a:rPr lang="zh-CN" altLang="en-US" sz="1600" dirty="0" smtClean="0"/>
              <a:t>。</a:t>
            </a:r>
            <a:endParaRPr lang="en-US" altLang="zh-CN" sz="1600" dirty="0" smtClean="0"/>
          </a:p>
          <a:p>
            <a:pPr marL="285750" indent="-285750" latinLnBrk="0">
              <a:lnSpc>
                <a:spcPct val="150000"/>
              </a:lnSpc>
              <a:buFont typeface="Wingdings" panose="05000000000000000000" pitchFamily="2" charset="2"/>
              <a:buChar char="l"/>
            </a:pPr>
            <a:r>
              <a:rPr lang="zh-CN" altLang="en-US" sz="1600" b="1" dirty="0" smtClean="0"/>
              <a:t>应用</a:t>
            </a:r>
            <a:r>
              <a:rPr lang="zh-CN" altLang="en-US" sz="1600" b="1" dirty="0"/>
              <a:t>场合</a:t>
            </a:r>
            <a:r>
              <a:rPr lang="en-US" altLang="zh-CN" sz="1600" b="1" dirty="0"/>
              <a:t>:</a:t>
            </a:r>
            <a:r>
              <a:rPr lang="zh-CN" altLang="en-US" sz="1600" dirty="0"/>
              <a:t>甲烷气体传感器在煤矿安全检测系统中常放置在煤矿井巷、采掘工作面</a:t>
            </a:r>
            <a:r>
              <a:rPr lang="zh-CN" altLang="en-US" sz="1600" dirty="0" smtClean="0"/>
              <a:t>、采空区</a:t>
            </a:r>
            <a:r>
              <a:rPr lang="zh-CN" altLang="en-US" sz="1600" dirty="0"/>
              <a:t>、回风巷区、机电硐室等处</a:t>
            </a:r>
            <a:r>
              <a:rPr lang="en-US" altLang="zh-CN" sz="1600" dirty="0"/>
              <a:t>,</a:t>
            </a:r>
            <a:r>
              <a:rPr lang="zh-CN" altLang="en-US" sz="1600" dirty="0"/>
              <a:t>实时检测甲烷气体浓度</a:t>
            </a:r>
            <a:r>
              <a:rPr lang="en-US" altLang="zh-CN" sz="1600" dirty="0"/>
              <a:t>,</a:t>
            </a:r>
            <a:r>
              <a:rPr lang="zh-CN" altLang="en-US" sz="1600" dirty="0"/>
              <a:t>当甲烷气体浓度超限时</a:t>
            </a:r>
            <a:r>
              <a:rPr lang="en-US" altLang="zh-CN" sz="1600" dirty="0"/>
              <a:t>,</a:t>
            </a:r>
            <a:r>
              <a:rPr lang="zh-CN" altLang="en-US" sz="1600" dirty="0"/>
              <a:t>能</a:t>
            </a:r>
            <a:r>
              <a:rPr lang="zh-CN" altLang="en-US" sz="1600" dirty="0" smtClean="0"/>
              <a:t>自动</a:t>
            </a:r>
            <a:r>
              <a:rPr lang="zh-CN" altLang="en-US" sz="1600" dirty="0"/>
              <a:t>发出声、光警报</a:t>
            </a:r>
            <a:r>
              <a:rPr lang="en-US" altLang="zh-CN" sz="1600" dirty="0"/>
              <a:t>,</a:t>
            </a:r>
            <a:r>
              <a:rPr lang="zh-CN" altLang="en-US" sz="1600" dirty="0"/>
              <a:t>可供煤矿井下作业人员、甲烷检测人员、井下管理人员等使用。</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甲烷气体传感器</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二、</a:t>
            </a:r>
            <a:r>
              <a:rPr lang="zh-CN" altLang="en-US" sz="2400" b="1" dirty="0">
                <a:solidFill>
                  <a:schemeClr val="accent5">
                    <a:lumMod val="50000"/>
                  </a:schemeClr>
                </a:solidFill>
                <a:latin typeface="+mn-ea"/>
                <a:ea typeface="+mn-ea"/>
              </a:rPr>
              <a:t>知识储备</a:t>
            </a:r>
          </a:p>
        </p:txBody>
      </p:sp>
      <p:sp>
        <p:nvSpPr>
          <p:cNvPr id="5" name="文本框 4"/>
          <p:cNvSpPr txBox="1"/>
          <p:nvPr/>
        </p:nvSpPr>
        <p:spPr>
          <a:xfrm>
            <a:off x="395710" y="1348105"/>
            <a:ext cx="7872625" cy="3023770"/>
          </a:xfrm>
          <a:prstGeom prst="rect">
            <a:avLst/>
          </a:prstGeom>
          <a:noFill/>
        </p:spPr>
        <p:txBody>
          <a:bodyPr wrap="square" rtlCol="0" anchor="t">
            <a:noAutofit/>
          </a:bodyPr>
          <a:lstStyle/>
          <a:p>
            <a:pPr marL="285750" indent="-285750" latinLnBrk="0">
              <a:lnSpc>
                <a:spcPct val="150000"/>
              </a:lnSpc>
              <a:buFont typeface="Wingdings" panose="05000000000000000000" pitchFamily="2" charset="2"/>
              <a:buChar char="l"/>
            </a:pPr>
            <a:r>
              <a:rPr lang="zh-CN" altLang="en-US" sz="1600" b="1" dirty="0"/>
              <a:t>一氧化碳气体传感器功能</a:t>
            </a:r>
            <a:r>
              <a:rPr lang="en-US" altLang="zh-CN" sz="1600" b="1" dirty="0"/>
              <a:t>:</a:t>
            </a:r>
            <a:r>
              <a:rPr lang="zh-CN" altLang="en-US" sz="1600" dirty="0"/>
              <a:t>一氧化碳气体传感器是报警器中的核心检测元件</a:t>
            </a:r>
            <a:r>
              <a:rPr lang="en-US" altLang="zh-CN" sz="1600" dirty="0"/>
              <a:t>,</a:t>
            </a:r>
            <a:r>
              <a:rPr lang="zh-CN" altLang="en-US" sz="1600" dirty="0"/>
              <a:t>与报警器配套使用</a:t>
            </a:r>
            <a:r>
              <a:rPr lang="zh-CN" altLang="en-US" sz="1600" dirty="0" smtClean="0"/>
              <a:t>。它</a:t>
            </a:r>
            <a:r>
              <a:rPr lang="zh-CN" altLang="en-US" sz="1600" dirty="0"/>
              <a:t>是以定电位电解为基本原理</a:t>
            </a:r>
            <a:r>
              <a:rPr lang="zh-CN" altLang="en-US" sz="1600" dirty="0" smtClean="0"/>
              <a:t>。当</a:t>
            </a:r>
            <a:r>
              <a:rPr lang="zh-CN" altLang="en-US" sz="1600" dirty="0"/>
              <a:t>一氧化碳气体扩散到气体传感器时</a:t>
            </a:r>
            <a:r>
              <a:rPr lang="en-US" altLang="zh-CN" sz="1600" dirty="0"/>
              <a:t>,</a:t>
            </a:r>
            <a:r>
              <a:rPr lang="zh-CN" altLang="en-US" sz="1600" dirty="0"/>
              <a:t>其输出端产生电流输出</a:t>
            </a:r>
            <a:r>
              <a:rPr lang="en-US" altLang="zh-CN" sz="1600" dirty="0"/>
              <a:t>,</a:t>
            </a:r>
            <a:r>
              <a:rPr lang="zh-CN" altLang="en-US" sz="1600" dirty="0"/>
              <a:t>提供给报警器中的采样电路</a:t>
            </a:r>
            <a:r>
              <a:rPr lang="en-US" altLang="zh-CN" sz="1600" dirty="0"/>
              <a:t>,</a:t>
            </a:r>
            <a:r>
              <a:rPr lang="zh-CN" altLang="en-US" sz="1600" dirty="0"/>
              <a:t>化学能被转化为电能</a:t>
            </a:r>
            <a:r>
              <a:rPr lang="zh-CN" altLang="en-US" sz="1600" dirty="0" smtClean="0"/>
              <a:t>。当</a:t>
            </a:r>
            <a:r>
              <a:rPr lang="zh-CN" altLang="en-US" sz="1600" dirty="0"/>
              <a:t>气体浓度发生变化时</a:t>
            </a:r>
            <a:r>
              <a:rPr lang="en-US" altLang="zh-CN" sz="1600" dirty="0"/>
              <a:t>,</a:t>
            </a:r>
            <a:r>
              <a:rPr lang="zh-CN" altLang="en-US" sz="1600" dirty="0"/>
              <a:t>气体传感器的输出电流也随之成正比变化</a:t>
            </a:r>
            <a:r>
              <a:rPr lang="en-US" altLang="zh-CN" sz="1600" dirty="0"/>
              <a:t>,</a:t>
            </a:r>
            <a:r>
              <a:rPr lang="zh-CN" altLang="en-US" sz="1600" dirty="0"/>
              <a:t>经报警器的中间电路转换后放大输出</a:t>
            </a:r>
            <a:r>
              <a:rPr lang="en-US" altLang="zh-CN" sz="1600" dirty="0"/>
              <a:t>,</a:t>
            </a:r>
            <a:r>
              <a:rPr lang="zh-CN" altLang="en-US" sz="1600" dirty="0"/>
              <a:t>以驱动不同的执行装置</a:t>
            </a:r>
            <a:r>
              <a:rPr lang="en-US" altLang="zh-CN" sz="1600" dirty="0"/>
              <a:t>,</a:t>
            </a:r>
            <a:r>
              <a:rPr lang="zh-CN" altLang="en-US" sz="1600" dirty="0"/>
              <a:t>完成声、光和电等的检测与报警</a:t>
            </a:r>
            <a:r>
              <a:rPr lang="zh-CN" altLang="en-US" sz="1600" dirty="0" smtClean="0"/>
              <a:t>。其</a:t>
            </a:r>
            <a:r>
              <a:rPr lang="zh-CN" altLang="en-US" sz="1600" dirty="0"/>
              <a:t>与相应的控制装置组成了环境检测及监测报警系统</a:t>
            </a:r>
            <a:r>
              <a:rPr lang="zh-CN" altLang="en-US" sz="1600" dirty="0" smtClean="0"/>
              <a:t>。</a:t>
            </a:r>
            <a:endParaRPr lang="en-US" altLang="zh-CN" sz="1600" dirty="0" smtClean="0"/>
          </a:p>
          <a:p>
            <a:pPr marL="285750" indent="-285750" latinLnBrk="0">
              <a:lnSpc>
                <a:spcPct val="150000"/>
              </a:lnSpc>
              <a:buFont typeface="Wingdings" panose="05000000000000000000" pitchFamily="2" charset="2"/>
              <a:buChar char="l"/>
            </a:pPr>
            <a:r>
              <a:rPr lang="zh-CN" altLang="en-US" sz="1600" b="1" dirty="0" smtClean="0"/>
              <a:t>应用</a:t>
            </a:r>
            <a:r>
              <a:rPr lang="zh-CN" altLang="en-US" sz="1600" b="1" dirty="0"/>
              <a:t>场合</a:t>
            </a:r>
            <a:r>
              <a:rPr lang="en-US" altLang="zh-CN" sz="1600" b="1" dirty="0"/>
              <a:t>:</a:t>
            </a:r>
            <a:r>
              <a:rPr lang="zh-CN" altLang="en-US" sz="1600" dirty="0"/>
              <a:t>一氧化碳气体传感器广泛应用在矿山、汽车等需要对空气质量进行安全检测的地方。</a:t>
            </a:r>
          </a:p>
        </p:txBody>
      </p:sp>
      <p:sp>
        <p:nvSpPr>
          <p:cNvPr id="6" name="文本框 5"/>
          <p:cNvSpPr txBox="1"/>
          <p:nvPr/>
        </p:nvSpPr>
        <p:spPr>
          <a:xfrm>
            <a:off x="251460" y="805180"/>
            <a:ext cx="4572000" cy="368300"/>
          </a:xfrm>
          <a:prstGeom prst="rect">
            <a:avLst/>
          </a:prstGeom>
          <a:noFill/>
        </p:spPr>
        <p:txBody>
          <a:bodyPr wrap="square" rtlCol="0" anchor="t">
            <a:spAutoFit/>
          </a:bodyPr>
          <a:lstStyle/>
          <a:p>
            <a:r>
              <a:rPr lang="zh-CN" altLang="en-US" b="1" dirty="0"/>
              <a:t>一氧化碳气体传感器</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YzgwNDU1ZDc5YmNmOTFmMDMwZmE1OTZkMjJiODVjZWEifQ=="/>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869</Words>
  <Application>Microsoft Office PowerPoint</Application>
  <PresentationFormat>全屏显示(16:9)</PresentationFormat>
  <Paragraphs>58</Paragraphs>
  <Slides>15</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Aharoni</vt:lpstr>
      <vt:lpstr>华文细黑</vt:lpstr>
      <vt:lpstr>宋体</vt:lpstr>
      <vt:lpstr>微软雅黑</vt:lpstr>
      <vt:lpstr>Arial</vt:lpstr>
      <vt:lpstr>Impact</vt:lpstr>
      <vt:lpstr>Times New Roman</vt:lpstr>
      <vt:lpstr>Wingdings</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gfdy-</cp:lastModifiedBy>
  <cp:revision>1583</cp:revision>
  <dcterms:created xsi:type="dcterms:W3CDTF">2013-04-24T01:35:00Z</dcterms:created>
  <dcterms:modified xsi:type="dcterms:W3CDTF">2023-07-27T08:09:08Z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RubyTemplateID">
    <vt:lpwstr>13</vt:lpwstr>
  </property>
  <property fmtid="{D5CDD505-2E9C-101B-9397-08002B2CF9AE}" pid="4" name="ICV">
    <vt:lpwstr>B96D5621462642DEAAF558EE5DEC6A58_13</vt:lpwstr>
  </property>
</Properties>
</file>