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23" r:id="rId57"/>
    <p:sldId id="312" r:id="rId58"/>
    <p:sldId id="313" r:id="rId59"/>
    <p:sldId id="324" r:id="rId60"/>
    <p:sldId id="314" r:id="rId61"/>
    <p:sldId id="325" r:id="rId62"/>
    <p:sldId id="315" r:id="rId63"/>
    <p:sldId id="316" r:id="rId64"/>
    <p:sldId id="317" r:id="rId65"/>
    <p:sldId id="318" r:id="rId66"/>
    <p:sldId id="319" r:id="rId67"/>
    <p:sldId id="320" r:id="rId6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74087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5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5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5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5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e82ba07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A71AC74-8EF8-4C73-992F-E3ECEBABE74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第9讲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近代化的早期探索与民族危机的加剧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e82ba07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20A25C1-C784-4402-82CE-54961A1AF3B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dbc6b81f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6f43b22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4b65aa4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b413df0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bc6b81f6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6f43b223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b4b65aa4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b413df0d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第9讲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近代化的早期探索与民族危机的加剧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e82ba07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A90470A-E65F-41EC-A5C5-20C409F125A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dbc6b81f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6f43b22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4b65aa4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b413df0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bc6b81f6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6f43b223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b4b65aa4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b413df0d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第9讲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近代化的早期探索与民族危机的加剧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7a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05FED9F-B842-6DE1-C093-11F441BB1E94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3B4BA6C-8772-482A-8323-4DCE72EBAB1E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35A8E4D-8AD6-4F8B-867A-A9940D04A5B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20CF6F6-3889-4DB9-9002-95A841DB9AC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dbc6b81f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6f43b22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4b65aa4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b413df0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bc6b81f6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6f43b223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b4b65aa4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b413df0d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142CAFF-4589-44C7-8A28-D2FA0265A56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dbc6b81f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6f43b22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4b65aa4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b413df0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bc6b81f6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6f43b223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b4b65aa4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b413df0d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a5e95aea6?colgroup=1,2,3,3,6,10&amp;vcp=1&amp;pid=dc8c569b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714221"/>
              </p:ext>
            </p:extLst>
          </p:nvPr>
        </p:nvGraphicFramePr>
        <p:xfrm>
          <a:off x="539496" y="2089880"/>
          <a:ext cx="11112602" cy="3401568"/>
        </p:xfrm>
        <a:graphic>
          <a:graphicData uri="http://schemas.openxmlformats.org/drawingml/2006/table">
            <a:tbl>
              <a:tblPr/>
              <a:tblGrid>
                <a:gridCol w="708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60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996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32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356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77170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17906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洋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务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创办民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用企业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口号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19世纪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70年代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“求富”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3600"/>
                        </a:lnSpc>
                      </a:pPr>
                      <a:r>
                        <a:rPr lang="en-US" altLang="zh-CN" sz="131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376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轮船招商局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开平煤矿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汉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阳铁厂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湖北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织布局等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a5e95aea6.table_image?iti=3&amp;tii=5&amp;vcp=1&amp;pid=dc8c569b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77365" y="2460466"/>
            <a:ext cx="2880360" cy="201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a5e95aea6.table_image?iti=3&amp;tii=6&amp;vcp=1&amp;pid=dc8c569b2&amp;color=0,0,0&amp;vtp=1&amp;vaab=1&amp;bbb=1"/>
          <p:cNvSpPr/>
          <p:nvPr/>
        </p:nvSpPr>
        <p:spPr>
          <a:xfrm>
            <a:off x="8788064" y="4599146"/>
            <a:ext cx="18589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轮船招商局</a:t>
            </a:r>
            <a:endParaRPr lang="en-US" altLang="zh-CN" sz="2800" dirty="0"/>
          </a:p>
        </p:txBody>
      </p:sp>
      <p:sp>
        <p:nvSpPr>
          <p:cNvPr id="2" name="P_7_BD#a5e95aea6?colgroup=1,2,3,3,6,10&amp;vcp=1&amp;pid=dc8c569b2&amp;color=0,0,0&amp;vtp=1&amp;vaab=1&amp;bt=1&amp;bbb=1">
            <a:extLst>
              <a:ext uri="{FF2B5EF4-FFF2-40B4-BE49-F238E27FC236}">
                <a16:creationId xmlns:a16="http://schemas.microsoft.com/office/drawing/2014/main" id="{22DADC5B-2BD9-2ADB-48AD-BE1DCD4856CD}"/>
              </a:ext>
            </a:extLst>
          </p:cNvPr>
          <p:cNvSpPr txBox="1"/>
          <p:nvPr/>
        </p:nvSpPr>
        <p:spPr>
          <a:xfrm>
            <a:off x="10933953" y="138147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7_BD#a5e95aea6?colgroup=1,2,3,21&amp;vcp=1&amp;pid=dc8c569b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913297"/>
              </p:ext>
            </p:extLst>
          </p:nvPr>
        </p:nvGraphicFramePr>
        <p:xfrm>
          <a:off x="539496" y="1827974"/>
          <a:ext cx="11113578" cy="3906648"/>
        </p:xfrm>
        <a:graphic>
          <a:graphicData uri="http://schemas.openxmlformats.org/drawingml/2006/table">
            <a:tbl>
              <a:tblPr/>
              <a:tblGrid>
                <a:gridCol w="7056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13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932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349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洋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务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发展新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式教育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兴办新式学堂（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京师同文馆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培养翻译和军事人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设立翻译馆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翻译外国科技书籍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派遣留学生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出国深造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建立新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式海陆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（1）从19世纪60年代起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开始组建新式洋枪队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2）19世纪80年代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福建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南洋和北洋等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新式海军初步建成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其中以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北洋舰队规模最大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3）1885年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清政府成立海军衙门统一协调指挥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a5e95aea6?colgroup=1,2,3,21&amp;vcp=1&amp;pid=dc8c569b2&amp;color=0,0,0&amp;vtp=1&amp;vaab=1&amp;bt=1&amp;bbb=1">
            <a:extLst>
              <a:ext uri="{FF2B5EF4-FFF2-40B4-BE49-F238E27FC236}">
                <a16:creationId xmlns:a16="http://schemas.microsoft.com/office/drawing/2014/main" id="{D943D535-CEFF-4D47-B25A-215B44D78A54}"/>
              </a:ext>
            </a:extLst>
          </p:cNvPr>
          <p:cNvSpPr txBox="1"/>
          <p:nvPr/>
        </p:nvSpPr>
        <p:spPr>
          <a:xfrm>
            <a:off x="10934929" y="11195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7_BD#a5e95aea6?colgroup=2,3,23&amp;vcp=1&amp;pid=dc8c569b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5493686"/>
              </p:ext>
            </p:extLst>
          </p:nvPr>
        </p:nvGraphicFramePr>
        <p:xfrm>
          <a:off x="539496" y="1538858"/>
          <a:ext cx="11114233" cy="4484880"/>
        </p:xfrm>
        <a:graphic>
          <a:graphicData uri="http://schemas.openxmlformats.org/drawingml/2006/table">
            <a:tbl>
              <a:tblPr/>
              <a:tblGrid>
                <a:gridCol w="10290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0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311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121220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洋务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甲午中日战争中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北洋舰队全军覆没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标志着洋务运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破产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洋务运动是中国历史上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第一次近代化运动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（也是一次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失败的封建统治者的自救运动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在客观上促进了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中国民族资本主义的产生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局限性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其根本目的是维护和巩固清政府的统治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再加上其内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部的腐败和外国势力的挤压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它没有使中国走上富强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的道路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a5e95aea6?colgroup=2,3,23&amp;vcp=1&amp;pid=dc8c569b2&amp;color=0,0,0&amp;mp=1&amp;vtp=1&amp;vaab=1&amp;bt=1&amp;bbb=1">
            <a:extLst>
              <a:ext uri="{FF2B5EF4-FFF2-40B4-BE49-F238E27FC236}">
                <a16:creationId xmlns:a16="http://schemas.microsoft.com/office/drawing/2014/main" id="{AB5722A9-3E7F-5126-927C-9CE33B6EB64C}"/>
              </a:ext>
            </a:extLst>
          </p:cNvPr>
          <p:cNvSpPr txBox="1"/>
          <p:nvPr/>
        </p:nvSpPr>
        <p:spPr>
          <a:xfrm>
            <a:off x="10935584" y="83045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7_BD#a5e95aea6?colgroup=2,2,8,11,3&amp;vcp=1&amp;pid=dc8c569b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1495550"/>
              </p:ext>
            </p:extLst>
          </p:nvPr>
        </p:nvGraphicFramePr>
        <p:xfrm>
          <a:off x="539495" y="1318450"/>
          <a:ext cx="11193795" cy="4461828"/>
        </p:xfrm>
        <a:graphic>
          <a:graphicData uri="http://schemas.openxmlformats.org/drawingml/2006/table">
            <a:tbl>
              <a:tblPr/>
              <a:tblGrid>
                <a:gridCol w="9721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36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868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97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839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4903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日侵略台湾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（东南）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收复新疆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西北）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中法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战争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西南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边疆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危机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（1）美国：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19世纪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派军队进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攻台湾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大败而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（1）1875年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清政府任命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左宗棠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为钦差大臣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督办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新疆军务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他命刘锦棠入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采取“先北后南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缓进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急战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”的策略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间：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1883—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1885年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a5e95aea6?colgroup=2,2,8,11,3&amp;vcp=1&amp;pid=dc8c569b2&amp;color=0,0,0&amp;vtp=1&amp;vaab=1&amp;bt=1&amp;bbb=1">
            <a:extLst>
              <a:ext uri="{FF2B5EF4-FFF2-40B4-BE49-F238E27FC236}">
                <a16:creationId xmlns:a16="http://schemas.microsoft.com/office/drawing/2014/main" id="{E2471523-105D-C514-5354-C28E039DE222}"/>
              </a:ext>
            </a:extLst>
          </p:cNvPr>
          <p:cNvSpPr txBox="1"/>
          <p:nvPr/>
        </p:nvSpPr>
        <p:spPr>
          <a:xfrm>
            <a:off x="10876447" y="61004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7_BD#a5e95aea6?colgroup=2,3,8,7,6&amp;vcp=1&amp;pid=dc8c569b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5757573"/>
              </p:ext>
            </p:extLst>
          </p:nvPr>
        </p:nvGraphicFramePr>
        <p:xfrm>
          <a:off x="539496" y="1564068"/>
          <a:ext cx="11073384" cy="4445064"/>
        </p:xfrm>
        <a:graphic>
          <a:graphicData uri="http://schemas.openxmlformats.org/drawingml/2006/table">
            <a:tbl>
              <a:tblPr/>
              <a:tblGrid>
                <a:gridCol w="1216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75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455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998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042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日侵略台湾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（东南）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收复新疆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（西北）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中法战争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（西南）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边疆危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（2）日本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：1874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派军队进攻台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后受挫撤兵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（2）1878年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成功收复除伊犁以外的新疆领土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（2）战役：马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尾海战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战役（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刘铭传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镇南关大捷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冯子材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a5e95aea6?colgroup=2,3,8,7,6&amp;vcp=1&amp;pid=dc8c569b2&amp;color=0,0,0&amp;vtp=1&amp;vaab=1&amp;bt=1&amp;bbb=1">
            <a:extLst>
              <a:ext uri="{FF2B5EF4-FFF2-40B4-BE49-F238E27FC236}">
                <a16:creationId xmlns:a16="http://schemas.microsoft.com/office/drawing/2014/main" id="{BEC45916-2629-999B-DA47-16AA6179A371}"/>
              </a:ext>
            </a:extLst>
          </p:cNvPr>
          <p:cNvSpPr txBox="1"/>
          <p:nvPr/>
        </p:nvSpPr>
        <p:spPr>
          <a:xfrm>
            <a:off x="10894735" y="8556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7_BD#a5e95aea6?colgroup=2,3,8,7,6&amp;vcp=1&amp;pid=dc8c569b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7739009"/>
              </p:ext>
            </p:extLst>
          </p:nvPr>
        </p:nvGraphicFramePr>
        <p:xfrm>
          <a:off x="539496" y="1286700"/>
          <a:ext cx="11073384" cy="4999800"/>
        </p:xfrm>
        <a:graphic>
          <a:graphicData uri="http://schemas.openxmlformats.org/drawingml/2006/table">
            <a:tbl>
              <a:tblPr/>
              <a:tblGrid>
                <a:gridCol w="1216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75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455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352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688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日侵略台湾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（东南）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收复新疆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（西北）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中法战争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（西南）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边疆危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应对措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1885年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清政府在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台湾建立行省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强了东南海防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化了对台湾的治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推动了台湾社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会经济的发展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1884年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清政府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新疆地区建立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巩固了西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北边防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新疆与内地的联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维护了边疆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稳定和国家统一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清政府下令停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与法国签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订条约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侵略势力伸向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中国西南地区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a5e95aea6?colgroup=2,3,8,7,6&amp;vcp=1&amp;pid=dc8c569b2&amp;color=0,0,0&amp;vtp=1&amp;vaab=1&amp;bt=1&amp;bbb=1">
            <a:extLst>
              <a:ext uri="{FF2B5EF4-FFF2-40B4-BE49-F238E27FC236}">
                <a16:creationId xmlns:a16="http://schemas.microsoft.com/office/drawing/2014/main" id="{8045C0B8-9130-B42C-92FB-5F9A3B8703C6}"/>
              </a:ext>
            </a:extLst>
          </p:cNvPr>
          <p:cNvSpPr txBox="1"/>
          <p:nvPr/>
        </p:nvSpPr>
        <p:spPr>
          <a:xfrm>
            <a:off x="10894735" y="5782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0ab8d768?vcp=1&amp;pid=75d9005b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8008fe595?sp=1&amp;vcp=1&amp;pid=b0ab8d768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洋务派创办的军事工业与民用企业的不同之处</a:t>
            </a:r>
            <a:endParaRPr lang="en-US" altLang="zh-CN" sz="2800" dirty="0"/>
          </a:p>
        </p:txBody>
      </p:sp>
      <p:graphicFrame>
        <p:nvGraphicFramePr>
          <p:cNvPr id="17" name="P_7_BD#8008fe595?colgroup=2,27&amp;vcp=1&amp;pid=b0ab8d76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4229743"/>
              </p:ext>
            </p:extLst>
          </p:nvPr>
        </p:nvGraphicFramePr>
        <p:xfrm>
          <a:off x="539496" y="1929556"/>
          <a:ext cx="11082528" cy="3906648"/>
        </p:xfrm>
        <a:graphic>
          <a:graphicData uri="http://schemas.openxmlformats.org/drawingml/2006/table">
            <a:tbl>
              <a:tblPr/>
              <a:tblGrid>
                <a:gridCol w="1161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21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军事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（1）使用新式机器生产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带有一定的资本主义性质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）企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业均为官办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由封建官僚主持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）产品由清政府直接调拨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给军队使用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（4）生产不计成本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不考虑经济效益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缺乏发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展的动力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（5）技术和设备依赖外国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民用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企业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（1）使用大机器生产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（2）创办目的是获得利润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产品绝大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部分面向市场销售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（3）基本上是资本主义性质的企业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在一定程度上具有封建性质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4eb6eb7b?vcp=1&amp;pid=75d9005b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1cf4f8082?sp=1&amp;vcp=1&amp;pid=94eb6eb7b&amp;color=0,0,0&amp;vtp=1&amp;vaab=1&amp;bbb=1&amp;h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中国近代史的开端是鸦片战争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中国近代化的开端是洋务运动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洋务运动推动中国近代化的主要表现是其推动了中国近代工业化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即采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用机器生产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洋务运动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师夷长技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的目的是维护封建统治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当前改革开放引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进先进技术是为了发展经济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增强我国的综合国力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765e650f?vcp=1&amp;pid=46f43b223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甲午中日战争与列强瓜分中国狂潮</a:t>
            </a:r>
            <a:endParaRPr lang="en-US" altLang="zh-CN" sz="3200" dirty="0"/>
          </a:p>
        </p:txBody>
      </p:sp>
      <p:sp>
        <p:nvSpPr>
          <p:cNvPr id="3" name="C_6_BD#00aa6a258?vcp=1&amp;pid=9765e650f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1c37bf0c4?vcp=1&amp;pid=00aa6a258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知道甲午中日战争的主要战役和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马关条约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的主要内容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初步认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马关条约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与中国民族危机加剧的关系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b4fb33c8?vcp=1&amp;pid=9765e650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0" name="P_7_BD#f79e98146?colgroup=2,2,24&amp;vcp=1&amp;pid=ab4fb33c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2876320"/>
              </p:ext>
            </p:extLst>
          </p:nvPr>
        </p:nvGraphicFramePr>
        <p:xfrm>
          <a:off x="539496" y="1295191"/>
          <a:ext cx="11112524" cy="1679766"/>
        </p:xfrm>
        <a:graphic>
          <a:graphicData uri="http://schemas.openxmlformats.org/drawingml/2006/table">
            <a:tbl>
              <a:tblPr/>
              <a:tblGrid>
                <a:gridCol w="12006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412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甲午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中日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征服朝鲜是日本企图侵略中国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称霸世界的重要步骤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应朝鲜国王请求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清政府派兵帮助镇压东学党起义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854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1894—1895年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7158468d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a7158468d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a7158468d.fixed?vcp=1&amp;pid=baad7d69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中国近代史（八年级上册）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7_BD#f79e98146?colgroup=2,2,16,6&amp;vcp=1&amp;pid=ab4fb33c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3456215"/>
              </p:ext>
            </p:extLst>
          </p:nvPr>
        </p:nvGraphicFramePr>
        <p:xfrm>
          <a:off x="539496" y="1802829"/>
          <a:ext cx="11064240" cy="3990340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8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17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700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405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甲午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中日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（1）爆发：1894年7月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日军在牙山口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外丰岛海面袭击清军运兵船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清政府被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迫对日宣战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（2）平壤战役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：日军围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攻平壤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中国守军奋起反击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清军将领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左宝贵牺牲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黄海海战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北洋舰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队与日本联合舰队展开激战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致远舰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管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带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邓世昌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壮烈殉国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9800"/>
                        </a:lnSpc>
                      </a:pPr>
                      <a:r>
                        <a:rPr lang="en-US" altLang="zh-CN" sz="165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f79e98146.table_image?iti=4&amp;tii=7&amp;vcp=1&amp;pid=ab4fb33c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49156" y="1890490"/>
            <a:ext cx="2039112" cy="2596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f79e98146.table_image?iti=4&amp;tii=8&amp;vcp=1&amp;pid=ab4fb33c8&amp;color=0,0,0&amp;vtp=1&amp;vaab=1&amp;bbb=1&amp;hb=1"/>
          <p:cNvSpPr/>
          <p:nvPr/>
        </p:nvSpPr>
        <p:spPr>
          <a:xfrm>
            <a:off x="9011413" y="4614386"/>
            <a:ext cx="2514600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左宝贵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1837—1894）</a:t>
            </a:r>
            <a:endParaRPr lang="en-US" altLang="zh-CN" sz="2800" dirty="0"/>
          </a:p>
        </p:txBody>
      </p:sp>
      <p:sp>
        <p:nvSpPr>
          <p:cNvPr id="2" name="P_7_BD#f79e98146?colgroup=2,2,16,6&amp;vcp=1&amp;pid=ab4fb33c8&amp;color=0,0,0&amp;vtp=1&amp;vaab=1&amp;bt=1&amp;bbb=1">
            <a:extLst>
              <a:ext uri="{FF2B5EF4-FFF2-40B4-BE49-F238E27FC236}">
                <a16:creationId xmlns:a16="http://schemas.microsoft.com/office/drawing/2014/main" id="{2ED83037-B02B-7227-A667-FB8720826085}"/>
              </a:ext>
            </a:extLst>
          </p:cNvPr>
          <p:cNvSpPr txBox="1"/>
          <p:nvPr/>
        </p:nvSpPr>
        <p:spPr>
          <a:xfrm>
            <a:off x="10885591" y="109442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7_BD#f79e98146?colgroup=2,2,16,6&amp;vcp=1&amp;pid=ab4fb33c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0922486"/>
              </p:ext>
            </p:extLst>
          </p:nvPr>
        </p:nvGraphicFramePr>
        <p:xfrm>
          <a:off x="539496" y="1519586"/>
          <a:ext cx="11064240" cy="4556824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8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17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700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405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甲午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中日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（4）辽东战役：日军直取大连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旅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徐邦道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孤军迎敌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最终战败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制造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旅顺大屠杀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（5）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威海卫战役：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日本陆海军进攻山东威海卫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北洋水师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提督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丁汝昌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拒绝投降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自杀殉国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舰队全军覆没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9800"/>
                        </a:lnSpc>
                      </a:pPr>
                      <a:r>
                        <a:rPr lang="en-US" altLang="zh-CN" sz="165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清朝战败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被迫签订中日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《马关条约》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f79e98146.table_image?iti=5&amp;tii=9&amp;vcp=1&amp;pid=ab4fb33c8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49156" y="1607248"/>
            <a:ext cx="2039112" cy="2596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f79e98146.table_image?iti=5&amp;tii=10&amp;vcp=1&amp;pid=ab4fb33c8&amp;color=0,0,0&amp;mp=1&amp;vtp=1&amp;vaab=1&amp;bbb=1&amp;hb=1"/>
          <p:cNvSpPr/>
          <p:nvPr/>
        </p:nvSpPr>
        <p:spPr>
          <a:xfrm>
            <a:off x="9011413" y="4331144"/>
            <a:ext cx="2514600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左宝贵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1837—1894）</a:t>
            </a:r>
            <a:endParaRPr lang="en-US" altLang="zh-CN" sz="2800" dirty="0"/>
          </a:p>
        </p:txBody>
      </p:sp>
      <p:sp>
        <p:nvSpPr>
          <p:cNvPr id="2" name="P_7_BD#f79e98146?colgroup=2,2,16,6&amp;vcp=1&amp;pid=ab4fb33c8&amp;color=0,0,0&amp;mp=1&amp;vtp=1&amp;vaab=1&amp;bt=1&amp;bbb=1">
            <a:extLst>
              <a:ext uri="{FF2B5EF4-FFF2-40B4-BE49-F238E27FC236}">
                <a16:creationId xmlns:a16="http://schemas.microsoft.com/office/drawing/2014/main" id="{31701E19-6271-CF95-2F34-26B5BD16D0CB}"/>
              </a:ext>
            </a:extLst>
          </p:cNvPr>
          <p:cNvSpPr txBox="1"/>
          <p:nvPr/>
        </p:nvSpPr>
        <p:spPr>
          <a:xfrm>
            <a:off x="10885591" y="81118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7_BD#f79e98146?colgroup=4,3,22&amp;vcp=1&amp;pid=ab4fb33c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2779386"/>
              </p:ext>
            </p:extLst>
          </p:nvPr>
        </p:nvGraphicFramePr>
        <p:xfrm>
          <a:off x="539496" y="1841436"/>
          <a:ext cx="11112602" cy="3890328"/>
        </p:xfrm>
        <a:graphic>
          <a:graphicData uri="http://schemas.openxmlformats.org/drawingml/2006/table">
            <a:tbl>
              <a:tblPr/>
              <a:tblGrid>
                <a:gridCol w="15904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96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25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《马关条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约》的签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1895年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日本马关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内容及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危害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（1）割地：清政府割辽东半岛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台湾全岛及所有附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属各岛屿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澎湖列岛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给日本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——进一步破坏了中国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的领土主权完整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刺激了列强瓜分中国的野心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2）赔款：赔偿日本兵费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白银2亿两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——加重了中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国人民的负担和清政府的财政危机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f79e98146?colgroup=4,3,22&amp;vcp=1&amp;pid=ab4fb33c8&amp;color=0,0,0&amp;mp=1&amp;vtp=1&amp;vaab=1&amp;bt=1&amp;bbb=1">
            <a:extLst>
              <a:ext uri="{FF2B5EF4-FFF2-40B4-BE49-F238E27FC236}">
                <a16:creationId xmlns:a16="http://schemas.microsoft.com/office/drawing/2014/main" id="{95191D8B-538F-623F-5D3E-54E8AF8E909D}"/>
              </a:ext>
            </a:extLst>
          </p:cNvPr>
          <p:cNvSpPr txBox="1"/>
          <p:nvPr/>
        </p:nvSpPr>
        <p:spPr>
          <a:xfrm>
            <a:off x="10933953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7_BD#f79e98146?colgroup=4,3,22&amp;vcp=1&amp;pid=ab4fb33c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9078773"/>
              </p:ext>
            </p:extLst>
          </p:nvPr>
        </p:nvGraphicFramePr>
        <p:xfrm>
          <a:off x="539496" y="1827974"/>
          <a:ext cx="11112602" cy="3906648"/>
        </p:xfrm>
        <a:graphic>
          <a:graphicData uri="http://schemas.openxmlformats.org/drawingml/2006/table">
            <a:tbl>
              <a:tblPr/>
              <a:tblGrid>
                <a:gridCol w="15904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96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25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8542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《马关条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约》的签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内容及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危害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（3）通商：开放沙市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杭州为商埠—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使外国侵略势力进一步深入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中国腹地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：允许日本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在通商口岸开设工厂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——便利了帝国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主义对中国的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资本输出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阻碍了中国民族资本主义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使外国侵略势力进一步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深入中国腹地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大大加深了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半殖民地化程度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f79e98146?colgroup=4,3,22&amp;vcp=1&amp;pid=ab4fb33c8&amp;color=0,0,0&amp;mp=1&amp;vtp=1&amp;vaab=1&amp;bt=1&amp;bbb=1">
            <a:extLst>
              <a:ext uri="{FF2B5EF4-FFF2-40B4-BE49-F238E27FC236}">
                <a16:creationId xmlns:a16="http://schemas.microsoft.com/office/drawing/2014/main" id="{CD0631BB-201D-17F4-4A2F-DB509BCB3548}"/>
              </a:ext>
            </a:extLst>
          </p:cNvPr>
          <p:cNvSpPr txBox="1"/>
          <p:nvPr/>
        </p:nvSpPr>
        <p:spPr>
          <a:xfrm>
            <a:off x="10933953" y="11195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P_7_BD#f79e98146?colgroup=4,3,22&amp;vcp=1&amp;pid=ab4fb33c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5631411"/>
              </p:ext>
            </p:extLst>
          </p:nvPr>
        </p:nvGraphicFramePr>
        <p:xfrm>
          <a:off x="539496" y="1822100"/>
          <a:ext cx="11112602" cy="3918396"/>
        </p:xfrm>
        <a:graphic>
          <a:graphicData uri="http://schemas.openxmlformats.org/drawingml/2006/table">
            <a:tbl>
              <a:tblPr/>
              <a:tblGrid>
                <a:gridCol w="15904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96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25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595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列强瓜分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中国狂潮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契机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三国干涉还辽：俄国联合法国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德国迫使日本放弃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辽东半岛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日本则向中国索取3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000万两白银作为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赎辽费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列强在中国抢夺利权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强租租借地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划分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势力范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围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美国提出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“门户开放”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列强划分了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势力范围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彼此协调关系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共同奴役中国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f79e98146?colgroup=4,3,22&amp;vcp=1&amp;pid=ab4fb33c8&amp;color=0,0,0&amp;vtp=1&amp;vaab=1&amp;bt=1&amp;bbb=1">
            <a:extLst>
              <a:ext uri="{FF2B5EF4-FFF2-40B4-BE49-F238E27FC236}">
                <a16:creationId xmlns:a16="http://schemas.microsoft.com/office/drawing/2014/main" id="{74B4F9D7-E79B-BCD4-9B06-01BDF2B2C55C}"/>
              </a:ext>
            </a:extLst>
          </p:cNvPr>
          <p:cNvSpPr txBox="1"/>
          <p:nvPr/>
        </p:nvSpPr>
        <p:spPr>
          <a:xfrm>
            <a:off x="10933953" y="11136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eac1d261?vcp=1&amp;pid=9765e650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pic>
        <p:nvPicPr>
          <p:cNvPr id="3" name="P_7_BD#06ebbc273?iti=6&amp;vcp=1&amp;pid=8eac1d26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9309"/>
          <a:stretch>
            <a:fillRect/>
          </a:stretch>
        </p:blipFill>
        <p:spPr>
          <a:xfrm>
            <a:off x="576073" y="1295191"/>
            <a:ext cx="4507372" cy="2533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06ebbc273?iti=6&amp;vcp=1&amp;pid=8eac1d261&amp;color=0,0,0&amp;vtp=1&amp;vaab=1&amp;bbb=1"/>
          <p:cNvSpPr/>
          <p:nvPr/>
        </p:nvSpPr>
        <p:spPr>
          <a:xfrm>
            <a:off x="539496" y="3950173"/>
            <a:ext cx="7151687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列强在华强租租借地和划分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势力范围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情况表</a:t>
            </a:r>
            <a:endParaRPr lang="en-US" altLang="zh-CN" sz="2800" dirty="0"/>
          </a:p>
        </p:txBody>
      </p:sp>
      <p:pic>
        <p:nvPicPr>
          <p:cNvPr id="5" name="P_7_BD#06ebbc273?iti=6&amp;vcp=1&amp;pid=8eac1d26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1135" t="-3472"/>
          <a:stretch>
            <a:fillRect/>
          </a:stretch>
        </p:blipFill>
        <p:spPr>
          <a:xfrm>
            <a:off x="5083445" y="1109211"/>
            <a:ext cx="2343998" cy="3338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P_7_BD#06ebbc273?iti=7&amp;vcp=1&amp;pid=8eac1d261&amp;color=0,0,0&amp;tib=255,255,255&amp;vtp=1&amp;vaab=1&amp;bt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91183" y="1295191"/>
            <a:ext cx="4097445" cy="2232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P_7_BD#06ebbc273?iti=7&amp;vcp=1&amp;pid=8eac1d261&amp;color=0,0,0&amp;vtp=1&amp;vaab=1&amp;bbb=1"/>
          <p:cNvSpPr/>
          <p:nvPr/>
        </p:nvSpPr>
        <p:spPr>
          <a:xfrm>
            <a:off x="8151666" y="3950173"/>
            <a:ext cx="36369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邓世昌（1849—1894）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994548bc?vcp=1&amp;pid=9765e650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a7c070a47?sp=1&amp;vcp=1&amp;pid=6994548bc&amp;color=0,0,0&amp;vtp=1&amp;vaab=1&amp;bbb=1&amp;hb=1"/>
          <p:cNvSpPr/>
          <p:nvPr/>
        </p:nvSpPr>
        <p:spPr>
          <a:xfrm>
            <a:off x="539496" y="123346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马关条约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签订后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帝国主义列强侵略中国进入新阶段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即侵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略方式由以商品输出为主转变为以资本输出为主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这是因为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世纪末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世纪初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完成第二次工业革命的主要资本主义国家先后进入垄断资本主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义阶段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帝国主义阶段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1899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美国提出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门户开放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的照会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反映出美国在侵华政策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上不再追随他国而有了独立的政策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帝国主义暂时取得表面上的一致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帝国主义宰割中国的同盟在一定程度上形成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0f26000e?vcp=1&amp;pid=46f43b223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戊戌变法</a:t>
            </a:r>
            <a:endParaRPr lang="en-US" altLang="zh-CN" sz="3200" dirty="0"/>
          </a:p>
        </p:txBody>
      </p:sp>
      <p:sp>
        <p:nvSpPr>
          <p:cNvPr id="3" name="C_6_BD#dd47d3c56?vcp=1&amp;pid=20f26000e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615198d28?vcp=1&amp;pid=dd47d3c56&amp;color=0,0,0&amp;vtp=1&amp;vaab=1&amp;bbb=1"/>
          <p:cNvSpPr/>
          <p:nvPr/>
        </p:nvSpPr>
        <p:spPr>
          <a:xfrm>
            <a:off x="539496" y="194422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了解戊戌变法的主要史事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认识变法的意义和局限性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af2bfdc1?vcp=1&amp;pid=20f26000e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30" name="P_7_BD#e553333a2?colgroup=2,27&amp;vcp=1&amp;pid=5af2bfdc1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4956413"/>
              </p:ext>
            </p:extLst>
          </p:nvPr>
        </p:nvGraphicFramePr>
        <p:xfrm>
          <a:off x="539496" y="1295191"/>
          <a:ext cx="11115727" cy="3918396"/>
        </p:xfrm>
        <a:graphic>
          <a:graphicData uri="http://schemas.openxmlformats.org/drawingml/2006/table">
            <a:tbl>
              <a:tblPr/>
              <a:tblGrid>
                <a:gridCol w="988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4364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甲午中日战争后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列强掀起瓜分中国狂潮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民族危机空前严重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民族资本主义初步发展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公车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1895年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康有为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梁启超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等联合各省举人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上书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光绪帝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请求拒和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迁都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拉开了变法维新运动的序幕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组织学会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创办报刊（上海的《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时务报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》和天津的《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国闻报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响最大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宣传变法（梁启超发表《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变法通议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严复所译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演论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》宣传生物进化理论）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维新变法思想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的广泛传播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P_7_BD#e553333a2?colgroup=2,2,2,20&amp;vcp=1&amp;pid=5af2bfdc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6843661"/>
              </p:ext>
            </p:extLst>
          </p:nvPr>
        </p:nvGraphicFramePr>
        <p:xfrm>
          <a:off x="539496" y="1527778"/>
          <a:ext cx="11112603" cy="4507040"/>
        </p:xfrm>
        <a:graphic>
          <a:graphicData uri="http://schemas.openxmlformats.org/drawingml/2006/table">
            <a:tbl>
              <a:tblPr/>
              <a:tblGrid>
                <a:gridCol w="10906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33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24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349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538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百日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1898年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6月11日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清政府颁布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明定国是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诏书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05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及意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（1）政治：裁撤冗官冗员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允许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官民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上书言事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——有利于资产阶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级维新派参政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（2）经济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：鼓励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私人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兴办工矿企业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改革财政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编制国家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预算——有利于资本主义发展和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财政制度化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8200"/>
                        </a:lnSpc>
                      </a:pPr>
                      <a:r>
                        <a:rPr lang="en-US" altLang="zh-CN" sz="156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e553333a2.table_image?iti=8&amp;tii=11&amp;vcp=1&amp;pid=5af2bfdc1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42762" y="2274316"/>
            <a:ext cx="1764792" cy="239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e553333a2.table_image?iti=8&amp;tii=12&amp;vcp=1&amp;pid=5af2bfdc1&amp;color=0,0,0&amp;mp=1&amp;vtp=1&amp;vaab=1&amp;bbb=1&amp;hb=1"/>
          <p:cNvSpPr/>
          <p:nvPr/>
        </p:nvSpPr>
        <p:spPr>
          <a:xfrm>
            <a:off x="9268442" y="4797044"/>
            <a:ext cx="2313432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康有为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1858—1927）</a:t>
            </a:r>
            <a:endParaRPr lang="en-US" altLang="zh-CN" sz="2800" dirty="0"/>
          </a:p>
        </p:txBody>
      </p:sp>
      <p:sp>
        <p:nvSpPr>
          <p:cNvPr id="2" name="P_7_BD#e553333a2?colgroup=2,2,2,20&amp;vcp=1&amp;pid=5af2bfdc1&amp;color=0,0,0&amp;mp=1&amp;vtp=1&amp;vaab=1&amp;bt=1&amp;bbb=1">
            <a:extLst>
              <a:ext uri="{FF2B5EF4-FFF2-40B4-BE49-F238E27FC236}">
                <a16:creationId xmlns:a16="http://schemas.microsoft.com/office/drawing/2014/main" id="{ED2C56E1-AD26-F090-7329-DDA21C92D16E}"/>
              </a:ext>
            </a:extLst>
          </p:cNvPr>
          <p:cNvSpPr txBox="1"/>
          <p:nvPr/>
        </p:nvSpPr>
        <p:spPr>
          <a:xfrm>
            <a:off x="10933954" y="8193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bc6b81f6.fixed?vcp=1&amp;pid=e82ba076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近代化的早期探索与民族危机的加剧</a:t>
            </a:r>
            <a:endParaRPr lang="en-US" altLang="zh-CN" sz="4000" dirty="0"/>
          </a:p>
        </p:txBody>
      </p:sp>
      <p:sp>
        <p:nvSpPr>
          <p:cNvPr id="3" name="C_4_BD#dbc6b81f6.fixed?vcp=1&amp;pid=e82ba0763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P_7_BD#e553333a2?colgroup=2,2,2,14,6&amp;vcp=1&amp;pid=5af2bfdc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5443513"/>
              </p:ext>
            </p:extLst>
          </p:nvPr>
        </p:nvGraphicFramePr>
        <p:xfrm>
          <a:off x="539496" y="1905699"/>
          <a:ext cx="11112603" cy="3787140"/>
        </p:xfrm>
        <a:graphic>
          <a:graphicData uri="http://schemas.openxmlformats.org/drawingml/2006/table">
            <a:tbl>
              <a:tblPr/>
              <a:tblGrid>
                <a:gridCol w="10906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33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24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349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538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3024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百日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及意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（3）文化：废除八股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改试策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开办新式学堂（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京师大学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）——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有利于思想解放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（4）军事：裁减绿营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训练新式军队——有利于增强军事力量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8200"/>
                        </a:lnSpc>
                      </a:pPr>
                      <a:r>
                        <a:rPr lang="en-US" altLang="zh-CN" sz="156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e553333a2.table_image?iti=9&amp;tii=13&amp;vcp=1&amp;pid=5af2bfdc1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42762" y="1991074"/>
            <a:ext cx="1764792" cy="239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e553333a2.table_image?iti=9&amp;tii=14&amp;vcp=1&amp;pid=5af2bfdc1&amp;color=0,0,0&amp;mp=1&amp;vtp=1&amp;vaab=1&amp;bbb=1&amp;hb=1"/>
          <p:cNvSpPr/>
          <p:nvPr/>
        </p:nvSpPr>
        <p:spPr>
          <a:xfrm>
            <a:off x="9268442" y="4513801"/>
            <a:ext cx="2313432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康有为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1858—1927）</a:t>
            </a:r>
            <a:endParaRPr lang="en-US" altLang="zh-CN" sz="2800" dirty="0"/>
          </a:p>
        </p:txBody>
      </p:sp>
      <p:sp>
        <p:nvSpPr>
          <p:cNvPr id="2" name="P_7_BD#e553333a2?colgroup=2,2,2,14,6&amp;vcp=1&amp;pid=5af2bfdc1&amp;color=0,0,0&amp;mp=1&amp;vtp=1&amp;vaab=1&amp;bt=1&amp;bbb=1">
            <a:extLst>
              <a:ext uri="{FF2B5EF4-FFF2-40B4-BE49-F238E27FC236}">
                <a16:creationId xmlns:a16="http://schemas.microsoft.com/office/drawing/2014/main" id="{EB0BDAEB-09A0-5157-7C95-E18244BEF3DC}"/>
              </a:ext>
            </a:extLst>
          </p:cNvPr>
          <p:cNvSpPr txBox="1"/>
          <p:nvPr/>
        </p:nvSpPr>
        <p:spPr>
          <a:xfrm>
            <a:off x="10933954" y="1197293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P_7_BD#e553333a2?colgroup=2,27&amp;vcp=1&amp;pid=5af2bfdc1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9998888"/>
              </p:ext>
            </p:extLst>
          </p:nvPr>
        </p:nvGraphicFramePr>
        <p:xfrm>
          <a:off x="539496" y="2660078"/>
          <a:ext cx="11114373" cy="2242440"/>
        </p:xfrm>
        <a:graphic>
          <a:graphicData uri="http://schemas.openxmlformats.org/drawingml/2006/table">
            <a:tbl>
              <a:tblPr/>
              <a:tblGrid>
                <a:gridCol w="10823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584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变法触犯了以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慈禧太后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为首的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顽固派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的利益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9月21日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慈禧太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后发动政变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变法失败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谭嗣同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刘光第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林旭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杨锐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杨深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康广仁六人被捕遇害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史称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戊戌六君子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思想文化方面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产生了广泛而持久的影响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e553333a2?colgroup=2,27&amp;vcp=1&amp;pid=5af2bfdc1&amp;color=0,0,0&amp;vtp=1&amp;vaab=1&amp;bt=1&amp;bbb=1">
            <a:extLst>
              <a:ext uri="{FF2B5EF4-FFF2-40B4-BE49-F238E27FC236}">
                <a16:creationId xmlns:a16="http://schemas.microsoft.com/office/drawing/2014/main" id="{958285C8-4770-4507-7909-FAE03EDE1A98}"/>
              </a:ext>
            </a:extLst>
          </p:cNvPr>
          <p:cNvSpPr txBox="1"/>
          <p:nvPr/>
        </p:nvSpPr>
        <p:spPr>
          <a:xfrm>
            <a:off x="10935724" y="19516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52d1032d?vcp=1&amp;pid=20f26000e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ba7b794a7?sp=1&amp;vcp=1&amp;pid=052d1032d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戊戌变法失败的主要原因</a:t>
            </a:r>
            <a:endParaRPr lang="en-US" altLang="zh-CN" sz="2800" dirty="0"/>
          </a:p>
        </p:txBody>
      </p:sp>
      <p:graphicFrame>
        <p:nvGraphicFramePr>
          <p:cNvPr id="34" name="P_7_BD#ba7b794a7?colgroup=4,24&amp;vcp=1&amp;pid=052d1032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5531834"/>
              </p:ext>
            </p:extLst>
          </p:nvPr>
        </p:nvGraphicFramePr>
        <p:xfrm>
          <a:off x="539496" y="1929556"/>
          <a:ext cx="11091672" cy="3363660"/>
        </p:xfrm>
        <a:graphic>
          <a:graphicData uri="http://schemas.openxmlformats.org/drawingml/2006/table">
            <a:tbl>
              <a:tblPr/>
              <a:tblGrid>
                <a:gridCol w="1901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89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主观原因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维新派缺乏正确的理论指导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急于求成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依靠没有实权的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皇帝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遭到袁世凯的背叛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没有发动群众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变法缺乏群众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客观原因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以慈禧太后为首的顽固派的阻挠和破坏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根本原因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中国封建势力强大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资产阶级实力弱小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资产阶级改良道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路不符合中国半殖民地半封建社会的国情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在中国行不通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4ad8d09a?vcp=1&amp;pid=20f26000e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pic>
        <p:nvPicPr>
          <p:cNvPr id="3" name="P_7_BD#69031daee?iti=10&amp;htil=1&amp;vcp=1&amp;pid=e4ad8d09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1520" y="1295191"/>
            <a:ext cx="5184648" cy="235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P_7_BD#69031daee?iti=11&amp;htil=1&amp;vcp=1&amp;pid=e4ad8d09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2949"/>
          <a:stretch>
            <a:fillRect/>
          </a:stretch>
        </p:blipFill>
        <p:spPr>
          <a:xfrm>
            <a:off x="8570563" y="1295191"/>
            <a:ext cx="2457101" cy="235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7_BD#69031daee?iti=10&amp;htil=1&amp;vcp=1&amp;pid=e4ad8d09a&amp;color=0,0,0&amp;vtp=1&amp;vaab=1&amp;bbb=1"/>
          <p:cNvSpPr/>
          <p:nvPr/>
        </p:nvSpPr>
        <p:spPr>
          <a:xfrm>
            <a:off x="1149763" y="3781343"/>
            <a:ext cx="43481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维新运动期间各地重要报刊</a:t>
            </a:r>
            <a:endParaRPr lang="en-US" altLang="zh-CN" sz="2800" dirty="0"/>
          </a:p>
        </p:txBody>
      </p:sp>
      <p:sp>
        <p:nvSpPr>
          <p:cNvPr id="6" name="P_7_BD#69031daee?iti=11&amp;htil=1&amp;vcp=1&amp;pid=e4ad8d09a&amp;color=0,0,0&amp;vtp=1&amp;vaab=1&amp;bbb=1"/>
          <p:cNvSpPr/>
          <p:nvPr/>
        </p:nvSpPr>
        <p:spPr>
          <a:xfrm>
            <a:off x="7055771" y="3781343"/>
            <a:ext cx="36369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梁启超（1873—1929）</a:t>
            </a:r>
            <a:endParaRPr lang="en-US" altLang="zh-CN" sz="2800" dirty="0"/>
          </a:p>
        </p:txBody>
      </p:sp>
      <p:pic>
        <p:nvPicPr>
          <p:cNvPr id="7" name="图片 6" descr="梁启超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775911" y="1215816"/>
            <a:ext cx="1794652" cy="2438527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db794274?vcp=1&amp;pid=20f26000e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16247cd83?sp=1&amp;vcp=1&amp;pid=6db794274&amp;color=0,0,0&amp;vtp=1&amp;vaab=1&amp;bbb=1&amp;hb=1"/>
          <p:cNvSpPr/>
          <p:nvPr/>
        </p:nvSpPr>
        <p:spPr>
          <a:xfrm>
            <a:off x="539496" y="123346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康梁维新变法思想的核心是设议院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兴民权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实行君主立宪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点是将西方资产阶级政治学说同儒家思想结合起来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戊戌变法推动了近代中国文化教育事业的发展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在社会上起了思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想启蒙的作用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f5923fae?vcp=1&amp;pid=46f43b223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考点4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八国联军侵华与《辛丑条约》签订</a:t>
            </a:r>
            <a:endParaRPr lang="en-US" altLang="zh-CN" sz="3200" dirty="0"/>
          </a:p>
        </p:txBody>
      </p:sp>
      <p:sp>
        <p:nvSpPr>
          <p:cNvPr id="3" name="C_6_BD#fa67696cc?vcp=1&amp;pid=8f5923fae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c5e3eb770?vcp=1&amp;pid=fa67696cc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知道义和团运动和抗击八国联军侵华的史事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辛丑条约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主要内容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辛丑条约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对中国民族危机全面加深的影响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6afb6149?vcp=1&amp;pid=8f5923fae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38" name="P_7_BD#af1def4ab?colgroup=2,3,5,6,10&amp;vcp=1&amp;pid=16afb614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6592595"/>
              </p:ext>
            </p:extLst>
          </p:nvPr>
        </p:nvGraphicFramePr>
        <p:xfrm>
          <a:off x="539496" y="1295191"/>
          <a:ext cx="11112365" cy="2808924"/>
        </p:xfrm>
        <a:graphic>
          <a:graphicData uri="http://schemas.openxmlformats.org/drawingml/2006/table">
            <a:tbl>
              <a:tblPr/>
              <a:tblGrid>
                <a:gridCol w="11844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86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913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275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629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义和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团运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兴起时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19世纪末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帝国主义侵略的加剧和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外国传教士活动的猖獗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口号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扶清灭洋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清廷态度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剿灭—招抚—剿灭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评价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是具有广泛群众性的反帝斗争组织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但具有盲目排外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的落后性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对清政府的本质认识不清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带有迷信色彩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" name="P_7_BD#af1def4ab?colgroup=2,3,22&amp;vcp=1&amp;pid=16afb6149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8816063"/>
              </p:ext>
            </p:extLst>
          </p:nvPr>
        </p:nvGraphicFramePr>
        <p:xfrm>
          <a:off x="539496" y="2112930"/>
          <a:ext cx="11113458" cy="3347340"/>
        </p:xfrm>
        <a:graphic>
          <a:graphicData uri="http://schemas.openxmlformats.org/drawingml/2006/table">
            <a:tbl>
              <a:tblPr/>
              <a:tblGrid>
                <a:gridCol w="11771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96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84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八国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联军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侵华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1900年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镇压义和团运动（直接目的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进一步扩大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侵略权益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（根本目的）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列强罪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八国联军占领北京后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采取了报复性的屠杀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劫掠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人民抗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义和团在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廊坊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阻击八国联军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天津保卫战中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聂士成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壮烈殉国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af1def4ab?colgroup=2,3,22&amp;vcp=1&amp;pid=16afb6149&amp;color=0,0,0&amp;vtp=1&amp;vaab=1&amp;bt=1&amp;bbb=1">
            <a:extLst>
              <a:ext uri="{FF2B5EF4-FFF2-40B4-BE49-F238E27FC236}">
                <a16:creationId xmlns:a16="http://schemas.microsoft.com/office/drawing/2014/main" id="{9F9CF0D9-38A4-3D46-6C25-65A6E62F8F8E}"/>
              </a:ext>
            </a:extLst>
          </p:cNvPr>
          <p:cNvSpPr txBox="1"/>
          <p:nvPr/>
        </p:nvSpPr>
        <p:spPr>
          <a:xfrm>
            <a:off x="10934809" y="14045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P_7_BD#af1def4ab?colgroup=2,3,16,5&amp;vcp=1&amp;pid=16afb6149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368437"/>
              </p:ext>
            </p:extLst>
          </p:nvPr>
        </p:nvGraphicFramePr>
        <p:xfrm>
          <a:off x="539496" y="1536700"/>
          <a:ext cx="11112835" cy="4489196"/>
        </p:xfrm>
        <a:graphic>
          <a:graphicData uri="http://schemas.openxmlformats.org/drawingml/2006/table">
            <a:tbl>
              <a:tblPr/>
              <a:tblGrid>
                <a:gridCol w="11807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41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672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2979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4891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《辛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丑条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约》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的签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容及危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（1）赔款：清政府赔款白银4.5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亿两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39年还清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本息共计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9.8亿两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以海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盐税等税收作担保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——加剧了中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国人民的贫困和社会经济的凋敝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使清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政府的经济长期受制于列强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禁反帝：清政府保证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严禁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人民参加各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种形式的反帝活动——表明清政府沦为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列强统治中国的工具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6800"/>
                        </a:lnSpc>
                      </a:pPr>
                      <a:r>
                        <a:rPr lang="en-US" altLang="zh-CN" sz="93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af1def4ab.table_image?iti=12&amp;tii=15&amp;vcp=1&amp;pid=16afb614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66113" y="2718022"/>
            <a:ext cx="1874520" cy="941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af1def4ab.table_image?iti=12&amp;tii=16&amp;vcp=1&amp;pid=16afb6149&amp;color=0,0,0&amp;vtp=1&amp;vaab=1&amp;bbb=1&amp;hb=1"/>
          <p:cNvSpPr/>
          <p:nvPr/>
        </p:nvSpPr>
        <p:spPr>
          <a:xfrm>
            <a:off x="9424381" y="3786854"/>
            <a:ext cx="2157984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辛丑条约》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签订时的场景</a:t>
            </a:r>
            <a:endParaRPr lang="en-US" altLang="zh-CN" sz="2800" dirty="0"/>
          </a:p>
        </p:txBody>
      </p:sp>
      <p:sp>
        <p:nvSpPr>
          <p:cNvPr id="2" name="P_7_BD#af1def4ab?colgroup=2,3,16,5&amp;vcp=1&amp;pid=16afb6149&amp;color=0,0,0&amp;vtp=1&amp;vaab=1&amp;bt=1&amp;bbb=1">
            <a:extLst>
              <a:ext uri="{FF2B5EF4-FFF2-40B4-BE49-F238E27FC236}">
                <a16:creationId xmlns:a16="http://schemas.microsoft.com/office/drawing/2014/main" id="{195DA9AA-CD72-7074-7EF1-46465907BE6D}"/>
              </a:ext>
            </a:extLst>
          </p:cNvPr>
          <p:cNvSpPr txBox="1"/>
          <p:nvPr/>
        </p:nvSpPr>
        <p:spPr>
          <a:xfrm>
            <a:off x="10934186" y="8282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P_7_BD#af1def4ab?colgroup=2,3,14,7&amp;vcp=1&amp;pid=16afb6149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395161"/>
              </p:ext>
            </p:extLst>
          </p:nvPr>
        </p:nvGraphicFramePr>
        <p:xfrm>
          <a:off x="539496" y="1623568"/>
          <a:ext cx="11112835" cy="4315460"/>
        </p:xfrm>
        <a:graphic>
          <a:graphicData uri="http://schemas.openxmlformats.org/drawingml/2006/table">
            <a:tbl>
              <a:tblPr/>
              <a:tblGrid>
                <a:gridCol w="11989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60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131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95186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31546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《辛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丑条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约》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的签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容及危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（3）拆炮驻军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：清政府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拆毁大沽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炮台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允许外国军队驻扎在从北京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到山海关的铁路沿线要地——便利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了列强对清政府进行军事控制和直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接镇压中国人民的反帝活动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8400"/>
                        </a:lnSpc>
                      </a:pPr>
                      <a:r>
                        <a:rPr lang="en-US" altLang="zh-CN" sz="157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af1def4ab.table_image?iti=13&amp;tii=17&amp;vcp=1&amp;pid=16afb614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67152" y="1978882"/>
            <a:ext cx="1618488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af1def4ab.table_image?iti=13&amp;tii=18&amp;vcp=1&amp;pid=16afb6149&amp;color=0,0,0&amp;vtp=1&amp;vaab=1&amp;bbb=1&amp;hb=1"/>
          <p:cNvSpPr/>
          <p:nvPr/>
        </p:nvSpPr>
        <p:spPr>
          <a:xfrm>
            <a:off x="8768221" y="3971258"/>
            <a:ext cx="2816352" cy="25684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漫画《扯线木偶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</a:p>
          <a:p>
            <a:pPr algn="ctr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讽刺清政府沦为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4200"/>
              </a:lnSpc>
            </a:pP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洋人的朝廷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dirty="0"/>
          </a:p>
        </p:txBody>
      </p:sp>
      <p:sp>
        <p:nvSpPr>
          <p:cNvPr id="2" name="P_7_BD#af1def4ab?colgroup=2,3,14,7&amp;vcp=1&amp;pid=16afb6149&amp;color=0,0,0&amp;vtp=1&amp;vaab=1&amp;bt=1&amp;bbb=1">
            <a:extLst>
              <a:ext uri="{FF2B5EF4-FFF2-40B4-BE49-F238E27FC236}">
                <a16:creationId xmlns:a16="http://schemas.microsoft.com/office/drawing/2014/main" id="{BCBEF045-1DFB-B747-3594-1AB1446006C1}"/>
              </a:ext>
            </a:extLst>
          </p:cNvPr>
          <p:cNvSpPr txBox="1"/>
          <p:nvPr/>
        </p:nvSpPr>
        <p:spPr>
          <a:xfrm>
            <a:off x="10934186" y="9151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b3ea4551?vcp=1&amp;pid=dbc6b81f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0b90750ce?vcp=1&amp;pid=eb3ea455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95191"/>
            <a:ext cx="11064240" cy="3986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" name="P_7_BD#af1def4ab?colgroup=2,3,14,7&amp;vcp=1&amp;pid=16afb614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5782596"/>
              </p:ext>
            </p:extLst>
          </p:nvPr>
        </p:nvGraphicFramePr>
        <p:xfrm>
          <a:off x="539496" y="1623568"/>
          <a:ext cx="11112835" cy="4315460"/>
        </p:xfrm>
        <a:graphic>
          <a:graphicData uri="http://schemas.openxmlformats.org/drawingml/2006/table">
            <a:tbl>
              <a:tblPr/>
              <a:tblGrid>
                <a:gridCol w="11989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60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131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95186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31546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《辛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丑条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约》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的签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容及危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（4）划使馆界：划定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北京东交民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巷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为使馆界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允许各国派兵驻守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不准中国人居住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外国使馆成为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国中之国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和帝国主义侵略中国的大本营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使清政府完全处于各国军队的影响和控制之下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8400"/>
                        </a:lnSpc>
                      </a:pPr>
                      <a:r>
                        <a:rPr lang="en-US" altLang="zh-CN" sz="157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af1def4ab.table_image?iti=14&amp;tii=19&amp;vcp=1&amp;pid=16afb6149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67152" y="1978882"/>
            <a:ext cx="1618488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af1def4ab.table_image?iti=14&amp;tii=20&amp;vcp=1&amp;pid=16afb6149&amp;color=0,0,0&amp;mp=1&amp;vtp=1&amp;vaab=1&amp;bbb=1&amp;hb=1"/>
          <p:cNvSpPr/>
          <p:nvPr/>
        </p:nvSpPr>
        <p:spPr>
          <a:xfrm>
            <a:off x="8768221" y="3971258"/>
            <a:ext cx="2816352" cy="25684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漫画《扯线木偶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</a:p>
          <a:p>
            <a:pPr algn="ctr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讽刺清政府沦为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4200"/>
              </a:lnSpc>
            </a:pP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洋人的朝廷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dirty="0"/>
          </a:p>
        </p:txBody>
      </p:sp>
      <p:sp>
        <p:nvSpPr>
          <p:cNvPr id="2" name="P_7_BD#af1def4ab?colgroup=2,3,14,7&amp;vcp=1&amp;pid=16afb6149&amp;color=0,0,0&amp;mp=1&amp;vtp=1&amp;vaab=1&amp;bt=1&amp;bbb=1">
            <a:extLst>
              <a:ext uri="{FF2B5EF4-FFF2-40B4-BE49-F238E27FC236}">
                <a16:creationId xmlns:a16="http://schemas.microsoft.com/office/drawing/2014/main" id="{D56EA317-99B7-8E6B-75BE-A9945C702A04}"/>
              </a:ext>
            </a:extLst>
          </p:cNvPr>
          <p:cNvSpPr txBox="1"/>
          <p:nvPr/>
        </p:nvSpPr>
        <p:spPr>
          <a:xfrm>
            <a:off x="10934186" y="9151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" name="P_7_BD#af1def4ab?colgroup=2,3,14,7&amp;vcp=1&amp;pid=16afb614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1149326"/>
              </p:ext>
            </p:extLst>
          </p:nvPr>
        </p:nvGraphicFramePr>
        <p:xfrm>
          <a:off x="539496" y="1623568"/>
          <a:ext cx="11112835" cy="4315460"/>
        </p:xfrm>
        <a:graphic>
          <a:graphicData uri="http://schemas.openxmlformats.org/drawingml/2006/table">
            <a:tbl>
              <a:tblPr/>
              <a:tblGrid>
                <a:gridCol w="11989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60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131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95186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31546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《辛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丑条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约》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的签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容及危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（5）更改机构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：改总理衙门为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务部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班列六部之前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——便于列强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迫使清政府按照其意图实行卖国的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外交政策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8400"/>
                        </a:lnSpc>
                      </a:pPr>
                      <a:r>
                        <a:rPr lang="en-US" altLang="zh-CN" sz="157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af1def4ab.table_image?iti=15&amp;tii=21&amp;vcp=1&amp;pid=16afb6149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67152" y="1978882"/>
            <a:ext cx="1618488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af1def4ab.table_image?iti=15&amp;tii=22&amp;vcp=1&amp;pid=16afb6149&amp;color=0,0,0&amp;mp=1&amp;vtp=1&amp;vaab=1&amp;bbb=1&amp;hb=1"/>
          <p:cNvSpPr/>
          <p:nvPr/>
        </p:nvSpPr>
        <p:spPr>
          <a:xfrm>
            <a:off x="8768221" y="3971258"/>
            <a:ext cx="2816352" cy="25684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漫画《扯线木偶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</a:p>
          <a:p>
            <a:pPr algn="ctr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讽刺清政府沦为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4200"/>
              </a:lnSpc>
            </a:pP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洋人的朝廷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dirty="0"/>
          </a:p>
        </p:txBody>
      </p:sp>
      <p:sp>
        <p:nvSpPr>
          <p:cNvPr id="2" name="P_7_BD#af1def4ab?colgroup=2,3,14,7&amp;vcp=1&amp;pid=16afb6149&amp;color=0,0,0&amp;mp=1&amp;vtp=1&amp;vaab=1&amp;bt=1&amp;bbb=1">
            <a:extLst>
              <a:ext uri="{FF2B5EF4-FFF2-40B4-BE49-F238E27FC236}">
                <a16:creationId xmlns:a16="http://schemas.microsoft.com/office/drawing/2014/main" id="{51C7465F-288A-AA91-8F35-C11FAB26404B}"/>
              </a:ext>
            </a:extLst>
          </p:cNvPr>
          <p:cNvSpPr txBox="1"/>
          <p:nvPr/>
        </p:nvSpPr>
        <p:spPr>
          <a:xfrm>
            <a:off x="10934186" y="9151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" name="P_7_BD#af1def4ab?colgroup=2,3,23&amp;vcp=1&amp;pid=16afb6149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2054728"/>
              </p:ext>
            </p:extLst>
          </p:nvPr>
        </p:nvGraphicFramePr>
        <p:xfrm>
          <a:off x="539496" y="2388584"/>
          <a:ext cx="11113458" cy="2785428"/>
        </p:xfrm>
        <a:graphic>
          <a:graphicData uri="http://schemas.openxmlformats.org/drawingml/2006/table">
            <a:tbl>
              <a:tblPr/>
              <a:tblGrid>
                <a:gridCol w="11952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19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480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《辛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丑条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约》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的签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是中国近代史上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赔款数目最庞大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主权丧失最严重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不平等条约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420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清政府沦为帝国主义列强统治中国的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完全陷入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半殖民地半封建社会的深渊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af1def4ab?colgroup=2,3,23&amp;vcp=1&amp;pid=16afb6149&amp;color=0,0,0&amp;vtp=1&amp;vaab=1&amp;bt=1&amp;bbb=1">
            <a:extLst>
              <a:ext uri="{FF2B5EF4-FFF2-40B4-BE49-F238E27FC236}">
                <a16:creationId xmlns:a16="http://schemas.microsoft.com/office/drawing/2014/main" id="{20A6992D-A7C6-865A-7B4D-9F87B820B5A4}"/>
              </a:ext>
            </a:extLst>
          </p:cNvPr>
          <p:cNvSpPr txBox="1"/>
          <p:nvPr/>
        </p:nvSpPr>
        <p:spPr>
          <a:xfrm>
            <a:off x="10934809" y="168017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2ac91357?vcp=1&amp;pid=8f5923fae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pic>
        <p:nvPicPr>
          <p:cNvPr id="3" name="P_7_BD#d3c210e8f?vcp=1&amp;pid=62ac9135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5840" y="1295191"/>
            <a:ext cx="10186416" cy="4965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0a7e6f34?vcp=1&amp;pid=8f5923fae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ea9112552?sp=1&amp;vcp=1&amp;pid=60a7e6f34&amp;color=0,0,0&amp;vtp=1&amp;vaab=1&amp;bbb=1&amp;hb=1"/>
          <p:cNvSpPr/>
          <p:nvPr/>
        </p:nvSpPr>
        <p:spPr>
          <a:xfrm>
            <a:off x="539496" y="123346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zh-CN" altLang="en-US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扶清灭洋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的口号既表现出中国人民反对帝国主义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挽救民族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危亡的强烈愿望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又表现出义和团对清政府的本质认识不清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导致其对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清政府放松警惕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具有盲目排外的落后性和朴素的爱国意识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辛丑条约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反映了帝国主义灭亡中国的图谋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条约签订以后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清政府在经济上受制于列强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同时处于列强的监控之下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清政府保证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严禁人民参加各种形式的反帝活动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表明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清政府已完全沦为列强统治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中国的工具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成为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洋人的朝廷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4b65aa4f.fixed?vcp=1&amp;pid=e82ba076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近代化的早期探索与民族危机的加剧</a:t>
            </a:r>
            <a:endParaRPr lang="en-US" altLang="zh-CN" sz="4000" dirty="0"/>
          </a:p>
        </p:txBody>
      </p:sp>
      <p:sp>
        <p:nvSpPr>
          <p:cNvPr id="3" name="C_4_BD#b4b65aa4f.fixed?vcp=1&amp;pid=e82ba0763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_1#eee0415d3?vaa=1&amp;vcp=1&amp;vis=1&amp;pid=b4b65aa4f&amp;color=0,0,0&amp;vtp=1&amp;vaab=1&amp;bt=1&amp;bbb=1&amp;hb=1"/>
          <p:cNvSpPr/>
          <p:nvPr/>
        </p:nvSpPr>
        <p:spPr>
          <a:xfrm>
            <a:off x="539496" y="554400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【观点论述】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（2024·安徽·中考，有改动）（12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）阅读材料，完成下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列探究活动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1873年，梁启超生于广东新会。12岁入广州学海堂。16岁中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举人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。22岁协助康有为发动“公车上书”，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由此拉开了变法维新运动的序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幕。23岁任《时务报》主笔，撰写《变法通议》等文章，强调</a:t>
            </a:r>
            <a:r>
              <a:rPr lang="zh-CN" altLang="en-US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法者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天下之公器也；变者，天下之公理也</a:t>
            </a:r>
            <a:r>
              <a:rPr lang="zh-CN" altLang="en-US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。25岁参与戊戌变法，失败后流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亡日本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。27岁发表《少年中国说》，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指出</a:t>
            </a:r>
            <a:r>
              <a:rPr lang="zh-CN" altLang="en-US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故今日之责任，不在他人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而全在我少年</a:t>
            </a:r>
            <a:r>
              <a:rPr lang="zh-CN" altLang="en-US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。42岁发表《异哉所谓国体问题者》，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参加护国运动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52岁任清华研究院导师。1929年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病逝于北平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据吴其昌著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梁启超传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_1#7a51f91b6?vaa=1&amp;vcp=1&amp;vis=1&amp;pid=eee0415d3&amp;color=0,0,0&amp;vtp=1&amp;vaab=1&amp;bt=1&amp;bbb=1"/>
          <p:cNvSpPr/>
          <p:nvPr/>
        </p:nvSpPr>
        <p:spPr>
          <a:xfrm>
            <a:off x="539496" y="16338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（1）根据材料并结合所学知识，指出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公车上书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的历史背景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6_AS.1_1#7a51f91b6?vaa=1&amp;vcp=1&amp;vis=1&amp;pid=eee0415d3&amp;color=0,0,0&amp;vtp=1&amp;vaab=1&amp;bbb=1&amp;hb=1"/>
          <p:cNvSpPr/>
          <p:nvPr/>
        </p:nvSpPr>
        <p:spPr>
          <a:xfrm>
            <a:off x="539496" y="2815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第一问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为材料型解析题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根据关键信息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“公车上书”“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变法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维新运动</a:t>
            </a:r>
            <a:r>
              <a:rPr lang="zh-CN" altLang="en-US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并结合所学知识回答即可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6_AN.2_1#7a51f91b6?vaa=1&amp;vcp=1&amp;vis=1&amp;pid=eee0415d3&amp;color=0,0,0&amp;vtp=1&amp;vaab=1&amp;bbb=1"/>
          <p:cNvSpPr/>
          <p:nvPr/>
        </p:nvSpPr>
        <p:spPr>
          <a:xfrm>
            <a:off x="539496" y="4361243"/>
            <a:ext cx="94569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背景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马关条约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签订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民族危机严重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。（2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5_1#7c33ee650?vaa=1&amp;vcp=1&amp;vis=1&amp;pid=eee0415d3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（2）从材料中选取五项信息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，运用表格或年代尺制作一份简要的梁启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超年谱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6_AS.1_1#7c33ee650?vaa=1&amp;vcp=1&amp;vis=1&amp;pid=eee0415d3&amp;color=0,0,0&amp;vtp=1&amp;vaab=1&amp;bbb=1"/>
          <p:cNvSpPr/>
          <p:nvPr/>
        </p:nvSpPr>
        <p:spPr>
          <a:xfrm>
            <a:off x="539496" y="18296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选取重要时间点及相关事件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绘制表格或年代尺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6_AN.2_1#7c33ee650?vaa=1&amp;vcp=1&amp;vis=1&amp;pid=eee0415d3&amp;color=0,0,0&amp;vtp=1&amp;vaab=1&amp;bbb=1"/>
          <p:cNvSpPr/>
          <p:nvPr/>
        </p:nvSpPr>
        <p:spPr>
          <a:xfrm>
            <a:off x="539496" y="24512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示例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】（4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pic>
        <p:nvPicPr>
          <p:cNvPr id="5" name="QO_6_AN.2_1#7c33ee650?vaa=1&amp;vcp=1&amp;vis=1&amp;pid=eee0415d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001343" y="2774805"/>
            <a:ext cx="4677708" cy="349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" name="QO_6_AN.2_1#7c33ee650?colgroup=13,16&amp;vaa=1&amp;vcp=1&amp;vis=1&amp;pid=eee0415d3&amp;color=0,0,0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9591688"/>
              </p:ext>
            </p:extLst>
          </p:nvPr>
        </p:nvGraphicFramePr>
        <p:xfrm>
          <a:off x="1815008" y="1743010"/>
          <a:ext cx="7933428" cy="3378520"/>
        </p:xfrm>
        <a:graphic>
          <a:graphicData uri="http://schemas.openxmlformats.org/drawingml/2006/table">
            <a:tbl>
              <a:tblPr/>
              <a:tblGrid>
                <a:gridCol w="18685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64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FF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FF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1873年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FF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生于广东新会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1895年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FF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协助康有为发动</a:t>
                      </a:r>
                      <a:r>
                        <a:rPr lang="zh-CN" altLang="en-US" sz="2800" b="0" i="0" dirty="0">
                          <a:solidFill>
                            <a:srgbClr val="FF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FF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公车上书</a:t>
                      </a:r>
                      <a:r>
                        <a:rPr lang="zh-CN" altLang="en-US" sz="2800" b="0" i="0" dirty="0">
                          <a:solidFill>
                            <a:srgbClr val="FF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1898年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FF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参与戊戌变法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1915年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FF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参加护国运动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1929年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FF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病逝于北平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23196c1c?vcp=1&amp;pid=dbc6b81f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c59034a37?colgroup=5,24&amp;vcp=1&amp;pid=223196c1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9841714"/>
              </p:ext>
            </p:extLst>
          </p:nvPr>
        </p:nvGraphicFramePr>
        <p:xfrm>
          <a:off x="539496" y="1295191"/>
          <a:ext cx="11091672" cy="3363660"/>
        </p:xfrm>
        <a:graphic>
          <a:graphicData uri="http://schemas.openxmlformats.org/drawingml/2006/table">
            <a:tbl>
              <a:tblPr/>
              <a:tblGrid>
                <a:gridCol w="1975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165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民族危机进一步加深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中国逐步沦为半殖民地半封建社会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洋务运动开启了中国近代化进程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民族资本主义产生并得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到初步发展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列强对中国的侵略由以商品输出为主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转为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以资本输出为主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地主阶级洋务派主张学习西方先进的科学技术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资产阶级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维新派主张实行君主立宪制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学习西方逐渐深入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8_1#39b2f6152?vaa=1&amp;vcp=1&amp;vis=1&amp;pid=eee0415d3&amp;color=0,0,0&amp;vtp=1&amp;vaab=1&amp;bt=1&amp;bbb=1&amp;hb=1"/>
          <p:cNvSpPr/>
          <p:nvPr/>
        </p:nvSpPr>
        <p:spPr>
          <a:xfrm>
            <a:off x="539496" y="89966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（3）根据材料并结合所学知识，谈谈你对梁启超的认识。（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点明确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史论结合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表述清晰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，100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字左右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6_AS.1_1#39b2f6152?vaa=1&amp;vcp=1&amp;vis=1&amp;pid=eee0415d3&amp;color=0,0,0&amp;vtp=1&amp;vaab=1&amp;bbb=1&amp;hb=1"/>
          <p:cNvSpPr/>
          <p:nvPr/>
        </p:nvSpPr>
        <p:spPr>
          <a:xfrm>
            <a:off x="539496" y="218268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第三问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为观点论述题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可结合材料及所学知识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从梁启超的历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史地位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重要活动等方面回答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6_AN.2_1#39b2f6152?vaa=1&amp;vcp=1&amp;vis=1&amp;pid=eee0415d3&amp;color=0,0,0&amp;vtp=1&amp;vaab=1&amp;bbb=1&amp;hb=1"/>
          <p:cNvSpPr/>
          <p:nvPr/>
        </p:nvSpPr>
        <p:spPr>
          <a:xfrm>
            <a:off x="539496" y="37040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示例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梁启超是中国近代著名的思想家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政治活动家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学者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他围绕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救亡图存的时代主题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宣传维新变法思想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参与戊戌变法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积极参加护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国运动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维护共和制度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虽然有资产阶级的历史局限性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但梁启超为国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奋斗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追求进步的精神值得我们学习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。（6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c15969252?vcp=1&amp;pid=b4b65aa4f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请完成第241—242页［备考练习］习题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b413df0d.fixed?vcp=1&amp;pid=e82ba076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700"/>
              </a:lnSpc>
            </a:pPr>
            <a:r>
              <a:rPr lang="en-US" altLang="zh-CN" sz="3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第9讲</a:t>
            </a:r>
            <a:r>
              <a:rPr lang="en-US" altLang="zh-CN" sz="3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近代化的早期探索与民族危机的加剧</a:t>
            </a:r>
            <a:endParaRPr lang="en-US" altLang="zh-CN" sz="3800" dirty="0"/>
          </a:p>
        </p:txBody>
      </p:sp>
      <p:sp>
        <p:nvSpPr>
          <p:cNvPr id="3" name="C_4_BD#6b413df0d.fixed?vcp=1&amp;pid=e82ba0763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700"/>
              </a:lnSpc>
            </a:pPr>
            <a:r>
              <a:rPr lang="en-US" altLang="zh-CN" sz="3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3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第9讲</a:t>
            </a:r>
            <a:r>
              <a:rPr lang="en-US" altLang="zh-CN" sz="3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近代化的早期探索与民族危机的加剧</a:t>
            </a:r>
            <a:endParaRPr lang="en-US" altLang="zh-CN" sz="3800" dirty="0"/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99b85220?vcp=1&amp;pid=6b413df0d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11_1#bf7d325f9?vaa=1&amp;vcp=1&amp;vis=1&amp;pid=f99b85220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1.（2024·广西贺州·模拟）1866年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，三口通商大臣崇厚筹办天津机器局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东局和西局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。东局原址位于天津城东贾家沽道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，是中国第一家近代化火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药厂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这一洋务企业创办的目的是(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2_1#bf7d325f9.bracket?vaa=1&amp;vcp=1&amp;vis=1&amp;pid=f99b85220&amp;color=0,0,0&amp;vpa=1&amp;vtp=1&amp;vaab=1"/>
          <p:cNvSpPr/>
          <p:nvPr/>
        </p:nvSpPr>
        <p:spPr>
          <a:xfrm>
            <a:off x="6150515" y="25493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11_2#bf7d325f9.choices?vaa=1&amp;vcp=1&amp;vis=1&amp;pid=f99b85220&amp;color=0,0,0&amp;vtp=1&amp;vaab=1&amp;bbb=1"/>
          <p:cNvSpPr/>
          <p:nvPr/>
        </p:nvSpPr>
        <p:spPr>
          <a:xfrm>
            <a:off x="539496" y="31835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.自强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B.科学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C.民主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.共和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3_1#274bdad66?vaa=1&amp;vcp=1&amp;vis=1&amp;pid=f99b85220&amp;color=0,0,0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2.（2024·广东汕尾·模拟）邓小平曾说：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中国是带着首都被敌人攻占的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耻辱进入20世纪的。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这场世纪之交的耻辱的战争导致了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4_1#274bdad66.bracket?vaa=1&amp;vcp=1&amp;vis=1&amp;pid=f99b85220&amp;color=0,0,0&amp;vpa=2&amp;vtp=1&amp;vaab=1"/>
          <p:cNvSpPr/>
          <p:nvPr/>
        </p:nvSpPr>
        <p:spPr>
          <a:xfrm>
            <a:off x="9508078" y="215633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D</a:t>
            </a:r>
            <a:endParaRPr lang="en-US" altLang="zh-CN" sz="2800" dirty="0"/>
          </a:p>
        </p:txBody>
      </p:sp>
      <p:sp>
        <p:nvSpPr>
          <p:cNvPr id="4" name="QC_6_BD.13_2#274bdad66.choices?vaa=1&amp;vcp=1&amp;vis=1&amp;pid=f99b85220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A.圆明园被烧毁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.列强掀起瓜分中国的狂潮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.日本占据台湾全岛及所有附属各岛屿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.北京东交民巷成为使馆界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a8758ae6?vcp=1&amp;pid=6b413df0d&amp;color=199,134,85&amp;vtp=1&amp;vaab=1&amp;bt=1&amp;bbb=1"/>
          <p:cNvSpPr/>
          <p:nvPr/>
        </p:nvSpPr>
        <p:spPr>
          <a:xfrm>
            <a:off x="539496" y="554400"/>
            <a:ext cx="11109960" cy="6097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15_1#eda8d196b?vaa=1&amp;vcp=1&amp;vis=1&amp;pid=9a8758ae6&amp;color=0,0,0&amp;vtp=1&amp;vaab=1&amp;bbb=1&amp;hb=1"/>
          <p:cNvSpPr/>
          <p:nvPr/>
        </p:nvSpPr>
        <p:spPr>
          <a:xfrm>
            <a:off x="539496" y="1223147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3.（2024·广西南宁·模拟·有改动）奕䜣认为中国和外国的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语言不通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文字难辨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为此要求设立京师同文馆，课程初设英、法、俄文，后增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添算学、天文等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由此判断京师同文馆的作用是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_1#eda8d196b.bracket?vaa=1&amp;vcp=1&amp;vis=1&amp;pid=9a8758ae6&amp;color=0,0,0&amp;vpa=3&amp;vtp=1&amp;vaab=1"/>
          <p:cNvSpPr/>
          <p:nvPr/>
        </p:nvSpPr>
        <p:spPr>
          <a:xfrm>
            <a:off x="8176164" y="2412312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C</a:t>
            </a:r>
            <a:endParaRPr lang="en-US" altLang="zh-CN" sz="2800" dirty="0"/>
          </a:p>
        </p:txBody>
      </p:sp>
      <p:sp>
        <p:nvSpPr>
          <p:cNvPr id="5" name="QC_6_BD.15_2#eda8d196b.choices?vaa=1&amp;vcp=1&amp;vis=1&amp;pid=9a8758ae6&amp;color=0,0,0&amp;vtp=1&amp;vaab=1&amp;bbb=1"/>
          <p:cNvSpPr/>
          <p:nvPr/>
        </p:nvSpPr>
        <p:spPr>
          <a:xfrm>
            <a:off x="539496" y="2993813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A.维护了清王朝的封建统治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B.发展了资本主义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C.培养了人才和传播了西学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D.抵制了外来侵略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BD.17_1#59c5b2bb3?vaa=1&amp;vcp=1&amp;vis=1&amp;pid=9a8758ae6&amp;color=0,0,0&amp;vtp=1&amp;vaab=1&amp;bbb=1&amp;hb=1"/>
          <p:cNvSpPr/>
          <p:nvPr/>
        </p:nvSpPr>
        <p:spPr>
          <a:xfrm>
            <a:off x="623792" y="1890793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4.（2024·广西柳州·模拟）对同类历史事件进行对比是学习历史的基本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素养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洋务运动与彼得一世改革对本国历史进程起到的共同作用是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18_1#59c5b2bb3.bracket?vaa=1&amp;vcp=1&amp;vis=1&amp;pid=9a8758ae6&amp;color=0,0,0&amp;vpa=4&amp;vtp=1&amp;vaab=1"/>
          <p:cNvSpPr/>
          <p:nvPr/>
        </p:nvSpPr>
        <p:spPr>
          <a:xfrm>
            <a:off x="971899" y="3003250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C_6_BD.17_2#59c5b2bb3.choices?vaa=1&amp;vcp=1&amp;vis=1&amp;pid=9a8758ae6&amp;color=0,0,0&amp;vtp=1&amp;vaab=1&amp;bbb=1"/>
          <p:cNvSpPr/>
          <p:nvPr/>
        </p:nvSpPr>
        <p:spPr>
          <a:xfrm>
            <a:off x="623792" y="3523442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A.都瓦解了封建制度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B.都改变了社会性质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C.都实现了富国强兵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D.都开启了近代化进程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9_1#049e9b7bf?vaa=1&amp;vcp=1&amp;vis=1&amp;pid=9a8758ae6&amp;color=0,0,0&amp;vtp=1&amp;vaab=1&amp;bt=1&amp;bbb=1&amp;hb=1"/>
          <p:cNvSpPr/>
          <p:nvPr/>
        </p:nvSpPr>
        <p:spPr>
          <a:xfrm>
            <a:off x="539496" y="1177871"/>
            <a:ext cx="11109960" cy="27010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5.（2024·河南驻马店·模拟）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在官办企业的倡导下，随着洋务运动的深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入进行，那些达官显贵以办洋务为荣，再不以经商为耻，从根本上动摇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了几千年的中国农业文明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‘重农轻商’的观念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这说明洋务运动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0_1#049e9b7bf.bracket?vaa=1&amp;vcp=1&amp;vis=1&amp;pid=9a8758ae6&amp;color=0,0,0&amp;vpa=5&amp;vtp=1&amp;vaab=1"/>
          <p:cNvSpPr/>
          <p:nvPr/>
        </p:nvSpPr>
        <p:spPr>
          <a:xfrm>
            <a:off x="539496" y="3212908"/>
            <a:ext cx="712922" cy="10646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C</a:t>
            </a:r>
            <a:endParaRPr lang="en-US" altLang="zh-CN" sz="2800" dirty="0"/>
          </a:p>
        </p:txBody>
      </p:sp>
      <p:sp>
        <p:nvSpPr>
          <p:cNvPr id="4" name="QC_6_BD.19_2#049e9b7bf.choices?vaa=1&amp;vcp=1&amp;vis=1&amp;pid=9a8758ae6&amp;color=0,0,0&amp;vtp=1&amp;vaab=1&amp;bbb=1"/>
          <p:cNvSpPr/>
          <p:nvPr/>
        </p:nvSpPr>
        <p:spPr>
          <a:xfrm>
            <a:off x="539496" y="367685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A.促进了资本主义的发展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B.摧毁了中国的自然经济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C.引起了思想领域的变革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D.从根本上触及了旧制度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1_1#26ae49b46?vaa=1&amp;vcp=1&amp;vis=1&amp;pid=9a8758ae6&amp;color=0,0,0&amp;vtp=1&amp;vaab=1&amp;bt=1&amp;bbb=1&amp;hb=1"/>
          <p:cNvSpPr/>
          <p:nvPr/>
        </p:nvSpPr>
        <p:spPr>
          <a:xfrm>
            <a:off x="539496" y="1172476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6.（2024·安徽·中考）甲午战争前，外国对中国的资本输出数量不多。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甲午战争后，帝国主义通过设厂、筑路、开矿等方式加大对华投资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1902年投资总额达15亿美元，比甲午战争前增加5至8倍。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这一变化反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映了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26ae49b46.bracket?vaa=1&amp;vcp=1&amp;vis=1&amp;pid=9a8758ae6&amp;color=0,0,0&amp;vpa=6&amp;vtp=1&amp;vaab=1"/>
          <p:cNvSpPr/>
          <p:nvPr/>
        </p:nvSpPr>
        <p:spPr>
          <a:xfrm>
            <a:off x="1188876" y="2958541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D</a:t>
            </a:r>
            <a:endParaRPr lang="en-US" altLang="zh-CN" sz="2800" dirty="0"/>
          </a:p>
        </p:txBody>
      </p:sp>
      <p:sp>
        <p:nvSpPr>
          <p:cNvPr id="4" name="QC_6_BD.21_2#26ae49b46.choices?vaa=1&amp;vcp=1&amp;vis=1&amp;pid=9a8758ae6&amp;color=0,0,0&amp;vtp=1&amp;vaab=1&amp;bbb=1"/>
          <p:cNvSpPr/>
          <p:nvPr/>
        </p:nvSpPr>
        <p:spPr>
          <a:xfrm>
            <a:off x="539496" y="3478733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A.洋务运动未能取得成效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B.中国开始丧失关税自主权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C.民族资本主义发展停滞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D.西方列强经济侵略的加剧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23_1#99fb28fa9?vaa=1&amp;vcp=1&amp;vis=1&amp;pid=9a8758ae6&amp;color=0,0,0&amp;vtp=1&amp;vaab=1&amp;bbb=1&amp;hb=1"/>
          <p:cNvSpPr/>
          <p:nvPr/>
        </p:nvSpPr>
        <p:spPr>
          <a:xfrm>
            <a:off x="539496" y="1720312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7.（2024·天津·中考）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自上而下的改革在学习和吸收西方现代文明，特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别是建立现代的政治制度方面被证明行不通，中国必须通过革命走现代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化的独特道路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文中的“改革”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24_1#99fb28fa9.bracket?vaa=1&amp;vcp=1&amp;vis=1&amp;pid=9a8758ae6&amp;color=0,0,0&amp;vpa=7&amp;vtp=1&amp;vaab=1"/>
          <p:cNvSpPr/>
          <p:nvPr/>
        </p:nvSpPr>
        <p:spPr>
          <a:xfrm>
            <a:off x="6761702" y="2909477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B</a:t>
            </a:r>
            <a:endParaRPr lang="en-US" altLang="zh-CN" sz="2800" dirty="0"/>
          </a:p>
        </p:txBody>
      </p:sp>
      <p:sp>
        <p:nvSpPr>
          <p:cNvPr id="7" name="QC_6_BD.23_2#99fb28fa9.choices?vaa=1&amp;vcp=1&amp;vis=1&amp;pid=9a8758ae6&amp;color=0,0,0&amp;vtp=1&amp;vaab=1&amp;bbb=1"/>
          <p:cNvSpPr/>
          <p:nvPr/>
        </p:nvSpPr>
        <p:spPr>
          <a:xfrm>
            <a:off x="539496" y="3429669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761615" algn="l"/>
                <a:tab pos="5485130" algn="l"/>
                <a:tab pos="85642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A.洋务运动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B.戊戌变法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C.义和团运动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D.辛亥革命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6f43b223.fixed?vcp=1&amp;pid=e82ba076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近代化的早期探索与民族危机的加剧</a:t>
            </a:r>
            <a:endParaRPr lang="en-US" altLang="zh-CN" sz="4000" dirty="0"/>
          </a:p>
        </p:txBody>
      </p:sp>
      <p:sp>
        <p:nvSpPr>
          <p:cNvPr id="3" name="C_4_BD#46f43b223.fixed?vcp=1&amp;pid=e82ba0763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5_1#97401535b?sp=1&amp;vaa=1&amp;vcp=1&amp;vis=1&amp;pid=9a8758ae6&amp;color=0,0,0&amp;vtp=1&amp;vaab=1&amp;bt=1&amp;bbb=1&amp;hb=1"/>
          <p:cNvSpPr/>
          <p:nvPr/>
        </p:nvSpPr>
        <p:spPr>
          <a:xfrm>
            <a:off x="539496" y="971663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8.（2024·山东济宁·中考）下图描绘了慈禧太后仓皇逃出北京城的场景。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当时慈禧出逃是由于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97401535b.bracket?vaa=1&amp;vcp=1&amp;vis=1&amp;pid=9a8758ae6&amp;color=0,0,0&amp;vpa=8&amp;vtp=1&amp;vaab=1"/>
          <p:cNvSpPr/>
          <p:nvPr/>
        </p:nvSpPr>
        <p:spPr>
          <a:xfrm>
            <a:off x="4016915" y="1548053"/>
            <a:ext cx="515938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C_6_BD.25_2#97401535b?htil=2&amp;vaa=1&amp;vcp=1&amp;vis=1&amp;pid=9a8758ae6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517" y="2334273"/>
            <a:ext cx="3303735" cy="2358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BD.25_3#97401535b.choices?htil=2&amp;vaa=1&amp;vcp=1&amp;vis=1&amp;pid=9a8758ae6&amp;color=0,0,0&amp;vtp=1&amp;vaab=1&amp;bbb=1&amp;hs=1"/>
          <p:cNvSpPr/>
          <p:nvPr/>
        </p:nvSpPr>
        <p:spPr>
          <a:xfrm>
            <a:off x="539496" y="4692282"/>
            <a:ext cx="8577072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4396486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A.英法联军攻占了北京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B.甲午战争中清朝战败</a:t>
            </a:r>
            <a:endParaRPr lang="en-US" altLang="zh-CN" sz="2800" dirty="0"/>
          </a:p>
          <a:p>
            <a:pPr latinLnBrk="1">
              <a:lnSpc>
                <a:spcPts val="4400"/>
              </a:lnSpc>
              <a:tabLst>
                <a:tab pos="4396486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C.义和团发动反清起义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D.八国联军进逼北京城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BD.27_1#2f05fb45f?vaa=1&amp;vcp=1&amp;vis=1&amp;pid=9a8758ae6&amp;color=0,0,0&amp;vtp=1&amp;vaab=1&amp;bbb=1&amp;hb=1&amp;hs=1"/>
          <p:cNvSpPr/>
          <p:nvPr/>
        </p:nvSpPr>
        <p:spPr>
          <a:xfrm>
            <a:off x="740974" y="1689315"/>
            <a:ext cx="11109960" cy="1649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9.（2024·广西南宁·模拟）某同学在探究活动中搜集到油画《圆明园劫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难》、图片《轮船招商局》、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电影《甲午风云》和史学论著《戊戌思潮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纵横论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由此推测，他探究的主题应是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28_1#2f05fb45f.bracket?vaa=1&amp;vcp=1&amp;vis=1&amp;pid=9a8758ae6&amp;color=0,0,0&amp;vpa=9&amp;vtp=1&amp;vaab=1"/>
          <p:cNvSpPr/>
          <p:nvPr/>
        </p:nvSpPr>
        <p:spPr>
          <a:xfrm>
            <a:off x="7475283" y="2837205"/>
            <a:ext cx="515938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6_BD.27_2#2f05fb45f.choices?vaa=1&amp;vcp=1&amp;vis=1&amp;pid=9a8758ae6&amp;color=0,0,0&amp;vtp=1&amp;vaab=1&amp;bbb=1&amp;hs=1"/>
          <p:cNvSpPr/>
          <p:nvPr/>
        </p:nvSpPr>
        <p:spPr>
          <a:xfrm>
            <a:off x="740974" y="3549112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A.民族危机与救亡图存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B.资产阶级民主革命</a:t>
            </a:r>
            <a:endParaRPr lang="en-US" altLang="zh-CN" sz="2800" dirty="0"/>
          </a:p>
          <a:p>
            <a:pPr latinLnBrk="1">
              <a:lnSpc>
                <a:spcPts val="44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C.新民主主义革命的开始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D.中华民族的抗日战争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70e48c98?vcp=1&amp;pid=6b413df0d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29_1#36245bca0?sp=1&amp;vaa=1&amp;vcp=1&amp;vis=1&amp;pid=470e48c98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（2024·广东中山·模拟，有改动）乡土文化的学习是厚植家国情怀的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重要途径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。阅读材料，完成下列要求。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61" name="QO_6_BD.29_2#36245bca0?colgroup=10,11,8&amp;vaa=1&amp;vcp=1&amp;vis=1&amp;pid=470e48c9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5917448"/>
              </p:ext>
            </p:extLst>
          </p:nvPr>
        </p:nvGraphicFramePr>
        <p:xfrm>
          <a:off x="539496" y="3245276"/>
          <a:ext cx="11082528" cy="2404682"/>
        </p:xfrm>
        <a:graphic>
          <a:graphicData uri="http://schemas.openxmlformats.org/drawingml/2006/table">
            <a:tbl>
              <a:tblPr/>
              <a:tblGrid>
                <a:gridCol w="38039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9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08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3918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0700"/>
                        </a:lnSpc>
                      </a:pPr>
                      <a:r>
                        <a:rPr lang="en-US" altLang="zh-CN" sz="59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林则徐销烟池遗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0700"/>
                        </a:lnSpc>
                      </a:pPr>
                      <a:r>
                        <a:rPr lang="en-US" altLang="zh-CN" sz="59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黄花岗七十二烈士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9900"/>
                        </a:lnSpc>
                      </a:pPr>
                      <a:r>
                        <a:rPr lang="en-US" altLang="zh-CN" sz="55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黄埔军校旧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8" name="图片 7" descr="IMG_256"/>
          <p:cNvPicPr/>
          <p:nvPr/>
        </p:nvPicPr>
        <p:blipFill>
          <a:blip r:embed="rId3"/>
          <a:stretch>
            <a:fillRect/>
          </a:stretch>
        </p:blipFill>
        <p:spPr>
          <a:xfrm>
            <a:off x="1598185" y="3336716"/>
            <a:ext cx="1810512" cy="125272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IMG_257"/>
          <p:cNvPicPr/>
          <p:nvPr/>
        </p:nvPicPr>
        <p:blipFill>
          <a:blip r:embed="rId4"/>
          <a:stretch>
            <a:fillRect/>
          </a:stretch>
        </p:blipFill>
        <p:spPr>
          <a:xfrm>
            <a:off x="5513832" y="3336716"/>
            <a:ext cx="1947672" cy="129844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IMG_258"/>
          <p:cNvPicPr/>
          <p:nvPr/>
        </p:nvPicPr>
        <p:blipFill>
          <a:blip r:embed="rId5"/>
          <a:stretch>
            <a:fillRect/>
          </a:stretch>
        </p:blipFill>
        <p:spPr>
          <a:xfrm>
            <a:off x="9093476" y="3428156"/>
            <a:ext cx="1965960" cy="120700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30_1#ee5a4912d?vaa=1&amp;vcp=1&amp;vis=1&amp;pid=36245bca0&amp;color=0,0,0&amp;vtp=1&amp;vaab=1&amp;bt=1&amp;bbb=1&amp;hb=1"/>
          <p:cNvSpPr/>
          <p:nvPr/>
        </p:nvSpPr>
        <p:spPr>
          <a:xfrm>
            <a:off x="539496" y="9763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（1）根据材料一，任选一处历史遗迹，说明与之相关的历史事件及其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AN.1_1#ee5a4912d?vaa=1&amp;vcp=1&amp;vis=1&amp;pid=36245bca0&amp;color=0,0,0&amp;vtp=1&amp;vaab=1&amp;bbb=1&amp;hb=1"/>
          <p:cNvSpPr/>
          <p:nvPr/>
        </p:nvSpPr>
        <p:spPr>
          <a:xfrm>
            <a:off x="539496" y="250399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图一：虎门销烟——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是中国人民禁烟斗争的伟大胜利，显示了中华民族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反对外来侵略的坚强意志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图二：广州黄花岗起义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——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显示了革命党人不屈不挠的精神和视死如归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的英雄气概，极大地鼓舞了全国人民的斗志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图三：建立黄埔军校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——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黄埔军校培养出大批军事和政治人才，为国民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革命军的建立和随后的北伐战争作了准备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f827411da?vcp=1&amp;vis=1&amp;pid=36245bca0&amp;color=0,0,0&amp;vtp=1&amp;vaab=1&amp;bt=1&amp;bbb=1"/>
          <p:cNvSpPr/>
          <p:nvPr/>
        </p:nvSpPr>
        <p:spPr>
          <a:xfrm>
            <a:off x="539496" y="163245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63" name="P_7_BD#f827411da?colgroup=7,7,7,7&amp;vcp=1&amp;vis=1&amp;pid=36245bca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5963972"/>
              </p:ext>
            </p:extLst>
          </p:nvPr>
        </p:nvGraphicFramePr>
        <p:xfrm>
          <a:off x="539496" y="2314067"/>
          <a:ext cx="11064240" cy="2898140"/>
        </p:xfrm>
        <a:graphic>
          <a:graphicData uri="http://schemas.openxmlformats.org/drawingml/2006/table">
            <a:tbl>
              <a:tblPr/>
              <a:tblGrid>
                <a:gridCol w="27797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9814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8000"/>
                        </a:lnSpc>
                      </a:pPr>
                      <a:r>
                        <a:rPr lang="en-US" altLang="zh-CN" sz="44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图四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洪秀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全故居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广州花都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8100"/>
                        </a:lnSpc>
                      </a:pPr>
                      <a:r>
                        <a:rPr lang="en-US" altLang="zh-CN" sz="44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defTabSz="914400" rtl="0" eaLnBrk="1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kern="12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图五</a:t>
                      </a:r>
                      <a:r>
                        <a:rPr lang="en-US" altLang="zh-CN" sz="2800" b="0" i="0" kern="12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  </a:t>
                      </a:r>
                      <a:r>
                        <a:rPr lang="en-US" altLang="zh-CN" sz="2800" b="0" i="0" kern="12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邓世</a:t>
                      </a:r>
                      <a:r>
                        <a:rPr lang="en-US" altLang="zh-CN" sz="2800" b="0" i="0" kern="12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 </a:t>
                      </a:r>
                    </a:p>
                    <a:p>
                      <a:pPr marL="0" indent="0" algn="ctr" defTabSz="914400" rtl="0" eaLnBrk="1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kern="12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昌故居</a:t>
                      </a:r>
                      <a:endParaRPr lang="en-US" altLang="zh-CN" sz="2800" b="0" i="0" kern="120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广州番禺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8100"/>
                        </a:lnSpc>
                      </a:pPr>
                      <a:r>
                        <a:rPr lang="en-US" altLang="zh-CN" sz="44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defTabSz="914400" rtl="0" eaLnBrk="1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kern="12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图六</a:t>
                      </a:r>
                      <a:r>
                        <a:rPr lang="en-US" altLang="zh-CN" sz="2800" b="0" i="0" kern="12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  </a:t>
                      </a:r>
                      <a:r>
                        <a:rPr lang="en-US" altLang="zh-CN" sz="2800" b="0" i="0" kern="12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康有</a:t>
                      </a:r>
                      <a:r>
                        <a:rPr lang="en-US" altLang="zh-CN" sz="2800" b="0" i="0" kern="12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 </a:t>
                      </a:r>
                    </a:p>
                    <a:p>
                      <a:pPr marL="0" indent="0" algn="ctr" defTabSz="914400" rtl="0" eaLnBrk="1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kern="12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为故居</a:t>
                      </a:r>
                      <a:endParaRPr lang="en-US" altLang="zh-CN" sz="2800" b="0" i="0" kern="120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佛山南海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8100"/>
                        </a:lnSpc>
                      </a:pPr>
                      <a:r>
                        <a:rPr lang="en-US" altLang="zh-CN" sz="44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defTabSz="914400" rtl="0" eaLnBrk="1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kern="12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图七</a:t>
                      </a:r>
                      <a:r>
                        <a:rPr lang="en-US" altLang="zh-CN" sz="2800" b="0" i="0" kern="12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  </a:t>
                      </a:r>
                      <a:r>
                        <a:rPr lang="en-US" altLang="zh-CN" sz="2800" b="0" i="0" kern="12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孙中</a:t>
                      </a:r>
                      <a:r>
                        <a:rPr lang="en-US" altLang="zh-CN" sz="2800" b="0" i="0" kern="12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 </a:t>
                      </a:r>
                    </a:p>
                    <a:p>
                      <a:pPr marL="0" indent="0" algn="ctr" defTabSz="914400" rtl="0" eaLnBrk="1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kern="12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山故居</a:t>
                      </a:r>
                      <a:endParaRPr lang="en-US" altLang="zh-CN" sz="2800" b="0" i="0" kern="120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广东中山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8" name="图片 7" descr="IMG_259"/>
          <p:cNvPicPr/>
          <p:nvPr/>
        </p:nvPicPr>
        <p:blipFill>
          <a:blip r:embed="rId3"/>
          <a:stretch>
            <a:fillRect/>
          </a:stretch>
        </p:blipFill>
        <p:spPr>
          <a:xfrm>
            <a:off x="1197864" y="2441289"/>
            <a:ext cx="1463040" cy="100926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IMG_260"/>
          <p:cNvPicPr/>
          <p:nvPr/>
        </p:nvPicPr>
        <p:blipFill>
          <a:blip r:embed="rId4"/>
          <a:stretch>
            <a:fillRect/>
          </a:stretch>
        </p:blipFill>
        <p:spPr>
          <a:xfrm>
            <a:off x="3940754" y="2441289"/>
            <a:ext cx="1481328" cy="10149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IMG_261"/>
          <p:cNvPicPr/>
          <p:nvPr/>
        </p:nvPicPr>
        <p:blipFill>
          <a:blip r:embed="rId5"/>
          <a:stretch>
            <a:fillRect/>
          </a:stretch>
        </p:blipFill>
        <p:spPr>
          <a:xfrm>
            <a:off x="6630950" y="2435574"/>
            <a:ext cx="1563624" cy="100926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 descr="IMG_262"/>
          <p:cNvPicPr/>
          <p:nvPr/>
        </p:nvPicPr>
        <p:blipFill>
          <a:blip r:embed="rId6"/>
          <a:stretch>
            <a:fillRect/>
          </a:stretch>
        </p:blipFill>
        <p:spPr>
          <a:xfrm>
            <a:off x="9515184" y="2452719"/>
            <a:ext cx="1481328" cy="100355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plit dir="in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32_1#9a15141fa?sp=1&amp;vaa=1&amp;vcp=1&amp;vis=1&amp;pid=36245bca0&amp;color=0,0,0&amp;mp=1&amp;vtp=1&amp;vaab=1&amp;bt=1&amp;bbb=1&amp;hb=1"/>
          <p:cNvSpPr/>
          <p:nvPr/>
        </p:nvSpPr>
        <p:spPr>
          <a:xfrm>
            <a:off x="539496" y="1441342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（2）根据材料二，选择一处名人故居进行主题研究（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除示例外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造示例，确定研究主题并提出研究建议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【示例】研究主题：孙中山与辛亥革命。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研究建议：考察孙中山故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居，搜集孙中山的生平，查阅他提出三民主义、领导早期革命活动、成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立同盟会等相关资料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9a15141fa?vaa=1&amp;vcp=1&amp;vis=1&amp;pid=36245bca0&amp;color=0,0,0&amp;vtp=1&amp;vaab=1&amp;bt=1&amp;bbb=1&amp;hb=1"/>
          <p:cNvSpPr/>
          <p:nvPr/>
        </p:nvSpPr>
        <p:spPr>
          <a:xfrm>
            <a:off x="349374" y="443498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【示例】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图四。研究主题：洪秀全与太平天国运动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研究建议：考察洪秀全故居，搜集洪秀全的生平，查阅他创办“拜上帝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会”、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发动金田起义、建立太平天国、颁布《天朝田亩制度》等相关资料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图五。研究主题：邓世昌与甲午中日战争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研究建议：考察邓世昌故居，搜集邓世昌的生平，查阅他入读福州船政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学堂、在黄海海战中壮烈殉国等相关资料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③图六。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研究主题：康有为与戊戌变法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研究建议：考察康有为故居，搜集康有为的生平，查阅他发动“公车上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书”、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参与戊戌变法等资料，阅读康有为的著述，等等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876d8713e?vcp=1&amp;vis=1&amp;pid=36245bca0&amp;color=0,0,0&amp;vtp=1&amp;vaab=1&amp;bt=1&amp;bbb=1&amp;hb=1"/>
          <p:cNvSpPr/>
          <p:nvPr/>
        </p:nvSpPr>
        <p:spPr>
          <a:xfrm>
            <a:off x="539496" y="55440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广东为泰西入中国之孔道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濠镜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澳门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自明代已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为互市之地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自香港隶属于英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白人之足迹益繁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故广东言西学最早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其民习与西人游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故不恶之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亦不畏之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故中国各部之中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其具国民之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性质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有独立不羁气象者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惟广东人为最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梁启超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饮冰室合集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  <p:sp>
        <p:nvSpPr>
          <p:cNvPr id="3" name="QO_7_BD.34_1#b4da02e39?vaa=1&amp;vcp=1&amp;vis=1&amp;pid=36245bca0&amp;color=0,0,0&amp;vtp=1&amp;vaab=1&amp;bbb=1&amp;hb=1"/>
          <p:cNvSpPr/>
          <p:nvPr/>
        </p:nvSpPr>
        <p:spPr>
          <a:xfrm>
            <a:off x="539496" y="37608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（3）根据材料三并结合所学知识，概括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具国民之性质，有独立不羁气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象者，惟广东人为最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7_AN.1_1#b4da02e39?vaa=1&amp;vcp=1&amp;vis=1&amp;pid=36245bca0&amp;color=0,0,0&amp;vtp=1&amp;vaab=1&amp;bbb=1&amp;hb=1"/>
          <p:cNvSpPr/>
          <p:nvPr/>
        </p:nvSpPr>
        <p:spPr>
          <a:xfrm>
            <a:off x="539496" y="503781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原因：广东对外贸易繁荣，近代开放较早，社会风气相对开放，涌现出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的近代著名历史人物较多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5d9005bf?vcp=1&amp;pid=46f43b223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洋务运动和边疆危机（2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2c6dd8698?vcp=1&amp;pid=75d9005bf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ae621261d?vcp=1&amp;pid=2c6dd8698&amp;color=0,0,0&amp;vtp=1&amp;vaab=1&amp;bbb=1"/>
          <p:cNvSpPr/>
          <p:nvPr/>
        </p:nvSpPr>
        <p:spPr>
          <a:xfrm>
            <a:off x="539496" y="194422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了解洋务运动的主要内容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初步认识洋务运动的作用和局限性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c8c569b2?vcp=1&amp;pid=75d9005b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a5e95aea6?colgroup=2,3,13,10&amp;vcp=1&amp;pid=dc8c569b2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8929572"/>
              </p:ext>
            </p:extLst>
          </p:nvPr>
        </p:nvGraphicFramePr>
        <p:xfrm>
          <a:off x="539496" y="1295191"/>
          <a:ext cx="11113458" cy="3644900"/>
        </p:xfrm>
        <a:graphic>
          <a:graphicData uri="http://schemas.openxmlformats.org/drawingml/2006/table">
            <a:tbl>
              <a:tblPr/>
              <a:tblGrid>
                <a:gridCol w="8964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57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167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866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212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洋务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世纪60年代到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90年代中期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28700"/>
                        </a:lnSpc>
                      </a:pPr>
                      <a:r>
                        <a:rPr lang="en-US" altLang="zh-CN" sz="160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利用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西方先进技术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富国强兵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维护清王朝统治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代表人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奕䜣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曾国藩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李鸿章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左宗棠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张之洞等人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（洋务派）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" name="P_7_BD#a5e95aea6.table_image?iti=1&amp;tii=1&amp;vcp=1&amp;pid=dc8c569b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3349" y="1395553"/>
            <a:ext cx="2212848" cy="258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7_BD#a5e95aea6.table_image?iti=1&amp;tii=2&amp;vcp=1&amp;pid=dc8c569b2&amp;color=0,0,0&amp;vtp=1&amp;vaab=1&amp;bbb=1"/>
          <p:cNvSpPr/>
          <p:nvPr/>
        </p:nvSpPr>
        <p:spPr>
          <a:xfrm>
            <a:off x="7901291" y="4110305"/>
            <a:ext cx="36369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李鸿章（1823—1901）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a5e95aea6?colgroup=1,2,3,3,6,10&amp;vcp=1&amp;pid=dc8c569b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6165472"/>
              </p:ext>
            </p:extLst>
          </p:nvPr>
        </p:nvGraphicFramePr>
        <p:xfrm>
          <a:off x="539496" y="1806638"/>
          <a:ext cx="11112444" cy="3963988"/>
        </p:xfrm>
        <a:graphic>
          <a:graphicData uri="http://schemas.openxmlformats.org/drawingml/2006/table">
            <a:tbl>
              <a:tblPr/>
              <a:tblGrid>
                <a:gridCol w="7100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77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019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62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125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0965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179068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洋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务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创办军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口号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19世纪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60年代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“自强”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1900"/>
                        </a:lnSpc>
                      </a:pPr>
                      <a:r>
                        <a:rPr lang="en-US" altLang="zh-CN" sz="122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4903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江南机器制造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总局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福州船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政局等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官办性质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不能自主经营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官僚衙门式管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成本高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效率低下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P_7_BD#a5e95aea6.table_image?iti=2&amp;tii=3&amp;vcp=1&amp;pid=dc8c569b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3388" y="1991296"/>
            <a:ext cx="27432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a5e95aea6.table_image?iti=2&amp;tii=4&amp;vcp=1&amp;pid=dc8c569b2&amp;color=0,0,0&amp;vtp=1&amp;vaab=1&amp;bbb=1"/>
          <p:cNvSpPr/>
          <p:nvPr/>
        </p:nvSpPr>
        <p:spPr>
          <a:xfrm>
            <a:off x="7736507" y="3947096"/>
            <a:ext cx="36369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江南机器制造总局炮厂</a:t>
            </a:r>
            <a:endParaRPr lang="en-US" altLang="zh-CN" sz="2800" dirty="0"/>
          </a:p>
        </p:txBody>
      </p:sp>
      <p:sp>
        <p:nvSpPr>
          <p:cNvPr id="2" name="P_7_BD#a5e95aea6?colgroup=1,2,3,3,6,10&amp;vcp=1&amp;pid=dc8c569b2&amp;color=0,0,0&amp;vtp=1&amp;vaab=1&amp;bt=1&amp;bbb=1">
            <a:extLst>
              <a:ext uri="{FF2B5EF4-FFF2-40B4-BE49-F238E27FC236}">
                <a16:creationId xmlns:a16="http://schemas.microsoft.com/office/drawing/2014/main" id="{865F7CAB-9A2D-86BC-B025-A33BC6FA366E}"/>
              </a:ext>
            </a:extLst>
          </p:cNvPr>
          <p:cNvSpPr txBox="1"/>
          <p:nvPr/>
        </p:nvSpPr>
        <p:spPr>
          <a:xfrm>
            <a:off x="10933795" y="109823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FF000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2403</Words>
  <Application>Microsoft Office PowerPoint</Application>
  <PresentationFormat>宽屏</PresentationFormat>
  <Paragraphs>731</Paragraphs>
  <Slides>67</Slides>
  <Notes>67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67</vt:i4>
      </vt:variant>
    </vt:vector>
  </HeadingPairs>
  <TitlesOfParts>
    <vt:vector size="78" baseType="lpstr">
      <vt:lpstr>Arial (正文)</vt:lpstr>
      <vt:lpstr>等线</vt:lpstr>
      <vt:lpstr>华文隶书</vt:lpstr>
      <vt:lpstr>楷体</vt:lpstr>
      <vt:lpstr>宋体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15</cp:revision>
  <dcterms:created xsi:type="dcterms:W3CDTF">2024-11-29T15:38:29Z</dcterms:created>
  <dcterms:modified xsi:type="dcterms:W3CDTF">2025-07-28T01:02:31Z</dcterms:modified>
  <cp:category/>
  <cp:contentStatus/>
</cp:coreProperties>
</file>