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handoutMasterIdLst>
    <p:handoutMasterId r:id="rId15"/>
  </p:handoutMasterIdLst>
  <p:sldIdLst>
    <p:sldId id="391" r:id="rId2"/>
    <p:sldId id="411" r:id="rId3"/>
    <p:sldId id="759" r:id="rId4"/>
    <p:sldId id="713" r:id="rId5"/>
    <p:sldId id="770" r:id="rId6"/>
    <p:sldId id="765" r:id="rId7"/>
    <p:sldId id="766" r:id="rId8"/>
    <p:sldId id="767" r:id="rId9"/>
    <p:sldId id="768" r:id="rId10"/>
    <p:sldId id="769" r:id="rId11"/>
    <p:sldId id="771" r:id="rId12"/>
    <p:sldId id="761" r:id="rId13"/>
  </p:sldIdLst>
  <p:sldSz cx="9144000" cy="5143500" type="screen16x9"/>
  <p:notesSz cx="6858000" cy="9144000"/>
  <p:custDataLst>
    <p:tags r:id="rId16"/>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06" userDrawn="1">
          <p15:clr>
            <a:srgbClr val="A4A3A4"/>
          </p15:clr>
        </p15:guide>
        <p15:guide id="2" pos="2859" userDrawn="1">
          <p15:clr>
            <a:srgbClr val="A4A3A4"/>
          </p15:clr>
        </p15:guide>
      </p15:sldGuideLst>
    </p:ext>
    <p:ext uri="{2D200454-40CA-4A62-9FC3-DE9A4176ACB9}">
      <p15:notesGuideLst xmlns:p15="http://schemas.microsoft.com/office/powerpoint/2012/main">
        <p15:guide id="1" orient="horz" pos="3032">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D9F"/>
    <a:srgbClr val="D6854B"/>
    <a:srgbClr val="FF974D"/>
    <a:srgbClr val="E56C19"/>
    <a:srgbClr val="BDD6EE"/>
    <a:srgbClr val="EAF0FA"/>
    <a:srgbClr val="E4EBB3"/>
    <a:srgbClr val="CFDEF3"/>
    <a:srgbClr val="D9D9D9"/>
    <a:srgbClr val="ABC5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22" autoAdjust="0"/>
    <p:restoredTop sz="86449" autoAdjust="0"/>
  </p:normalViewPr>
  <p:slideViewPr>
    <p:cSldViewPr showGuides="1">
      <p:cViewPr varScale="1">
        <p:scale>
          <a:sx n="97" d="100"/>
          <a:sy n="97" d="100"/>
        </p:scale>
        <p:origin x="78" y="606"/>
      </p:cViewPr>
      <p:guideLst>
        <p:guide orient="horz" pos="1706"/>
        <p:guide pos="28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8" d="100"/>
          <a:sy n="68" d="100"/>
        </p:scale>
        <p:origin x="-2856" y="-108"/>
      </p:cViewPr>
      <p:guideLst>
        <p:guide orient="horz" pos="3032"/>
        <p:guide pos="2144"/>
      </p:guideLst>
    </p:cSldViewPr>
  </p:notes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 typeface="Arial" panose="020B0604020202020204" pitchFamily="34" charset="0"/>
              <a:buNone/>
              <a:defRPr sz="1200"/>
            </a:lvl1pPr>
          </a:lstStyle>
          <a:p>
            <a:pPr>
              <a:defRPr/>
            </a:pPr>
            <a:fld id="{6A9BBCEB-A6EB-4CB6-BCF6-8F5CA44A1DC1}" type="datetimeFigureOut">
              <a:rPr lang="zh-CN" altLang="en-US"/>
              <a:t>2023/7/27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 typeface="Arial" panose="020B0604020202020204"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a:lvl1pPr>
          </a:lstStyle>
          <a:p>
            <a:pPr>
              <a:defRPr/>
            </a:pPr>
            <a:fld id="{88DC97E6-8DB8-4DE9-8729-4F1A43F66A13}" type="slidenum">
              <a:rPr lang="zh-CN" altLang="en-US"/>
              <a:t>‹#›</a:t>
            </a:fld>
            <a:endParaRPr lang="zh-CN" altLang="en-US"/>
          </a:p>
        </p:txBody>
      </p:sp>
    </p:spTree>
    <p:extLst>
      <p:ext uri="{BB962C8B-B14F-4D97-AF65-F5344CB8AC3E}">
        <p14:creationId xmlns:p14="http://schemas.microsoft.com/office/powerpoint/2010/main" val="12580436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noChangeArrowheads="1"/>
          </p:cNvSpPr>
          <p:nvPr>
            <p:ph type="hdr" sz="quarter" idx="4294967295"/>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a:defRPr/>
            </a:pPr>
            <a:endParaRPr lang="zh-CN" altLang="zh-CN"/>
          </a:p>
        </p:txBody>
      </p:sp>
      <p:sp>
        <p:nvSpPr>
          <p:cNvPr id="4099"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anose="020B0604020202020204" pitchFamily="34" charset="0"/>
              <a:buNone/>
              <a:defRPr/>
            </a:lvl1pPr>
          </a:lstStyle>
          <a:p>
            <a:pPr>
              <a:defRPr/>
            </a:pPr>
            <a:fld id="{CC1DB3D5-2CA8-4B8F-B421-571B6BD8B95C}" type="datetime1">
              <a:rPr lang="zh-CN" altLang="en-US"/>
              <a:t>2023/7/27</a:t>
            </a:fld>
            <a:endParaRPr lang="zh-CN" altLang="en-US" sz="1200"/>
          </a:p>
        </p:txBody>
      </p:sp>
      <p:sp>
        <p:nvSpPr>
          <p:cNvPr id="10244"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149"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defRPr>
                <a:solidFill>
                  <a:schemeClr val="tx1"/>
                </a:solidFill>
                <a:latin typeface="Arial" panose="020B0604020202020204" pitchFamily="34" charset="0"/>
                <a:ea typeface="宋体" panose="02010600030101010101" pitchFamily="2" charset="-122"/>
              </a:defRPr>
            </a:lvl1pPr>
            <a:lvl2pPr marL="742950" indent="-285750" defTabSz="0" eaLnBrk="0" hangingPunct="0">
              <a:defRPr>
                <a:solidFill>
                  <a:schemeClr val="tx1"/>
                </a:solidFill>
                <a:latin typeface="Arial" panose="020B0604020202020204" pitchFamily="34" charset="0"/>
                <a:ea typeface="宋体" panose="02010600030101010101" pitchFamily="2" charset="-122"/>
              </a:defRPr>
            </a:lvl2pPr>
            <a:lvl3pPr marL="1143000" indent="-228600" defTabSz="0" eaLnBrk="0" hangingPunct="0">
              <a:defRPr>
                <a:solidFill>
                  <a:schemeClr val="tx1"/>
                </a:solidFill>
                <a:latin typeface="Arial" panose="020B0604020202020204" pitchFamily="34" charset="0"/>
                <a:ea typeface="宋体" panose="02010600030101010101" pitchFamily="2" charset="-122"/>
              </a:defRPr>
            </a:lvl3pPr>
            <a:lvl4pPr marL="1600200" indent="-228600" defTabSz="0" eaLnBrk="0" hangingPunct="0">
              <a:defRPr>
                <a:solidFill>
                  <a:schemeClr val="tx1"/>
                </a:solidFill>
                <a:latin typeface="Arial" panose="020B0604020202020204" pitchFamily="34" charset="0"/>
                <a:ea typeface="宋体" panose="02010600030101010101" pitchFamily="2" charset="-122"/>
              </a:defRPr>
            </a:lvl4pPr>
            <a:lvl5pPr marL="2057400" indent="-228600" defTabSz="0" eaLnBrk="0" hangingPunct="0">
              <a:defRPr>
                <a:solidFill>
                  <a:schemeClr val="tx1"/>
                </a:solidFill>
                <a:latin typeface="Arial" panose="020B0604020202020204" pitchFamily="34" charset="0"/>
                <a:ea typeface="宋体" panose="02010600030101010101" pitchFamily="2" charset="-122"/>
              </a:defRPr>
            </a:lvl5pPr>
            <a:lvl6pPr marL="25146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30000"/>
              </a:spcBef>
              <a:defRPr/>
            </a:pPr>
            <a:r>
              <a:rPr lang="zh-CN" altLang="zh-CN" sz="1200"/>
              <a:t>单击此处编辑母版文本样式</a:t>
            </a:r>
          </a:p>
          <a:p>
            <a:pPr>
              <a:spcBef>
                <a:spcPct val="30000"/>
              </a:spcBef>
              <a:defRPr/>
            </a:pPr>
            <a:r>
              <a:rPr lang="zh-CN" altLang="zh-CN" sz="1200"/>
              <a:t>第二级</a:t>
            </a:r>
          </a:p>
          <a:p>
            <a:pPr>
              <a:spcBef>
                <a:spcPct val="30000"/>
              </a:spcBef>
              <a:defRPr/>
            </a:pPr>
            <a:r>
              <a:rPr lang="zh-CN" altLang="zh-CN" sz="1200"/>
              <a:t>第三级</a:t>
            </a:r>
          </a:p>
          <a:p>
            <a:pPr>
              <a:spcBef>
                <a:spcPct val="30000"/>
              </a:spcBef>
              <a:defRPr/>
            </a:pPr>
            <a:r>
              <a:rPr lang="zh-CN" altLang="zh-CN" sz="1200"/>
              <a:t>第四级</a:t>
            </a:r>
          </a:p>
          <a:p>
            <a:pPr>
              <a:spcBef>
                <a:spcPct val="30000"/>
              </a:spcBef>
              <a:defRPr/>
            </a:pPr>
            <a:r>
              <a:rPr lang="zh-CN" altLang="zh-CN" sz="1200"/>
              <a:t>第五级</a:t>
            </a:r>
          </a:p>
        </p:txBody>
      </p:sp>
      <p:sp>
        <p:nvSpPr>
          <p:cNvPr id="4102"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a:defRPr/>
            </a:pPr>
            <a:endParaRPr lang="zh-CN" altLang="zh-CN"/>
          </a:p>
        </p:txBody>
      </p:sp>
      <p:sp>
        <p:nvSpPr>
          <p:cNvPr id="4103"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eaLnBrk="1" hangingPunct="1">
              <a:buFont typeface="Arial" panose="020B0604020202020204" pitchFamily="34" charset="0"/>
              <a:buNone/>
              <a:defRPr/>
            </a:lvl1pPr>
          </a:lstStyle>
          <a:p>
            <a:pPr>
              <a:defRPr/>
            </a:pPr>
            <a:fld id="{EF3CB808-3130-4D77-A222-D2649ED14188}" type="slidenum">
              <a:rPr lang="zh-CN" altLang="en-US"/>
              <a:t>‹#›</a:t>
            </a:fld>
            <a:endParaRPr lang="zh-CN" altLang="en-US" sz="1200"/>
          </a:p>
        </p:txBody>
      </p:sp>
    </p:spTree>
    <p:extLst>
      <p:ext uri="{BB962C8B-B14F-4D97-AF65-F5344CB8AC3E}">
        <p14:creationId xmlns:p14="http://schemas.microsoft.com/office/powerpoint/2010/main" val="1784927131"/>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16" name="日期占位符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DBEA543-A537-481B-86F6-550196B60E05}" type="datetime1">
              <a:rPr lang="zh-CN" altLang="en-US" smtClean="0"/>
              <a:t>2023/7/27</a:t>
            </a:fld>
            <a:endParaRPr lang="zh-CN" altLang="en-US" sz="1200"/>
          </a:p>
        </p:txBody>
      </p:sp>
      <p:sp>
        <p:nvSpPr>
          <p:cNvPr id="13317" name="灯片编号占位符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8A860A5-30BF-464D-BED0-513EB1F1AF6E}" type="slidenum">
              <a:rPr lang="zh-CN" altLang="en-US" smtClean="0"/>
              <a:t>1</a:t>
            </a:fld>
            <a:endParaRPr lang="zh-CN" altLang="en-US" sz="1200"/>
          </a:p>
        </p:txBody>
      </p:sp>
    </p:spTree>
    <p:extLst>
      <p:ext uri="{BB962C8B-B14F-4D97-AF65-F5344CB8AC3E}">
        <p14:creationId xmlns:p14="http://schemas.microsoft.com/office/powerpoint/2010/main" val="2341301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64" name="日期占位符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68AF36-8280-4718-BE0E-DA5FDBE1639F}" type="datetime1">
              <a:rPr lang="zh-CN" altLang="en-US" smtClean="0"/>
              <a:t>2023/7/27</a:t>
            </a:fld>
            <a:endParaRPr lang="zh-CN" altLang="en-US" sz="1200"/>
          </a:p>
        </p:txBody>
      </p:sp>
      <p:sp>
        <p:nvSpPr>
          <p:cNvPr id="15365" name="灯片编号占位符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9C1EF5B-9FA9-4427-ACE6-D13AF319A848}" type="slidenum">
              <a:rPr lang="zh-CN" altLang="en-US" smtClean="0"/>
              <a:t>2</a:t>
            </a:fld>
            <a:endParaRPr lang="zh-CN" altLang="en-US" sz="1200"/>
          </a:p>
        </p:txBody>
      </p:sp>
    </p:spTree>
    <p:extLst>
      <p:ext uri="{BB962C8B-B14F-4D97-AF65-F5344CB8AC3E}">
        <p14:creationId xmlns:p14="http://schemas.microsoft.com/office/powerpoint/2010/main" val="5590549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dirty="0"/>
          </a:p>
        </p:txBody>
      </p:sp>
      <p:sp>
        <p:nvSpPr>
          <p:cNvPr id="4" name="日期占位符 3"/>
          <p:cNvSpPr>
            <a:spLocks noGrp="1"/>
          </p:cNvSpPr>
          <p:nvPr>
            <p:ph type="dt" idx="10"/>
          </p:nvPr>
        </p:nvSpPr>
        <p:spPr/>
        <p:txBody>
          <a:bodyPr/>
          <a:lstStyle/>
          <a:p>
            <a:pPr>
              <a:defRPr/>
            </a:pPr>
            <a:fld id="{CC1DB3D5-2CA8-4B8F-B421-571B6BD8B95C}" type="datetime1">
              <a:rPr lang="zh-CN" altLang="en-US" smtClean="0"/>
              <a:t>2023/7/27</a:t>
            </a:fld>
            <a:endParaRPr lang="zh-CN" altLang="en-US" sz="1200"/>
          </a:p>
        </p:txBody>
      </p:sp>
      <p:sp>
        <p:nvSpPr>
          <p:cNvPr id="5" name="灯片编号占位符 4"/>
          <p:cNvSpPr>
            <a:spLocks noGrp="1"/>
          </p:cNvSpPr>
          <p:nvPr>
            <p:ph type="sldNum" sz="quarter" idx="11"/>
          </p:nvPr>
        </p:nvSpPr>
        <p:spPr/>
        <p:txBody>
          <a:bodyPr/>
          <a:lstStyle/>
          <a:p>
            <a:pPr>
              <a:defRPr/>
            </a:pPr>
            <a:fld id="{EF3CB808-3130-4D77-A222-D2649ED14188}" type="slidenum">
              <a:rPr lang="zh-CN" altLang="en-US" smtClean="0"/>
              <a:t>7</a:t>
            </a:fld>
            <a:endParaRPr lang="zh-CN" altLang="en-US" sz="1200"/>
          </a:p>
        </p:txBody>
      </p:sp>
    </p:spTree>
    <p:extLst>
      <p:ext uri="{BB962C8B-B14F-4D97-AF65-F5344CB8AC3E}">
        <p14:creationId xmlns:p14="http://schemas.microsoft.com/office/powerpoint/2010/main" val="36916849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dirty="0"/>
          </a:p>
        </p:txBody>
      </p:sp>
      <p:sp>
        <p:nvSpPr>
          <p:cNvPr id="4" name="日期占位符 3"/>
          <p:cNvSpPr>
            <a:spLocks noGrp="1"/>
          </p:cNvSpPr>
          <p:nvPr>
            <p:ph type="dt" idx="10"/>
          </p:nvPr>
        </p:nvSpPr>
        <p:spPr/>
        <p:txBody>
          <a:bodyPr/>
          <a:lstStyle/>
          <a:p>
            <a:pPr>
              <a:defRPr/>
            </a:pPr>
            <a:fld id="{CC1DB3D5-2CA8-4B8F-B421-571B6BD8B95C}" type="datetime1">
              <a:rPr lang="zh-CN" altLang="en-US" smtClean="0"/>
              <a:t>2023/7/27</a:t>
            </a:fld>
            <a:endParaRPr lang="zh-CN" altLang="en-US" sz="1200"/>
          </a:p>
        </p:txBody>
      </p:sp>
      <p:sp>
        <p:nvSpPr>
          <p:cNvPr id="5" name="灯片编号占位符 4"/>
          <p:cNvSpPr>
            <a:spLocks noGrp="1"/>
          </p:cNvSpPr>
          <p:nvPr>
            <p:ph type="sldNum" sz="quarter" idx="11"/>
          </p:nvPr>
        </p:nvSpPr>
        <p:spPr/>
        <p:txBody>
          <a:bodyPr/>
          <a:lstStyle/>
          <a:p>
            <a:pPr>
              <a:defRPr/>
            </a:pPr>
            <a:fld id="{EF3CB808-3130-4D77-A222-D2649ED14188}" type="slidenum">
              <a:rPr lang="zh-CN" altLang="en-US" smtClean="0"/>
              <a:t>8</a:t>
            </a:fld>
            <a:endParaRPr lang="zh-CN" altLang="en-US" sz="1200"/>
          </a:p>
        </p:txBody>
      </p:sp>
    </p:spTree>
    <p:extLst>
      <p:ext uri="{BB962C8B-B14F-4D97-AF65-F5344CB8AC3E}">
        <p14:creationId xmlns:p14="http://schemas.microsoft.com/office/powerpoint/2010/main" val="14671674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dirty="0"/>
          </a:p>
        </p:txBody>
      </p:sp>
      <p:sp>
        <p:nvSpPr>
          <p:cNvPr id="4" name="日期占位符 3"/>
          <p:cNvSpPr>
            <a:spLocks noGrp="1"/>
          </p:cNvSpPr>
          <p:nvPr>
            <p:ph type="dt" idx="10"/>
          </p:nvPr>
        </p:nvSpPr>
        <p:spPr/>
        <p:txBody>
          <a:bodyPr/>
          <a:lstStyle/>
          <a:p>
            <a:pPr>
              <a:defRPr/>
            </a:pPr>
            <a:fld id="{CC1DB3D5-2CA8-4B8F-B421-571B6BD8B95C}" type="datetime1">
              <a:rPr lang="zh-CN" altLang="en-US" smtClean="0"/>
              <a:t>2023/7/27</a:t>
            </a:fld>
            <a:endParaRPr lang="zh-CN" altLang="en-US" sz="1200"/>
          </a:p>
        </p:txBody>
      </p:sp>
      <p:sp>
        <p:nvSpPr>
          <p:cNvPr id="5" name="灯片编号占位符 4"/>
          <p:cNvSpPr>
            <a:spLocks noGrp="1"/>
          </p:cNvSpPr>
          <p:nvPr>
            <p:ph type="sldNum" sz="quarter" idx="11"/>
          </p:nvPr>
        </p:nvSpPr>
        <p:spPr/>
        <p:txBody>
          <a:bodyPr/>
          <a:lstStyle/>
          <a:p>
            <a:pPr>
              <a:defRPr/>
            </a:pPr>
            <a:fld id="{EF3CB808-3130-4D77-A222-D2649ED14188}" type="slidenum">
              <a:rPr lang="zh-CN" altLang="en-US" smtClean="0"/>
              <a:t>9</a:t>
            </a:fld>
            <a:endParaRPr lang="zh-CN" altLang="en-US" sz="1200"/>
          </a:p>
        </p:txBody>
      </p:sp>
    </p:spTree>
    <p:extLst>
      <p:ext uri="{BB962C8B-B14F-4D97-AF65-F5344CB8AC3E}">
        <p14:creationId xmlns:p14="http://schemas.microsoft.com/office/powerpoint/2010/main" val="2193574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dirty="0"/>
          </a:p>
        </p:txBody>
      </p:sp>
      <p:sp>
        <p:nvSpPr>
          <p:cNvPr id="4" name="日期占位符 3"/>
          <p:cNvSpPr>
            <a:spLocks noGrp="1"/>
          </p:cNvSpPr>
          <p:nvPr>
            <p:ph type="dt" idx="10"/>
          </p:nvPr>
        </p:nvSpPr>
        <p:spPr/>
        <p:txBody>
          <a:bodyPr/>
          <a:lstStyle/>
          <a:p>
            <a:pPr>
              <a:defRPr/>
            </a:pPr>
            <a:fld id="{CC1DB3D5-2CA8-4B8F-B421-571B6BD8B95C}" type="datetime1">
              <a:rPr lang="zh-CN" altLang="en-US" smtClean="0"/>
              <a:t>2023/7/27</a:t>
            </a:fld>
            <a:endParaRPr lang="zh-CN" altLang="en-US" sz="1200"/>
          </a:p>
        </p:txBody>
      </p:sp>
      <p:sp>
        <p:nvSpPr>
          <p:cNvPr id="5" name="灯片编号占位符 4"/>
          <p:cNvSpPr>
            <a:spLocks noGrp="1"/>
          </p:cNvSpPr>
          <p:nvPr>
            <p:ph type="sldNum" sz="quarter" idx="11"/>
          </p:nvPr>
        </p:nvSpPr>
        <p:spPr/>
        <p:txBody>
          <a:bodyPr/>
          <a:lstStyle/>
          <a:p>
            <a:pPr>
              <a:defRPr/>
            </a:pPr>
            <a:fld id="{EF3CB808-3130-4D77-A222-D2649ED14188}" type="slidenum">
              <a:rPr lang="zh-CN" altLang="en-US" smtClean="0"/>
              <a:t>10</a:t>
            </a:fld>
            <a:endParaRPr lang="zh-CN" altLang="en-US" sz="1200"/>
          </a:p>
        </p:txBody>
      </p:sp>
    </p:spTree>
    <p:extLst>
      <p:ext uri="{BB962C8B-B14F-4D97-AF65-F5344CB8AC3E}">
        <p14:creationId xmlns:p14="http://schemas.microsoft.com/office/powerpoint/2010/main" val="14149131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userDrawn="1"/>
        </p:nvSpPr>
        <p:spPr>
          <a:xfrm>
            <a:off x="764086" y="158227"/>
            <a:ext cx="196410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传感器技术应用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255" y="34260"/>
            <a:ext cx="648045" cy="648045"/>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6"/>
          <p:cNvCxnSpPr/>
          <p:nvPr userDrawn="1"/>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userDrawn="1"/>
        </p:nvSpPr>
        <p:spPr>
          <a:xfrm>
            <a:off x="6966008" y="113477"/>
            <a:ext cx="2232155" cy="400110"/>
          </a:xfrm>
          <a:prstGeom prst="rect">
            <a:avLst/>
          </a:prstGeom>
          <a:noFill/>
        </p:spPr>
        <p:txBody>
          <a:bodyPr wrap="square" rtlCol="0">
            <a:spAutoFit/>
          </a:bodyPr>
          <a:lstStyle/>
          <a:p>
            <a:r>
              <a:rPr lang="zh-CN" altLang="en-US" sz="2000" b="1" dirty="0" smtClean="0">
                <a:solidFill>
                  <a:srgbClr val="004D9F"/>
                </a:solidFill>
                <a:latin typeface="微软雅黑" panose="020B0503020204020204" pitchFamily="34" charset="-122"/>
                <a:ea typeface="微软雅黑" panose="020B0503020204020204" pitchFamily="34" charset="-122"/>
              </a:rPr>
              <a:t>传感器技术应用</a:t>
            </a:r>
            <a:endParaRPr lang="zh-CN" altLang="en-US" sz="2000" dirty="0">
              <a:solidFill>
                <a:srgbClr val="004D9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文本框 6"/>
          <p:cNvSpPr txBox="1"/>
          <p:nvPr userDrawn="1"/>
        </p:nvSpPr>
        <p:spPr>
          <a:xfrm>
            <a:off x="2483855" y="1563680"/>
            <a:ext cx="4251649"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8000" b="1" dirty="0">
                <a:solidFill>
                  <a:schemeClr val="bg1"/>
                </a:solidFill>
                <a:latin typeface="微软雅黑" panose="020B0503020204020204" pitchFamily="34" charset="-122"/>
                <a:ea typeface="微软雅黑" panose="020B0503020204020204" pitchFamily="34" charset="-122"/>
              </a:rPr>
              <a:t>谢 谢</a:t>
            </a:r>
            <a:endParaRPr lang="zh-CN" altLang="en-US" sz="1400" dirty="0">
              <a:latin typeface="微软雅黑" panose="020B0503020204020204" pitchFamily="34" charset="-122"/>
              <a:ea typeface="微软雅黑" panose="020B0503020204020204" pitchFamily="34" charset="-122"/>
            </a:endParaRPr>
          </a:p>
        </p:txBody>
      </p:sp>
      <p:sp>
        <p:nvSpPr>
          <p:cNvPr id="3" name="文本框 2"/>
          <p:cNvSpPr txBox="1"/>
          <p:nvPr userDrawn="1"/>
        </p:nvSpPr>
        <p:spPr>
          <a:xfrm>
            <a:off x="608587" y="96243"/>
            <a:ext cx="196410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传感器技术应用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255" y="34260"/>
            <a:ext cx="524077" cy="524077"/>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27665" y="2067263"/>
            <a:ext cx="7317174" cy="876744"/>
          </a:xfrm>
          <a:prstGeom prst="rect">
            <a:avLst/>
          </a:prstGeom>
          <a:solidFill>
            <a:schemeClr val="bg1">
              <a:alpha val="10000"/>
            </a:schemeClr>
          </a:solidFill>
          <a:ln>
            <a:noFill/>
          </a:ln>
          <a:effectLst>
            <a:glow rad="101600">
              <a:schemeClr val="bg1">
                <a:alpha val="6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3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任务</a:t>
            </a:r>
            <a:r>
              <a:rPr lang="zh-CN" altLang="zh-CN" sz="3200" b="1"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一</a:t>
            </a:r>
            <a:r>
              <a:rPr lang="en-US" altLang="zh-CN" sz="3200" b="1"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en-US" altLang="zh-CN" sz="3200" b="1"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zh-CN" altLang="en-US" sz="3200" b="1"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认识</a:t>
            </a:r>
            <a:r>
              <a:rPr lang="zh-CN" altLang="en-US" sz="3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温湿度传感器</a:t>
            </a:r>
            <a:endParaRPr lang="zh-CN" altLang="zh-CN" sz="3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
        <p:nvSpPr>
          <p:cNvPr id="2" name="文本框 1"/>
          <p:cNvSpPr txBox="1"/>
          <p:nvPr/>
        </p:nvSpPr>
        <p:spPr>
          <a:xfrm>
            <a:off x="2627865" y="1347470"/>
            <a:ext cx="4032279" cy="461665"/>
          </a:xfrm>
          <a:prstGeom prst="rect">
            <a:avLst/>
          </a:prstGeom>
          <a:noFill/>
        </p:spPr>
        <p:txBody>
          <a:bodyPr wrap="square" rtlCol="0">
            <a:spAutoFit/>
          </a:bodyPr>
          <a:lstStyle/>
          <a:p>
            <a:r>
              <a:rPr lang="zh-CN" altLang="zh-CN" sz="2400" b="1" dirty="0" smtClean="0">
                <a:solidFill>
                  <a:schemeClr val="bg1"/>
                </a:solidFill>
                <a:latin typeface="微软雅黑" panose="020B0503020204020204" pitchFamily="34" charset="-122"/>
                <a:ea typeface="微软雅黑" panose="020B0503020204020204" pitchFamily="34" charset="-122"/>
              </a:rPr>
              <a:t>项目</a:t>
            </a:r>
            <a:r>
              <a:rPr lang="zh-CN" altLang="en-US" sz="2400" b="1" dirty="0" smtClean="0">
                <a:solidFill>
                  <a:schemeClr val="bg1"/>
                </a:solidFill>
                <a:latin typeface="微软雅黑" panose="020B0503020204020204" pitchFamily="34" charset="-122"/>
                <a:ea typeface="微软雅黑" panose="020B0503020204020204" pitchFamily="34" charset="-122"/>
              </a:rPr>
              <a:t>二 温湿</a:t>
            </a:r>
            <a:r>
              <a:rPr lang="zh-CN" altLang="en-US" sz="2400" b="1" dirty="0">
                <a:solidFill>
                  <a:schemeClr val="bg1"/>
                </a:solidFill>
                <a:latin typeface="微软雅黑" panose="020B0503020204020204" pitchFamily="34" charset="-122"/>
                <a:ea typeface="微软雅黑" panose="020B0503020204020204" pitchFamily="34" charset="-122"/>
              </a:rPr>
              <a:t>度传感器的应用</a:t>
            </a:r>
            <a:endParaRPr lang="zh-CN" altLang="zh-CN"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三、任务实施</a:t>
            </a:r>
            <a:endParaRPr lang="zh-CN" altLang="en-US" sz="2400" b="1" dirty="0">
              <a:solidFill>
                <a:schemeClr val="accent5">
                  <a:lumMod val="50000"/>
                </a:schemeClr>
              </a:solidFill>
              <a:latin typeface="+mn-ea"/>
              <a:ea typeface="+mn-ea"/>
            </a:endParaRPr>
          </a:p>
        </p:txBody>
      </p:sp>
      <p:sp>
        <p:nvSpPr>
          <p:cNvPr id="5" name="文本框 4"/>
          <p:cNvSpPr txBox="1"/>
          <p:nvPr/>
        </p:nvSpPr>
        <p:spPr>
          <a:xfrm>
            <a:off x="1331775" y="1203655"/>
            <a:ext cx="6969125" cy="1703705"/>
          </a:xfrm>
          <a:prstGeom prst="rect">
            <a:avLst/>
          </a:prstGeom>
          <a:noFill/>
        </p:spPr>
        <p:txBody>
          <a:bodyPr wrap="square" rtlCol="0" anchor="t">
            <a:noAutofit/>
          </a:bodyPr>
          <a:lstStyle/>
          <a:p>
            <a:pPr marL="285750" indent="-285750" latinLnBrk="0">
              <a:lnSpc>
                <a:spcPct val="150000"/>
              </a:lnSpc>
              <a:buFont typeface="Arial" panose="020B0604020202020204" pitchFamily="34" charset="0"/>
              <a:buChar char="•"/>
            </a:pPr>
            <a:r>
              <a:rPr lang="zh-CN" altLang="en-US" dirty="0"/>
              <a:t>步骤 </a:t>
            </a:r>
            <a:r>
              <a:rPr lang="en-US" altLang="zh-CN" dirty="0"/>
              <a:t>1:</a:t>
            </a:r>
            <a:r>
              <a:rPr lang="zh-CN" altLang="en-US" dirty="0"/>
              <a:t>调研天气预报中的温度、湿度、风速等数据的由来。</a:t>
            </a:r>
          </a:p>
          <a:p>
            <a:pPr marL="285750" indent="-285750" latinLnBrk="0">
              <a:lnSpc>
                <a:spcPct val="150000"/>
              </a:lnSpc>
              <a:buFont typeface="Arial" panose="020B0604020202020204" pitchFamily="34" charset="0"/>
              <a:buChar char="•"/>
            </a:pPr>
            <a:r>
              <a:rPr lang="zh-CN" altLang="en-US" dirty="0"/>
              <a:t>步骤 </a:t>
            </a:r>
            <a:r>
              <a:rPr lang="en-US" altLang="zh-CN" dirty="0"/>
              <a:t>2:</a:t>
            </a:r>
            <a:r>
              <a:rPr lang="zh-CN" altLang="en-US" dirty="0"/>
              <a:t>说一说在日常生活中常见的温湿度传感器。</a:t>
            </a:r>
          </a:p>
          <a:p>
            <a:pPr marL="285750" indent="-285750" latinLnBrk="0">
              <a:lnSpc>
                <a:spcPct val="150000"/>
              </a:lnSpc>
              <a:buFont typeface="Arial" panose="020B0604020202020204" pitchFamily="34" charset="0"/>
              <a:buChar char="•"/>
            </a:pPr>
            <a:r>
              <a:rPr lang="zh-CN" altLang="en-US" dirty="0"/>
              <a:t>步骤 </a:t>
            </a:r>
            <a:r>
              <a:rPr lang="en-US" altLang="zh-CN" dirty="0"/>
              <a:t>3:</a:t>
            </a:r>
            <a:r>
              <a:rPr lang="zh-CN" altLang="en-US" dirty="0"/>
              <a:t>说一说温湿度传感器在不同领域中的应用情况。</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四、任务总结</a:t>
            </a:r>
            <a:endParaRPr lang="zh-CN" altLang="en-US" sz="2400" b="1" dirty="0">
              <a:solidFill>
                <a:schemeClr val="accent5">
                  <a:lumMod val="50000"/>
                </a:schemeClr>
              </a:solidFill>
              <a:latin typeface="+mn-ea"/>
              <a:ea typeface="+mn-ea"/>
            </a:endParaRPr>
          </a:p>
        </p:txBody>
      </p:sp>
      <p:sp>
        <p:nvSpPr>
          <p:cNvPr id="5" name="文本框 4"/>
          <p:cNvSpPr txBox="1"/>
          <p:nvPr/>
        </p:nvSpPr>
        <p:spPr>
          <a:xfrm>
            <a:off x="1299210" y="1348105"/>
            <a:ext cx="6969125" cy="1703705"/>
          </a:xfrm>
          <a:prstGeom prst="rect">
            <a:avLst/>
          </a:prstGeom>
          <a:noFill/>
        </p:spPr>
        <p:txBody>
          <a:bodyPr wrap="square" rtlCol="0" anchor="t">
            <a:noAutofit/>
          </a:bodyPr>
          <a:lstStyle/>
          <a:p>
            <a:pPr marL="285750" indent="-285750" latinLnBrk="0">
              <a:lnSpc>
                <a:spcPct val="150000"/>
              </a:lnSpc>
              <a:buFont typeface="Arial" panose="020B0604020202020204" pitchFamily="34" charset="0"/>
              <a:buChar char="•"/>
            </a:pPr>
            <a:r>
              <a:rPr lang="zh-CN" altLang="en-US" sz="1600" dirty="0"/>
              <a:t>温度传感器的</a:t>
            </a:r>
            <a:r>
              <a:rPr lang="zh-CN" altLang="en-US" sz="1600" dirty="0" smtClean="0"/>
              <a:t>定义</a:t>
            </a:r>
            <a:endParaRPr lang="en-US" altLang="zh-CN" sz="1600" dirty="0" smtClean="0"/>
          </a:p>
          <a:p>
            <a:pPr marL="285750" indent="-285750" latinLnBrk="0">
              <a:lnSpc>
                <a:spcPct val="150000"/>
              </a:lnSpc>
              <a:buFont typeface="Arial" panose="020B0604020202020204" pitchFamily="34" charset="0"/>
              <a:buChar char="•"/>
            </a:pPr>
            <a:r>
              <a:rPr lang="zh-CN" altLang="en-US" sz="1600" dirty="0" smtClean="0"/>
              <a:t>湿度传感器</a:t>
            </a:r>
            <a:r>
              <a:rPr lang="zh-CN" altLang="en-US" sz="1600" dirty="0"/>
              <a:t>的</a:t>
            </a:r>
            <a:r>
              <a:rPr lang="zh-CN" altLang="en-US" sz="1600" dirty="0" smtClean="0"/>
              <a:t>定义</a:t>
            </a:r>
            <a:endParaRPr lang="en-US" altLang="zh-CN" sz="1600" dirty="0" smtClean="0"/>
          </a:p>
          <a:p>
            <a:pPr marL="285750" indent="-285750" latinLnBrk="0">
              <a:lnSpc>
                <a:spcPct val="150000"/>
              </a:lnSpc>
              <a:buFont typeface="Arial" panose="020B0604020202020204" pitchFamily="34" charset="0"/>
              <a:buChar char="•"/>
            </a:pPr>
            <a:r>
              <a:rPr lang="zh-CN" altLang="en-US" sz="1600" dirty="0"/>
              <a:t>温湿度传感器的应用</a:t>
            </a:r>
          </a:p>
        </p:txBody>
      </p:sp>
    </p:spTree>
    <p:extLst>
      <p:ext uri="{BB962C8B-B14F-4D97-AF65-F5344CB8AC3E}">
        <p14:creationId xmlns:p14="http://schemas.microsoft.com/office/powerpoint/2010/main" val="33756801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3"/>
          <p:cNvGrpSpPr/>
          <p:nvPr/>
        </p:nvGrpSpPr>
        <p:grpSpPr bwMode="auto">
          <a:xfrm>
            <a:off x="971650" y="1472688"/>
            <a:ext cx="1800225" cy="1882775"/>
            <a:chOff x="430006" y="1962125"/>
            <a:chExt cx="2880000" cy="2880000"/>
          </a:xfrm>
        </p:grpSpPr>
        <p:sp>
          <p:nvSpPr>
            <p:cNvPr id="5" name="圆角矩形 4"/>
            <p:cNvSpPr>
              <a:spLocks noChangeAspect="1"/>
            </p:cNvSpPr>
            <p:nvPr/>
          </p:nvSpPr>
          <p:spPr>
            <a:xfrm rot="2700000">
              <a:off x="430006" y="1962125"/>
              <a:ext cx="2880000" cy="2880000"/>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圆角矩形 7"/>
            <p:cNvSpPr>
              <a:spLocks noChangeAspect="1"/>
            </p:cNvSpPr>
            <p:nvPr/>
          </p:nvSpPr>
          <p:spPr>
            <a:xfrm rot="2700000">
              <a:off x="643699" y="2175458"/>
              <a:ext cx="2452614" cy="2453333"/>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文本框 6"/>
            <p:cNvSpPr txBox="1"/>
            <p:nvPr/>
          </p:nvSpPr>
          <p:spPr>
            <a:xfrm>
              <a:off x="879531" y="2571637"/>
              <a:ext cx="1836190" cy="1015042"/>
            </a:xfrm>
            <a:prstGeom prst="rect">
              <a:avLst/>
            </a:prstGeom>
            <a:noFill/>
          </p:spPr>
          <p:txBody>
            <a:bodyPr wrap="none">
              <a:spAutoFit/>
            </a:bodyPr>
            <a:lstStyle/>
            <a:p>
              <a:pPr algn="ctr">
                <a:defRPr/>
              </a:pPr>
              <a:r>
                <a:rPr lang="zh-CN" altLang="en-US" sz="3600" b="1" dirty="0">
                  <a:solidFill>
                    <a:schemeClr val="tx1">
                      <a:lumMod val="65000"/>
                      <a:lumOff val="35000"/>
                    </a:schemeClr>
                  </a:solidFill>
                  <a:latin typeface="+mj-ea"/>
                  <a:ea typeface="+mj-ea"/>
                </a:rPr>
                <a:t>目 录</a:t>
              </a:r>
              <a:endParaRPr lang="en-US" altLang="zh-CN" sz="3600" b="1" dirty="0">
                <a:solidFill>
                  <a:schemeClr val="tx1">
                    <a:lumMod val="65000"/>
                    <a:lumOff val="35000"/>
                  </a:schemeClr>
                </a:solidFill>
                <a:latin typeface="+mj-ea"/>
                <a:ea typeface="+mj-ea"/>
              </a:endParaRPr>
            </a:p>
            <a:p>
              <a:pPr algn="ctr">
                <a:defRPr/>
              </a:pPr>
              <a:r>
                <a:rPr lang="en-US" altLang="zh-CN" sz="2400" dirty="0">
                  <a:solidFill>
                    <a:schemeClr val="tx1">
                      <a:lumMod val="65000"/>
                      <a:lumOff val="35000"/>
                    </a:schemeClr>
                  </a:solidFill>
                  <a:latin typeface="+mj-ea"/>
                  <a:ea typeface="+mj-ea"/>
                </a:rPr>
                <a:t>CONTENTS</a:t>
              </a:r>
            </a:p>
          </p:txBody>
        </p:sp>
      </p:grpSp>
      <p:sp>
        <p:nvSpPr>
          <p:cNvPr id="2" name="矩形 1"/>
          <p:cNvSpPr/>
          <p:nvPr/>
        </p:nvSpPr>
        <p:spPr>
          <a:xfrm>
            <a:off x="5724081" y="1074180"/>
            <a:ext cx="158411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任务描述</a:t>
            </a:r>
          </a:p>
        </p:txBody>
      </p:sp>
      <p:sp>
        <p:nvSpPr>
          <p:cNvPr id="10" name="矩形 9"/>
          <p:cNvSpPr/>
          <p:nvPr/>
        </p:nvSpPr>
        <p:spPr>
          <a:xfrm>
            <a:off x="5724080" y="3180749"/>
            <a:ext cx="314833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任务实施</a:t>
            </a:r>
          </a:p>
        </p:txBody>
      </p:sp>
      <p:sp>
        <p:nvSpPr>
          <p:cNvPr id="12" name="圆角矩形 11"/>
          <p:cNvSpPr>
            <a:spLocks noChangeAspect="1"/>
          </p:cNvSpPr>
          <p:nvPr/>
        </p:nvSpPr>
        <p:spPr>
          <a:xfrm rot="2700000">
            <a:off x="4883975" y="3173764"/>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圆角矩形 12"/>
          <p:cNvSpPr>
            <a:spLocks noChangeAspect="1"/>
          </p:cNvSpPr>
          <p:nvPr/>
        </p:nvSpPr>
        <p:spPr>
          <a:xfrm rot="2700000">
            <a:off x="4946205" y="3241074"/>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文本框 73"/>
          <p:cNvSpPr txBox="1">
            <a:spLocks noChangeArrowheads="1"/>
          </p:cNvSpPr>
          <p:nvPr/>
        </p:nvSpPr>
        <p:spPr bwMode="auto">
          <a:xfrm>
            <a:off x="4967795" y="3201704"/>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3</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
        <p:nvSpPr>
          <p:cNvPr id="17" name="圆角矩形 11"/>
          <p:cNvSpPr>
            <a:spLocks noChangeAspect="1"/>
          </p:cNvSpPr>
          <p:nvPr/>
        </p:nvSpPr>
        <p:spPr>
          <a:xfrm rot="2700000">
            <a:off x="4843335" y="2136934"/>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圆角矩形 12"/>
          <p:cNvSpPr>
            <a:spLocks noChangeAspect="1"/>
          </p:cNvSpPr>
          <p:nvPr/>
        </p:nvSpPr>
        <p:spPr>
          <a:xfrm rot="2700000">
            <a:off x="4906200" y="2204244"/>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文本框 73"/>
          <p:cNvSpPr txBox="1">
            <a:spLocks noChangeArrowheads="1"/>
          </p:cNvSpPr>
          <p:nvPr/>
        </p:nvSpPr>
        <p:spPr bwMode="auto">
          <a:xfrm>
            <a:off x="4927790" y="2165509"/>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2</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
        <p:nvSpPr>
          <p:cNvPr id="15" name="矩形 14"/>
          <p:cNvSpPr/>
          <p:nvPr/>
        </p:nvSpPr>
        <p:spPr>
          <a:xfrm>
            <a:off x="5724080" y="2083749"/>
            <a:ext cx="1415772" cy="461665"/>
          </a:xfrm>
          <a:prstGeom prst="rect">
            <a:avLst/>
          </a:prstGeom>
        </p:spPr>
        <p:txBody>
          <a:bodyPr wrap="none">
            <a:spAutoFit/>
          </a:bodyPr>
          <a:lstStyle/>
          <a:p>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知识储备</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70"/>
          <p:cNvGrpSpPr/>
          <p:nvPr/>
        </p:nvGrpSpPr>
        <p:grpSpPr bwMode="auto">
          <a:xfrm>
            <a:off x="4839140" y="1085109"/>
            <a:ext cx="538163" cy="504825"/>
            <a:chOff x="5736000" y="890035"/>
            <a:chExt cx="720000" cy="721684"/>
          </a:xfrm>
        </p:grpSpPr>
        <p:sp>
          <p:nvSpPr>
            <p:cNvPr id="4" name="圆角矩形 3"/>
            <p:cNvSpPr>
              <a:spLocks noChangeAspect="1"/>
            </p:cNvSpPr>
            <p:nvPr/>
          </p:nvSpPr>
          <p:spPr>
            <a:xfrm rot="2700000">
              <a:off x="5735158" y="890877"/>
              <a:ext cx="721684" cy="72000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圆角矩形 5"/>
            <p:cNvSpPr>
              <a:spLocks noChangeAspect="1"/>
            </p:cNvSpPr>
            <p:nvPr/>
          </p:nvSpPr>
          <p:spPr>
            <a:xfrm rot="2700000">
              <a:off x="5824874" y="981142"/>
              <a:ext cx="540128" cy="539469"/>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73"/>
            <p:cNvSpPr txBox="1">
              <a:spLocks noChangeArrowheads="1"/>
            </p:cNvSpPr>
            <p:nvPr/>
          </p:nvSpPr>
          <p:spPr bwMode="auto">
            <a:xfrm>
              <a:off x="5870610" y="906828"/>
              <a:ext cx="448657" cy="571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1</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grpSp>
      <p:sp>
        <p:nvSpPr>
          <p:cNvPr id="20" name="矩形 19"/>
          <p:cNvSpPr/>
          <p:nvPr/>
        </p:nvSpPr>
        <p:spPr>
          <a:xfrm>
            <a:off x="5724080" y="4142904"/>
            <a:ext cx="3148330" cy="461665"/>
          </a:xfrm>
          <a:prstGeom prst="rect">
            <a:avLst/>
          </a:prstGeom>
        </p:spPr>
        <p:txBody>
          <a:bodyPr wrap="square">
            <a:spAutoFit/>
          </a:bodyPr>
          <a:lstStyle/>
          <a:p>
            <a:pPr>
              <a:defRPr/>
            </a:pPr>
            <a:r>
              <a:rPr lang="zh-CN" altLang="en-US" sz="2400" dirty="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任务总结</a:t>
            </a:r>
            <a:endPar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圆角矩形 20"/>
          <p:cNvSpPr>
            <a:spLocks noChangeAspect="1"/>
          </p:cNvSpPr>
          <p:nvPr/>
        </p:nvSpPr>
        <p:spPr>
          <a:xfrm rot="2700000">
            <a:off x="4883975" y="4135919"/>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圆角矩形 21"/>
          <p:cNvSpPr>
            <a:spLocks noChangeAspect="1"/>
          </p:cNvSpPr>
          <p:nvPr/>
        </p:nvSpPr>
        <p:spPr>
          <a:xfrm rot="2700000">
            <a:off x="4946205" y="4203229"/>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文本框 73"/>
          <p:cNvSpPr txBox="1">
            <a:spLocks noChangeArrowheads="1"/>
          </p:cNvSpPr>
          <p:nvPr/>
        </p:nvSpPr>
        <p:spPr bwMode="auto">
          <a:xfrm>
            <a:off x="4967795" y="4163859"/>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4</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1046440"/>
          </a:xfrm>
          <a:prstGeom prst="rect">
            <a:avLst/>
          </a:prstGeom>
          <a:noFill/>
        </p:spPr>
        <p:txBody>
          <a:bodyPr wrap="square">
            <a:spAutoFit/>
          </a:bodyPr>
          <a:lstStyle/>
          <a:p>
            <a:pPr>
              <a:defRPr/>
            </a:pPr>
            <a:r>
              <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任务描述</a:t>
            </a:r>
          </a:p>
          <a:p>
            <a:pPr>
              <a:defRPr/>
            </a:pP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dirty="0" smtClean="0">
                  <a:solidFill>
                    <a:schemeClr val="accent1">
                      <a:lumMod val="50000"/>
                    </a:schemeClr>
                  </a:solidFill>
                  <a:latin typeface="Impact" panose="020B0806030902050204" pitchFamily="34" charset="0"/>
                  <a:ea typeface="华文细黑" panose="02010600040101010101" charset="-122"/>
                </a:rPr>
                <a:t>01</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a:t>
              </a:r>
              <a:r>
                <a:rPr lang="en-US" altLang="zh-CN" sz="1400" dirty="0" smtClean="0">
                  <a:solidFill>
                    <a:srgbClr val="7F7F7F"/>
                  </a:solidFill>
                  <a:latin typeface="华文细黑" panose="02010600040101010101" charset="-122"/>
                  <a:ea typeface="华文细黑" panose="02010600040101010101" charset="-122"/>
                </a:rPr>
                <a:t>One</a:t>
              </a: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一、任务</a:t>
            </a:r>
            <a:r>
              <a:rPr lang="zh-CN" altLang="en-US" sz="2400" b="1" dirty="0">
                <a:solidFill>
                  <a:schemeClr val="accent5">
                    <a:lumMod val="50000"/>
                  </a:schemeClr>
                </a:solidFill>
                <a:latin typeface="+mn-ea"/>
                <a:ea typeface="+mn-ea"/>
              </a:rPr>
              <a:t>描述</a:t>
            </a:r>
          </a:p>
        </p:txBody>
      </p:sp>
      <p:sp>
        <p:nvSpPr>
          <p:cNvPr id="2" name="矩形 1"/>
          <p:cNvSpPr/>
          <p:nvPr/>
        </p:nvSpPr>
        <p:spPr>
          <a:xfrm>
            <a:off x="755735" y="1419670"/>
            <a:ext cx="7809877" cy="630942"/>
          </a:xfrm>
          <a:prstGeom prst="rect">
            <a:avLst/>
          </a:prstGeom>
        </p:spPr>
        <p:txBody>
          <a:bodyPr wrap="square">
            <a:spAutoFit/>
          </a:bodyPr>
          <a:lstStyle/>
          <a:p>
            <a:pPr marL="285750" indent="-285750" algn="just">
              <a:lnSpc>
                <a:spcPct val="175000"/>
              </a:lnSpc>
              <a:spcAft>
                <a:spcPts val="0"/>
              </a:spcAft>
              <a:buFont typeface="Arial" panose="020B0604020202020204" pitchFamily="34" charset="0"/>
              <a:buChar char="•"/>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观察生活中的温湿度传感器</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了解它们在不同领域中的应用情况。</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1299210" y="1348105"/>
            <a:ext cx="6969125" cy="3148330"/>
          </a:xfrm>
          <a:prstGeom prst="rect">
            <a:avLst/>
          </a:prstGeom>
          <a:noFill/>
        </p:spPr>
        <p:txBody>
          <a:bodyPr wrap="square" rtlCol="0" anchor="t">
            <a:noAutofit/>
          </a:bodyPr>
          <a:lstStyle/>
          <a:p>
            <a:pPr marL="285750" indent="-285750" latinLnBrk="0">
              <a:lnSpc>
                <a:spcPct val="150000"/>
              </a:lnSpc>
              <a:buFont typeface="Arial" panose="020B0604020202020204" pitchFamily="34" charset="0"/>
              <a:buChar char="•"/>
            </a:pPr>
            <a:r>
              <a:rPr lang="zh-CN" altLang="en-US" dirty="0"/>
              <a:t>温度传感器是指能感受温度并转换成可用输出信号的传感器。 </a:t>
            </a:r>
            <a:endParaRPr lang="en-US" altLang="zh-CN" dirty="0" smtClean="0"/>
          </a:p>
          <a:p>
            <a:pPr marL="285750" indent="-285750" latinLnBrk="0">
              <a:lnSpc>
                <a:spcPct val="150000"/>
              </a:lnSpc>
              <a:buFont typeface="Arial" panose="020B0604020202020204" pitchFamily="34" charset="0"/>
              <a:buChar char="•"/>
            </a:pPr>
            <a:r>
              <a:rPr lang="zh-CN" altLang="en-US" dirty="0" smtClean="0"/>
              <a:t>温度传感器</a:t>
            </a:r>
            <a:r>
              <a:rPr lang="zh-CN" altLang="en-US" dirty="0"/>
              <a:t>是</a:t>
            </a:r>
            <a:r>
              <a:rPr lang="zh-CN" altLang="en-US" dirty="0" smtClean="0"/>
              <a:t>温度测量仪表</a:t>
            </a:r>
            <a:r>
              <a:rPr lang="zh-CN" altLang="en-US" dirty="0"/>
              <a:t>的核心部分</a:t>
            </a:r>
            <a:r>
              <a:rPr lang="en-US" altLang="zh-CN" dirty="0"/>
              <a:t>,</a:t>
            </a:r>
            <a:r>
              <a:rPr lang="zh-CN" altLang="en-US" dirty="0"/>
              <a:t>品种繁多。 </a:t>
            </a:r>
            <a:endParaRPr lang="en-US" altLang="zh-CN" dirty="0" smtClean="0"/>
          </a:p>
          <a:p>
            <a:pPr marL="285750" indent="-285750" latinLnBrk="0">
              <a:lnSpc>
                <a:spcPct val="150000"/>
              </a:lnSpc>
              <a:buFont typeface="Arial" panose="020B0604020202020204" pitchFamily="34" charset="0"/>
              <a:buChar char="•"/>
            </a:pPr>
            <a:r>
              <a:rPr lang="zh-CN" altLang="en-US" dirty="0" smtClean="0"/>
              <a:t>按</a:t>
            </a:r>
            <a:r>
              <a:rPr lang="zh-CN" altLang="en-US" dirty="0"/>
              <a:t>测量方式可分为接触式和非接触式两</a:t>
            </a:r>
            <a:r>
              <a:rPr lang="zh-CN" altLang="en-US" dirty="0" smtClean="0"/>
              <a:t>类</a:t>
            </a:r>
            <a:endParaRPr lang="en-US" altLang="zh-CN" dirty="0" smtClean="0"/>
          </a:p>
          <a:p>
            <a:pPr marL="285750" indent="-285750" latinLnBrk="0">
              <a:lnSpc>
                <a:spcPct val="150000"/>
              </a:lnSpc>
              <a:buFont typeface="Arial" panose="020B0604020202020204" pitchFamily="34" charset="0"/>
              <a:buChar char="•"/>
            </a:pPr>
            <a:r>
              <a:rPr lang="zh-CN" altLang="en-US" dirty="0" smtClean="0"/>
              <a:t>按照</a:t>
            </a:r>
            <a:r>
              <a:rPr lang="zh-CN" altLang="en-US" dirty="0"/>
              <a:t>传感器材料及电子元件特性可分为热电阻和热电偶两类。</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dirty="0"/>
              <a:t>（一）温度传感器的定义</a:t>
            </a:r>
          </a:p>
        </p:txBody>
      </p:sp>
    </p:spTree>
    <p:extLst>
      <p:ext uri="{BB962C8B-B14F-4D97-AF65-F5344CB8AC3E}">
        <p14:creationId xmlns:p14="http://schemas.microsoft.com/office/powerpoint/2010/main" val="12317250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1299210" y="1348105"/>
            <a:ext cx="6969125" cy="3148330"/>
          </a:xfrm>
          <a:prstGeom prst="rect">
            <a:avLst/>
          </a:prstGeom>
          <a:noFill/>
        </p:spPr>
        <p:txBody>
          <a:bodyPr wrap="square" rtlCol="0" anchor="t">
            <a:noAutofit/>
          </a:bodyPr>
          <a:lstStyle/>
          <a:p>
            <a:pPr marL="285750" indent="-285750" latinLnBrk="0">
              <a:lnSpc>
                <a:spcPct val="150000"/>
              </a:lnSpc>
              <a:buFont typeface="Wingdings" panose="05000000000000000000" charset="0"/>
              <a:buChar char="l"/>
            </a:pPr>
            <a:r>
              <a:rPr lang="zh-CN" altLang="en-US" sz="1600" dirty="0"/>
              <a:t>湿度传感器是一种能感受水蒸气含量并转换成可用输出信号的传感器。 </a:t>
            </a:r>
            <a:endParaRPr lang="en-US" altLang="zh-CN" sz="1600" dirty="0" smtClean="0"/>
          </a:p>
          <a:p>
            <a:pPr marL="285750" indent="-285750" latinLnBrk="0">
              <a:lnSpc>
                <a:spcPct val="150000"/>
              </a:lnSpc>
              <a:buFont typeface="Wingdings" panose="05000000000000000000" charset="0"/>
              <a:buChar char="l"/>
            </a:pPr>
            <a:r>
              <a:rPr lang="zh-CN" altLang="en-US" sz="1600" dirty="0" smtClean="0"/>
              <a:t>它</a:t>
            </a:r>
            <a:r>
              <a:rPr lang="zh-CN" altLang="en-US" sz="1600" dirty="0"/>
              <a:t>主要</a:t>
            </a:r>
            <a:r>
              <a:rPr lang="zh-CN" altLang="en-US" sz="1600" dirty="0" smtClean="0"/>
              <a:t>应用</a:t>
            </a:r>
            <a:r>
              <a:rPr lang="zh-CN" altLang="en-US" sz="1600" dirty="0"/>
              <a:t>于航空航天、工业制造、气象和医疗保健等方面。</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dirty="0"/>
              <a:t>（二）湿度传感器的定义</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1299210" y="1348105"/>
            <a:ext cx="6969125" cy="3167780"/>
          </a:xfrm>
          <a:prstGeom prst="rect">
            <a:avLst/>
          </a:prstGeom>
          <a:noFill/>
        </p:spPr>
        <p:txBody>
          <a:bodyPr wrap="square" rtlCol="0" anchor="t">
            <a:noAutofit/>
          </a:bodyPr>
          <a:lstStyle/>
          <a:p>
            <a:pPr marL="285750" indent="-285750" latinLnBrk="0">
              <a:lnSpc>
                <a:spcPct val="150000"/>
              </a:lnSpc>
              <a:buFont typeface="Arial" panose="020B0604020202020204" pitchFamily="34" charset="0"/>
              <a:buChar char="•"/>
            </a:pPr>
            <a:r>
              <a:rPr lang="zh-CN" altLang="en-US" b="1" dirty="0" smtClean="0"/>
              <a:t>在</a:t>
            </a:r>
            <a:r>
              <a:rPr lang="zh-CN" altLang="en-US" b="1" dirty="0"/>
              <a:t>家庭中的</a:t>
            </a:r>
            <a:r>
              <a:rPr lang="zh-CN" altLang="en-US" b="1" dirty="0" smtClean="0"/>
              <a:t>应用</a:t>
            </a:r>
            <a:r>
              <a:rPr lang="zh-CN" altLang="en-US" b="1" dirty="0"/>
              <a:t>：</a:t>
            </a:r>
            <a:r>
              <a:rPr lang="zh-CN" altLang="en-US" dirty="0" smtClean="0"/>
              <a:t>随着</a:t>
            </a:r>
            <a:r>
              <a:rPr lang="zh-CN" altLang="en-US" dirty="0"/>
              <a:t>生活水平的提高</a:t>
            </a:r>
            <a:r>
              <a:rPr lang="en-US" altLang="zh-CN" dirty="0"/>
              <a:t>,</a:t>
            </a:r>
            <a:r>
              <a:rPr lang="zh-CN" altLang="en-US" dirty="0"/>
              <a:t>人们对于各自的生活环境也有了更高的要求。 市面上的</a:t>
            </a:r>
            <a:r>
              <a:rPr lang="zh-CN" altLang="en-US" dirty="0" smtClean="0"/>
              <a:t>数显电子钟、家用加湿机、温湿度计等产品都加装了温湿度传感器</a:t>
            </a:r>
            <a:r>
              <a:rPr lang="en-US" altLang="zh-CN" dirty="0" smtClean="0"/>
              <a:t>,</a:t>
            </a:r>
            <a:r>
              <a:rPr lang="zh-CN" altLang="en-US" dirty="0" smtClean="0"/>
              <a:t>以达到随时控制室内温湿度</a:t>
            </a:r>
            <a:r>
              <a:rPr lang="zh-CN" altLang="en-US" dirty="0"/>
              <a:t>的目的</a:t>
            </a:r>
            <a:r>
              <a:rPr lang="en-US" altLang="zh-CN" dirty="0"/>
              <a:t>,</a:t>
            </a:r>
            <a:r>
              <a:rPr lang="zh-CN" altLang="en-US" dirty="0"/>
              <a:t>使生活环境更加舒适</a:t>
            </a:r>
            <a:r>
              <a:rPr lang="zh-CN" altLang="en-US" dirty="0" smtClean="0"/>
              <a:t>。</a:t>
            </a:r>
            <a:endParaRPr lang="en-US" altLang="zh-CN" dirty="0"/>
          </a:p>
          <a:p>
            <a:pPr marL="285750" indent="-285750" latinLnBrk="0">
              <a:lnSpc>
                <a:spcPct val="150000"/>
              </a:lnSpc>
              <a:buFont typeface="Arial" panose="020B0604020202020204" pitchFamily="34" charset="0"/>
              <a:buChar char="•"/>
            </a:pPr>
            <a:r>
              <a:rPr lang="zh-CN" altLang="en-US" b="1" dirty="0" smtClean="0"/>
              <a:t>在</a:t>
            </a:r>
            <a:r>
              <a:rPr lang="zh-CN" altLang="en-US" b="1" dirty="0"/>
              <a:t>工业中的</a:t>
            </a:r>
            <a:r>
              <a:rPr lang="zh-CN" altLang="en-US" b="1" dirty="0" smtClean="0"/>
              <a:t>应用：</a:t>
            </a:r>
            <a:r>
              <a:rPr lang="zh-CN" altLang="en-US" dirty="0" smtClean="0"/>
              <a:t>在</a:t>
            </a:r>
            <a:r>
              <a:rPr lang="zh-CN" altLang="en-US" dirty="0"/>
              <a:t>湿凝土干燥的过程中</a:t>
            </a:r>
            <a:r>
              <a:rPr lang="en-US" altLang="zh-CN" dirty="0"/>
              <a:t>,</a:t>
            </a:r>
            <a:r>
              <a:rPr lang="zh-CN" altLang="en-US" dirty="0"/>
              <a:t>使用温湿度传感器能及时准确地记录相关数据</a:t>
            </a:r>
            <a:r>
              <a:rPr lang="en-US" altLang="zh-CN" dirty="0"/>
              <a:t>,</a:t>
            </a:r>
            <a:r>
              <a:rPr lang="zh-CN" altLang="en-US" dirty="0"/>
              <a:t>为施工</a:t>
            </a:r>
            <a:r>
              <a:rPr lang="zh-CN" altLang="en-US" dirty="0" smtClean="0"/>
              <a:t>提供</a:t>
            </a:r>
            <a:r>
              <a:rPr lang="zh-CN" altLang="en-US" dirty="0"/>
              <a:t>可靠的数据。 这是温湿度传感器在工业中的典型应用。</a:t>
            </a:r>
          </a:p>
          <a:p>
            <a:pPr marL="0" indent="457200" latinLnBrk="0">
              <a:lnSpc>
                <a:spcPct val="150000"/>
              </a:lnSpc>
              <a:buNone/>
            </a:pPr>
            <a:endParaRPr lang="zh-CN" altLang="en-US" sz="1800" dirty="0"/>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dirty="0"/>
              <a:t>（三）温湿度传感器的应用</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1299210" y="1348105"/>
            <a:ext cx="6969125" cy="2951765"/>
          </a:xfrm>
          <a:prstGeom prst="rect">
            <a:avLst/>
          </a:prstGeom>
          <a:noFill/>
        </p:spPr>
        <p:txBody>
          <a:bodyPr wrap="square" rtlCol="0" anchor="t">
            <a:noAutofit/>
          </a:bodyPr>
          <a:lstStyle/>
          <a:p>
            <a:pPr marL="285750" indent="-285750" latinLnBrk="0">
              <a:lnSpc>
                <a:spcPct val="150000"/>
              </a:lnSpc>
              <a:buFont typeface="Arial" panose="020B0604020202020204" pitchFamily="34" charset="0"/>
              <a:buChar char="•"/>
            </a:pPr>
            <a:r>
              <a:rPr lang="zh-CN" altLang="en-US" b="1" dirty="0" smtClean="0"/>
              <a:t>在</a:t>
            </a:r>
            <a:r>
              <a:rPr lang="zh-CN" altLang="en-US" b="1" dirty="0"/>
              <a:t>种植业、畜牧业中的</a:t>
            </a:r>
            <a:r>
              <a:rPr lang="zh-CN" altLang="en-US" b="1" dirty="0" smtClean="0"/>
              <a:t>应用：</a:t>
            </a:r>
            <a:r>
              <a:rPr lang="zh-CN" altLang="en-US" dirty="0" smtClean="0"/>
              <a:t>在</a:t>
            </a:r>
            <a:r>
              <a:rPr lang="zh-CN" altLang="en-US" dirty="0"/>
              <a:t>种植业和畜牧业的生产</a:t>
            </a:r>
            <a:r>
              <a:rPr lang="en-US" altLang="zh-CN" dirty="0"/>
              <a:t>,</a:t>
            </a:r>
            <a:r>
              <a:rPr lang="zh-CN" altLang="en-US" dirty="0"/>
              <a:t>特别是一些经济作物的生产中</a:t>
            </a:r>
            <a:r>
              <a:rPr lang="en-US" altLang="zh-CN" dirty="0"/>
              <a:t>,</a:t>
            </a:r>
            <a:r>
              <a:rPr lang="zh-CN" altLang="en-US" dirty="0"/>
              <a:t>如需确定环境中的温度</a:t>
            </a:r>
            <a:r>
              <a:rPr lang="zh-CN" altLang="en-US" dirty="0" smtClean="0"/>
              <a:t>、湿度</a:t>
            </a:r>
            <a:r>
              <a:rPr lang="zh-CN" altLang="en-US" dirty="0"/>
              <a:t>对于幼苗生长的影响</a:t>
            </a:r>
            <a:r>
              <a:rPr lang="en-US" altLang="zh-CN" dirty="0"/>
              <a:t>,</a:t>
            </a:r>
            <a:r>
              <a:rPr lang="zh-CN" altLang="en-US" dirty="0"/>
              <a:t>也需要用温湿度传感器来采集和监控数据</a:t>
            </a:r>
            <a:r>
              <a:rPr lang="en-US" altLang="zh-CN" dirty="0"/>
              <a:t>,</a:t>
            </a:r>
            <a:r>
              <a:rPr lang="zh-CN" altLang="en-US" dirty="0"/>
              <a:t>以期获得最佳</a:t>
            </a:r>
            <a:r>
              <a:rPr lang="zh-CN" altLang="en-US" dirty="0" smtClean="0"/>
              <a:t>的经济效益</a:t>
            </a:r>
            <a:r>
              <a:rPr lang="zh-CN" altLang="en-US" dirty="0"/>
              <a:t>。</a:t>
            </a:r>
          </a:p>
          <a:p>
            <a:pPr marL="285750" indent="-285750" latinLnBrk="0">
              <a:lnSpc>
                <a:spcPct val="150000"/>
              </a:lnSpc>
              <a:buFont typeface="Arial" panose="020B0604020202020204" pitchFamily="34" charset="0"/>
              <a:buChar char="•"/>
            </a:pPr>
            <a:r>
              <a:rPr lang="zh-CN" altLang="en-US" b="1" dirty="0" smtClean="0"/>
              <a:t>在</a:t>
            </a:r>
            <a:r>
              <a:rPr lang="zh-CN" altLang="en-US" b="1" dirty="0"/>
              <a:t>冷藏储运中的</a:t>
            </a:r>
            <a:r>
              <a:rPr lang="zh-CN" altLang="en-US" b="1" dirty="0" smtClean="0"/>
              <a:t>应用：</a:t>
            </a:r>
            <a:r>
              <a:rPr lang="zh-CN" altLang="en-US" dirty="0" smtClean="0"/>
              <a:t>为</a:t>
            </a:r>
            <a:r>
              <a:rPr lang="zh-CN" altLang="en-US" dirty="0"/>
              <a:t>保证食品、疫苗等在储运过程中的安全</a:t>
            </a:r>
            <a:r>
              <a:rPr lang="en-US" altLang="zh-CN" dirty="0"/>
              <a:t>,</a:t>
            </a:r>
            <a:r>
              <a:rPr lang="zh-CN" altLang="en-US" dirty="0"/>
              <a:t>需使用温湿度传感器对储运环境温湿</a:t>
            </a:r>
            <a:r>
              <a:rPr lang="zh-CN" altLang="en-US" dirty="0" smtClean="0"/>
              <a:t>度的</a:t>
            </a:r>
            <a:r>
              <a:rPr lang="zh-CN" altLang="en-US" dirty="0"/>
              <a:t>变化进行实时监控</a:t>
            </a:r>
            <a:r>
              <a:rPr lang="en-US" altLang="zh-CN" dirty="0"/>
              <a:t>,</a:t>
            </a:r>
            <a:r>
              <a:rPr lang="zh-CN" altLang="en-US" dirty="0"/>
              <a:t>以保证其质量</a:t>
            </a:r>
            <a:r>
              <a:rPr lang="zh-CN" altLang="en-US" dirty="0" smtClean="0"/>
              <a:t>。</a:t>
            </a:r>
            <a:endParaRPr lang="zh-CN" altLang="en-US" dirty="0"/>
          </a:p>
        </p:txBody>
      </p:sp>
      <p:sp>
        <p:nvSpPr>
          <p:cNvPr id="7" name="文本框 6"/>
          <p:cNvSpPr txBox="1"/>
          <p:nvPr/>
        </p:nvSpPr>
        <p:spPr>
          <a:xfrm>
            <a:off x="251460" y="805180"/>
            <a:ext cx="4572000" cy="368300"/>
          </a:xfrm>
          <a:prstGeom prst="rect">
            <a:avLst/>
          </a:prstGeom>
          <a:noFill/>
        </p:spPr>
        <p:txBody>
          <a:bodyPr wrap="square" rtlCol="0" anchor="t">
            <a:spAutoFit/>
          </a:bodyPr>
          <a:lstStyle/>
          <a:p>
            <a:r>
              <a:rPr lang="zh-CN" altLang="en-US" b="1" dirty="0"/>
              <a:t>（三）温湿度传感器的应用</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1299210" y="1348105"/>
            <a:ext cx="6969125" cy="3239785"/>
          </a:xfrm>
          <a:prstGeom prst="rect">
            <a:avLst/>
          </a:prstGeom>
          <a:noFill/>
        </p:spPr>
        <p:txBody>
          <a:bodyPr wrap="square" rtlCol="0" anchor="t">
            <a:noAutofit/>
          </a:bodyPr>
          <a:lstStyle/>
          <a:p>
            <a:pPr marL="285750" indent="-285750" latinLnBrk="0">
              <a:lnSpc>
                <a:spcPct val="150000"/>
              </a:lnSpc>
              <a:buFont typeface="Arial" panose="020B0604020202020204" pitchFamily="34" charset="0"/>
              <a:buChar char="•"/>
            </a:pPr>
            <a:r>
              <a:rPr lang="zh-CN" altLang="en-US" b="1" dirty="0" smtClean="0"/>
              <a:t>在</a:t>
            </a:r>
            <a:r>
              <a:rPr lang="zh-CN" altLang="en-US" b="1" dirty="0"/>
              <a:t>汽车中的</a:t>
            </a:r>
            <a:r>
              <a:rPr lang="zh-CN" altLang="en-US" b="1" dirty="0" smtClean="0"/>
              <a:t>应用</a:t>
            </a:r>
            <a:r>
              <a:rPr lang="zh-CN" altLang="en-US" b="1" dirty="0"/>
              <a:t>：</a:t>
            </a:r>
            <a:r>
              <a:rPr lang="zh-CN" altLang="en-US" dirty="0" smtClean="0"/>
              <a:t>随着</a:t>
            </a:r>
            <a:r>
              <a:rPr lang="zh-CN" altLang="en-US" dirty="0"/>
              <a:t>汽车电子控制系统的应用日益广泛</a:t>
            </a:r>
            <a:r>
              <a:rPr lang="en-US" altLang="zh-CN" dirty="0"/>
              <a:t>,</a:t>
            </a:r>
            <a:r>
              <a:rPr lang="zh-CN" altLang="en-US" dirty="0"/>
              <a:t>汽车传感器需求量保持高速增长。 微型化、多功能、集成化和智能化的传感器将逐步取代传统的传感器成为汽车传感器的主配件。</a:t>
            </a:r>
          </a:p>
          <a:p>
            <a:pPr marL="285750" indent="-285750" latinLnBrk="0">
              <a:lnSpc>
                <a:spcPct val="150000"/>
              </a:lnSpc>
              <a:buFont typeface="Arial" panose="020B0604020202020204" pitchFamily="34" charset="0"/>
              <a:buChar char="•"/>
            </a:pPr>
            <a:r>
              <a:rPr lang="zh-CN" altLang="en-US" b="1" dirty="0" smtClean="0"/>
              <a:t>在</a:t>
            </a:r>
            <a:r>
              <a:rPr lang="zh-CN" altLang="en-US" b="1" dirty="0"/>
              <a:t>档案、文物管理中的</a:t>
            </a:r>
            <a:r>
              <a:rPr lang="zh-CN" altLang="en-US" b="1" dirty="0" smtClean="0"/>
              <a:t>应用：</a:t>
            </a:r>
            <a:r>
              <a:rPr lang="zh-CN" altLang="en-US" dirty="0" smtClean="0"/>
              <a:t>高</a:t>
            </a:r>
            <a:r>
              <a:rPr lang="zh-CN" altLang="en-US" dirty="0"/>
              <a:t>低温、高低湿的环境中</a:t>
            </a:r>
            <a:r>
              <a:rPr lang="en-US" altLang="zh-CN" dirty="0"/>
              <a:t>,</a:t>
            </a:r>
            <a:r>
              <a:rPr lang="zh-CN" altLang="en-US" dirty="0"/>
              <a:t>纸张易脆或潮湿发霉</a:t>
            </a:r>
            <a:r>
              <a:rPr lang="en-US" altLang="zh-CN" dirty="0"/>
              <a:t>,</a:t>
            </a:r>
            <a:r>
              <a:rPr lang="zh-CN" altLang="en-US" dirty="0"/>
              <a:t>会使档案损坏</a:t>
            </a:r>
            <a:r>
              <a:rPr lang="en-US" altLang="zh-CN" dirty="0"/>
              <a:t>;</a:t>
            </a:r>
            <a:r>
              <a:rPr lang="zh-CN" altLang="en-US" dirty="0"/>
              <a:t>文物在这种环境下也可能会损坏</a:t>
            </a:r>
            <a:r>
              <a:rPr lang="en-US" altLang="zh-CN" dirty="0"/>
              <a:t>,</a:t>
            </a:r>
            <a:r>
              <a:rPr lang="zh-CN" altLang="en-US" dirty="0"/>
              <a:t>给各项研究带来不必要的麻烦。 温湿度传感器解决了以往烦琐的温湿度记录工作</a:t>
            </a:r>
            <a:r>
              <a:rPr lang="en-US" altLang="zh-CN" dirty="0"/>
              <a:t>,</a:t>
            </a:r>
            <a:r>
              <a:rPr lang="zh-CN" altLang="en-US" dirty="0"/>
              <a:t>节约了档案及文物保护的成本。</a:t>
            </a:r>
          </a:p>
        </p:txBody>
      </p:sp>
      <p:sp>
        <p:nvSpPr>
          <p:cNvPr id="7" name="文本框 6"/>
          <p:cNvSpPr txBox="1"/>
          <p:nvPr/>
        </p:nvSpPr>
        <p:spPr>
          <a:xfrm>
            <a:off x="251460" y="805180"/>
            <a:ext cx="4572000" cy="368300"/>
          </a:xfrm>
          <a:prstGeom prst="rect">
            <a:avLst/>
          </a:prstGeom>
          <a:noFill/>
        </p:spPr>
        <p:txBody>
          <a:bodyPr wrap="square" rtlCol="0" anchor="t">
            <a:spAutoFit/>
          </a:bodyPr>
          <a:lstStyle/>
          <a:p>
            <a:r>
              <a:rPr lang="zh-CN" altLang="en-US" b="1" dirty="0"/>
              <a:t>（三）温湿度传感器的应用</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c86c0bdd-a085-4c00-ad47-77e99e34ecf3"/>
  <p:tag name="COMMONDATA" val="eyJoZGlkIjoiYzgwNDU1ZDc5YmNmOTFmMDMwZmE1OTZkMjJiODVjZWEifQ=="/>
</p:tagLst>
</file>

<file path=ppt/theme/theme1.xml><?xml version="1.0" encoding="utf-8"?>
<a:theme xmlns:a="http://schemas.openxmlformats.org/drawingml/2006/main" name="自定义设计方案_2">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设计方案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455C8"/>
        </a:solidFill>
        <a:ln w="9525" cap="flat" cmpd="sng" algn="ctr">
          <a:noFill/>
          <a:prstDash val="solid"/>
          <a:round/>
          <a:headEnd type="none" w="med" len="med"/>
          <a:tailEnd type="none" w="med" len="med"/>
        </a:ln>
      </a:spPr>
      <a:bodyPr vert="horz" wrap="square" lIns="91440" tIns="45720" rIns="91440" bIns="45720" numCol="1" rtlCol="0"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solidFill>
          <a:schemeClr val="accent1"/>
        </a:solidFill>
        <a:ln w="9525" cap="flat" cmpd="sng" algn="ctr">
          <a:solidFill>
            <a:schemeClr val="tx1"/>
          </a:solidFill>
          <a:prstDash val="solid"/>
          <a:round/>
          <a:headEnd type="none" w="med" len="med"/>
          <a:tailEnd type="none" w="med" len="med"/>
        </a:ln>
      </a:spPr>
      <a:bodyPr/>
      <a:lstStyle/>
    </a:lnDef>
  </a:objectDefaults>
  <a:extraClrSchemeLst>
    <a:extraClrScheme>
      <a:clrScheme name="自定义设计方案_2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_2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592</Words>
  <Application>Microsoft Office PowerPoint</Application>
  <PresentationFormat>全屏显示(16:9)</PresentationFormat>
  <Paragraphs>59</Paragraphs>
  <Slides>12</Slides>
  <Notes>6</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12</vt:i4>
      </vt:variant>
    </vt:vector>
  </HeadingPairs>
  <TitlesOfParts>
    <vt:vector size="21" baseType="lpstr">
      <vt:lpstr>Aharoni</vt:lpstr>
      <vt:lpstr>华文细黑</vt:lpstr>
      <vt:lpstr>宋体</vt:lpstr>
      <vt:lpstr>微软雅黑</vt:lpstr>
      <vt:lpstr>Arial</vt:lpstr>
      <vt:lpstr>Impact</vt:lpstr>
      <vt:lpstr>Times New Roman</vt:lpstr>
      <vt:lpstr>Wingdings</vt:lpstr>
      <vt:lpstr>自定义设计方案_2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wuwenjie</dc:creator>
  <cp:lastModifiedBy>gfdy-</cp:lastModifiedBy>
  <cp:revision>1560</cp:revision>
  <dcterms:created xsi:type="dcterms:W3CDTF">2013-04-24T01:35:00Z</dcterms:created>
  <dcterms:modified xsi:type="dcterms:W3CDTF">2023-07-27T08:09:33Z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KSORubyTemplateID">
    <vt:lpwstr>13</vt:lpwstr>
  </property>
  <property fmtid="{D5CDD505-2E9C-101B-9397-08002B2CF9AE}" pid="4" name="ICV">
    <vt:lpwstr>B96D5621462642DEAAF558EE5DEC6A58_13</vt:lpwstr>
  </property>
</Properties>
</file>