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81" r:id="rId5"/>
    <p:sldId id="282" r:id="rId7"/>
    <p:sldId id="259" r:id="rId8"/>
    <p:sldId id="295" r:id="rId9"/>
    <p:sldId id="305" r:id="rId10"/>
    <p:sldId id="262" r:id="rId11"/>
    <p:sldId id="265" r:id="rId12"/>
    <p:sldId id="306" r:id="rId13"/>
    <p:sldId id="307" r:id="rId14"/>
    <p:sldId id="284" r:id="rId15"/>
    <p:sldId id="283" r:id="rId16"/>
    <p:sldId id="260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217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4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98.xml"/><Relationship Id="rId1" Type="http://schemas.openxmlformats.org/officeDocument/2006/relationships/tags" Target="../tags/tag19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0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06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tags" Target="../tags/tag19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11.xml"/><Relationship Id="rId8" Type="http://schemas.openxmlformats.org/officeDocument/2006/relationships/tags" Target="../tags/tag2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8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14.xml"/><Relationship Id="rId11" Type="http://schemas.openxmlformats.org/officeDocument/2006/relationships/tags" Target="../tags/tag213.xml"/><Relationship Id="rId10" Type="http://schemas.openxmlformats.org/officeDocument/2006/relationships/tags" Target="../tags/tag212.xml"/><Relationship Id="rId1" Type="http://schemas.openxmlformats.org/officeDocument/2006/relationships/tags" Target="../tags/tag20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5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55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163.xml"/><Relationship Id="rId14" Type="http://schemas.openxmlformats.org/officeDocument/2006/relationships/tags" Target="../tags/tag162.xml"/><Relationship Id="rId13" Type="http://schemas.openxmlformats.org/officeDocument/2006/relationships/image" Target="../media/image6.png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tags" Target="../tags/tag15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5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173.xml"/><Relationship Id="rId14" Type="http://schemas.openxmlformats.org/officeDocument/2006/relationships/image" Target="../media/image7.jpeg"/><Relationship Id="rId13" Type="http://schemas.openxmlformats.org/officeDocument/2006/relationships/tags" Target="../tags/tag172.xml"/><Relationship Id="rId12" Type="http://schemas.openxmlformats.org/officeDocument/2006/relationships/tags" Target="../tags/tag171.xml"/><Relationship Id="rId11" Type="http://schemas.openxmlformats.org/officeDocument/2006/relationships/tags" Target="../tags/tag170.xml"/><Relationship Id="rId10" Type="http://schemas.openxmlformats.org/officeDocument/2006/relationships/tags" Target="../tags/tag169.xml"/><Relationship Id="rId1" Type="http://schemas.openxmlformats.org/officeDocument/2006/relationships/tags" Target="../tags/tag16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5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80.xml"/><Relationship Id="rId10" Type="http://schemas.openxmlformats.org/officeDocument/2006/relationships/tags" Target="../tags/tag179.xml"/><Relationship Id="rId1" Type="http://schemas.openxmlformats.org/officeDocument/2006/relationships/tags" Target="../tags/tag17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2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86.xml"/><Relationship Id="rId1" Type="http://schemas.openxmlformats.org/officeDocument/2006/relationships/tags" Target="../tags/tag18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8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92.xml"/><Relationship Id="rId1" Type="http://schemas.openxmlformats.org/officeDocument/2006/relationships/tags" Target="../tags/tag18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350000" y="2762250"/>
            <a:ext cx="5544185" cy="1334135"/>
          </a:xfrm>
        </p:spPr>
        <p:txBody>
          <a:bodyPr>
            <a:noAutofit/>
          </a:bodyPr>
          <a:p>
            <a:pPr algn="ctr"/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婴幼儿生殖系统的特点与保健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模块一 项目一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任务六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三、婴幼儿生殖系统的卫生保健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9"/>
            </p:custDataLst>
          </p:nvPr>
        </p:nvGraphicFramePr>
        <p:xfrm>
          <a:off x="1065530" y="1047750"/>
          <a:ext cx="9912985" cy="3324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00"/>
                <a:gridCol w="8808085"/>
              </a:tblGrid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</a:rPr>
                        <a:t>（三）</a:t>
                      </a:r>
                      <a:endParaRPr lang="zh-CN" altLang="en-US" sz="24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sym typeface="+mn-ea"/>
                        </a:rPr>
                        <a:t>给予婴幼儿科学的性教育</a:t>
                      </a:r>
                      <a:endParaRPr lang="zh-CN" altLang="en-US" sz="24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sym typeface="+mn-ea"/>
                        </a:rPr>
                        <a:t>1.</a:t>
                      </a: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帮助婴幼儿认识自己的身体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sym typeface="+mn-ea"/>
                        </a:rPr>
                        <a:t>2.</a:t>
                      </a: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帮助幼儿认同自己的性别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sym typeface="+mn-ea"/>
                        </a:rPr>
                        <a:t>3.</a:t>
                      </a: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树立公厕性别意识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sym typeface="+mn-ea"/>
                        </a:rPr>
                        <a:t>4.</a:t>
                      </a: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重视家庭性教育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0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682750" y="1440180"/>
            <a:ext cx="9772650" cy="298704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今年2月初，浙江宁波一商场女厕所张贴的标语“请勿带3周岁以上男童进入”引发热议。有的网友表示，母亲带年幼的儿子外出时难免会碰到孩子需要上厕所的情况，3岁小孩不太会自己上厕所，如果孩子父亲或其他男性朋友在场，都会让他们陪着孩子去上男厕，但如果只有自己，那只能把孩子带进女厕了。这种标语对单独带娃出门的妈妈并不友好。也有网友提出，希望这种标语早点普及。　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215515" y="4668520"/>
            <a:ext cx="83559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问题：你觉得商场这样的做法妥当吗？为什么？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842135" y="974090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：实习生小龙正在组织几位18～24个月龄的宝宝玩“扮新郎新娘”游戏，只见他很认真地对每一个宝宝强调规则：“男孩只能扮新郎，女孩只能扮新娘，新郎要注意……”可是宝宝们不是很明白。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995805" y="3634740"/>
            <a:ext cx="83559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问题：你觉得该游戏的组织开展合适吗？为什么？有什么建议？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下次见！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08605" y="3250565"/>
            <a:ext cx="91097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1.熟悉婴幼儿生殖系统的特点；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2.掌握婴幼儿生殖系统的保健。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1.能说出婴幼儿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生殖系统的特点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2.能够给2～3岁的幼儿进行性教育游戏。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能在操作中关心和保护好幼儿，树立起精技善育的照护理念，认同敬业、友善的价值观，发扬责任心、爱心、细心的职业精神。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607695" y="1527175"/>
            <a:ext cx="11094720" cy="332422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：知识要点大讨论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小组讨论：生殖系统由哪几部分构成？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 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             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婴幼儿生殖系统的生理特点是什么？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 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             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如何做好婴幼儿生殖系统的卫生保健工作？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  <a:p>
            <a:pPr algn="ctr"/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>
            <p:custDataLst>
              <p:tags r:id="rId1"/>
            </p:custDataLst>
          </p:nvPr>
        </p:nvSpPr>
        <p:spPr>
          <a:xfrm>
            <a:off x="332105" y="1770380"/>
            <a:ext cx="7263765" cy="3435985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lstStyle/>
          <a:p>
            <a:pPr>
              <a:lnSpc>
                <a:spcPct val="250000"/>
              </a:lnSpc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一、生殖系统的组成和功能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>
              <a:lnSpc>
                <a:spcPct val="250000"/>
              </a:lnSpc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二、</a:t>
            </a:r>
            <a:r>
              <a:rPr lang="en-US" altLang="zh-CN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婴幼儿生殖系统的生理特点</a:t>
            </a:r>
            <a:endParaRPr lang="en-US" altLang="zh-CN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>
              <a:lnSpc>
                <a:spcPct val="250000"/>
              </a:lnSpc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三、</a:t>
            </a:r>
            <a:r>
              <a:rPr lang="en-US" altLang="zh-CN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婴幼儿生殖系统的卫生保健</a:t>
            </a:r>
            <a:endParaRPr lang="en-US" altLang="zh-CN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2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 fontScale="90000"/>
          </a:bodyPr>
          <a:lstStyle/>
          <a:p>
            <a:pPr algn="l"/>
            <a:r>
              <a:rPr lang="zh-CN" altLang="en-US" sz="3600" b="1" spc="6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目录/CONTENTS</a:t>
            </a:r>
            <a:endParaRPr lang="zh-CN" altLang="en-US" sz="3600" b="1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208433" y="190760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endParaRPr lang="zh-CN" altLang="en-US" sz="2400" i="0" u="none" strike="noStrike" kern="1200" cap="none" spc="50" normalizeH="0" baseline="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60400" y="1907540"/>
            <a:ext cx="548767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720090" y="2349500"/>
            <a:ext cx="561530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1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、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男性生殖系统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内生殖器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睾丸、附睾、输精管、射精管、精囊腺、前列腺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外生殖器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阴茎和阴囊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一、生殖系统的组成和功能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65" name="图片 1" descr="IMG_25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l="15476" t="36222" r="41018" b="13683"/>
          <a:stretch>
            <a:fillRect/>
          </a:stretch>
        </p:blipFill>
        <p:spPr>
          <a:xfrm>
            <a:off x="7014210" y="2349500"/>
            <a:ext cx="3970655" cy="2812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itle 6"/>
          <p:cNvSpPr txBox="1"/>
          <p:nvPr>
            <p:custDataLst>
              <p:tags r:id="rId14"/>
            </p:custDataLst>
          </p:nvPr>
        </p:nvSpPr>
        <p:spPr>
          <a:xfrm>
            <a:off x="697230" y="904240"/>
            <a:ext cx="10774045" cy="9677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生殖系统是人体内与生殖密切相关的器官成分的总称，其功能是产生生殖细胞，繁殖新个体，分泌性激素和维持副性征。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208433" y="190760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endParaRPr lang="zh-CN" altLang="en-US" sz="2400" i="0" u="none" strike="noStrike" kern="1200" cap="none" spc="50" normalizeH="0" baseline="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60400" y="1907540"/>
            <a:ext cx="548767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720090" y="2486025"/>
            <a:ext cx="524954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2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、女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性生殖系统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内生殖器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卵巢、输卵管、子宫和阴道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外生殖器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阴阜、阴蒂、大小阴唇、处女膜和前庭大腺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一、生殖系统的组成和功能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12"/>
            </p:custDataLst>
          </p:nvPr>
        </p:nvSpPr>
        <p:spPr>
          <a:xfrm>
            <a:off x="697230" y="904240"/>
            <a:ext cx="10774045" cy="9677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生殖系统是人体内与生殖密切相关的器官成分的总称，其功能是产生生殖细胞，繁殖新个体，分泌性激素和维持副性征。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66" name="图片 3" descr="IMG_25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rcRect l="6379" r="4644" b="5448"/>
          <a:stretch>
            <a:fillRect/>
          </a:stretch>
        </p:blipFill>
        <p:spPr>
          <a:xfrm>
            <a:off x="7247890" y="2736215"/>
            <a:ext cx="3199765" cy="25888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30" y="1031875"/>
            <a:ext cx="10974705" cy="491172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090" y="1216660"/>
            <a:ext cx="10223500" cy="395986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2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（一）发育十分缓慢：</a:t>
            </a: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婴幼儿期生殖器官只是在体格生长过程中按比例地增长，没有特殊的发育。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spc="1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（二）容易感染：</a:t>
            </a:r>
            <a: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婴幼儿时期，女孩的阴道未成熟，容量有限，相对短而狭，穹隆尚未形成，阴道壁薄，容易损伤和发生感染；男孩如果包茎或包皮过长，都易因包皮腔内污物的刺激而发生炎症会发生包皮阴茎头炎症。</a:t>
            </a: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800" spc="100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二、婴幼儿生殖系统的生理特点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三、婴幼儿生殖系统的卫生保健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9"/>
            </p:custDataLst>
          </p:nvPr>
        </p:nvGraphicFramePr>
        <p:xfrm>
          <a:off x="1065530" y="1047750"/>
          <a:ext cx="9912985" cy="3324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00"/>
                <a:gridCol w="8808085"/>
              </a:tblGrid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</a:rPr>
                        <a:t>（一）</a:t>
                      </a:r>
                      <a:endParaRPr lang="zh-CN" altLang="en-US" sz="24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sym typeface="+mn-ea"/>
                        </a:rPr>
                        <a:t>保持婴幼儿外阴清洁卫生</a:t>
                      </a:r>
                      <a:endParaRPr lang="zh-CN" altLang="en-US" sz="24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sym typeface="+mn-ea"/>
                        </a:rPr>
                        <a:t>1.</a:t>
                      </a: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穿封裆裤，勤换内裤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sym typeface="+mn-ea"/>
                        </a:rPr>
                        <a:t>2.</a:t>
                      </a: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大便后清洁，从前向后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sym typeface="+mn-ea"/>
                        </a:rPr>
                        <a:t>3.</a:t>
                      </a: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每晚睡前，清洗外阴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sym typeface="+mn-ea"/>
                        </a:rPr>
                        <a:t>4.</a:t>
                      </a: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避免小儿玩弄生殖器 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0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三、婴幼儿生殖系统的卫生保健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9"/>
            </p:custDataLst>
          </p:nvPr>
        </p:nvGraphicFramePr>
        <p:xfrm>
          <a:off x="1065530" y="1047750"/>
          <a:ext cx="9912985" cy="3324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00"/>
                <a:gridCol w="8808085"/>
              </a:tblGrid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</a:rPr>
                        <a:t>（二）</a:t>
                      </a:r>
                      <a:endParaRPr lang="zh-CN" altLang="en-US" sz="24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sym typeface="+mn-ea"/>
                        </a:rPr>
                        <a:t>注意婴幼儿内裤安全舒适</a:t>
                      </a:r>
                      <a:endParaRPr lang="zh-CN" altLang="en-US" sz="24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sym typeface="+mn-ea"/>
                        </a:rPr>
                        <a:t>1.</a:t>
                      </a: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材质选择全棉或接近全棉的材质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sym typeface="+mn-ea"/>
                        </a:rPr>
                        <a:t>2.</a:t>
                      </a: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尺寸大小，要参考实际身高、体重等直观指标，款式以宽松为好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4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sym typeface="+mn-ea"/>
                        </a:rPr>
                        <a:t>3.</a:t>
                      </a:r>
                      <a:endParaRPr lang="en-US" altLang="zh-CN" sz="24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设计最好简单大方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0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5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158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59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3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6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168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69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71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74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78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7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8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85.xml><?xml version="1.0" encoding="utf-8"?>
<p:tagLst xmlns:p="http://schemas.openxmlformats.org/presentationml/2006/main">
  <p:tag name="KSO_WM_UNIT_TABLE_BEAUTIFY" val="smartTable{35f73148-d56e-4677-88e9-1eb8a4d1aaa4}"/>
  <p:tag name="TABLE_ENDDRAG_ORIGIN_RECT" val="780*261"/>
  <p:tag name="TABLE_ENDDRAG_RECT" val="83*82*780*261"/>
</p:tagLst>
</file>

<file path=ppt/tags/tag186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8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1.xml><?xml version="1.0" encoding="utf-8"?>
<p:tagLst xmlns:p="http://schemas.openxmlformats.org/presentationml/2006/main">
  <p:tag name="KSO_WM_UNIT_TABLE_BEAUTIFY" val="smartTable{35f73148-d56e-4677-88e9-1eb8a4d1aaa4}"/>
  <p:tag name="TABLE_ENDDRAG_ORIGIN_RECT" val="780*261"/>
  <p:tag name="TABLE_ENDDRAG_RECT" val="83*82*780*261"/>
</p:tagLst>
</file>

<file path=ppt/tags/tag19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9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7.xml><?xml version="1.0" encoding="utf-8"?>
<p:tagLst xmlns:p="http://schemas.openxmlformats.org/presentationml/2006/main">
  <p:tag name="KSO_WM_UNIT_TABLE_BEAUTIFY" val="smartTable{35f73148-d56e-4677-88e9-1eb8a4d1aaa4}"/>
  <p:tag name="TABLE_ENDDRAG_ORIGIN_RECT" val="780*261"/>
  <p:tag name="TABLE_ENDDRAG_RECT" val="83*82*780*261"/>
</p:tagLst>
</file>

<file path=ppt/tags/tag19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99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03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07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11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16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217.xml><?xml version="1.0" encoding="utf-8"?>
<p:tagLst xmlns:p="http://schemas.openxmlformats.org/presentationml/2006/main">
  <p:tag name="COMMONDATA" val="eyJoZGlkIjoiNzM0MTVmZDFjMGI1YzFhNTdjMDdmODY2YWQ0YmU1NmEifQ=="/>
  <p:tag name="KSO_WPP_MARK_KEY" val="edc4ae16-9a38-4313-bf6e-428e8fa34f27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1278</Words>
  <Application>WPS 演示</Application>
  <PresentationFormat>宽屏</PresentationFormat>
  <Paragraphs>127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Arial Unicode MS</vt:lpstr>
      <vt:lpstr>Calibri</vt:lpstr>
      <vt:lpstr>Office 主题</vt:lpstr>
      <vt:lpstr>1_Office 主题​​</vt:lpstr>
      <vt:lpstr> 婴幼儿生殖系统的特点与保健</vt:lpstr>
      <vt:lpstr>一、教学目标 知识目标： 熟悉婴幼儿生殖系统的特点与保健。 能力目标：	 1.能说出婴幼儿生殖系统的特点； 2.能够给2～3岁的幼儿进行性教育游戏。 素质目标：	 能在操作中关心和保护好幼儿，树立起精技善育的照护理念，认同敬业、友善的价值观，发扬责任心、爱心、细心的职业精神。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小企鹅</cp:lastModifiedBy>
  <cp:revision>15</cp:revision>
  <dcterms:created xsi:type="dcterms:W3CDTF">2023-05-23T12:01:00Z</dcterms:created>
  <dcterms:modified xsi:type="dcterms:W3CDTF">2023-05-29T13:26:44Z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7CF0E8D93BCC45D9A12F3D8811AD8B34</vt:lpwstr>
  </property>
  <property fmtid="{D5CDD505-2E9C-101B-9397-08002B2CF9AE}" pid="3" name="KSOProductBuildVer">
    <vt:lpwstr>2052-11.1.0.14309</vt:lpwstr>
  </property>
</Properties>
</file>