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57" r:id="rId4"/>
    <p:sldId id="258" r:id="rId5"/>
    <p:sldId id="259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273" r:id="rId16"/>
    <p:sldId id="274" r:id="rId17"/>
    <p:sldId id="271" r:id="rId18"/>
    <p:sldId id="275" r:id="rId19"/>
    <p:sldId id="260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227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file:///C:\Users\Kingsoft\Desktop\bb\sup\01\subject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39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9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7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4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0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1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9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>
            <p:custDataLst>
              <p:tags r:id="rId5"/>
            </p:custDataLst>
          </p:nvPr>
        </p:nvCxnSpPr>
        <p:spPr>
          <a:xfrm flipV="1">
            <a:off x="6504259" y="2663825"/>
            <a:ext cx="0" cy="1379221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6647550" y="2293144"/>
            <a:ext cx="5258693" cy="1333978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72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0"/>
            </p:custDataLst>
          </p:nvPr>
        </p:nvSpPr>
        <p:spPr>
          <a:xfrm>
            <a:off x="6647515" y="3655219"/>
            <a:ext cx="5259385" cy="546578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2942313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4164648" y="3132137"/>
            <a:ext cx="5767705" cy="999332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4164648" y="4170997"/>
            <a:ext cx="5767705" cy="71501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7498080" y="1913408"/>
            <a:ext cx="4389120" cy="3031183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7" name="直接连接符 16"/>
          <p:cNvCxnSpPr/>
          <p:nvPr userDrawn="1">
            <p:custDataLst>
              <p:tags r:id="rId5"/>
            </p:custDataLst>
          </p:nvPr>
        </p:nvCxnSpPr>
        <p:spPr>
          <a:xfrm flipV="1">
            <a:off x="6684963" y="2720658"/>
            <a:ext cx="0" cy="152400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6989128" y="3814764"/>
            <a:ext cx="4359910" cy="48768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6989128" y="2555558"/>
            <a:ext cx="4359910" cy="1172210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6718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6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188.xml"/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" Type="http://schemas.openxmlformats.org/officeDocument/2006/relationships/tags" Target="../tags/tag18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93.xml"/><Relationship Id="rId8" Type="http://schemas.openxmlformats.org/officeDocument/2006/relationships/tags" Target="../tags/tag19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9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90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95.xml"/><Relationship Id="rId10" Type="http://schemas.openxmlformats.org/officeDocument/2006/relationships/tags" Target="../tags/tag194.xml"/><Relationship Id="rId1" Type="http://schemas.openxmlformats.org/officeDocument/2006/relationships/tags" Target="../tags/tag189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00.xml"/><Relationship Id="rId8" Type="http://schemas.openxmlformats.org/officeDocument/2006/relationships/tags" Target="../tags/tag19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9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97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02.xml"/><Relationship Id="rId10" Type="http://schemas.openxmlformats.org/officeDocument/2006/relationships/tags" Target="../tags/tag201.xml"/><Relationship Id="rId1" Type="http://schemas.openxmlformats.org/officeDocument/2006/relationships/tags" Target="../tags/tag196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07.xml"/><Relationship Id="rId8" Type="http://schemas.openxmlformats.org/officeDocument/2006/relationships/tags" Target="../tags/tag20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0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04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09.xml"/><Relationship Id="rId10" Type="http://schemas.openxmlformats.org/officeDocument/2006/relationships/tags" Target="../tags/tag208.xml"/><Relationship Id="rId1" Type="http://schemas.openxmlformats.org/officeDocument/2006/relationships/tags" Target="../tags/tag20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14.xml"/><Relationship Id="rId8" Type="http://schemas.openxmlformats.org/officeDocument/2006/relationships/tags" Target="../tags/tag21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1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1.xml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219.xml"/><Relationship Id="rId14" Type="http://schemas.openxmlformats.org/officeDocument/2006/relationships/tags" Target="../tags/tag218.xml"/><Relationship Id="rId13" Type="http://schemas.openxmlformats.org/officeDocument/2006/relationships/image" Target="../media/image6.jpeg"/><Relationship Id="rId12" Type="http://schemas.openxmlformats.org/officeDocument/2006/relationships/tags" Target="../tags/tag217.xml"/><Relationship Id="rId11" Type="http://schemas.openxmlformats.org/officeDocument/2006/relationships/tags" Target="../tags/tag216.xml"/><Relationship Id="rId10" Type="http://schemas.openxmlformats.org/officeDocument/2006/relationships/tags" Target="../tags/tag215.xml"/><Relationship Id="rId1" Type="http://schemas.openxmlformats.org/officeDocument/2006/relationships/tags" Target="../tags/tag210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223.xml"/><Relationship Id="rId3" Type="http://schemas.openxmlformats.org/officeDocument/2006/relationships/tags" Target="../tags/tag222.xml"/><Relationship Id="rId2" Type="http://schemas.openxmlformats.org/officeDocument/2006/relationships/tags" Target="../tags/tag221.xml"/><Relationship Id="rId1" Type="http://schemas.openxmlformats.org/officeDocument/2006/relationships/tags" Target="../tags/tag220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tags" Target="../tags/tag226.xml"/><Relationship Id="rId2" Type="http://schemas.openxmlformats.org/officeDocument/2006/relationships/tags" Target="../tags/tag225.xml"/><Relationship Id="rId1" Type="http://schemas.openxmlformats.org/officeDocument/2006/relationships/tags" Target="../tags/tag224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147.xml"/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151.xml"/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" Type="http://schemas.openxmlformats.org/officeDocument/2006/relationships/tags" Target="../tags/tag148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56.xml"/><Relationship Id="rId8" Type="http://schemas.openxmlformats.org/officeDocument/2006/relationships/tags" Target="../tags/tag155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54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53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58.xml"/><Relationship Id="rId10" Type="http://schemas.openxmlformats.org/officeDocument/2006/relationships/tags" Target="../tags/tag157.xml"/><Relationship Id="rId1" Type="http://schemas.openxmlformats.org/officeDocument/2006/relationships/tags" Target="../tags/tag15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tags" Target="../tags/tag16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0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65.xml"/><Relationship Id="rId10" Type="http://schemas.openxmlformats.org/officeDocument/2006/relationships/tags" Target="../tags/tag164.xml"/><Relationship Id="rId1" Type="http://schemas.openxmlformats.org/officeDocument/2006/relationships/tags" Target="../tags/tag159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tags" Target="../tags/tag16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74.xml"/><Relationship Id="rId8" Type="http://schemas.openxmlformats.org/officeDocument/2006/relationships/tags" Target="../tags/tag17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7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71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76.xml"/><Relationship Id="rId10" Type="http://schemas.openxmlformats.org/officeDocument/2006/relationships/tags" Target="../tags/tag175.xml"/><Relationship Id="rId1" Type="http://schemas.openxmlformats.org/officeDocument/2006/relationships/tags" Target="../tags/tag170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180.xml"/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" Type="http://schemas.openxmlformats.org/officeDocument/2006/relationships/tags" Target="../tags/tag177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184.xml"/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" Type="http://schemas.openxmlformats.org/officeDocument/2006/relationships/tags" Target="../tags/tag18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标题 17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 sz="5335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隶书" panose="02010509060101010101" charset="-122"/>
              </a:rPr>
              <a:t>掌握婴幼儿常用护理技术</a:t>
            </a:r>
            <a:endParaRPr lang="zh-CN" altLang="en-US" sz="5335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隶书" panose="020105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6610" y="365760"/>
            <a:ext cx="8251190" cy="83185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模块三</a:t>
            </a:r>
            <a:r>
              <a:rPr lang="en-US" altLang="zh-CN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项目一</a:t>
            </a:r>
            <a:r>
              <a:rPr lang="en-US" altLang="zh-CN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 </a:t>
            </a:r>
            <a:r>
              <a:rPr lang="zh-CN" alt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任务一</a:t>
            </a:r>
            <a:endParaRPr lang="zh-CN" altLang="en-US" sz="4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1210627" y="57721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>
            <a:normAutofit fontScale="90000"/>
          </a:bodyPr>
          <a:lstStyle/>
          <a:p>
            <a:r>
              <a:rPr sz="36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五、热敷法</a:t>
            </a:r>
            <a:endParaRPr sz="3600" b="1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5"/>
          <p:cNvSpPr txBox="1"/>
          <p:nvPr>
            <p:custDataLst>
              <p:tags r:id="rId2"/>
            </p:custDataLst>
          </p:nvPr>
        </p:nvSpPr>
        <p:spPr>
          <a:xfrm>
            <a:off x="209550" y="1301750"/>
            <a:ext cx="7092315" cy="1746885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热敷是常见的物理疗法，适用于疖肿初起时，热敷能使肌肉松弛，血管扩张，促进血液循环，有消炎、消肿，减轻疼痛及保暖的作用。常用热水把毛巾浸湿并拧干，置于需热敷的部位，上面盖上干毛巾或棉布保持热度，温度以小儿感觉不烫及能耐受为原则。一般5分钟左右，更换一次毛巾，每次敷15—20分钟。另一种用热水袋，将约为50-60℃的热水灌入热水袋2/3左右，排出袋内气体，拧紧盖子，检查有无漏水后，装进布套或用毛巾裹好，放在需要热敷的部位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5"/>
          <p:cNvSpPr txBox="1"/>
          <p:nvPr>
            <p:custDataLst>
              <p:tags r:id="rId3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16635" y="1255395"/>
            <a:ext cx="10109200" cy="438213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285750" indent="-28575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en-US" altLang="zh-CN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  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一般婴幼儿的药物是片剂、粉剂、水剂之类。片剂，婴儿服药时可将药片研碎成粉末，用少量温水溶解，可以加糖水喂服，喂时把婴儿头部抬高或抱起婴儿，用滴管喂服，以避免呛咳。若使用小勺子喂药时，将勺子从婴幼儿的口嘴角处顺着口颊方向将药液缓缓倒入口腔，用勺底压住舌面，待药液咽下再将勺子撤出。不可捏住鼻子灌药。若小儿出现不吞咽，可用拇指和食指轻捏小儿两侧面颊，使其吞咽。若是2～3岁以上的儿童，鼓励并教会其自己吃药。</a:t>
            </a:r>
            <a:endParaRPr lang="zh-CN" altLang="en-US" sz="24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六、喂药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16635" y="1255395"/>
            <a:ext cx="10109200" cy="4382135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20000"/>
          </a:bodyPr>
          <a:lstStyle/>
          <a:p>
            <a:pPr marL="285750" indent="-28575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en-US" altLang="zh-CN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  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用药前，要检查药物名称、生产日期、保质期及用药说明，避免出错。操作者滴眼药水前后，都要洗净双手；婴幼儿眼部有分泌物，最好使用消毒棉签擦拭干净，也可用干洁毛巾或柔软纸巾擦净；滴眼药水时，采取仰卧位或坐位，头略后仰，叮嘱婴幼儿眼睛向上看；用左手食指、拇指轻轻分开上下眼睑或只用大拇指轻轻牵引下眼皮，右手拿滴药瓶，药瓶口离眼睑1—2cm远，将药液滴在下眼皮内，不能直接滴在角膜上，每次1～2滴，滴后让婴幼儿闭上眼睛，用拇指食指轻提上眼皮，叮嘱婴幼儿稍稍转动眼球，使药液均匀布满眼内，闭眼休息3～5分钟。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七、滴眼药水</a:t>
            </a:r>
            <a:endParaRPr lang="zh-CN" altLang="en-US" sz="3200" b="1" spc="1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16635" y="1255395"/>
            <a:ext cx="10109200" cy="4382135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20000"/>
          </a:bodyPr>
          <a:lstStyle/>
          <a:p>
            <a:pPr marL="285750" indent="-28575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en-US" altLang="zh-CN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   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滴鼻药液前，应将婴幼儿鼻腔内的分泌物清理干净。滴鼻药液时，一般采用仰卧位并用枕头垫于肩下，呈垂直倾斜，鼻孔朝上，慢慢地将药液滴入鼻孔；或采取坐位身体靠在椅背，头向后仰，使鼻孔向上，避免药水通过鼻咽部流入口腔或仅滴到鼻孔外口。右手持药瓶，距离鼻孔1～2cm处将药液滴入鼻孔，每侧鼻孔2～3滴，滴完后用手轻轻捏压双侧鼻翼数下，以便使药液与鼻腔黏膜充分接触。滴药后婴幼儿应保持原姿势3～5分钟。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八、滴鼻药液</a:t>
            </a:r>
            <a:endParaRPr lang="zh-CN" altLang="en-US" sz="3200" b="1" spc="1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6400203" y="1591374"/>
            <a:ext cx="5182845" cy="3960956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3" name="折角形 33"/>
          <p:cNvSpPr/>
          <p:nvPr>
            <p:custDataLst>
              <p:tags r:id="rId9"/>
            </p:custDataLst>
          </p:nvPr>
        </p:nvSpPr>
        <p:spPr>
          <a:xfrm>
            <a:off x="609036" y="1591374"/>
            <a:ext cx="5182845" cy="3960956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10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1"/>
            </p:custDataLst>
          </p:nvPr>
        </p:nvSpPr>
        <p:spPr>
          <a:xfrm>
            <a:off x="106680" y="914400"/>
            <a:ext cx="6293485" cy="56908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altLang="zh-CN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      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药物使用要严格遵医嘱，不可自行用药。滴耳时，采取坐位侧偏头或幼儿侧卧于床上，患耳朝上，擦净外耳道脓液，抓住耳垂拉向后下方，使耳道变直，右手持药瓶将药水沿外耳道后壁缓缓流入耳内，滴入规定滴数，令患儿保持原姿势3～5分钟，并轻轻压揉耳屏，通过外力作用使药液进入耳道患处。注意滴管不要接触外耳道壁，以免滴管被污染。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 cstate="screen"/>
          <a:srcRect/>
          <a:stretch>
            <a:fillRect/>
          </a:stretch>
        </p:blipFill>
        <p:spPr>
          <a:xfrm>
            <a:off x="6545438" y="1742574"/>
            <a:ext cx="4880440" cy="3660330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14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</a:rPr>
              <a:t>九、滴耳药液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15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1210627" y="57721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>
            <a:normAutofit fontScale="90000"/>
          </a:bodyPr>
          <a:lstStyle/>
          <a:p>
            <a:r>
              <a:rPr sz="36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十、简易通便法</a:t>
            </a:r>
            <a:endParaRPr sz="3600" b="1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5"/>
          <p:cNvSpPr txBox="1"/>
          <p:nvPr>
            <p:custDataLst>
              <p:tags r:id="rId2"/>
            </p:custDataLst>
          </p:nvPr>
        </p:nvSpPr>
        <p:spPr>
          <a:xfrm>
            <a:off x="934720" y="1366520"/>
            <a:ext cx="6255385" cy="657225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+mn-ea"/>
                <a:sym typeface="Arial" panose="020B0604020202020204" pitchFamily="34" charset="0"/>
              </a:rPr>
              <a:t>（一）肥皂条通便法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5"/>
          <p:cNvSpPr txBox="1"/>
          <p:nvPr>
            <p:custDataLst>
              <p:tags r:id="rId3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56870" y="2167890"/>
            <a:ext cx="6649720" cy="199961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6070" fontAlgn="auto">
              <a:lnSpc>
                <a:spcPct val="150000"/>
              </a:lnSpc>
            </a:pPr>
            <a:r>
              <a:rPr lang="en-US" altLang="zh-CN" sz="2800" b="1">
                <a:latin typeface="+mn-ea"/>
                <a:sym typeface="+mn-ea"/>
              </a:rPr>
              <a:t>   </a:t>
            </a:r>
            <a:r>
              <a:rPr lang="zh-CN" sz="2400">
                <a:latin typeface="+mn-ea"/>
                <a:sym typeface="+mn-ea"/>
              </a:rPr>
              <a:t>将普通肥皂切成2～3cm、直径1～1.5cm的圆锥形细条，在温水中浸泡一会，慢慢塞入肛门，然后捏紧肛门，利用肥皂的机械刺激，引起排便。</a:t>
            </a:r>
            <a:endParaRPr lang="zh-CN" sz="2400">
              <a:latin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6170" y="4167505"/>
            <a:ext cx="6779895" cy="5372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/>
              <a:t>（二）开塞露通便法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169545" y="4888230"/>
            <a:ext cx="7205345" cy="18072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2400"/>
              <a:t>       </a:t>
            </a:r>
            <a:r>
              <a:rPr lang="zh-CN" altLang="en-US" sz="2400"/>
              <a:t>剪去小儿开塞露封口，挤出液体先润滑管口后塞入肛门，挤压塑料壳后端使药水射入肛门内。捏紧肛门5～10分钟，安抚婴幼儿憋一会儿，即可排便。</a:t>
            </a:r>
            <a:endParaRPr lang="zh-CN" altLang="en-US" sz="2400"/>
          </a:p>
        </p:txBody>
      </p:sp>
    </p:spTree>
    <p:custDataLst>
      <p:tags r:id="rId4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idx="14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单击此处添加副标题内容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谢谢聆听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>
            <p:custDataLst>
              <p:tags r:id="rId1"/>
            </p:custDataLst>
          </p:nvPr>
        </p:nvSpPr>
        <p:spPr>
          <a:xfrm>
            <a:off x="6550342" y="1971992"/>
            <a:ext cx="996950" cy="9969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pc="200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7" name="TextBox 2"/>
          <p:cNvSpPr txBox="1"/>
          <p:nvPr>
            <p:custDataLst>
              <p:tags r:id="rId2"/>
            </p:custDataLst>
          </p:nvPr>
        </p:nvSpPr>
        <p:spPr>
          <a:xfrm>
            <a:off x="6503987" y="2010092"/>
            <a:ext cx="1089660" cy="92075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4400" spc="200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+mn-lt"/>
              </a:rPr>
              <a:t>01</a:t>
            </a:r>
            <a:endParaRPr lang="en-US" altLang="zh-CN" sz="4400" spc="200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3"/>
            </p:custDataLst>
          </p:nvPr>
        </p:nvSpPr>
        <p:spPr>
          <a:xfrm>
            <a:off x="2693035" y="464820"/>
            <a:ext cx="9151620" cy="5299075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一、教学目标: </a:t>
            </a:r>
            <a:b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知识目标：</a:t>
            </a:r>
            <a:b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</a:b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1.熟悉婴幼儿常用护理技术；</a:t>
            </a:r>
            <a:b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2.掌握婴幼儿常用护理技术的正确方法。</a:t>
            </a:r>
            <a:br>
              <a:rPr lang="zh-CN" altLang="en-US" sz="2700">
                <a:solidFill>
                  <a:srgbClr val="FF0000"/>
                </a:solidFill>
                <a:latin typeface="+mj-ea"/>
                <a:ea typeface="+mj-ea"/>
              </a:rPr>
            </a:b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能力目标：</a:t>
            </a:r>
            <a:b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</a:b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1.根据婴幼儿的情况，选择检查方法；</a:t>
            </a:r>
            <a:b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2.能够给0～1岁、1～2岁、2～3岁的婴幼儿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进行常用护理技术。</a:t>
            </a:r>
            <a:br>
              <a:rPr lang="zh-CN" altLang="en-US" sz="27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素质目标：</a:t>
            </a:r>
            <a:b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能在操作中关心和保护好幼儿，树立起精技善育的照护理念，认同敬业、友善的价值观，发扬责任心、爱心、细心的职业精神。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1210627" y="57721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>
            <a:normAutofit fontScale="90000"/>
          </a:bodyPr>
          <a:lstStyle/>
          <a:p>
            <a:pPr algn="l"/>
            <a:r>
              <a:rPr sz="36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一、测量体温</a:t>
            </a:r>
            <a:endParaRPr lang="zh-CN" altLang="en-US" sz="3600" spc="6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文本框 5"/>
          <p:cNvSpPr txBox="1"/>
          <p:nvPr>
            <p:custDataLst>
              <p:tags r:id="rId2"/>
            </p:custDataLst>
          </p:nvPr>
        </p:nvSpPr>
        <p:spPr>
          <a:xfrm>
            <a:off x="843280" y="1821815"/>
            <a:ext cx="6255385" cy="1332230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 algn="l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体温表为测量身体温度的工具，是一种水银温度计。接触人体后，水银柱遇热上升，水银线所至的刻度就是体温度数。体温表有腋表、口表和肛表三种，由于人体各部位温度不一样，使用腋表、口表和肛表所测到的体温会有差异，一般依次递增0.5℃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5"/>
          <p:cNvSpPr txBox="1"/>
          <p:nvPr>
            <p:custDataLst>
              <p:tags r:id="rId3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16635" y="1255395"/>
            <a:ext cx="10109200" cy="438213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lvl="0" indent="0" algn="just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腋下测温安全卫生，是测试婴幼儿体温较适宜的办法，具体的操作方法如下：</a:t>
            </a:r>
            <a:endParaRPr lang="zh-CN" altLang="en-US" sz="24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    </a:t>
            </a:r>
            <a:r>
              <a:rPr lang="zh-CN" altLang="en-US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（1）测体温前，先要将体温表的水银柱甩到在35℃刻度线以下，平视确定。如果超过了35℃，可用一只手捏住没有水银的一端，向下向外轻轻甩几下，使水银柱在35℃刻度线以下。</a:t>
            </a:r>
            <a:endParaRPr lang="zh-CN" altLang="en-US" sz="24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/>
            <a:r>
              <a:rPr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一、测量体温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16635" y="1255395"/>
            <a:ext cx="10109200" cy="438213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    </a:t>
            </a:r>
            <a:r>
              <a:rPr lang="zh-CN" altLang="en-US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（2）测量时先松解婴幼儿的上衣或从宽松的衣领进入，用毛巾擦干腋窝汗液，将体温表水银端放在腋窝顶部，手臂夹紧，上臂紧贴在胸部侧面或将手臂放在胸部，保持水银端在腋窝内。</a:t>
            </a:r>
            <a:endParaRPr lang="zh-CN" altLang="en-US" sz="24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    </a:t>
            </a:r>
            <a:r>
              <a:rPr lang="zh-CN" altLang="en-US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（3）5～10分钟后取出，双眼和体温表同一水平面读数记录。常以不超过37.3℃为正常范围。</a:t>
            </a:r>
            <a:endParaRPr lang="zh-CN" altLang="en-US" sz="24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/>
            <a:r>
              <a:rPr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一、测量体温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1210627" y="57721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>
            <a:normAutofit fontScale="90000"/>
          </a:bodyPr>
          <a:lstStyle/>
          <a:p>
            <a:pPr algn="l"/>
            <a:r>
              <a:rPr sz="36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二、测脉搏</a:t>
            </a:r>
            <a:endParaRPr sz="3600" b="1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5"/>
          <p:cNvSpPr txBox="1"/>
          <p:nvPr>
            <p:custDataLst>
              <p:tags r:id="rId2"/>
            </p:custDataLst>
          </p:nvPr>
        </p:nvSpPr>
        <p:spPr>
          <a:xfrm>
            <a:off x="843280" y="1821815"/>
            <a:ext cx="6255385" cy="1332230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 algn="l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脉搏是左心室收缩、血液流经动脉时所产生的波动，估计脉搏数即代表心率。数脉搏常选用较表浅的动脉，手腕部靠拇指的桡动脉是最常用的部位，将手指放置在桡动脉上方可以感觉到脉搏的跳动，通过计算一分钟内脉搏的跳动次数来获取最终结果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5"/>
          <p:cNvSpPr txBox="1"/>
          <p:nvPr>
            <p:custDataLst>
              <p:tags r:id="rId3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16635" y="1255395"/>
            <a:ext cx="10109200" cy="438213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285750" indent="-28575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en-US" altLang="zh-CN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  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在测量脉搏时，被测量者应安静一会再开始测量，以免由于活动和过度兴奋等因素影响测量的准确性。测试时，可用食指和中指指尖轻轻按于桡动脉或颞浅动脉、股动脉处，观察脉率、节律及强弱。连测3次10秒钟的脉搏，其中2次相同并与另1次不超过1次脉跳时，可认为婴幼儿已处于安静状态，然后测一分钟脉搏数。正常婴幼儿脉搏数为：新生儿120～140次/分，1岁以下110～130次/分，2～3岁100～120次/分。    </a:t>
            </a:r>
            <a:endParaRPr lang="zh-CN" altLang="en-US" sz="24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153035"/>
            <a:ext cx="10974705" cy="8604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/>
            <a:r>
              <a:rPr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二、测脉搏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843597" y="57721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algn="l"/>
            <a:r>
              <a:rPr sz="3200" b="1" dirty="0" smtClean="0">
                <a:latin typeface="+mj-ea"/>
                <a:ea typeface="+mj-ea"/>
                <a:sym typeface="+mn-ea"/>
              </a:rPr>
              <a:t>三、测呼吸</a:t>
            </a:r>
            <a:endParaRPr sz="3200" b="1" dirty="0" smtClean="0">
              <a:latin typeface="+mj-ea"/>
              <a:ea typeface="+mj-ea"/>
              <a:sym typeface="+mn-ea"/>
            </a:endParaRPr>
          </a:p>
        </p:txBody>
      </p:sp>
      <p:sp>
        <p:nvSpPr>
          <p:cNvPr id="9" name="文本框 5"/>
          <p:cNvSpPr txBox="1"/>
          <p:nvPr>
            <p:custDataLst>
              <p:tags r:id="rId2"/>
            </p:custDataLst>
          </p:nvPr>
        </p:nvSpPr>
        <p:spPr>
          <a:xfrm>
            <a:off x="86995" y="1335684"/>
            <a:ext cx="7539990" cy="2045116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 algn="l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婴幼儿呈腹式呼吸，测试时可将手放在婴幼儿胸腹部，或直接观察呼吸时胸腹起伏的次数，一起一伏计算为一次呼吸，计算一分钟的呼吸次数。如患儿呼吸表浅，可用一手轻轻抚腹部随呼吸运动或可用棉花纤维放在婴幼儿鼻孔口，观察棉花纤维来回活动的次数来计算呼吸次数。正常来说，新生儿呼吸40～50次/分，1岁以下30～40次/分，2～3岁25～30次/分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  测呼吸时需要在婴幼儿安静的状态下进行，哭闹、咳嗽、运动均会加快呼吸频率且难以测量。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5"/>
          <p:cNvSpPr txBox="1"/>
          <p:nvPr>
            <p:custDataLst>
              <p:tags r:id="rId3"/>
            </p:custDataLst>
          </p:nvPr>
        </p:nvSpPr>
        <p:spPr>
          <a:xfrm>
            <a:off x="708676" y="4532321"/>
            <a:ext cx="1135456" cy="1358704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1210627" y="57721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>
            <a:normAutofit fontScale="90000"/>
          </a:bodyPr>
          <a:lstStyle/>
          <a:p>
            <a:r>
              <a:rPr sz="36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四、物理降温</a:t>
            </a:r>
            <a:endParaRPr sz="3600" b="1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5"/>
          <p:cNvSpPr txBox="1"/>
          <p:nvPr>
            <p:custDataLst>
              <p:tags r:id="rId2"/>
            </p:custDataLst>
          </p:nvPr>
        </p:nvSpPr>
        <p:spPr>
          <a:xfrm>
            <a:off x="843280" y="1456055"/>
            <a:ext cx="6255385" cy="1697990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物理降温是幼儿发热时常用的一种简易、有效、安全的降温方法。如果患儿体温升至38.5℃以上，就应及时采取降温措施。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5"/>
          <p:cNvSpPr txBox="1"/>
          <p:nvPr>
            <p:custDataLst>
              <p:tags r:id="rId3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34720" y="3575685"/>
            <a:ext cx="6071870" cy="20320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6070" fontAlgn="auto">
              <a:lnSpc>
                <a:spcPct val="150000"/>
              </a:lnSpc>
            </a:pPr>
            <a:r>
              <a:rPr lang="zh-CN" sz="2800" b="1">
                <a:latin typeface="+mn-ea"/>
                <a:sym typeface="+mn-ea"/>
              </a:rPr>
              <a:t>（一）温水擦浴</a:t>
            </a:r>
            <a:endParaRPr lang="zh-CN" sz="28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zh-CN" sz="2800" b="1">
                <a:latin typeface="+mn-ea"/>
              </a:rPr>
              <a:t>（二）头部冷敷</a:t>
            </a:r>
            <a:endParaRPr lang="zh-CN" sz="2800" b="1">
              <a:latin typeface="+mn-ea"/>
            </a:endParaRPr>
          </a:p>
          <a:p>
            <a:pPr indent="306070"/>
            <a:endParaRPr lang="zh-CN" altLang="en-US" sz="2800" b="1">
              <a:latin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033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1、13、14、15、16、19、22、23、24"/>
</p:tagLst>
</file>

<file path=ppt/tags/tag142.xml><?xml version="1.0" encoding="utf-8"?>
<p:tagLst xmlns:p="http://schemas.openxmlformats.org/presentationml/2006/main">
  <p:tag name="KSO_WM_UNIT_ISCONTENTSTITLE" val="0"/>
  <p:tag name="KSO_WM_UNIT_ISNUMDGMTITLE" val="0"/>
  <p:tag name="KSO_WM_UNIT_PRESET_TEXT" val="快乐儿童节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033_1*a*1"/>
  <p:tag name="KSO_WM_TEMPLATE_CATEGORY" val="custom"/>
  <p:tag name="KSO_WM_TEMPLATE_INDEX" val="20206033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"/>
  <p:tag name="KSO_WM_SLIDE_LAYOUT_CNT" val="1_1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1"/>
  <p:tag name="KSO_WM_TEMPLATE_MASTER_THUMB_INDEX" val="12"/>
  <p:tag name="KSO_WM_TEMPLATE_THUMBS_INDEX" val="1、4、7、9、11、13、14、15、16、19、22、23、24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6033"/>
  <p:tag name="KSO_WM_UNIT_ID" val="custom20206033_7*i*1"/>
  <p:tag name="KSO_WM_UNIT_TYPE" val="i"/>
  <p:tag name="KSO_WM_UNIT_INDEX" val="1"/>
</p:tagLst>
</file>

<file path=ppt/tags/tag145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VALUE" val="2"/>
  <p:tag name="KSO_WM_UNIT_TYPE" val="e"/>
  <p:tag name="KSO_WM_UNIT_INDEX" val="1"/>
  <p:tag name="KSO_WM_UNIT_PRESET_TEXT" val="01"/>
  <p:tag name="KSO_WM_TEMPLATE_CATEGORY" val="custom"/>
  <p:tag name="KSO_WM_TEMPLATE_INDEX" val="20206033"/>
  <p:tag name="KSO_WM_UNIT_ID" val="custom20206033_7*e*1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9"/>
  <p:tag name="KSO_WM_UNIT_TYPE" val="a"/>
  <p:tag name="KSO_WM_UNIT_INDEX" val="1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47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48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151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52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156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5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58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5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163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6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65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66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169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174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7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76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77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81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184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85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188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8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193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9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95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9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*y*1"/>
  <p:tag name="KSO_WM_UNIT_TYPE" val="y"/>
  <p:tag name="KSO_WM_UNIT_INDEX" val="1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0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02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0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07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0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09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2_1"/>
</p:tagLst>
</file>

<file path=ppt/tags/tag214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215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216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217.xml><?xml version="1.0" encoding="utf-8"?>
<p:tagLst xmlns:p="http://schemas.openxmlformats.org/presentationml/2006/main">
  <p:tag name="KSO_WM_UNIT_VALUE" val="1016*1355"/>
  <p:tag name="KSO_WM_UNIT_HIGHLIGHT" val="0"/>
  <p:tag name="KSO_WM_UNIT_COMPATIBLE" val="0"/>
  <p:tag name="KSO_WM_UNIT_DIAGRAM_ISNUMVISUAL" val="0"/>
  <p:tag name="KSO_WM_UNIT_DIAGRAM_ISREFERUNIT" val="0"/>
  <p:tag name="KSO_WM_UNIT_TYPE" val="h_d"/>
  <p:tag name="KSO_WM_UNIT_INDEX" val="2_1"/>
  <p:tag name="KSO_WM_UNIT_ID" val="custom20206033_9*h_d*2_1"/>
  <p:tag name="KSO_WM_TEMPLATE_CATEGORY" val="custom"/>
  <p:tag name="KSO_WM_TEMPLATE_INDEX" val="20206033"/>
  <p:tag name="KSO_WM_UNIT_SUPPORT_UNIT_TYPE" val="[&quot;d&quot;]"/>
  <p:tag name="KSO_WM_UNIT_LAYERLEVEL" val="1_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19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223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26"/>
  <p:tag name="KSO_WM_UNIT_TYPE" val="b"/>
  <p:tag name="KSO_WM_UNIT_INDEX" val="1"/>
  <p:tag name="KSO_WM_UNIT_PRESET_TEXT" val="单击此处添加副标题内容"/>
  <p:tag name="KSO_WM_TEMPLATE_CATEGORY" val="custom"/>
  <p:tag name="KSO_WM_TEMPLATE_INDEX" val="20206033"/>
  <p:tag name="KSO_WM_UNIT_ID" val="custom20206033_24*b*1"/>
  <p:tag name="KSO_WM_UNIT_ISNUMDGMTITLE" val="0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1"/>
  <p:tag name="KSO_WM_UNIT_VALUE" val="10"/>
  <p:tag name="KSO_WM_UNIT_TYPE" val="a"/>
  <p:tag name="KSO_WM_UNIT_INDEX" val="1"/>
  <p:tag name="KSO_WM_UNIT_PRESET_TEXT" val="谢谢聆听"/>
  <p:tag name="KSO_WM_TEMPLATE_CATEGORY" val="custom"/>
  <p:tag name="KSO_WM_TEMPLATE_INDEX" val="20206033"/>
  <p:tag name="KSO_WM_UNIT_ID" val="custom20206033_24*a*1"/>
  <p:tag name="KSO_WM_UNIT_ISNUMDGMTITLE" val="0"/>
</p:tagLst>
</file>

<file path=ppt/tags/tag226.xml><?xml version="1.0" encoding="utf-8"?>
<p:tagLst xmlns:p="http://schemas.openxmlformats.org/presentationml/2006/main"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24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24"/>
</p:tagLst>
</file>

<file path=ppt/tags/tag227.xml><?xml version="1.0" encoding="utf-8"?>
<p:tagLst xmlns:p="http://schemas.openxmlformats.org/presentationml/2006/main">
  <p:tag name="COMMONDATA" val="eyJoZGlkIjoiOTdkMWU3Zjc2YmQ5YjIzOWIzYzAzNmI5MGJlMzYyOGIifQ=="/>
  <p:tag name="KSO_WPP_MARK_KEY" val="feb67b87-9218-4510-bdec-3e099d05edea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1**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3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1F5FC"/>
      </a:dk2>
      <a:lt2>
        <a:srgbClr val="FDFEFE"/>
      </a:lt2>
      <a:accent1>
        <a:srgbClr val="57BEE5"/>
      </a:accent1>
      <a:accent2>
        <a:srgbClr val="4DB89E"/>
      </a:accent2>
      <a:accent3>
        <a:srgbClr val="6FA55E"/>
      </a:accent3>
      <a:accent4>
        <a:srgbClr val="AB8740"/>
      </a:accent4>
      <a:accent5>
        <a:srgbClr val="E26849"/>
      </a:accent5>
      <a:accent6>
        <a:srgbClr val="E55676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2484</Words>
  <Application>WPS 演示</Application>
  <PresentationFormat>宽屏</PresentationFormat>
  <Paragraphs>78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幼圆</vt:lpstr>
      <vt:lpstr>汉仪乐喵体W</vt:lpstr>
      <vt:lpstr>微软雅黑</vt:lpstr>
      <vt:lpstr>黑体</vt:lpstr>
      <vt:lpstr>隶书</vt:lpstr>
      <vt:lpstr>楷体</vt:lpstr>
      <vt:lpstr>Segoe UI</vt:lpstr>
      <vt:lpstr>Arial Unicode MS</vt:lpstr>
      <vt:lpstr>Calibri</vt:lpstr>
      <vt:lpstr>Office 主题</vt:lpstr>
      <vt:lpstr>1_Office 主题​​</vt:lpstr>
      <vt:lpstr>掌握婴幼儿常用护理技术</vt:lpstr>
      <vt:lpstr>一、教学目标:  知识目标： 1.熟悉婴幼儿常用护理技术； 2.掌握婴幼儿常用护理技术的正确方法。 能力目标： 1.根据婴幼儿的情况，选择检查方法； 2.能够给0～1岁、1～2岁、2～3岁的婴幼儿进行常用护理技术。 素质目标： 能在操作中关心和保护好幼儿，树立起精技善育的照护理念，认同敬业、友善的价值观，发扬责任心、爱心、细心的职业精神。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谢谢聆听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WJX</dc:creator>
  <cp:lastModifiedBy>高高</cp:lastModifiedBy>
  <cp:revision>6</cp:revision>
  <dcterms:created xsi:type="dcterms:W3CDTF">2023-05-23T12:01:00Z</dcterms:created>
  <dcterms:modified xsi:type="dcterms:W3CDTF">2023-05-29T07:13:54Z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3E78DF10A00E48388012E96F23AA2795_12</vt:lpwstr>
  </property>
  <property fmtid="{D5CDD505-2E9C-101B-9397-08002B2CF9AE}" pid="3" name="KSOProductBuildVer">
    <vt:lpwstr>2052-11.1.0.14036</vt:lpwstr>
  </property>
</Properties>
</file>