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1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5" r:id="rId30"/>
    <p:sldId id="286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8" r:id="rId49"/>
    <p:sldId id="310" r:id="rId50"/>
    <p:sldId id="311" r:id="rId51"/>
    <p:sldId id="312" r:id="rId52"/>
    <p:sldId id="316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7e0dcf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3F4981F-61FA-4F86-82B4-81A1F9FE15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7e0dcf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2D6C515-AA77-43CA-9F2A-AD69A7E4A2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98d0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1c597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f8398d0ae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81c597ce2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2846F4-9E5C-1602-D4BB-7B49BE9ED65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4C1ECB4-175E-40C2-8E6E-56971BD991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9595A5-A931-4800-910A-1D6CCFBA64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98d0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1c597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f8398d0ae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81c597ce2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5.png"/><Relationship Id="rId4" Type="http://schemas.openxmlformats.org/officeDocument/2006/relationships/image" Target="../media/image2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jpeg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44c9cd779?htil=5&amp;vaa=1&amp;vcp=1&amp;vis=1&amp;pid=f8398d0ae&amp;color=0,0,0&amp;vtp=1&amp;vaab=1&amp;bt=1&amp;bbb=1&amp;hb=1&amp;hs=1&amp;htil=1"/>
              <p:cNvSpPr/>
              <p:nvPr/>
            </p:nvSpPr>
            <p:spPr>
              <a:xfrm>
                <a:off x="539496" y="941768"/>
                <a:ext cx="69230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患病，因此推断出白化病是一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种隐性遗传病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是正常人，他们的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有白化病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的基因组成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都是杂合的，即都是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。正常男性的精子染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色体组成为22条常染色体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或22条常染色体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患病，说明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的基因组成都是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,遗传图解如下：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44c9cd779?htil=5&amp;vaa=1&amp;vcp=1&amp;vis=1&amp;pid=f8398d0a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1768"/>
                <a:ext cx="6923024" cy="4439857"/>
              </a:xfrm>
              <a:prstGeom prst="rect">
                <a:avLst/>
              </a:prstGeom>
              <a:blipFill rotWithShape="1">
                <a:blip r:embed="rId2"/>
                <a:stretch>
                  <a:fillRect l="-6" t="-1" r="-1247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_1#44c9cd779?vaa=1&amp;vcp=1&amp;vis=1&amp;pid=f8398d0ae&amp;color=0,0,0&amp;vtp=1&amp;vaab=1&amp;bbb=1&amp;htil=1&amp;hs=1"/>
          <p:cNvSpPr/>
          <p:nvPr/>
        </p:nvSpPr>
        <p:spPr>
          <a:xfrm>
            <a:off x="539995" y="536448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4_EX.1_1#44c9cd779?htil=5&amp;vaa=1&amp;vcp=1&amp;vis=1&amp;pid=f8398d0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0358" y="1417592"/>
            <a:ext cx="404164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f887377e5?vaa=1&amp;vcp=1&amp;vis=1&amp;pid=f8398d0ae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山东泰安·中考）下图是与生殖有关的结构示意图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4_BD.13_2#f887377e5?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891329"/>
            <a:ext cx="545896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3_3#f887377e5.choices?vaa=1&amp;vcp=1&amp;vis=1&amp;pid=f8398d0ae&amp;color=0,0,0&amp;vtp=1&amp;vaab=1&amp;bbb=1"/>
              <p:cNvSpPr/>
              <p:nvPr/>
            </p:nvSpPr>
            <p:spPr>
              <a:xfrm>
                <a:off x="539496" y="380902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A.图甲中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是生殖细胞，在适宜条件下能发育成一个新个体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.图乙所示繁殖方式的优势是能保持结构Ⅰ原来的优良性状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.图丙中2、3、4、5合称胚，胚和胚乳都是由受精卵发育而来的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.图丁中①能产生卵细胞、分泌雌性激素，②是胚胎发育的场所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13_3#f887377e5.choices?vaa=1&amp;vcp=1&amp;vis=1&amp;pid=f8398d0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9029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AS.1_1#f887377e5?vaa=1&amp;vcp=1&amp;vis=1&amp;pid=f8398d0a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图甲中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是孢子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是直立菌丝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是营养菌丝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图乙中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接穗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是砧木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图丙中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是胚乳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是子叶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是胚芽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是胚轴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图丁中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是卵巢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是子宫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胚是新植物的幼体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胚根组成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胚是由受精卵发育而来的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胚乳是由受精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极核发育而来的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AS.1_1#f887377e5?vaa=1&amp;vcp=1&amp;vis=1&amp;pid=f8398d0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711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AS.1_1#f887377e5?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811188"/>
            <a:ext cx="545896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_1#f887377e5?vaa=1&amp;vcp=1&amp;vis=1&amp;pid=f8398d0ae&amp;color=0,0,0&amp;vtp=1&amp;vaab=1&amp;bbb=1"/>
          <p:cNvSpPr/>
          <p:nvPr/>
        </p:nvSpPr>
        <p:spPr>
          <a:xfrm>
            <a:off x="539496" y="5728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7_1#b14b5864c?vaa=1&amp;vcp=1&amp;vis=1&amp;pid=f8398d0ae&amp;color=0,0,0&amp;vtp=1&amp;vaab=1&amp;bt=1&amp;bbb=1&amp;hb=1"/>
              <p:cNvSpPr/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考法创新2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湖北孝感·中考）大熊猫是我国特有的珍稀物种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类性别决定方式相同（雌性大熊猫性染色体组成为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，雄性为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地发现了一只没有“黑眼圈”，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通体白色的大熊猫，引起了广泛关注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列相关叙述正确的是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17_1#b14b5864c?vaa=1&amp;vcp=1&amp;vis=1&amp;pid=f8398d0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blipFill>
                <a:blip r:embed="rId3"/>
                <a:stretch>
                  <a:fillRect l="-1976" t="-2168" r="-549" b="-8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9_1#b14b5864c.bracket?vaa=1&amp;vcp=1&amp;vis=1&amp;pid=f8398d0ae&amp;color=0,0,0&amp;vpa=5&amp;vtp=1&amp;vaab=1"/>
          <p:cNvSpPr/>
          <p:nvPr/>
        </p:nvSpPr>
        <p:spPr>
          <a:xfrm>
            <a:off x="3995998" y="2622392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7_2#b14b5864c.choices?vaa=1&amp;vcp=1&amp;vis=1&amp;pid=f8398d0ae&amp;color=0,0,0&amp;vtp=1&amp;vaab=1&amp;bbb=1"/>
          <p:cNvSpPr/>
          <p:nvPr/>
        </p:nvSpPr>
        <p:spPr>
          <a:xfrm>
            <a:off x="539496" y="3149283"/>
            <a:ext cx="11109960" cy="2220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A.大熊猫的各种性状表现只与基因有关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.通体白色大熊猫的出现在遗传学上称为变异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.以性染色体为依据，雄性大熊猫只有一种精子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.大熊猫的染色体由基因和蛋白质组成</a:t>
            </a:r>
            <a:endParaRPr lang="en-US" altLang="zh-CN" sz="2800" dirty="0"/>
          </a:p>
        </p:txBody>
      </p:sp>
      <p:sp>
        <p:nvSpPr>
          <p:cNvPr id="5" name="QC_4_AS.1_1#b14b5864c?vaa=1&amp;vcp=1&amp;vis=1&amp;pid=f8398d0ae&amp;color=0,0,0&amp;vtp=1&amp;vaab=1&amp;bbb=1"/>
          <p:cNvSpPr/>
          <p:nvPr/>
        </p:nvSpPr>
        <p:spPr>
          <a:xfrm>
            <a:off x="539496" y="5421313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亲代与子代在性状上的差异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属于变异现象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1f00c9bb8?vaa=1&amp;vcp=1&amp;vis=1&amp;pid=f8398d0ae&amp;color=0,0,0&amp;vtp=1&amp;vaab=1&amp;bt=1&amp;bbb=1&amp;hb=1"/>
          <p:cNvSpPr/>
          <p:nvPr/>
        </p:nvSpPr>
        <p:spPr>
          <a:xfrm>
            <a:off x="539496" y="847312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江苏无锡·中考）如图是与遗传有关的概念简图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4_BD.21_2#1f00c9bb8?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168" y="2184241"/>
            <a:ext cx="7223760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1_3#1f00c9bb8.choices?vaa=1&amp;vcp=1&amp;vis=1&amp;pid=f8398d0ae&amp;color=0,0,0&amp;vtp=1&amp;vaab=1&amp;bbb=1"/>
              <p:cNvSpPr/>
              <p:nvPr/>
            </p:nvSpPr>
            <p:spPr>
              <a:xfrm>
                <a:off x="539496" y="34796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A.①由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.②在体细胞中成对存在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.③是生物体所有特征的总和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.孩子长得更像父亲，是因为父亲提供了更多的基因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1_3#1f00c9bb8.choices?vaa=1&amp;vcp=1&amp;vis=1&amp;pid=f8398d0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9641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1f00c9bb8?vaa=1&amp;vcp=1&amp;vis=1&amp;pid=f8398d0ae&amp;color=0,0,0&amp;vtp=1&amp;vaab=1&amp;bt=1&amp;bbb=1&amp;hb=1"/>
          <p:cNvSpPr/>
          <p:nvPr/>
        </p:nvSpPr>
        <p:spPr>
          <a:xfrm>
            <a:off x="539496" y="14645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受精卵中染色体成对存在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成对的染色体分别来自父亲提供的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精子和母亲提供的卵细胞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孩子体内的遗传物质父母均提供一半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若孩子长得更像父亲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是因为父亲提供的基因中显性基因较多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AS.1_1#1f00c9bb8?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3442176"/>
            <a:ext cx="780897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_1#1f00c9bb8?vaa=1&amp;vcp=1&amp;vis=1&amp;pid=f8398d0ae&amp;color=0,0,0&amp;vtp=1&amp;vaab=1&amp;bbb=1"/>
          <p:cNvSpPr/>
          <p:nvPr/>
        </p:nvSpPr>
        <p:spPr>
          <a:xfrm>
            <a:off x="539496" y="48264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1c597ce2.fixed?vcp=1&amp;pid=47e0dcfd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81c597ce2.fixed?vcp=1&amp;pid=47e0dcfd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e10b4b07?vcp=1&amp;pid=81c597c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25_1#df0f7c47e?vaa=1&amp;vcp=1&amp;vis=1&amp;pid=ae10b4b0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目前我国正面临人口老龄化趋势，为优化年龄结构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，我国实施三孩生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育政策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。下列关于人生殖和发育的说法，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6_1#df0f7c47e.bracket?vaa=1&amp;vcp=1&amp;vis=1&amp;pid=ae10b4b07&amp;color=0,0,0&amp;vpa=7&amp;vtp=1&amp;vaab=1"/>
          <p:cNvSpPr/>
          <p:nvPr/>
        </p:nvSpPr>
        <p:spPr>
          <a:xfrm>
            <a:off x="86397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25_2#df0f7c47e.choices?vaa=1&amp;vcp=1&amp;vis=1&amp;pid=ae10b4b07&amp;color=0,0,0&amp;vtp=1&amp;vaab=1&amp;bbb=1"/>
              <p:cNvSpPr/>
              <p:nvPr/>
            </p:nvSpPr>
            <p:spPr>
              <a:xfrm>
                <a:off x="539496" y="255064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A.人们俗称的怀孕，实质是指受精卵植入子宫内膜的过程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.“女大十八变，越变越好看”，引起这种变化的器官是卵巢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.胎儿在母体子宫中获得营养的途径是母体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胎盘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脐带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胎儿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.成熟的胎儿从母体阴道产出的过程叫分娩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25_2#df0f7c47e.choices?vaa=1&amp;vcp=1&amp;vis=1&amp;pid=ae10b4b0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064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7_1#c055c6659?htil=6&amp;vaa=1&amp;vcp=1&amp;vis=1&amp;pid=ae10b4b0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7967" y="1244346"/>
            <a:ext cx="2734056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27_2#c055c6659?htil=6&amp;sp=1&amp;vaa=1&amp;vcp=1&amp;vis=1&amp;pid=ae10b4b07&amp;color=0,0,0&amp;vtp=1&amp;vaab=1&amp;bt=1&amp;bbb=1&amp;hb=1&amp;hs=1"/>
          <p:cNvSpPr/>
          <p:nvPr/>
        </p:nvSpPr>
        <p:spPr>
          <a:xfrm>
            <a:off x="539496" y="1226058"/>
            <a:ext cx="8247888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（江西·中考）“小燕子，穿花衣，年年春天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里”儿歌中的小燕子每年飞回繁殖地产卵，产出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精鸟卵（下图）能孵化成雏燕的部位是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29_1#c055c6659.bracket?vaa=1&amp;vcp=1&amp;vis=1&amp;pid=ae10b4b07&amp;color=0,0,0&amp;vpa=8&amp;vtp=1&amp;vaab=1"/>
          <p:cNvSpPr/>
          <p:nvPr/>
        </p:nvSpPr>
        <p:spPr>
          <a:xfrm>
            <a:off x="6208784" y="25593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27_3#c055c6659.choices?vaa=1&amp;vcp=1&amp;vis=1&amp;pid=ae10b4b07&amp;color=0,0,0&amp;vtp=1&amp;vaab=1&amp;bbb=1&amp;hs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5_AS.1_1#c055c6659?vaa=1&amp;vcp=1&amp;vis=1&amp;pid=ae10b4b07&amp;color=0,0,0&amp;vtp=1&amp;vaab=1&amp;bbb=1&amp;hb=1&amp;hs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系带的作用是固定卵黄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胚盘里面含有细胞核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是胚胎发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育的部位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气室内有空气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为胚胎发育提供氧气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卵黄为胚胎发育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提供主要的营养物质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9773f792e?vaa=1&amp;vcp=1&amp;vis=1&amp;pid=ae10b4b07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（湖南湘潭·中考）生物通过生殖和发育，使得生命在生物圈中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世代延续，生生不息。下列有关生物的生殖和发育的叙述正确的是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1_2#9773f792e.choices?vaa=1&amp;vcp=1&amp;vis=1&amp;pid=ae10b4b07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A.嫁接属于无性生殖，其后代同时具有接穗和砧木的遗传特性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.家蚕、蝗虫的发育都经过了卵、幼虫、蛹、成虫四个时期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.青蛙的生殖发育特点是体内受精、变态发育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.鸟卵的卵细胞由卵黄膜、卵黄及胚盘组成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773f792e?vaa=1&amp;vcp=1&amp;vis=1&amp;pid=ae10b4b07&amp;color=0,0,0&amp;mp=1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嫁接属于无性繁殖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能保持接穗的优良性状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蝗虫的发育经过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成虫三个时期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属于不完全变态发育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青蛙的生殖发育特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点是体外受精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变态发育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9773f792e?vaa=1&amp;vcp=1&amp;vis=1&amp;pid=ae10b4b07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2e7412579?vaa=1&amp;vcp=1&amp;vis=1&amp;pid=ae10b4b07&amp;color=0,0,0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小明假期跟父母到农场游玩，观察到了以下生物的不同性状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属于相对性状的是(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7_1#2e7412579.bracket?vaa=1&amp;vcp=1&amp;vis=1&amp;pid=ae10b4b07&amp;color=0,0,0&amp;vpa=10&amp;vtp=1&amp;vaab=1"/>
          <p:cNvSpPr/>
          <p:nvPr/>
        </p:nvSpPr>
        <p:spPr>
          <a:xfrm>
            <a:off x="3661315" y="24917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5_2#2e7412579.choices?vaa=1&amp;vcp=1&amp;vis=1&amp;pid=ae10b4b07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.猫的黑毛和直毛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.牛的有角和无角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C.玉米的红粒和黄粒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.小麦的高秆和矮秆</a:t>
            </a:r>
            <a:endParaRPr lang="en-US" altLang="zh-CN" sz="2800" dirty="0"/>
          </a:p>
        </p:txBody>
      </p:sp>
      <p:sp>
        <p:nvSpPr>
          <p:cNvPr id="5" name="QC_5_AS.1_1#2e7412579?vaa=1&amp;vcp=1&amp;vis=1&amp;pid=ae10b4b07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同种生物同一性状的不同表现形式叫做相对性状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9_1#456875bc5?htil=7&amp;vaa=1&amp;vcp=1&amp;vis=1&amp;pid=ae10b4b0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3489" y="1306290"/>
            <a:ext cx="244144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9_2#456875bc5?htil=7&amp;sp=1&amp;vaa=1&amp;vcp=1&amp;vis=1&amp;pid=ae10b4b07&amp;color=0,0,0&amp;vtp=1&amp;vaab=1&amp;bt=1&amp;bbb=1&amp;hb=1&amp;hs=1"/>
          <p:cNvSpPr/>
          <p:nvPr/>
        </p:nvSpPr>
        <p:spPr>
          <a:xfrm>
            <a:off x="539496" y="1288002"/>
            <a:ext cx="8540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（湖南益阳·中考）下图为雄果蝇体细胞染色体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组成，以下可表示其精子染色体组成的是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41_1#456875bc5.bracket?vaa=1&amp;vcp=1&amp;vis=1&amp;pid=ae10b4b07&amp;color=0,0,0&amp;vpa=11&amp;vtp=1&amp;vaab=1"/>
          <p:cNvSpPr/>
          <p:nvPr/>
        </p:nvSpPr>
        <p:spPr>
          <a:xfrm>
            <a:off x="7395114" y="19223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9_3#456875bc5.choices?htil=7&amp;vaa=1&amp;vcp=1&amp;vis=1&amp;pid=ae10b4b07&amp;color=0,0,0&amp;vtp=1&amp;vaab=1&amp;bbb=1&amp;hs=1"/>
              <p:cNvSpPr/>
              <p:nvPr/>
            </p:nvSpPr>
            <p:spPr>
              <a:xfrm>
                <a:off x="539496" y="2497931"/>
                <a:ext cx="8540496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37769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437769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.Ⅱ、Ⅱ、Ⅲ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.Ⅱ、Ⅱ、Ⅳ、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9_3#456875bc5.choices?htil=7&amp;vaa=1&amp;vcp=1&amp;vis=1&amp;pid=ae10b4b0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7931"/>
                <a:ext cx="8540496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4" t="-40" r="1" b="-6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456875bc5?vaa=1&amp;vcp=1&amp;vis=1&amp;pid=ae10b4b07&amp;color=0,0,0&amp;vtp=1&amp;vaab=1&amp;bbb=1&amp;hb=1&amp;hs=1"/>
              <p:cNvSpPr/>
              <p:nvPr/>
            </p:nvSpPr>
            <p:spPr>
              <a:xfrm>
                <a:off x="539496" y="370443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雄果蝇在产生生殖细胞的过程中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成对的染色体完全分开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别进入不同的生殖细胞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因此如图所示为雄果蝇体细胞的染色体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其精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子染色体的组成是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456875bc5?vaa=1&amp;vcp=1&amp;vis=1&amp;pid=ae10b4b0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4431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11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54a3a4ccb?vaa=1&amp;vcp=1&amp;vis=1&amp;pid=ae10b4b07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（四川广安·中考）下列有关动物的生殖和发育的说法，正确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4_1#54a3a4ccb.bracket?vaa=1&amp;vcp=1&amp;vis=1&amp;pid=ae10b4b07&amp;color=0,0,0&amp;vpa=12&amp;vtp=1&amp;vaab=1"/>
          <p:cNvSpPr/>
          <p:nvPr/>
        </p:nvSpPr>
        <p:spPr>
          <a:xfrm>
            <a:off x="849386" y="22101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3_2#54a3a4ccb.choices?vaa=1&amp;vcp=1&amp;vis=1&amp;pid=ae10b4b0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A.蝴蝶的发育过程属于不完全变态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.蝗虫的发育过程中有蜕皮现象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.青蛙的受精方式是体内受精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.鸟胚胎的发育只由卵黄提供营养物质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5_1#80d818af3?vaa=1&amp;vcp=1&amp;vis=1&amp;pid=ae10b4b07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我国古代著名思想家老子说：“天下万物生于有，有生于无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。”这在某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种程度上与现代生物学关于生命起源的观点不谋而合。下列有关生命起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源和生物进化的叙述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45_2#80d818af3.choices?vaa=1&amp;vcp=1&amp;vis=1&amp;pid=ae10b4b07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A.原始大气主要由水蒸气、氧气、甲烷、硫化氢等气体构成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.米勒模拟原始地球的条件和大气成分，在密闭的装置里，合成了氨基酸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.地球上的生命起源于非生命物质已经得到了实验证实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.生物的进化与变异无关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0d818af3?vaa=1&amp;vcp=1&amp;vis=1&amp;pid=ae10b4b07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有关生命起源的学说有很多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其中化学起源说是被广大学者普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遍接受的生命起源假说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原始大气中没有氧气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生物通过遗传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变异和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自然选择不断进化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其中遗传使生物保持物种的连续性和稳定性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使物种向前发展进化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80d818af3?vaa=1&amp;vcp=1&amp;vis=1&amp;pid=ae10b4b07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9_1#f7671d185?sp=1&amp;vaa=1&amp;vcp=1&amp;vis=1&amp;pid=ae10b4b07&amp;color=0,0,0&amp;vtp=1&amp;vaab=1&amp;bt=1&amp;bbb=1&amp;hb=1"/>
          <p:cNvSpPr/>
          <p:nvPr/>
        </p:nvSpPr>
        <p:spPr>
          <a:xfrm>
            <a:off x="539496" y="410686"/>
            <a:ext cx="7994904" cy="16747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（山东泰安·中考）图一是科研人员在内蒙古宁城县发现的距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1.65亿年且保存完整的蜻蜓化石，图二表示蜻蜓的生活史。下列叙述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49_3#f7671d185?iti=1&amp;htil=1&amp;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7320" y="553148"/>
            <a:ext cx="261518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49_4#f7671d185?iti=2&amp;htil=1&amp;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0333" y="3721830"/>
            <a:ext cx="191109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49_5#f7671d185?iti=1&amp;htil=1&amp;vaa=1&amp;vcp=1&amp;vis=1&amp;pid=ae10b4b07&amp;color=0,0,0&amp;vtp=1&amp;vaab=1&amp;bbb=1"/>
          <p:cNvSpPr/>
          <p:nvPr/>
        </p:nvSpPr>
        <p:spPr>
          <a:xfrm>
            <a:off x="9948831" y="262782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7" name="QC_5_BD.49_6#f7671d185?iti=2&amp;htil=1&amp;vaa=1&amp;vcp=1&amp;vis=1&amp;pid=ae10b4b07&amp;color=0,0,0&amp;vtp=1&amp;vaab=1&amp;bbb=1"/>
          <p:cNvSpPr/>
          <p:nvPr/>
        </p:nvSpPr>
        <p:spPr>
          <a:xfrm>
            <a:off x="9829800" y="579650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3" name="QC_5_BD.51_1#f7671d185.choices?vaa=1&amp;vcp=1&amp;vis=1&amp;pid=ae10b4b07&amp;color=0,0,0&amp;vtp=1&amp;vaab=1&amp;bt=1&amp;bbb=1"/>
          <p:cNvSpPr/>
          <p:nvPr/>
        </p:nvSpPr>
        <p:spPr>
          <a:xfrm>
            <a:off x="539496" y="2182873"/>
            <a:ext cx="7994904" cy="42620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A.蜻蜓化石为研究生物进化提供重要证据，有助于追溯生物进化的历程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B.蜻蜓体表被有外骨骼，可保护和支持内部结构，防止体内水分大量蒸发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C.蜻蜓胸部有三对足、两对翅，有利于扩大其活动和分布的范围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D.蜻蜓的发育经历卵、幼虫、蛹、成虫四个时期，属于完全变态发育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7671d185?vaa=1&amp;vcp=1&amp;vis=1&amp;pid=ae10b4b07&amp;color=0,0,0&amp;vtp=1&amp;vaab=1&amp;bt=1&amp;bbb=1&amp;hb=1"/>
          <p:cNvSpPr/>
          <p:nvPr/>
        </p:nvSpPr>
        <p:spPr>
          <a:xfrm>
            <a:off x="539496" y="11334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蜻蜓的生长发育过程包括卵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幼虫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成虫三个阶段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这种发育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方式属于不完全变态发育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f7671d185?iti=5&amp;htil=1&amp;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968" y="2470372"/>
            <a:ext cx="2578608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f7671d185?iti=6&amp;htil=1&amp;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432" y="2662396"/>
            <a:ext cx="169164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S.1_1#f7671d185?iti=5&amp;htil=1&amp;vaa=1&amp;vcp=1&amp;vis=1&amp;pid=ae10b4b07&amp;color=0,0,0&amp;vtp=1&amp;vaab=1&amp;bbb=1"/>
          <p:cNvSpPr/>
          <p:nvPr/>
        </p:nvSpPr>
        <p:spPr>
          <a:xfrm>
            <a:off x="2923191" y="451761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5_AS.1_1#f7671d185?iti=6&amp;htil=1&amp;vaa=1&amp;vcp=1&amp;vis=1&amp;pid=ae10b4b07&amp;color=0,0,0&amp;vtp=1&amp;vaab=1&amp;bbb=1"/>
          <p:cNvSpPr/>
          <p:nvPr/>
        </p:nvSpPr>
        <p:spPr>
          <a:xfrm>
            <a:off x="8478171" y="4508468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C_5_AN.2_1#f7671d185?vaa=1&amp;vcp=1&amp;vis=1&amp;pid=ae10b4b07&amp;color=0,0,0&amp;vtp=1&amp;vaab=1&amp;bbb=1"/>
          <p:cNvSpPr/>
          <p:nvPr/>
        </p:nvSpPr>
        <p:spPr>
          <a:xfrm>
            <a:off x="539496" y="51518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4_1#d0b5e18f0?vaa=1&amp;vcp=1&amp;vis=1&amp;pid=ae10b4b07&amp;color=0,0,0&amp;vtp=1&amp;vaab=1&amp;bt=1&amp;bbb=1"/>
          <p:cNvSpPr/>
          <p:nvPr/>
        </p:nvSpPr>
        <p:spPr>
          <a:xfrm>
            <a:off x="539496" y="4033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关于生物进化，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4_2#d0b5e18f0.choices?vaa=1&amp;vcp=1&amp;vis=1&amp;pid=ae10b4b07&amp;color=0,0,0&amp;vtp=1&amp;vaab=1&amp;bbb=1&amp;hb=1"/>
          <p:cNvSpPr/>
          <p:nvPr/>
        </p:nvSpPr>
        <p:spPr>
          <a:xfrm>
            <a:off x="539496" y="103562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A.滥用抗生素会引起细菌产生抗药性变异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B.“始祖鸟”化石是古代爬行类进化成鸟类的典型证据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C.有些蛾类幼虫的体色鲜艳，并长有毒毛，这是自然选择的结果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D.马的进化趋势是体型由小趋大，四肢越来越长，多趾着地变成只有中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趾发达并唯一着地</a:t>
            </a:r>
            <a:endParaRPr lang="en-US" altLang="zh-CN" sz="2800" dirty="0"/>
          </a:p>
        </p:txBody>
      </p:sp>
      <p:sp>
        <p:nvSpPr>
          <p:cNvPr id="3" name="QC_5_AS.1_1#d0b5e18f0?vaa=1&amp;vcp=1&amp;vis=1&amp;pid=ae10b4b07&amp;color=0,0,0&amp;mp=1&amp;vtp=1&amp;vaab=1&amp;bt=1&amp;bbb=1&amp;hb=1"/>
          <p:cNvSpPr/>
          <p:nvPr/>
        </p:nvSpPr>
        <p:spPr>
          <a:xfrm>
            <a:off x="539496" y="425869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按照达尔文的理论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病菌抗药性是这样产生的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细菌个体中存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在着抗药性的变异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在使用抗生素时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抗药性强的个体生存下来并繁衍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其抗药性也遗传给后代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随着抗生素的频繁使用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细菌抗药性逐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2_1#d0b5e18f0?vaa=1&amp;vcp=1&amp;vis=1&amp;pid=ae10b4b07&amp;color=0,0,0&amp;vtp=1&amp;vaab=1&amp;bbb=1"/>
          <p:cNvSpPr/>
          <p:nvPr/>
        </p:nvSpPr>
        <p:spPr>
          <a:xfrm>
            <a:off x="6475476" y="411575"/>
            <a:ext cx="11521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58_1#501c92894?sp=1&amp;vaa=1&amp;vcp=1&amp;vis=1&amp;pid=ae10b4b07&amp;color=0,0,0&amp;vtp=1&amp;vaab=1&amp;bt=1&amp;bbb=1&amp;hb=1"/>
              <p:cNvSpPr/>
              <p:nvPr/>
            </p:nvSpPr>
            <p:spPr>
              <a:xfrm>
                <a:off x="539496" y="48390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以下是两组遗传图解，图一的显、隐性基因用A、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图二的显、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隐性基因用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表示，红花、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白花为某新发现植物的一对相对性状。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58_1#501c92894?sp=1&amp;vaa=1&amp;vcp=1&amp;vis=1&amp;pid=ae10b4b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390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580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8_2#501c92894?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6466" y="4051325"/>
            <a:ext cx="640080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9_1#4d8c1fa62?vaa=1&amp;vcp=1&amp;vis=1&amp;pid=501c92894&amp;color=0,0,0&amp;vtp=1&amp;vaab=1&amp;bbb=1&amp;hb=1"/>
          <p:cNvSpPr/>
          <p:nvPr/>
        </p:nvSpPr>
        <p:spPr>
          <a:xfrm>
            <a:off x="370332" y="2264949"/>
            <a:ext cx="11593068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（1）图一中，肤色正常与白化是一对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，其中隐性性状是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，父亲的基因组成是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O_5_AN.1_1#501c92894?vaa=1&amp;vcp=1&amp;vis=1&amp;pid=ae10b4b07&amp;color=0,0,0&amp;vtp=1&amp;vaab=1&amp;bt=1&amp;bbb=1"/>
          <p:cNvSpPr/>
          <p:nvPr/>
        </p:nvSpPr>
        <p:spPr>
          <a:xfrm>
            <a:off x="6224016" y="2240280"/>
            <a:ext cx="14950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相对性状</a:t>
            </a:r>
            <a:endParaRPr lang="en-US" altLang="zh-CN" sz="2800" dirty="0"/>
          </a:p>
        </p:txBody>
      </p:sp>
      <p:sp>
        <p:nvSpPr>
          <p:cNvPr id="7" name="QO_5_AN.1_1#501c92894?vaa=1&amp;vcp=1&amp;vis=1&amp;pid=ae10b4b07&amp;color=0,0,0&amp;vtp=1&amp;vaab=1&amp;bt=1&amp;bbb=1"/>
          <p:cNvSpPr/>
          <p:nvPr/>
        </p:nvSpPr>
        <p:spPr>
          <a:xfrm>
            <a:off x="10498836" y="2252373"/>
            <a:ext cx="14950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肤色白化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1_1#501c92894?vaa=1&amp;vcp=1&amp;vis=1&amp;pid=ae10b4b07&amp;color=0,0,0&amp;vtp=1&amp;vaab=1&amp;bt=1&amp;bbb=1"/>
              <p:cNvSpPr/>
              <p:nvPr/>
            </p:nvSpPr>
            <p:spPr>
              <a:xfrm>
                <a:off x="3648456" y="2915313"/>
                <a:ext cx="1495044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1_1#501c92894?vaa=1&amp;vcp=1&amp;vis=1&amp;pid=ae10b4b0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456" y="2915313"/>
                <a:ext cx="1495044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5" t="-5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8398d0ae.fixed?vcp=1&amp;pid=47e0dcfd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f8398d0ae.fixed?vcp=1&amp;pid=47e0dcfd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0_1#5312c9a07?vaa=1&amp;vcp=1&amp;vis=1&amp;pid=501c92894&amp;color=0,0,0&amp;vtp=1&amp;vaab=1&amp;bt=1&amp;bbb=1&amp;hb=1"/>
          <p:cNvSpPr/>
          <p:nvPr/>
        </p:nvSpPr>
        <p:spPr>
          <a:xfrm>
            <a:off x="539496" y="6647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（2）图二中，子一代红花和白花的数量相近，则该对相对性状的显、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隐性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（填“能”或“不能”）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确定，亲代白花个体产生的生殖细胞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类型有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种。</a:t>
            </a:r>
            <a:endParaRPr lang="en-US" altLang="zh-CN" sz="2800" dirty="0"/>
          </a:p>
        </p:txBody>
      </p:sp>
      <p:pic>
        <p:nvPicPr>
          <p:cNvPr id="3" name="QO_5_BD.60_2#5312c9a07?vaa=1&amp;vcp=1&amp;vis=1&amp;pid=501c9289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505"/>
          <a:stretch>
            <a:fillRect/>
          </a:stretch>
        </p:blipFill>
        <p:spPr>
          <a:xfrm>
            <a:off x="7577328" y="2240280"/>
            <a:ext cx="318973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S.1_1#501c92894?vaa=1&amp;vcp=1&amp;vis=1&amp;pid=ae10b4b07&amp;color=0,0,0&amp;vtp=1&amp;vaab=1&amp;bt=1&amp;bbb=1&amp;hb=1"/>
              <p:cNvSpPr/>
              <p:nvPr/>
            </p:nvSpPr>
            <p:spPr>
              <a:xfrm>
                <a:off x="493776" y="4805143"/>
                <a:ext cx="11401044" cy="1568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红花与白花是一对相对性状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由于亲代与子一代的性状表现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所以不能确定该对相对性状的显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隐性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当红花为显性性状时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亲代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白花的基因组成是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当红花为隐性性状时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亲代白花的基因组成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D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O_5_AS.1_1#501c92894?vaa=1&amp;vcp=1&amp;vis=1&amp;pid=ae10b4b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76" y="4805143"/>
                <a:ext cx="11401044" cy="1568956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-2924" b="-1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AN.1_1#501c92894?vaa=1&amp;vcp=1&amp;vis=1&amp;pid=ae10b4b07&amp;color=0,0,0&amp;vtp=1&amp;vaab=1&amp;bt=1&amp;bbb=1"/>
          <p:cNvSpPr/>
          <p:nvPr/>
        </p:nvSpPr>
        <p:spPr>
          <a:xfrm>
            <a:off x="1561338" y="1284859"/>
            <a:ext cx="165430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O_5_AN.1_1#501c92894?vaa=1&amp;vcp=1&amp;vis=1&amp;pid=ae10b4b07&amp;color=0,0,0&amp;vtp=1&amp;vaab=1&amp;bt=1&amp;bbb=1"/>
          <p:cNvSpPr/>
          <p:nvPr/>
        </p:nvSpPr>
        <p:spPr>
          <a:xfrm>
            <a:off x="1706118" y="1894459"/>
            <a:ext cx="165430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一或两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3_1#a08931629?sp=1&amp;vaa=1&amp;vcp=1&amp;vis=1&amp;pid=ae10b4b07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地球上从出现原始生命到形成今天这样丰富多彩的生物界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，是一个漫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长的进化过程。图一是根据地层中挖掘出的化石复原的郑氏始孔子鸟形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态图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，图二及表为一些生物的细胞色素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的氨基酸比较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。请回答以下相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63_1#a08931629?sp=1&amp;vaa=1&amp;vcp=1&amp;vis=1&amp;pid=ae10b4b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734" b="-1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3_2#a08931629?vaa=1&amp;vcp=1&amp;vis=1&amp;pid=ae10b4b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2586" y="2177580"/>
            <a:ext cx="5391893" cy="283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35" name="QO_5_BD.63_3#a08931629?colgroup=1,3,3,3,5,3,5&amp;vaa=1&amp;vcp=1&amp;vis=1&amp;pid=ae10b4b07&amp;color=0,0,0&amp;vtp=1&amp;vaab=1&amp;bbb=1"/>
          <p:cNvGraphicFramePr>
            <a:graphicFrameLocks noGrp="1"/>
          </p:cNvGraphicFramePr>
          <p:nvPr/>
        </p:nvGraphicFramePr>
        <p:xfrm>
          <a:off x="539496" y="5148244"/>
          <a:ext cx="11036808" cy="1073595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44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金枪鱼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酵母菌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4_1#1694628d2?vaa=1&amp;vcp=1&amp;vis=1&amp;pid=a08931629&amp;color=0,0,0&amp;vtp=1&amp;vaab=1&amp;bt=1&amp;bbb=1&amp;hb=1"/>
          <p:cNvSpPr/>
          <p:nvPr/>
        </p:nvSpPr>
        <p:spPr>
          <a:xfrm>
            <a:off x="539496" y="102743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（1）美国学者米勒通过模拟实验探究了地球上生命起源的过程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：在类似于原始地球的条件下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，无机小分子可以生成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，最终这些物质汇集到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，形成了原始的生命。</a:t>
            </a:r>
            <a:endParaRPr lang="en-US" altLang="zh-CN" sz="2800" dirty="0"/>
          </a:p>
        </p:txBody>
      </p:sp>
      <p:sp>
        <p:nvSpPr>
          <p:cNvPr id="3" name="QB_6_AN.65_1#1694628d2.blank?vaa=1&amp;vcp=1&amp;vis=1&amp;pid=a08931629&amp;color=0,0,0&amp;vpa=16&amp;vtp=1&amp;vaab=1&amp;bbb=1&amp;hb=1"/>
          <p:cNvSpPr/>
          <p:nvPr/>
        </p:nvSpPr>
        <p:spPr>
          <a:xfrm>
            <a:off x="539496" y="164465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有机小分子</a:t>
            </a:r>
            <a:endParaRPr lang="en-US" altLang="zh-CN" sz="2800" dirty="0"/>
          </a:p>
        </p:txBody>
      </p:sp>
      <p:sp>
        <p:nvSpPr>
          <p:cNvPr id="4" name="QB_6_AN.67_1#1694628d2.blank?vaa=1&amp;vcp=1&amp;vis=1&amp;pid=a08931629&amp;color=0,0,0&amp;vpa=17&amp;vtp=1&amp;vaab=1&amp;bbb=1"/>
          <p:cNvSpPr/>
          <p:nvPr/>
        </p:nvSpPr>
        <p:spPr>
          <a:xfrm>
            <a:off x="5172615" y="227139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原始海洋</a:t>
            </a:r>
            <a:endParaRPr lang="en-US" altLang="zh-CN" sz="2800" dirty="0"/>
          </a:p>
        </p:txBody>
      </p:sp>
      <p:pic>
        <p:nvPicPr>
          <p:cNvPr id="5" name="QO_5_BD.66_1#1694628d2?vaa=1&amp;vcp=1&amp;vis=1&amp;pid=a089316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840" y="3180334"/>
            <a:ext cx="5358384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8_1#ee268c124?vaa=1&amp;vcp=1&amp;vis=1&amp;pid=a08931629&amp;color=0,0,0&amp;vtp=1&amp;vaab=1&amp;bt=1&amp;bbb=1&amp;hb=1"/>
          <p:cNvSpPr/>
          <p:nvPr/>
        </p:nvSpPr>
        <p:spPr>
          <a:xfrm>
            <a:off x="539496" y="6167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（2）图一是生活在距今约1.31亿年前的郑氏始孔子鸟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，没有人亲眼见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过这种动物，但科学家可以通过生物进化的最直接的证据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来研究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。郑氏始孔子鸟这种动物既像鸟，又像爬行动物，由此可以推断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类可能是由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进化而来的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9_1#ee268c124.blank?vaa=1&amp;vcp=1&amp;vis=1&amp;pid=a08931629&amp;color=0,0,0&amp;vpa=18&amp;vtp=1&amp;vaab=1&amp;bbb=1"/>
          <p:cNvSpPr/>
          <p:nvPr/>
        </p:nvSpPr>
        <p:spPr>
          <a:xfrm>
            <a:off x="9439814" y="12339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化石</a:t>
            </a:r>
            <a:endParaRPr lang="en-US" altLang="zh-CN" sz="2800" dirty="0"/>
          </a:p>
        </p:txBody>
      </p:sp>
      <p:sp>
        <p:nvSpPr>
          <p:cNvPr id="4" name="QB_6_AN.71_1#ee268c124.blank?vaa=1&amp;vcp=1&amp;vis=1&amp;pid=a08931629&amp;color=0,0,0&amp;vpa=19&amp;vtp=1&amp;vaab=1&amp;bbb=1"/>
          <p:cNvSpPr/>
          <p:nvPr/>
        </p:nvSpPr>
        <p:spPr>
          <a:xfrm>
            <a:off x="2327814" y="250837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古代爬行动物</a:t>
            </a:r>
            <a:endParaRPr lang="en-US" altLang="zh-CN" sz="2800" dirty="0"/>
          </a:p>
        </p:txBody>
      </p:sp>
      <p:pic>
        <p:nvPicPr>
          <p:cNvPr id="5" name="QO_5_BD.70_1#ee268c124?vaa=1&amp;vcp=1&amp;vis=1&amp;pid=a089316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3242056"/>
            <a:ext cx="568756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2_1#8f3ebd085?vaa=1&amp;vcp=1&amp;vis=1&amp;pid=a08931629&amp;color=0,0,0&amp;vtp=1&amp;vaab=1&amp;bt=1&amp;bbb=1&amp;hb=1"/>
              <p:cNvSpPr/>
              <p:nvPr/>
            </p:nvSpPr>
            <p:spPr>
              <a:xfrm>
                <a:off x="539496" y="554400"/>
                <a:ext cx="6569964" cy="450245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（3）表中的数字表示相应物种的细胞色素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与人的细胞色素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氨基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酸数目，据此分析，表中的物种与人亲缘关系最近的是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缘关系的比较研究，可以帮助我们追溯生物进化的历程，得到图二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化分枝图，图二中的①是表中的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72_1#8f3ebd085?vaa=1&amp;vcp=1&amp;vis=1&amp;pid=a0893162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569964" cy="4502451"/>
              </a:xfrm>
              <a:prstGeom prst="rect">
                <a:avLst/>
              </a:prstGeom>
              <a:blipFill rotWithShape="1">
                <a:blip r:embed="rId3"/>
                <a:stretch>
                  <a:fillRect l="-6" t="-1" b="-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3_1#8f3ebd085.blank?vaa=1&amp;vcp=1&amp;vis=1&amp;pid=a08931629&amp;color=0,0,0&amp;vpa=20&amp;vtp=1&amp;vaab=1"/>
          <p:cNvSpPr/>
          <p:nvPr/>
        </p:nvSpPr>
        <p:spPr>
          <a:xfrm>
            <a:off x="1385474" y="24822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猴</a:t>
            </a:r>
            <a:endParaRPr lang="en-US" altLang="zh-CN" sz="2800" dirty="0"/>
          </a:p>
        </p:txBody>
      </p:sp>
      <p:sp>
        <p:nvSpPr>
          <p:cNvPr id="4" name="QB_6_AN.75_1#8f3ebd085.blank?vaa=1&amp;vcp=1&amp;vis=1&amp;pid=a08931629&amp;color=0,0,0&amp;vpa=21&amp;vtp=1&amp;vaab=1&amp;bbb=1"/>
          <p:cNvSpPr/>
          <p:nvPr/>
        </p:nvSpPr>
        <p:spPr>
          <a:xfrm>
            <a:off x="435515" y="44272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pic>
        <p:nvPicPr>
          <p:cNvPr id="5" name="QO_5_BD.74_1#8f3ebd085?vaa=1&amp;vcp=1&amp;vis=1&amp;pid=a08931629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60"/>
          <a:stretch>
            <a:fillRect/>
          </a:stretch>
        </p:blipFill>
        <p:spPr>
          <a:xfrm>
            <a:off x="7051390" y="1113549"/>
            <a:ext cx="4601114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6" name="QO_5_BD.63_3#a08931629?colgroup=1,3,3,3,5,3,5&amp;vaa=1&amp;vcp=1&amp;vis=1&amp;pid=ae10b4b07&amp;color=0,0,0&amp;vtp=1&amp;vaab=1&amp;bbb=1"/>
          <p:cNvGraphicFramePr>
            <a:graphicFrameLocks noGrp="1"/>
          </p:cNvGraphicFramePr>
          <p:nvPr/>
        </p:nvGraphicFramePr>
        <p:xfrm>
          <a:off x="1692655" y="5125384"/>
          <a:ext cx="9336026" cy="1073595"/>
        </p:xfrm>
        <a:graphic>
          <a:graphicData uri="http://schemas.openxmlformats.org/drawingml/2006/table">
            <a:tbl>
              <a:tblPr/>
              <a:tblGrid>
                <a:gridCol w="727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95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795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44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金枪鱼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酵母菌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6_1#0aab64bb3?vaa=1&amp;vcp=1&amp;vis=1&amp;pid=a08931629&amp;color=0,0,0&amp;vtp=1&amp;vaab=1&amp;bt=1&amp;bbb=1&amp;hb=1"/>
          <p:cNvSpPr/>
          <p:nvPr/>
        </p:nvSpPr>
        <p:spPr>
          <a:xfrm>
            <a:off x="539496" y="557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（4）按照达尔文的进化理论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，生物进化的原因是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。这一理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论认为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，生物普遍具有很强的繁殖能力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，大量的后代为了获取足够的食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物和空间而进行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，具有有利变异的个体能够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生存下来并将有利变异遗传给后代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，具有不利变异的个体则容易被淘汰。</a:t>
            </a:r>
            <a:endParaRPr lang="en-US" altLang="zh-CN" sz="2800" dirty="0"/>
          </a:p>
        </p:txBody>
      </p:sp>
      <p:sp>
        <p:nvSpPr>
          <p:cNvPr id="3" name="QB_6_AN.77_1#0aab64bb3.blank?vaa=1&amp;vcp=1&amp;vis=1&amp;pid=a08931629&amp;color=0,0,0&amp;vpa=22&amp;vtp=1&amp;vaab=1&amp;bbb=1"/>
          <p:cNvSpPr/>
          <p:nvPr/>
        </p:nvSpPr>
        <p:spPr>
          <a:xfrm>
            <a:off x="8195214" y="52730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自然选择</a:t>
            </a:r>
            <a:endParaRPr lang="en-US" altLang="zh-CN" sz="2800" dirty="0"/>
          </a:p>
        </p:txBody>
      </p:sp>
      <p:sp>
        <p:nvSpPr>
          <p:cNvPr id="4" name="QB_6_AN.78_1#0aab64bb3.blank?vaa=1&amp;vcp=1&amp;vis=1&amp;pid=a08931629&amp;color=0,0,0&amp;vpa=23&amp;vtp=1&amp;vaab=1&amp;bbb=1"/>
          <p:cNvSpPr/>
          <p:nvPr/>
        </p:nvSpPr>
        <p:spPr>
          <a:xfrm>
            <a:off x="3039014" y="182270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生存斗争</a:t>
            </a:r>
            <a:endParaRPr lang="en-US" altLang="zh-CN" sz="2800" dirty="0"/>
          </a:p>
        </p:txBody>
      </p:sp>
      <p:sp>
        <p:nvSpPr>
          <p:cNvPr id="5" name="QB_6_AN.80_1#0aab64bb3.blank?vaa=1&amp;vcp=1&amp;vis=1&amp;pid=a08931629&amp;color=0,0,0&amp;vpa=24&amp;vtp=1&amp;vaab=1&amp;bbb=1"/>
          <p:cNvSpPr/>
          <p:nvPr/>
        </p:nvSpPr>
        <p:spPr>
          <a:xfrm>
            <a:off x="9262014" y="18227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e0300f71?vcp=1&amp;pid=81c597c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81_1#515f4e7dd?vaa=1&amp;vcp=1&amp;vis=1&amp;pid=2e0300f7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一株结满成熟水蜜桃的植株上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，在下列哪组细胞的染色体上的基因组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成可能不相同(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BD.81_2#515f4e7dd.choices?vaa=1&amp;vcp=1&amp;vis=1&amp;pid=2e0300f7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A.叶肉细胞与果肉细胞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.果枝形成层细胞与种皮细胞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.侧枝幼芽细胞与种子胚根细胞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.一粒种子中的胚芽细胞与子叶细胞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15f4e7dd?vaa=1&amp;vcp=1&amp;vis=1&amp;pid=2e0300f71&amp;color=0,0,0&amp;mp=1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侧枝幼芽细胞属于该株水蜜桃的体细胞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种子胚根细胞是由水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蜜桃的受精卵发育而来的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受精卵中一半的基因是由该植株提供的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另一半则由其他株体提供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515f4e7dd?vaa=1&amp;vcp=1&amp;vis=1&amp;pid=2e0300f71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5_1#69c20e023?sp=1&amp;vaa=1&amp;vcp=1&amp;vis=1&amp;pid=2e0300f71&amp;color=0,0,0&amp;vtp=1&amp;vaab=1&amp;bt=1&amp;bbb=1&amp;hb=1"/>
          <p:cNvSpPr/>
          <p:nvPr/>
        </p:nvSpPr>
        <p:spPr>
          <a:xfrm>
            <a:off x="539496" y="1241012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（湖南湘潭·中考）现代遗传学认为，染色体是遗传物质的主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体。如图为唐氏综合征（又叫21三体综合征，即患者比正常人多了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21号染色体）患者体细胞内染色体的组成。下列叙述错误的是(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85_2#69c20e023?htil=11&amp;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2017" y="3218656"/>
            <a:ext cx="4297680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85_3#69c20e023.choices?htil=11&amp;vaa=1&amp;vcp=1&amp;vis=1&amp;pid=2e0300f71&amp;color=0,0,0&amp;vtp=1&amp;vaab=1&amp;bbb=1"/>
              <p:cNvSpPr/>
              <p:nvPr/>
            </p:nvSpPr>
            <p:spPr>
              <a:xfrm>
                <a:off x="539496" y="3091656"/>
                <a:ext cx="668426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A.染色体由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.正常人体细胞内的染色体是成对存在的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.该患者体细胞内的染色体组成为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44+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.据图判断该患者的性别为女性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85_3#69c20e023.choices?htil=11&amp;vaa=1&amp;vcp=1&amp;vis=1&amp;pid=2e0300f7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1656"/>
                <a:ext cx="668426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9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69c20e023?vaa=1&amp;vcp=1&amp;vis=1&amp;pid=2e0300f71&amp;color=0,0,0&amp;vtp=1&amp;vaab=1&amp;bt=1&amp;bbb=1&amp;hb=1"/>
              <p:cNvSpPr/>
              <p:nvPr/>
            </p:nvSpPr>
            <p:spPr>
              <a:xfrm>
                <a:off x="539496" y="83588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体细胞中染色体是成对存在的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在生殖细胞中染色体成单存在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该患者比正常人多了一条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号染色体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故该患者体细胞内染色体组成为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据图判断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该患者最后一对染色体形态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大小基本相同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故其性别为女性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69c20e023?vaa=1&amp;vcp=1&amp;vis=1&amp;pid=2e0300f7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588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312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69c20e023?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3461226"/>
            <a:ext cx="4919472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69c20e023?vaa=1&amp;vcp=1&amp;vis=1&amp;pid=2e0300f71&amp;color=0,0,0&amp;vtp=1&amp;vaab=1&amp;bbb=1"/>
          <p:cNvSpPr/>
          <p:nvPr/>
        </p:nvSpPr>
        <p:spPr>
          <a:xfrm>
            <a:off x="539496" y="54551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2da39ee83?vaa=1&amp;vcp=1&amp;vis=1&amp;pid=f8398d0ae&amp;color=0,0,0&amp;vtp=1&amp;vaab=1&amp;bt=1&amp;bbb=1&amp;hb=1"/>
          <p:cNvSpPr/>
          <p:nvPr/>
        </p:nvSpPr>
        <p:spPr>
          <a:xfrm>
            <a:off x="539496" y="6885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从受精卵形成的那一刻开始，我们的生命旅程就开始了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图表示的是小女孩的生长发育过程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4_BD.1_2#2da39ee83?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025491"/>
            <a:ext cx="545896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_3#2da39ee83.choices?vaa=1&amp;vcp=1&amp;vis=1&amp;pid=f8398d0ae&amp;color=0,0,0&amp;vtp=1&amp;vaab=1&amp;bbb=1"/>
              <p:cNvSpPr/>
              <p:nvPr/>
            </p:nvSpPr>
            <p:spPr>
              <a:xfrm>
                <a:off x="539496" y="363839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表示受精的过程，此过程是在妈妈的子宫内完成的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经分裂和分化等过程形成的，能通过自身消化系统获得营养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.胎儿的分娩标志着新生命的开始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.进入青春期后，女孩出现月经，这与卵巢分泌的雌性激素有关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1_3#2da39ee83.choices?vaa=1&amp;vcp=1&amp;vis=1&amp;pid=f8398d0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38391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89_1#0de736fa2?sp=1&amp;vaa=1&amp;vcp=1&amp;vis=1&amp;pid=2e0300f71&amp;color=0,0,0&amp;vtp=1&amp;vaab=1&amp;bt=1&amp;bbb=1&amp;hb=1"/>
              <p:cNvSpPr/>
              <p:nvPr/>
            </p:nvSpPr>
            <p:spPr>
              <a:xfrm>
                <a:off x="539496" y="554400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（山东菏泽·中考）如图是人类某种遗传病的系谱图，由基因A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控制。下列说法正确的是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89_1#0de736fa2?sp=1&amp;vaa=1&amp;vcp=1&amp;vis=1&amp;pid=2e0300f7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BD.89_2#0de736fa2?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832" y="1891329"/>
            <a:ext cx="573328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89_3#0de736fa2.choices?vaa=1&amp;vcp=1&amp;vis=1&amp;pid=2e0300f71&amp;color=0,0,0&amp;vtp=1&amp;vaab=1&amp;bbb=1"/>
              <p:cNvSpPr/>
              <p:nvPr/>
            </p:nvSpPr>
            <p:spPr>
              <a:xfrm>
                <a:off x="539496" y="382172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A.该病为常染色体显性遗传病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.3号个体的基因组成一定是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.6号与7号生一个患病孩子的概率为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1/8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.8号的性染色体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可来自第一代的1、3、4号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89_3#0de736fa2.choices?vaa=1&amp;vcp=1&amp;vis=1&amp;pid=2e0300f7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1729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3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de736fa2?vaa=1&amp;vcp=1&amp;vis=1&amp;pid=2e0300f71&amp;color=0,0,0&amp;vtp=1&amp;vaab=1&amp;bt=1&amp;bbb=1"/>
          <p:cNvSpPr/>
          <p:nvPr/>
        </p:nvSpPr>
        <p:spPr>
          <a:xfrm>
            <a:off x="539496" y="4815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］3、4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号遗传图</a:t>
            </a:r>
            <a:endParaRPr lang="en-US" altLang="zh-CN" sz="2800" dirty="0"/>
          </a:p>
        </p:txBody>
      </p:sp>
      <p:pic>
        <p:nvPicPr>
          <p:cNvPr id="3" name="QC_5_AS.1_1#0de736fa2?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7784" y="1118044"/>
            <a:ext cx="5263896" cy="187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S.1_1#0de736fa2?vaa=1&amp;vcp=1&amp;vis=1&amp;pid=2e0300f71&amp;color=0,0,0&amp;vtp=1&amp;vaab=1&amp;bbb=1"/>
          <p:cNvSpPr/>
          <p:nvPr/>
        </p:nvSpPr>
        <p:spPr>
          <a:xfrm>
            <a:off x="541020" y="29005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6、7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号遗传图</a:t>
            </a:r>
            <a:endParaRPr lang="en-US" altLang="zh-CN" sz="2800" dirty="0"/>
          </a:p>
        </p:txBody>
      </p:sp>
      <p:pic>
        <p:nvPicPr>
          <p:cNvPr id="5" name="QC_5_AS.1_1#0de736fa2?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7783" y="3642621"/>
            <a:ext cx="5858257" cy="201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AN.2_1#0de736fa2?vaa=1&amp;vcp=1&amp;vis=1&amp;pid=2e0300f71&amp;color=0,0,0&amp;vtp=1&amp;vaab=1&amp;bbb=1"/>
          <p:cNvSpPr/>
          <p:nvPr/>
        </p:nvSpPr>
        <p:spPr>
          <a:xfrm>
            <a:off x="478536" y="58227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7" name="QC_5_BD.89_2#0de736fa2?vaa=1&amp;vcp=1&amp;vis=1&amp;pid=2e0300f7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3516" y="1189069"/>
            <a:ext cx="573328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93_1#e007d5c45?sp=1&amp;vaa=1&amp;vcp=1&amp;vis=1&amp;pid=2e0300f71&amp;color=0,0,0&amp;vtp=1&amp;vaab=1&amp;bt=1&amp;bbb=1&amp;hb=1"/>
          <p:cNvSpPr/>
          <p:nvPr/>
        </p:nvSpPr>
        <p:spPr>
          <a:xfrm>
            <a:off x="539496" y="432784"/>
            <a:ext cx="5960364" cy="58105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“共和国勋章”获得者袁隆平是第一位将水稻的杂交优势成功应用于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的科学家。他带领“海水稻”团队试验种植的耐盐水稻亩产量超过八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百千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克。海水稻稻壳顶端有的有芒，有的无芒。无芒有利于收割、脱粒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谷的加工。为研究海水稻有芒和无芒的遗传规律，科研人员进行了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杂交实验。请根据实验回答问题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93_2#e007d5c45?htil=12&amp;vaa=1&amp;vcp=1&amp;vis=1&amp;pid=2e0300f7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835" y="997712"/>
            <a:ext cx="5314336" cy="429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3_2#e007d5c45?htil=12&amp;vaa=1&amp;vcp=1&amp;vis=1&amp;pid=2e0300f7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565" y="891032"/>
            <a:ext cx="4700998" cy="380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4_1#296d5cea5?htil=12&amp;vaa=1&amp;vcp=1&amp;vis=1&amp;pid=e007d5c45&amp;color=0,0,0&amp;vtp=1&amp;vaab=1&amp;bt=1&amp;bbb=1&amp;hb=1&amp;hs=1"/>
          <p:cNvSpPr/>
          <p:nvPr/>
        </p:nvSpPr>
        <p:spPr>
          <a:xfrm>
            <a:off x="539496" y="921512"/>
            <a:ext cx="681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（1）水稻用种子繁殖后代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AN.1_1#296d5cea5.blank?vaa=1&amp;vcp=1&amp;vis=1&amp;pid=e007d5c45&amp;color=0,0,0&amp;vpa=28&amp;vtp=1&amp;vaab=1&amp;bbb=1"/>
          <p:cNvSpPr/>
          <p:nvPr/>
        </p:nvSpPr>
        <p:spPr>
          <a:xfrm>
            <a:off x="6061615" y="8910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96_1#1e8741b71?htil=12&amp;vaa=1&amp;vcp=1&amp;vis=1&amp;pid=e007d5c45&amp;color=0,0,0&amp;vtp=1&amp;vaab=1&amp;bbb=1&amp;hb=1&amp;hs=1"/>
              <p:cNvSpPr/>
              <p:nvPr/>
            </p:nvSpPr>
            <p:spPr>
              <a:xfrm>
                <a:off x="539496" y="2196401"/>
                <a:ext cx="68122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（2）根据实验判断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，水稻的有芒是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填“显性”或“隐性”）性状。若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A表示显性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表示隐性基因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，实验一中亲代有芒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个体的基因组成是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96_1#1e8741b71?htil=12&amp;vaa=1&amp;vcp=1&amp;vis=1&amp;pid=e007d5c4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96401"/>
                <a:ext cx="68122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23" r="6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2_1#1e8741b71.blank?vaa=1&amp;vcp=1&amp;vis=1&amp;pid=e007d5c45&amp;color=0,0,0&amp;vpa=29&amp;vtp=1&amp;vaab=1&amp;bbb=1"/>
          <p:cNvSpPr/>
          <p:nvPr/>
        </p:nvSpPr>
        <p:spPr>
          <a:xfrm>
            <a:off x="6061615" y="216592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3_1#1e8741b71.blank?vaa=1&amp;vcp=1&amp;vis=1&amp;pid=e007d5c45&amp;color=0,0,0&amp;vpa=30&amp;vtp=1&amp;vaab=1&amp;bbb=1"/>
              <p:cNvSpPr/>
              <p:nvPr/>
            </p:nvSpPr>
            <p:spPr>
              <a:xfrm>
                <a:off x="3433509" y="4217351"/>
                <a:ext cx="6254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3_1#1e8741b71.blank?vaa=1&amp;vcp=1&amp;vis=1&amp;pid=e007d5c45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509" y="4217351"/>
                <a:ext cx="6254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0" t="-78" r="10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BD.99_1#04bff373e?htil=12&amp;vaa=1&amp;vcp=1&amp;vis=1&amp;pid=e007d5c45&amp;color=0,0,0&amp;vtp=1&amp;vaab=1&amp;bbb=1&amp;hb=1&amp;hs=1"/>
          <p:cNvSpPr/>
          <p:nvPr/>
        </p:nvSpPr>
        <p:spPr>
          <a:xfrm>
            <a:off x="539496" y="47618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（3）实验二亲代全部有芒，子代出现无芒性状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，这种现象在遗传学上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100_1#04bff373e.blank?vaa=1&amp;vcp=1&amp;vis=1&amp;pid=e007d5c45&amp;color=0,0,0&amp;vpa=31&amp;vtp=1&amp;vaab=1&amp;bbb=1"/>
          <p:cNvSpPr/>
          <p:nvPr/>
        </p:nvSpPr>
        <p:spPr>
          <a:xfrm>
            <a:off x="1438815" y="535806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01_2#06fe32408?htil=13&amp;vaa=1&amp;vcp=1&amp;vis=1&amp;pid=e007d5c45&amp;color=0,0,0&amp;vtp=1&amp;vaab=1&amp;bt=1&amp;bbb=1&amp;hb=1&amp;hs=1"/>
              <p:cNvSpPr/>
              <p:nvPr/>
            </p:nvSpPr>
            <p:spPr>
              <a:xfrm>
                <a:off x="539496" y="904747"/>
                <a:ext cx="11317224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（4）小明认为水稻细胞核内染色体的数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基因的数量相等，这种认知是错误的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和基因之间的数量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作出合理的解释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BD.101_2#06fe32408?htil=13&amp;vaa=1&amp;vcp=1&amp;vis=1&amp;pid=e007d5c4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4747"/>
                <a:ext cx="11317224" cy="1886350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-376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06fe32408.blank?vaa=1&amp;vcp=1&amp;vis=1&amp;pid=e007d5c45&amp;color=0,0,0&amp;vpa=32&amp;vtp=1&amp;vaab=1&amp;bbb=1&amp;hb=1"/>
              <p:cNvSpPr/>
              <p:nvPr/>
            </p:nvSpPr>
            <p:spPr>
              <a:xfrm>
                <a:off x="737616" y="2155635"/>
                <a:ext cx="667512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N.1_1#06fe32408.blank?vaa=1&amp;vcp=1&amp;vis=1&amp;pid=e007d5c45&amp;color=0,0,0&amp;vpa=3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616" y="2155635"/>
                <a:ext cx="6675120" cy="1207072"/>
              </a:xfrm>
              <a:prstGeom prst="rect">
                <a:avLst/>
              </a:prstGeom>
              <a:blipFill rotWithShape="1">
                <a:blip r:embed="rId4"/>
                <a:stretch>
                  <a:fillRect l="-6" t="-37" r="6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103_1#cf460c4be?htil=13&amp;vaa=1&amp;vcp=1&amp;vis=1&amp;pid=e007d5c45&amp;color=0,0,0&amp;vtp=1&amp;vaab=1&amp;bbb=1&amp;hb=1&amp;hs=1"/>
          <p:cNvSpPr/>
          <p:nvPr/>
        </p:nvSpPr>
        <p:spPr>
          <a:xfrm>
            <a:off x="539496" y="2902013"/>
            <a:ext cx="66751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（5）将水稻种子送入太空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，在多种环境因</a:t>
            </a:r>
            <a:endParaRPr lang="en-US" altLang="zh-CN" sz="2800" dirty="0"/>
          </a:p>
        </p:txBody>
      </p:sp>
      <p:sp>
        <p:nvSpPr>
          <p:cNvPr id="6" name="QB_6_AN.104_1#cf460c4be.blank?vaa=1&amp;vcp=1&amp;vis=1&amp;pid=e007d5c45&amp;color=0,0,0&amp;vpa=33&amp;vtp=1&amp;vaab=1&amp;bbb=1"/>
          <p:cNvSpPr/>
          <p:nvPr/>
        </p:nvSpPr>
        <p:spPr>
          <a:xfrm>
            <a:off x="5794915" y="350100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7" name="QB_6_BD.103_1#cf460c4be?htil=13&amp;vaa=1&amp;vcp=1&amp;vis=1&amp;pid=e007d5c45&amp;color=0,0,0&amp;vtp=1&amp;vaab=1&amp;bbb=1&amp;hb=1&amp;hs=1"/>
          <p:cNvSpPr/>
          <p:nvPr/>
        </p:nvSpPr>
        <p:spPr>
          <a:xfrm>
            <a:off x="539496" y="3531488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素的综合作用下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种子细胞内的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发生改变，然后在地面种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植，就有可能从中选育出新品种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1442fa7c?vcp=1&amp;pid=81c597c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105_1#f1520b3a2?htil=14&amp;vaa=1&amp;vcp=1&amp;vis=1&amp;pid=31442fa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404400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05_2#f1520b3a2?htil=14&amp;vaa=1&amp;vcp=1&amp;vis=1&amp;pid=31442fa7c&amp;color=0,0,0&amp;vtp=1&amp;vaab=1&amp;bbb=1&amp;hb=1&amp;hs=1"/>
          <p:cNvSpPr/>
          <p:nvPr/>
        </p:nvSpPr>
        <p:spPr>
          <a:xfrm>
            <a:off x="539496" y="1267240"/>
            <a:ext cx="87690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早在三千年前，我国人民就开始养蚕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，蚕丝织品促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进了中外经济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。某校课后实践开展了饲养家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蚕活动，兴趣小组的同学就家蚕的发育和某些性状的遗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传展开了探究活动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，请你一起参与探究。</a:t>
            </a:r>
            <a:endParaRPr lang="en-US" altLang="zh-CN" sz="2800" dirty="0"/>
          </a:p>
        </p:txBody>
      </p:sp>
      <p:sp>
        <p:nvSpPr>
          <p:cNvPr id="5" name="QB_6_BD.106_1#876a31849?vaa=1&amp;vcp=1&amp;vis=1&amp;pid=f1520b3a2&amp;color=0,0,0&amp;vtp=1&amp;vaab=1&amp;bbb=1&amp;h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（1）饲养家蚕过程中，同学们观察并记录了蚕的发育过程（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由图可知，家蚕的发育属于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07_1#876a31849.blank?vaa=1&amp;vcp=1&amp;vis=1&amp;pid=f1520b3a2&amp;color=0,0,0&amp;vpa=34&amp;vtp=1&amp;vaab=1&amp;bbb=1"/>
          <p:cNvSpPr/>
          <p:nvPr/>
        </p:nvSpPr>
        <p:spPr>
          <a:xfrm>
            <a:off x="4817015" y="4435329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变态（或完全变态）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7d15ddb16?htil=15&amp;vaa=1&amp;vcp=1&amp;vis=1&amp;pid=f1520b3a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9876" y="1881886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8_2#7d15ddb16?htil=15&amp;vaa=1&amp;vcp=1&amp;vis=1&amp;pid=f1520b3a2&amp;color=0,0,0&amp;mp=1&amp;vtp=1&amp;vaab=1&amp;bt=1&amp;bbb=1&amp;hb=1&amp;hs=1"/>
          <p:cNvSpPr/>
          <p:nvPr/>
        </p:nvSpPr>
        <p:spPr>
          <a:xfrm>
            <a:off x="539496" y="1863598"/>
            <a:ext cx="87690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（2）同学们观察发现，刚孵化出的蚁蚕（幼虫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）就会在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多种树叶中选择取食桑叶，这种行为是由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7d15ddb16.blank?vaa=1&amp;vcp=1&amp;vis=1&amp;pid=f1520b3a2&amp;color=0,0,0&amp;mp=1&amp;vpa=35&amp;vtp=1&amp;vaab=1&amp;bbb=1"/>
          <p:cNvSpPr/>
          <p:nvPr/>
        </p:nvSpPr>
        <p:spPr>
          <a:xfrm>
            <a:off x="6950614" y="248081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5" name="QB_6_BD.110_1#2966723df?vaa=1&amp;vcp=1&amp;vis=1&amp;pid=f1520b3a2&amp;color=0,0,0&amp;vtp=1&amp;vaab=1&amp;bbb=1&amp;hb=1&amp;hs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（3）孵化出的幼虫有白足和黄足之分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，足的白色与黄色是一对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11_1#2966723df.blank?vaa=1&amp;vcp=1&amp;vis=1&amp;pid=f1520b3a2&amp;color=0,0,0&amp;vpa=36&amp;vtp=1&amp;vaab=1&amp;bbb=1&amp;hb=1"/>
          <p:cNvSpPr/>
          <p:nvPr/>
        </p:nvSpPr>
        <p:spPr>
          <a:xfrm>
            <a:off x="539496" y="375685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相对性状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2_1#924b702f0?sp=1&amp;vaa=1&amp;vcp=1&amp;vis=1&amp;pid=f1520b3a2&amp;color=0,0,0&amp;vtp=1&amp;vaab=1&amp;bt=1&amp;bbb=1&amp;hb=1"/>
          <p:cNvSpPr/>
          <p:nvPr/>
        </p:nvSpPr>
        <p:spPr>
          <a:xfrm>
            <a:off x="539496" y="4485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（4）兴趣小组的同学欲判断蚕足颜色的显、隐性情况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，他们随机选取了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一只白足雌蚕蛾与一只黄足雄蚕蛾杂交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，并统计子代性状，结果如下表：</a:t>
            </a:r>
            <a:endParaRPr lang="en-US" altLang="zh-CN" sz="2800" spc="-50" dirty="0"/>
          </a:p>
        </p:txBody>
      </p:sp>
      <p:graphicFrame>
        <p:nvGraphicFramePr>
          <p:cNvPr id="51" name="QB_6_BD.112_2#924b702f0?colgroup=11,18&amp;vaa=1&amp;vcp=1&amp;vis=1&amp;pid=f1520b3a2&amp;color=0,0,0&amp;vtp=1&amp;vaab=1&amp;bbb=1"/>
          <p:cNvGraphicFramePr>
            <a:graphicFrameLocks noGrp="1"/>
          </p:cNvGraphicFramePr>
          <p:nvPr/>
        </p:nvGraphicFramePr>
        <p:xfrm>
          <a:off x="539496" y="1785493"/>
          <a:ext cx="11073384" cy="1704087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子一代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BD.112_4#924b702f0?htil=17&amp;vaa=1&amp;vcp=1&amp;vis=1&amp;pid=f1520b3a2&amp;color=0,0,0&amp;mp=1&amp;vtp=1&amp;vaab=1&amp;bt=1&amp;bbb=1&amp;hb=1"/>
          <p:cNvSpPr/>
          <p:nvPr/>
        </p:nvSpPr>
        <p:spPr>
          <a:xfrm>
            <a:off x="0" y="3733005"/>
            <a:ext cx="11446265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根据上述结果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（填“能”或“不能”）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判断蚕足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颜色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的显性与隐性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p:sp>
        <p:nvSpPr>
          <p:cNvPr id="5" name="QB_6_AN.114_1#924b702f0.blank?vaa=1&amp;vcp=1&amp;vis=1&amp;pid=f1520b3a2&amp;color=0,0,0&amp;mp=1&amp;vpa=37&amp;vtp=1&amp;vaab=1&amp;bbb=1"/>
          <p:cNvSpPr/>
          <p:nvPr/>
        </p:nvSpPr>
        <p:spPr>
          <a:xfrm>
            <a:off x="2801143" y="3702525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924b702f0?vaa=1&amp;vcp=1&amp;vis=1&amp;pid=f1520b3a2&amp;color=0,0,0&amp;vtp=1&amp;vaab=1&amp;bbb=1&amp;hb=1&amp;htil=1"/>
              <p:cNvSpPr/>
              <p:nvPr/>
            </p:nvSpPr>
            <p:spPr>
              <a:xfrm>
                <a:off x="539495" y="4773867"/>
                <a:ext cx="11446917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亲代有白足和黄足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子代中也有白足和黄足且</a:t>
                </a:r>
                <a:r>
                  <a:rPr lang="zh-CN" altLang="en-US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比例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接近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只能确定亲代基因组成为隐性纯合和显性</a:t>
                </a:r>
                <a:r>
                  <a:rPr lang="zh-CN" altLang="en-US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杂合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不能判断显性与隐性性状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S.1_1#924b702f0?vaa=1&amp;vcp=1&amp;vis=1&amp;pid=f1520b3a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4773867"/>
                <a:ext cx="11446917" cy="1232325"/>
              </a:xfrm>
              <a:prstGeom prst="rect">
                <a:avLst/>
              </a:prstGeom>
              <a:blipFill rotWithShape="1">
                <a:blip r:embed="rId3"/>
                <a:stretch>
                  <a:fillRect l="-3" t="-46" r="1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6_1#7b2629899?vaa=1&amp;vcp=1&amp;vis=1&amp;pid=f1520b3a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（5）进一步用子一代黄足蚕做杂交实验（即黄足×黄足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），卵未孵化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，请你预测实验结果：</a:t>
            </a:r>
            <a:endParaRPr lang="en-US" altLang="zh-CN" sz="2800" dirty="0"/>
          </a:p>
        </p:txBody>
      </p:sp>
      <p:sp>
        <p:nvSpPr>
          <p:cNvPr id="4" name="QB_7_BD.117_1#9ed8aa20b?vaa=1&amp;vcp=1&amp;vis=1&amp;pid=7b2629899&amp;color=0,0,0&amp;vtp=1&amp;vaab=1&amp;bbb=1"/>
          <p:cNvSpPr/>
          <p:nvPr/>
        </p:nvSpPr>
        <p:spPr>
          <a:xfrm>
            <a:off x="539496" y="17903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①若子二代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，则白足为显性性状，黄足为隐性性状。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18_1#f33f3f2f1?vaa=1&amp;vcp=1&amp;vis=1&amp;pid=7b2629899&amp;color=0,0,0&amp;vtp=1&amp;vaab=1&amp;bbb=1&amp;hb=1"/>
              <p:cNvSpPr/>
              <p:nvPr/>
            </p:nvSpPr>
            <p:spPr>
              <a:xfrm>
                <a:off x="539496" y="2421599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若子二代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则黄足为显性性状，白足为隐性性状。这种情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况下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子二代某黄足蚕个体的基因组成为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（用字母“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表示显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”表示隐性基因）。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18_1#f33f3f2f1?vaa=1&amp;vcp=1&amp;vis=1&amp;pid=7b262989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21599"/>
                <a:ext cx="11109960" cy="1886350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2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S.2_1#7b2629899?vaa=1&amp;vcp=1&amp;vis=1&amp;pid=f1520b3a2&amp;color=0,0,0&amp;vtp=1&amp;vaab=1&amp;bbb=1&amp;hb=1"/>
              <p:cNvSpPr/>
              <p:nvPr/>
            </p:nvSpPr>
            <p:spPr>
              <a:xfrm>
                <a:off x="539496" y="4381240"/>
                <a:ext cx="11301984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将子一代黄足蚕作为亲本进行杂交实验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若子二代有黄足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同时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出现白足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无中生有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有为隐性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可知黄足为显性性状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白足为隐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性性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这种情况下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子二代某黄足蚕个体的基因组成为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O_6_AS.2_1#7b2629899?vaa=1&amp;vcp=1&amp;vis=1&amp;pid=f1520b3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1240"/>
                <a:ext cx="11301984" cy="1886350"/>
              </a:xfrm>
              <a:prstGeom prst="rect">
                <a:avLst/>
              </a:prstGeom>
              <a:blipFill rotWithShape="1">
                <a:blip r:embed="rId4"/>
                <a:stretch>
                  <a:fillRect l="-3" t="-20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6_AN.1_1#7b2629899?vaa=1&amp;vcp=1&amp;vis=1&amp;pid=f1520b3a2&amp;color=0,0,0&amp;vtp=1&amp;vaab=1&amp;bt=1&amp;bbb=1"/>
          <p:cNvSpPr/>
          <p:nvPr/>
        </p:nvSpPr>
        <p:spPr>
          <a:xfrm>
            <a:off x="2375916" y="1743170"/>
            <a:ext cx="2287524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全为黄足</a:t>
            </a:r>
            <a:endParaRPr lang="en-US" altLang="zh-CN" sz="2800" dirty="0"/>
          </a:p>
        </p:txBody>
      </p:sp>
      <p:sp>
        <p:nvSpPr>
          <p:cNvPr id="8" name="QO_6_AN.1_1#7b2629899?vaa=1&amp;vcp=1&amp;vis=1&amp;pid=f1520b3a2&amp;color=0,0,0&amp;vtp=1&amp;vaab=1&amp;bt=1&amp;bbb=1"/>
          <p:cNvSpPr/>
          <p:nvPr/>
        </p:nvSpPr>
        <p:spPr>
          <a:xfrm>
            <a:off x="2307336" y="2360390"/>
            <a:ext cx="4543044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有黄足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同时也有白足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6_AN.1_1#7b2629899?vaa=1&amp;vcp=1&amp;vis=1&amp;pid=f1520b3a2&amp;color=0,0,0&amp;vtp=1&amp;vaab=1&amp;bt=1&amp;bbb=1"/>
              <p:cNvSpPr/>
              <p:nvPr/>
            </p:nvSpPr>
            <p:spPr>
              <a:xfrm>
                <a:off x="9622536" y="3038570"/>
                <a:ext cx="1601724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EE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Ee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9" name="QO_6_AN.1_1#7b2629899?vaa=1&amp;vcp=1&amp;vis=1&amp;pid=f1520b3a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2536" y="3038570"/>
                <a:ext cx="1601724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24" t="-17" b="-14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1_1#3a10bd061?sp=1&amp;vaa=1&amp;vcp=1&amp;vis=1&amp;pid=f1520b3a2&amp;color=0,0,0&amp;vtp=1&amp;vaab=1&amp;bt=1&amp;bbb=1&amp;hb=1"/>
          <p:cNvSpPr/>
          <p:nvPr/>
        </p:nvSpPr>
        <p:spPr>
          <a:xfrm>
            <a:off x="539496" y="13002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（6）饲养过程中，有同学发现，若孵化阶段室温较高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，则蚕卵孵化率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的问题，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，实验结果如下表：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77901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77901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/>
                    <a:gridCol w="2542032"/>
                    <a:gridCol w="2542032"/>
                    <a:gridCol w="2542032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2da39ee83?htil=1&amp;vaa=1&amp;vcp=1&amp;vis=1&amp;pid=f8398d0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9513" y="592346"/>
            <a:ext cx="5458019" cy="149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2da39ee83?htil=1&amp;vaa=1&amp;vcp=1&amp;vis=1&amp;pid=f8398d0ae&amp;color=0,0,0&amp;vtp=1&amp;vaab=1&amp;bt=1&amp;bbb=1&amp;hb=1&amp;hs=1"/>
          <p:cNvSpPr/>
          <p:nvPr/>
        </p:nvSpPr>
        <p:spPr>
          <a:xfrm>
            <a:off x="539496" y="554400"/>
            <a:ext cx="5559552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掌握人的生殖发育过程是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解题的关键。生殖细胞包括睾丸产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生的精子和卵巢产生的卵细胞，精</a:t>
            </a:r>
            <a:endParaRPr lang="en-US" altLang="zh-CN" sz="2800" dirty="0"/>
          </a:p>
        </p:txBody>
      </p:sp>
      <p:sp>
        <p:nvSpPr>
          <p:cNvPr id="4" name="QC_4_AN.2_1#2da39ee83?vaa=1&amp;vcp=1&amp;vis=1&amp;pid=f8398d0ae&amp;color=0,0,0&amp;vtp=1&amp;vaab=1&amp;bbb=1&amp;hs=1"/>
          <p:cNvSpPr/>
          <p:nvPr/>
        </p:nvSpPr>
        <p:spPr>
          <a:xfrm>
            <a:off x="539496" y="57596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EX.1_1#2da39ee83?htil=1&amp;vaa=1&amp;vcp=1&amp;vis=1&amp;pid=f8398d0ae&amp;color=0,0,0&amp;vtp=1&amp;vaab=1&amp;bt=1&amp;bbb=1&amp;hb=1&amp;hs=1"/>
          <p:cNvSpPr/>
          <p:nvPr/>
        </p:nvSpPr>
        <p:spPr>
          <a:xfrm>
            <a:off x="539496" y="2284330"/>
            <a:ext cx="11112011" cy="3427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子在输卵管内与卵细胞相遇形成受精卵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，受精卵不断进行分裂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，逐渐发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育成胚泡；胚泡缓慢地移动并最终植入子宫内膜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逐渐发育成胚胎，并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于怀孕后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8周左右发育成胎儿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，胎儿生活在子宫内半透明的羊水中，通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过胎盘、脐带与母体进行物质交换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；胎儿发育成熟后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，成熟的胎儿和胎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盘一起从母体的阴道排出即分娩。卵巢能产生生殖细胞和分泌雌性激素，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性激素能促进第二性征的出现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122_1#5152bcb23?htil=18&amp;vaa=1&amp;vcp=1&amp;vis=1&amp;pid=3a10bd061&amp;color=0,0,0&amp;vtp=1&amp;vaab=1&amp;bt=1&amp;bbb=1&amp;hs=1"/>
          <p:cNvSpPr/>
          <p:nvPr/>
        </p:nvSpPr>
        <p:spPr>
          <a:xfrm>
            <a:off x="539496" y="3643112"/>
            <a:ext cx="87690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123_1#235326daf?htil=18&amp;vaa=1&amp;vcp=1&amp;vis=1&amp;pid=3a10bd061&amp;color=0,0,0&amp;vtp=1&amp;vaab=1&amp;bbb=1&amp;hb=1&amp;hs=1"/>
          <p:cNvSpPr/>
          <p:nvPr/>
        </p:nvSpPr>
        <p:spPr>
          <a:xfrm>
            <a:off x="539495" y="4275381"/>
            <a:ext cx="11263483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该同学的实验设计存在一定的问题，请你帮助他改正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124_1#ae7648933?vaa=1&amp;vcp=1&amp;vis=1&amp;pid=3a10bd061&amp;color=0,0,0&amp;vtp=1&amp;vaab=1&amp;bbb=1&amp;hb=1&amp;hs=1"/>
          <p:cNvSpPr/>
          <p:nvPr/>
        </p:nvSpPr>
        <p:spPr>
          <a:xfrm>
            <a:off x="539496" y="49546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根据实验结果，请你从提高蚕卵孵化率角度，给蚕农提出一条合理化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023626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023626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/>
                    <a:gridCol w="2542032"/>
                    <a:gridCol w="2542032"/>
                    <a:gridCol w="2542032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S.2_1#3a10bd061?htil=19&amp;vaa=1&amp;vcp=1&amp;vis=1&amp;pid=f1520b3a2&amp;color=0,0,0&amp;vtp=1&amp;vaab=1&amp;bbb=1&amp;hb=1&amp;hs=1"/>
          <p:cNvSpPr/>
          <p:nvPr/>
        </p:nvSpPr>
        <p:spPr>
          <a:xfrm>
            <a:off x="539496" y="872966"/>
            <a:ext cx="11227388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根据提出的问题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温度对蚕卵孵化率有什么影响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及表格中的数据可知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该实验探究的变量是温度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科学探究实验需要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遵循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单一变量原则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即除了实验变量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温度不同外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其他条件均相同且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组中存在蚕卵数和温度两个变量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因此可知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组设计存在问题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卵数由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个改为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122_1#5152bcb23?htil=18&amp;vaa=1&amp;vcp=1&amp;vis=1&amp;pid=3a10bd061&amp;color=0,0,0&amp;vtp=1&amp;vaab=1&amp;bt=1&amp;bbb=1&amp;hs=1"/>
          <p:cNvSpPr/>
          <p:nvPr/>
        </p:nvSpPr>
        <p:spPr>
          <a:xfrm>
            <a:off x="539496" y="2955412"/>
            <a:ext cx="87690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123_1#235326daf?htil=18&amp;vaa=1&amp;vcp=1&amp;vis=1&amp;pid=3a10bd061&amp;color=0,0,0&amp;vtp=1&amp;vaab=1&amp;bbb=1&amp;hb=1&amp;hs=1"/>
          <p:cNvSpPr/>
          <p:nvPr/>
        </p:nvSpPr>
        <p:spPr>
          <a:xfrm>
            <a:off x="539495" y="3545090"/>
            <a:ext cx="11263483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②该同学的实验设计存在一定的问题，请你帮助他改正：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124_1#ae7648933?vaa=1&amp;vcp=1&amp;vis=1&amp;pid=3a10bd061&amp;color=0,0,0&amp;vtp=1&amp;vaab=1&amp;bbb=1&amp;hb=1&amp;hs=1"/>
          <p:cNvSpPr/>
          <p:nvPr/>
        </p:nvSpPr>
        <p:spPr>
          <a:xfrm>
            <a:off x="539496" y="49546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根据实验结果，请你从提高蚕卵孵化率角度，给蚕农提出一条合理化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593220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O_6_BD.121_2#3a10bd061?colgroup=9,6,6,6&amp;vaa=1&amp;vcp=1&amp;vis=1&amp;pid=f1520b3a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593220"/>
              <a:ext cx="11064240" cy="2279841"/>
            </p:xfrm>
            <a:graphic>
              <a:graphicData uri="http://schemas.openxmlformats.org/drawingml/2006/table">
                <a:tbl>
                  <a:tblPr/>
                  <a:tblGrid>
                    <a:gridCol w="3438144"/>
                    <a:gridCol w="2542032"/>
                    <a:gridCol w="2542032"/>
                    <a:gridCol w="2542032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QO_6_AN.1_1#3a10bd061?htil=19&amp;vaa=1&amp;vcp=1&amp;vis=1&amp;pid=f1520b3a2&amp;color=0,0,0&amp;vtp=1&amp;vaab=1&amp;bt=1&amp;bbb=1&amp;hb=1&amp;hs=1"/>
          <p:cNvSpPr/>
          <p:nvPr/>
        </p:nvSpPr>
        <p:spPr>
          <a:xfrm>
            <a:off x="4401632" y="2892585"/>
            <a:ext cx="1132893" cy="702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7" name="QO_6_AN.1_1#3a10bd061?htil=19&amp;vaa=1&amp;vcp=1&amp;vis=1&amp;pid=f1520b3a2&amp;color=0,0,0&amp;vtp=1&amp;vaab=1&amp;bt=1&amp;bbb=1&amp;hb=1&amp;hs=1"/>
          <p:cNvSpPr/>
          <p:nvPr/>
        </p:nvSpPr>
        <p:spPr>
          <a:xfrm>
            <a:off x="539495" y="3480792"/>
            <a:ext cx="11263483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C组中的实验对象个数应与A、B组相同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改为1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000个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3a10bd061?htil=19&amp;vaa=1&amp;vcp=1&amp;vis=1&amp;pid=f1520b3a2&amp;color=0,0,0&amp;vtp=1&amp;vaab=1&amp;bt=1&amp;bbb=1&amp;hb=1&amp;hs=1"/>
              <p:cNvSpPr/>
              <p:nvPr/>
            </p:nvSpPr>
            <p:spPr>
              <a:xfrm>
                <a:off x="1954409" y="5517369"/>
                <a:ext cx="3432529" cy="70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将培养温度设为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3a10bd061?htil=19&amp;vaa=1&amp;vcp=1&amp;vis=1&amp;pid=f1520b3a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409" y="5517369"/>
                <a:ext cx="3432529" cy="702957"/>
              </a:xfrm>
              <a:prstGeom prst="rect">
                <a:avLst/>
              </a:prstGeom>
              <a:blipFill rotWithShape="1">
                <a:blip r:embed="rId4"/>
                <a:stretch>
                  <a:fillRect l="-15" t="-70" r="7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5_1#65dffebe6?htil=2&amp;vaa=1&amp;vcp=1&amp;vis=1&amp;pid=f8398d0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0874" y="1259300"/>
            <a:ext cx="3273552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5_2#65dffebe6?htil=2&amp;vaa=1&amp;vcp=1&amp;vis=1&amp;pid=f8398d0ae&amp;color=0,0,0&amp;vtp=1&amp;vaab=1&amp;bt=1&amp;bbb=1&amp;hb=1"/>
              <p:cNvSpPr/>
              <p:nvPr/>
            </p:nvSpPr>
            <p:spPr>
              <a:xfrm>
                <a:off x="539496" y="1241012"/>
                <a:ext cx="7699248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命题解读2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四川成都·中考）染色体是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细胞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核中的重要结构，它与蛋白质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系如图所示。下列叙述错误的是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C_4_BD.5_2#65dffebe6?htil=2&amp;vaa=1&amp;vcp=1&amp;vis=1&amp;pid=f8398d0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1012"/>
                <a:ext cx="7699248" cy="1886350"/>
              </a:xfrm>
              <a:prstGeom prst="rect">
                <a:avLst/>
              </a:prstGeom>
              <a:blipFill>
                <a:blip r:embed="rId4"/>
                <a:stretch>
                  <a:fillRect l="-2850" r="-1029" b="-10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5_3#65dffebe6.choices?htil=2&amp;vaa=1&amp;vcp=1&amp;vis=1&amp;pid=f8398d0ae&amp;color=0,0,0&amp;vtp=1&amp;vaab=1&amp;bbb=1"/>
              <p:cNvSpPr/>
              <p:nvPr/>
            </p:nvSpPr>
            <p:spPr>
              <a:xfrm>
                <a:off x="539496" y="3091656"/>
                <a:ext cx="76992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A.染色体的主要成分是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和蛋白质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.每条染色体上都含有多个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.基因是包含遗传信息的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分子片段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.细胞中每个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分子上含有多个基因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5_3#65dffebe6.choices?htil=2&amp;vaa=1&amp;vcp=1&amp;vis=1&amp;pid=f8398d0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1656"/>
                <a:ext cx="7699248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65dffebe6?htil=3&amp;vaa=1&amp;vcp=1&amp;vis=1&amp;pid=f8398d0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472" y="1247457"/>
            <a:ext cx="3282696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65dffebe6?htil=3&amp;vaa=1&amp;vcp=1&amp;vis=1&amp;pid=f8398d0ae&amp;color=0,0,0&amp;vtp=1&amp;vaab=1&amp;bt=1&amp;bbb=1&amp;hb=1&amp;hs=1"/>
              <p:cNvSpPr/>
              <p:nvPr/>
            </p:nvSpPr>
            <p:spPr>
              <a:xfrm>
                <a:off x="539496" y="1229169"/>
                <a:ext cx="769010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解答此题的关键是掌握遗传物质的组成。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染色体的主要成分是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和蛋白质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，通常每条染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色体上都含有一个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分子，细胞中每个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子上含有多个基因。基因是包含遗传信息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具有遗传效应）的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，是遗传物质中控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制生物性状的功能单位和结构单位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65dffebe6?htil=3&amp;vaa=1&amp;vcp=1&amp;vis=1&amp;pid=f8398d0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9169"/>
                <a:ext cx="769010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5425" b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_1#65dffebe6?vaa=1&amp;vcp=1&amp;vis=1&amp;pid=f8398d0ae&amp;color=0,0,0&amp;vtp=1&amp;vaab=1&amp;bbb=1&amp;hs=1"/>
          <p:cNvSpPr/>
          <p:nvPr/>
        </p:nvSpPr>
        <p:spPr>
          <a:xfrm>
            <a:off x="539496" y="5061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9_1#44c9cd779?htil=4&amp;vaa=1&amp;vcp=1&amp;vis=1&amp;pid=f8398d0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2592" y="908431"/>
            <a:ext cx="460857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9_2#44c9cd779?htil=4&amp;vaa=1&amp;vcp=1&amp;vis=1&amp;pid=f8398d0ae&amp;color=0,0,0&amp;vtp=1&amp;vaab=1&amp;bt=1&amp;bbb=1&amp;hb=1&amp;hs=1"/>
              <p:cNvSpPr/>
              <p:nvPr/>
            </p:nvSpPr>
            <p:spPr>
              <a:xfrm>
                <a:off x="539496" y="890143"/>
                <a:ext cx="6364224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命题解读3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山东青岛·中考）如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白化病的系谱图。Ⅰ、Ⅱ、Ⅲ分别代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代人，相应显、隐性基因用D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C_4_BD.9_2#44c9cd779?htil=4&amp;vaa=1&amp;vcp=1&amp;vis=1&amp;pid=f8398d0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0143"/>
                <a:ext cx="6364224" cy="2540375"/>
              </a:xfrm>
              <a:prstGeom prst="rect">
                <a:avLst/>
              </a:prstGeom>
              <a:blipFill>
                <a:blip r:embed="rId4"/>
                <a:stretch>
                  <a:fillRect l="-3448" b="-7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_3#44c9cd779.choices?vaa=1&amp;vcp=1&amp;vis=1&amp;pid=f8398d0ae&amp;color=0,0,0&amp;vtp=1&amp;vaab=1&amp;bbb=1&amp;hs=1"/>
              <p:cNvSpPr/>
              <p:nvPr/>
            </p:nvSpPr>
            <p:spPr>
              <a:xfrm>
                <a:off x="539496" y="3450463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A.据图判断，白化病是一种显性遗传病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体细胞的基因组成是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产生的精子染色体组成是22条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再生一个健康孩子的概率是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3/4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9_3#44c9cd779.choices?vaa=1&amp;vcp=1&amp;vis=1&amp;pid=f8398d0a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0463"/>
                <a:ext cx="11109960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3" t="-20" r="3" b="-3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44c9cd779?htil=5&amp;vaa=1&amp;vcp=1&amp;vis=1&amp;pid=f8398d0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751" y="881412"/>
            <a:ext cx="404164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44c9cd779?htil=5&amp;vaa=1&amp;vcp=1&amp;vis=1&amp;pid=f8398d0ae&amp;color=0,0,0&amp;vtp=1&amp;vaab=1&amp;bt=1&amp;bbb=1&amp;hb=1&amp;hs=1"/>
          <p:cNvSpPr/>
          <p:nvPr/>
        </p:nvSpPr>
        <p:spPr>
          <a:xfrm>
            <a:off x="539496" y="863124"/>
            <a:ext cx="69311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解答此类题目的关键是理解基因的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显性与隐性以及基因在亲子间的传递。生物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体的某些性状是由成对基因控制的，当细胞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内控制某种性状的一对基因都是显性或一个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EX.1_1#44c9cd779?htil=5&amp;vaa=1&amp;vcp=1&amp;vis=1&amp;pid=f8398d0ae&amp;color=0,0,0&amp;vtp=1&amp;vaab=1&amp;bt=1&amp;bbb=1&amp;hb=1&amp;hs=1"/>
              <p:cNvSpPr/>
              <p:nvPr/>
            </p:nvSpPr>
            <p:spPr>
              <a:xfrm>
                <a:off x="539496" y="3434556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是显性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、一个是隐性时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，生物体表现出显性基因控制的性状；当控制某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种性状的基因都是隐性时，隐性基因控制的性状才会表现出来。在一对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相对性状的遗传过程中，若子代个体中出现了亲代没有的性状，则新出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现的性状一定是隐性性状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患病，或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EX.1_1#44c9cd779?htil=5&amp;vaa=1&amp;vcp=1&amp;vis=1&amp;pid=f8398d0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4556"/>
                <a:ext cx="11112011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92" b="-2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B050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2021</Words>
  <Application>Microsoft Office PowerPoint</Application>
  <PresentationFormat>宽屏</PresentationFormat>
  <Paragraphs>426</Paragraphs>
  <Slides>52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12</cp:revision>
  <dcterms:created xsi:type="dcterms:W3CDTF">2024-11-19T11:36:00Z</dcterms:created>
  <dcterms:modified xsi:type="dcterms:W3CDTF">2025-07-25T08:28:27Z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0E468FA37A904990B8B79B678C29F163_12</vt:lpwstr>
  </property>
  <property fmtid="{D5CDD505-2E9C-101B-9397-08002B2CF9AE}" pid="3" name="KSOProductBuildVer">
    <vt:lpwstr>2052-12.1.0.19770</vt:lpwstr>
  </property>
</Properties>
</file>