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295" r:id="rId10"/>
    <p:sldId id="263" r:id="rId11"/>
    <p:sldId id="305" r:id="rId12"/>
    <p:sldId id="262" r:id="rId13"/>
    <p:sldId id="265" r:id="rId14"/>
    <p:sldId id="266" r:id="rId15"/>
    <p:sldId id="267" r:id="rId16"/>
    <p:sldId id="268" r:id="rId17"/>
    <p:sldId id="306" r:id="rId18"/>
    <p:sldId id="284" r:id="rId19"/>
    <p:sldId id="283" r:id="rId20"/>
    <p:sldId id="260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4CAE26B-629A-43A1-97DF-71F7C32628CB}" styleName="{96a5a69e-e2c1-4257-9d08-7c964cdb7bb0}">
    <a:band1H>
      <a:tcTxStyle>
        <a:fontRef idx="none">
          <a:prstClr val="black"/>
        </a:fontRef>
      </a:tcTxStyle>
      <a:tcStyle>
        <a:tcBdr>
          <a:bottom>
            <a:ln w="9525" cmpd="sng">
              <a:solidFill>
                <a:srgbClr val="4684D3"/>
              </a:solidFill>
            </a:ln>
          </a:bottom>
        </a:tcBdr>
        <a:fill>
          <a:solidFill>
            <a:srgbClr val="FFFFFF"/>
          </a:solidFill>
        </a:fill>
      </a:tcStyle>
    </a:band1H>
    <a:band2H>
      <a:tcTxStyle>
        <a:fontRef idx="none">
          <a:prstClr val="black"/>
        </a:fontRef>
      </a:tcTxStyle>
      <a:tcStyle>
        <a:tcBdr>
          <a:bottom>
            <a:ln w="19050" cmpd="sng">
              <a:solidFill>
                <a:srgbClr val="4684D3"/>
              </a:solidFill>
            </a:ln>
          </a:bottom>
        </a:tcBdr>
        <a:fill>
          <a:solidFill>
            <a:srgbClr val="CCDDF3"/>
          </a:solidFill>
        </a:fill>
      </a:tcStyle>
    </a:band2H>
    <a:firstRow>
      <a:tcTxStyle>
        <a:fontRef idx="none">
          <a:prstClr val="black"/>
        </a:fontRef>
      </a:tcTxStyle>
      <a:tcStyle>
        <a:tcBdr/>
        <a:fill>
          <a:solidFill>
            <a:srgbClr val="4684D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56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tags" Target="../tags/tag20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4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1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3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1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0" Type="http://schemas.openxmlformats.org/officeDocument/2006/relationships/slideLayout" Target="../slideLayouts/slideLayout18.xml"/><Relationship Id="rId2" Type="http://schemas.openxmlformats.org/officeDocument/2006/relationships/tags" Target="../tags/tag169.xml"/><Relationship Id="rId19" Type="http://schemas.openxmlformats.org/officeDocument/2006/relationships/tags" Target="../tags/tag182.xml"/><Relationship Id="rId18" Type="http://schemas.openxmlformats.org/officeDocument/2006/relationships/tags" Target="../tags/tag181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tags" Target="../tags/tag16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7087870" y="2974975"/>
            <a:ext cx="4445000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熟悉婴幼儿心理健康的标准及保健措施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 项目二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一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（一）母乳喂养、科学断奶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14430" y="979170"/>
            <a:ext cx="698500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</a:rPr>
              <a:t> 0-3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岁婴幼儿喂养建议（表格来自《</a:t>
            </a:r>
            <a:r>
              <a:rPr lang="en-US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b="0">
                <a:ea typeface="宋体" panose="02010600030101010101" pitchFamily="2" charset="-122"/>
              </a:rPr>
              <a:t>岁以下婴幼儿健康养育照护指南（试行）</a:t>
            </a:r>
            <a:r>
              <a:rPr lang="zh-CN" b="0">
                <a:latin typeface="Calibri" panose="020F0502020204030204" charset="0"/>
                <a:ea typeface="宋体" panose="02010600030101010101" pitchFamily="2" charset="-122"/>
              </a:rPr>
              <a:t>》）</a:t>
            </a:r>
            <a:endParaRPr lang="zh-CN" altLang="en-US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9"/>
            </p:custDataLst>
          </p:nvPr>
        </p:nvGraphicFramePr>
        <p:xfrm>
          <a:off x="532130" y="979170"/>
          <a:ext cx="10599420" cy="5664200"/>
        </p:xfrm>
        <a:graphic>
          <a:graphicData uri="http://schemas.openxmlformats.org/drawingml/2006/table">
            <a:tbl>
              <a:tblPr firstRow="1" bandRow="1">
                <a:tableStyleId>{E4CAE26B-629A-43A1-97DF-71F7C32628CB}</a:tableStyleId>
              </a:tblPr>
              <a:tblGrid>
                <a:gridCol w="2014855"/>
                <a:gridCol w="3493135"/>
                <a:gridCol w="5091430"/>
              </a:tblGrid>
              <a:tr h="3784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</a:rPr>
                        <a:t>年龄</a:t>
                      </a:r>
                      <a:endParaRPr lang="zh-CN" altLang="en-US" sz="2000" b="1">
                        <a:solidFill>
                          <a:schemeClr val="bg1"/>
                        </a:solidFill>
                      </a:endParaRPr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</a:rPr>
                        <a:t>建议</a:t>
                      </a:r>
                      <a:endParaRPr lang="zh-CN" altLang="en-US" sz="2000" b="1">
                        <a:solidFill>
                          <a:schemeClr val="bg1"/>
                        </a:solidFill>
                      </a:endParaRPr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</a:rPr>
                        <a:t>不建议</a:t>
                      </a:r>
                      <a:endParaRPr lang="zh-CN" altLang="en-US" sz="2000" b="1">
                        <a:solidFill>
                          <a:schemeClr val="bg1"/>
                        </a:solidFill>
                      </a:endParaRPr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44220">
                <a:tc rowSpan="3"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0-6个月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首选纯母乳；无母乳或不足等情况，可采用配方奶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含乳头或奶嘴入睡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逐渐减少喂奶次数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减少夜间喂奶的次数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rowSpan="6"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7个月-1岁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辅食保持原味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夜间喂养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长时间含着甜奶或甜饮料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看护者用口腔接触奶嘴去检测奶温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与婴幼儿口对口亲吻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将自己咀嚼过的食物喂给婴幼儿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共用餐具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rowSpan="2"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1岁-1岁半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开始断奶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喂食果汁（100%纯果汁或果汁饮料）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使用水杯（或吸管）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使用奶瓶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rowSpan="2"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1岁半-2岁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完全断奶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84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/>
                        <a:t>使用奶瓶</a:t>
                      </a:r>
                      <a:endParaRPr lang="zh-CN" altLang="en-US" sz="2000"/>
                    </a:p>
                  </a:txBody>
                  <a:tcPr marL="25400" marR="25400" marT="6350" marB="6350" vert="horz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（二）满足各种需求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10457180" cy="436499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0～1岁时无法用语言准确表达自身的需求，这就需要家长和保育工作者了解婴幼儿的肢体语言。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婴幼儿1～3岁时家长和保育工作者不应该因怕麻烦而阻止婴幼儿的独立行为，应当鼓励他们，使其树立自信心，大胆尝试。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幼儿3～6岁时，对自我有所需求，渴望得到他人的评价、赞赏、喜欢，因此家长和保教工作者应该尊重幼儿的自身意愿，与他们民主沟通，引导他们积极向上，乐于分享、合作、社交等。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5599" y="167760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en-US" altLang="zh-CN" sz="2800" spc="100" dirty="0">
                <a:latin typeface="+mj-ea"/>
                <a:ea typeface="+mj-ea"/>
                <a:sym typeface="+mn-ea"/>
              </a:rPr>
              <a:t>  </a:t>
            </a:r>
            <a:endParaRPr lang="zh-CN" altLang="en-US" sz="2800" spc="100" dirty="0"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（三）语言训练，引导表达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10"/>
            </p:custDataLst>
          </p:nvPr>
        </p:nvSpPr>
        <p:spPr>
          <a:xfrm>
            <a:off x="660400" y="1907540"/>
            <a:ext cx="10457180" cy="427926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12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对于0～1岁的婴儿，家长和照护者要与婴幼儿多交流，提供丰富的视觉和听觉刺激，可以刺激婴幼儿尽早开口说话；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1～2岁是婴幼儿语音发育的关键时期，家长和照护者可以耐心地用正确的发音引导婴幼儿说出正确的语言；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2～3岁是婴幼儿语言发展的关键期；家长和照护者可以积极地准备语言训练内容（日常事物、生活琐事等）来教孩子一些规范简单的单词和句子。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（四）培养良好的习惯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10457180" cy="436499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在生活上，定时定点吃饭，不挑食，不偏食，不乱吃零食，不边吃饭边看电视，鼓励婴幼儿自己吃饭等。在卫生上，加强对婴幼儿的大小便训练，饭前便后要洗手等。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五）回应性照护，鼓励婴幼儿人际交往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10457180" cy="436499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回应性照护是指照护人积极主动回应婴幼儿的心理和生理需求，敏锐、细心、耐心地时刻理解并回应婴幼儿的哭闹、语言、表情和动作，做到密切观察婴幼儿的动作、声音等线索，通过肌肤接触、眼神、微笑、语言等形式对婴幼儿的需求做出及时且恰当的回应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托育机构中，乳儿班的宝宝换尿不湿的时候，保育人员经常对宝宝说话，微笑，念儿歌。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问题：你认为他的做法对吗？为什么？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89674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托育机构中，李老师发现乐乐平时不爱说话，只喜欢一个人待在角落里玩游戏，每当老师喊她的名字时，她也没有任何回应，因此李老师经过一段时间观察之后，决定和家长了解情况乐乐的情况，并建议家长带乐乐去医院进行检查，但是乐乐父母反应非常激烈，觉得乐乐是因为个性比较文静，认为乐乐没有问题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5229225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问题：你觉得乐乐父母的做法对吗？为什么？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1.知道婴幼儿心理健康的标准；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2.了解婴幼儿心理健康的保健措施。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1.能够从行为表情上判断婴幼儿心理健康状况；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2.能够给0～1岁、1～2岁、2～3岁的婴幼儿正确的回应性照料。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能在照料婴幼儿的过程中，关注其心理健康，并且能与同事和谐共处，适度调适个人情绪，为婴幼儿营造良好精神环境。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638550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婴幼儿心理健康的标准是什么；影响因素有哪些；根据婴幼儿不同年龄阶段的特点，预防和避免其心理障碍和行为问题。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46882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婴幼儿心理健康的标准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395655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575685"/>
            <a:ext cx="53949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影响婴幼儿心理健康的因素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89075" y="4705985"/>
            <a:ext cx="4340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婴幼儿的心理保健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4362" y="4706295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4000" b="1" dirty="0">
                <a:solidFill>
                  <a:srgbClr val="26262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4000" b="1" dirty="0">
              <a:solidFill>
                <a:srgbClr val="262626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96235" y="748665"/>
            <a:ext cx="7897495" cy="19272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思考：身体无疾病就是</a:t>
            </a: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健康吗？</a:t>
            </a:r>
            <a:endParaRPr lang="zh-CN" altLang="en-US" sz="3600" spc="0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45718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心理健康，一般指人的智力正常、情绪良好、个性健全、能适应环境、人际关系协调良好、心理行为符合年龄特征的标准心理状态。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婴幼儿心理健康是指婴幼儿在社会环境中健康生活，动作、语言、认知、社会性和情绪等方面表现出良好、健康的状态。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婴幼儿心理健康标志具体有：智力发展正常；绪积极向上；人际关系融；言行统一，行为协调；性格特征良好。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婴幼儿心理健康的标准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二、影响婴幼儿心理健康的因素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7" name="Shape 1318"/>
          <p:cNvSpPr/>
          <p:nvPr>
            <p:custDataLst>
              <p:tags r:id="rId9"/>
            </p:custDataLst>
          </p:nvPr>
        </p:nvSpPr>
        <p:spPr bwMode="auto">
          <a:xfrm>
            <a:off x="3890789" y="324386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8" name="Shape 1318"/>
          <p:cNvSpPr/>
          <p:nvPr>
            <p:custDataLst>
              <p:tags r:id="rId10"/>
            </p:custDataLst>
          </p:nvPr>
        </p:nvSpPr>
        <p:spPr bwMode="auto">
          <a:xfrm>
            <a:off x="6675671" y="2358673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9" name="Shape 1318"/>
          <p:cNvSpPr/>
          <p:nvPr>
            <p:custDataLst>
              <p:tags r:id="rId11"/>
            </p:custDataLst>
          </p:nvPr>
        </p:nvSpPr>
        <p:spPr bwMode="auto">
          <a:xfrm>
            <a:off x="6015906" y="466349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rmAutofit/>
          </a:bodyPr>
          <a:lstStyle>
            <a:lvl1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anose="020F0502020204030203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Lato Light" panose="020F0502020204030203"/>
                <a:sym typeface="Arial" panose="020B0604020202020204" pitchFamily="34" charset="0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Lato Light" panose="020F0502020204030203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5009999" y="2853943"/>
            <a:ext cx="2099810" cy="16398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影响因素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760335" y="1832610"/>
            <a:ext cx="4790440" cy="73596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（二）心理因素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7780020" y="5214620"/>
            <a:ext cx="380301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（三）社会环境的影响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1.社会环境</a:t>
            </a:r>
            <a:endParaRPr lang="zh-CN" altLang="en-US" sz="2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2.托育机构</a:t>
            </a:r>
            <a:endParaRPr lang="zh-CN" altLang="en-US" sz="2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08330" y="3597910"/>
            <a:ext cx="336486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（一）生理因素</a:t>
            </a:r>
            <a:endParaRPr lang="zh-CN" altLang="en-US" sz="2400" b="1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1.遗传因素</a:t>
            </a:r>
            <a:endParaRPr lang="zh-CN" altLang="en-US" sz="2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2.孕期状况</a:t>
            </a:r>
            <a:endParaRPr lang="zh-CN" altLang="en-US" sz="2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rPr>
              <a:t>3.意外伤害和疾病</a:t>
            </a:r>
            <a:endParaRPr lang="zh-CN" altLang="en-US" sz="2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6"/>
            </p:custDataLst>
          </p:nvPr>
        </p:nvSpPr>
        <p:spPr>
          <a:xfrm rot="10800000">
            <a:off x="7377731" y="3474520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7"/>
            </p:custDataLst>
          </p:nvPr>
        </p:nvSpPr>
        <p:spPr>
          <a:xfrm rot="17667150">
            <a:off x="5055956" y="415831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/>
          <p:cNvSpPr/>
          <p:nvPr>
            <p:custDataLst>
              <p:tags r:id="rId18"/>
            </p:custDataLst>
          </p:nvPr>
        </p:nvSpPr>
        <p:spPr>
          <a:xfrm rot="3144296">
            <a:off x="5332095" y="2131060"/>
            <a:ext cx="366395" cy="1162685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二、影响婴幼儿心理健康的因素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1045718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讨论：婴幼儿照料者哪些行为不利于婴幼儿的心理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健康？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三、婴幼儿的心理保健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1045718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11"/>
            </p:custDataLst>
          </p:nvPr>
        </p:nvSpPr>
        <p:spPr>
          <a:xfrm>
            <a:off x="608330" y="2482850"/>
            <a:ext cx="989901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婴幼儿心理保健是指根据婴幼儿不同年龄阶段的特点，采取相应的心理保健措施，预防和避免其心理障碍和行为问题，促进其心理健康发展。保教人员及时了解0～3岁婴幼儿的心理行为发育里程碑；在发现婴幼儿异常行为和表现时，可以进行“儿童心理行为发育问题预警征象”筛查等儿童心理行为发育检查，及时发现发育偏异的可能和风险，进行进一步评估和早期干预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59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4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5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19*q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RELATE_UNITID" val="layout_q1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LAYERLEVEL" val="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g*1_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19*q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2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3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6033"/>
  <p:tag name="KSO_WM_UNIT_ID" val="custom20206033_19*q_i*1_4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8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8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9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5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96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9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3.xml><?xml version="1.0" encoding="utf-8"?>
<p:tagLst xmlns:p="http://schemas.openxmlformats.org/presentationml/2006/main">
  <p:tag name="KSO_WM_UNIT_TABLE_BEAUTIFY" val="smartTable{57d6b430-bded-46f3-9f8d-176ba12f7bb1}"/>
  <p:tag name="TABLE_ENDDRAG_ORIGIN_RECT" val="834*354"/>
  <p:tag name="TABLE_ENDDRAG_RECT" val="41*122*834*354"/>
  <p:tag name="TABLE_AUTOADJUST_FLAG" val="1"/>
</p:tagLst>
</file>

<file path=ppt/tags/tag20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9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1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2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2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2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2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3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3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3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8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42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4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55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56.xml><?xml version="1.0" encoding="utf-8"?>
<p:tagLst xmlns:p="http://schemas.openxmlformats.org/presentationml/2006/main">
  <p:tag name="COMMONDATA" val="eyJoZGlkIjoiYmQ3NjQxYmZmN2ZkODIxYWNiNTEzMzQyMTZmNzQ1MmMifQ=="/>
  <p:tag name="KSO_WPP_MARK_KEY" val="edc4ae16-9a38-4313-bf6e-428e8fa34f27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WPS 演示</Application>
  <PresentationFormat>宽屏</PresentationFormat>
  <Paragraphs>176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Times New Roman</vt:lpstr>
      <vt:lpstr>Lato Light</vt:lpstr>
      <vt:lpstr>Calibri</vt:lpstr>
      <vt:lpstr>MS PGothic</vt:lpstr>
      <vt:lpstr>Arial Unicode MS</vt:lpstr>
      <vt:lpstr>Times New Roman</vt:lpstr>
      <vt:lpstr>仿宋_GB2312</vt:lpstr>
      <vt:lpstr>仿宋</vt:lpstr>
      <vt:lpstr>Office 主题</vt:lpstr>
      <vt:lpstr>1_Office 主题​​</vt:lpstr>
      <vt:lpstr>掌握婴幼儿衣着的护理方法</vt:lpstr>
      <vt:lpstr>一、教学目标 知识目标： 1.了解婴幼儿衣着的护理方法； 2.掌握婴幼儿穿脱衣物的正确方法。 能力目标：	 1.能够选择适合婴幼儿的衣物； 2.能够给0～1岁、1～2岁、2～3岁的婴幼儿穿脱衣裤。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思考：婴幼儿皮肤有什么特点?          要选择什么样的衣服？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李1384733737</cp:lastModifiedBy>
  <cp:revision>11</cp:revision>
  <dcterms:created xsi:type="dcterms:W3CDTF">2023-05-23T12:01:00Z</dcterms:created>
  <dcterms:modified xsi:type="dcterms:W3CDTF">2023-05-27T08:54:52Z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C5C8972326E9429790D030C8AA163749</vt:lpwstr>
  </property>
  <property fmtid="{D5CDD505-2E9C-101B-9397-08002B2CF9AE}" pid="3" name="KSOProductBuildVer">
    <vt:lpwstr>2052-11.1.0.13703</vt:lpwstr>
  </property>
</Properties>
</file>