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6" r:id="rId21"/>
    <p:sldId id="275" r:id="rId22"/>
    <p:sldId id="287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33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D75AE1-D866-446B-BC63-7F8054358D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473D642-551C-4EFC-A500-8001F80DF7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3AF439-F732-4480-9E42-982D1D6BBB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7BC0B6E-0FFC-E3AC-49C7-E042F8E4358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CE16865-BA31-402B-AA0B-280DA70E868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405766-5A1D-47DA-BA9A-BD49D1D6B0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99044A-B4A7-42B5-98B6-74A2148409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91978C-8A63-4A65-A1C5-13A4F371F6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e15c9dd47?colgroup=2,1,25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241"/>
              </p:ext>
            </p:extLst>
          </p:nvPr>
        </p:nvGraphicFramePr>
        <p:xfrm>
          <a:off x="539496" y="2099468"/>
          <a:ext cx="11112602" cy="3363660"/>
        </p:xfrm>
        <a:graphic>
          <a:graphicData uri="http://schemas.openxmlformats.org/drawingml/2006/table">
            <a:tbl>
              <a:tblPr/>
              <a:tblGrid>
                <a:gridCol w="1108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7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阐述了独尊安拉的宗教思想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初创立了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伴随着阿拉伯帝国的扩张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向阿拉伯半岛以外的地区广泛传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是世界三大宗教之一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为建立统一的阿拉伯国家奠定了政治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15c9dd47?colgroup=2,1,25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825CB27F-AE9E-2AA8-87E0-BDF9A8A9C304}"/>
              </a:ext>
            </a:extLst>
          </p:cNvPr>
          <p:cNvSpPr txBox="1"/>
          <p:nvPr/>
        </p:nvSpPr>
        <p:spPr>
          <a:xfrm>
            <a:off x="1093395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e15c9dd47?colgroup=2,1,25&amp;vcp=1&amp;pid=7ec0108d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01183"/>
              </p:ext>
            </p:extLst>
          </p:nvPr>
        </p:nvGraphicFramePr>
        <p:xfrm>
          <a:off x="539496" y="2111216"/>
          <a:ext cx="11112602" cy="3340164"/>
        </p:xfrm>
        <a:graphic>
          <a:graphicData uri="http://schemas.openxmlformats.org/drawingml/2006/table">
            <a:tbl>
              <a:tblPr/>
              <a:tblGrid>
                <a:gridCol w="1108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7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（1）雏形形成：622年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穆罕默德迁居麦地那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穆斯林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（2）基本统一：630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穆罕默德率穆斯林占领麦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各部落遣使麦地那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承认穆罕默德的统治地位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3）帝国建立：不断扩张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至8世纪中期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版图横跨亚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是当时世界上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疆域最大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：1258年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蒙古人攻陷巴格达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15c9dd47?colgroup=2,1,25&amp;vcp=1&amp;pid=7ec0108d9&amp;color=0,0,0&amp;mp=1&amp;vtp=1&amp;vaab=1&amp;bt=1&amp;bbb=1">
            <a:extLst>
              <a:ext uri="{FF2B5EF4-FFF2-40B4-BE49-F238E27FC236}">
                <a16:creationId xmlns:a16="http://schemas.microsoft.com/office/drawing/2014/main" id="{A59F77E0-0B82-8DA3-57FC-8F69A7C930BC}"/>
              </a:ext>
            </a:extLst>
          </p:cNvPr>
          <p:cNvSpPr txBox="1"/>
          <p:nvPr/>
        </p:nvSpPr>
        <p:spPr>
          <a:xfrm>
            <a:off x="10933953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e15c9dd47?colgroup=2,1,1,24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888220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1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（1）数学：改造了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古印度人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从0到9的计数法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阿拉伯数字”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并创造了完整的代数学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医学集成》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《医典》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两部书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长期被欧洲医学界奉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为经典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（3）文学：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《天方夜谭》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是阿拉伯文学的瑰宝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阿拉伯人创造了有自己特色的阿拉伯文化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担当了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东西方文化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的角色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为世界文化的发展作出了卓越贡献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15c9dd47?colgroup=2,1,1,24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7F8AA55D-AB87-64C8-91FD-DE8927F4769E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c3e36cb?vcp=1&amp;pid=856c3a511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3de6883d?sp=1&amp;vcp=1&amp;pid=36c3e36c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中日交往是从汉朝开始的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日本派遣留学生等来到长安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学习先进的中国文化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鉴真东渡日本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日本今天的和服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家具等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仍保留着中国唐朝时的习俗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阿拉伯帝国是与唐朝同一时期的大国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中国史书上称之为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同一时期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欧洲的大国是法兰克王国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拜占庭帝国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b86a625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c5b86a625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e2662305?vaa=1&amp;vcp=1&amp;vis=1&amp;pid=c5b86a625&amp;color=0,0,0&amp;vtp=1&amp;vaab=1&amp;bt=1&amp;bbb=1&amp;hb=1"/>
          <p:cNvSpPr/>
          <p:nvPr/>
        </p:nvSpPr>
        <p:spPr>
          <a:xfrm>
            <a:off x="539496" y="851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阿拉伯人改造了古印度人从0到9的计数法，形成了我们现在使用的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拉伯数字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，下图是阿拉伯数字的演变过程。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这反映了阿拉伯人在世界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文化发展中起到的作用是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be2662305?vaa=1&amp;vcp=1&amp;vis=1&amp;pid=c5b86a6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829052"/>
            <a:ext cx="1106424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3_1#be2662305.bracket?vaa=1&amp;vcp=1&amp;vis=1&amp;pid=c5b86a625&amp;color=0,0,0&amp;vpa=1&amp;vtp=1&amp;vaab=1"/>
          <p:cNvSpPr/>
          <p:nvPr/>
        </p:nvSpPr>
        <p:spPr>
          <a:xfrm>
            <a:off x="4728115" y="21334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_3#be2662305.choices?vaa=1&amp;vcp=1&amp;vis=1&amp;pid=c5b86a625&amp;color=0,0,0&amp;vtp=1&amp;vaab=1&amp;bbb=1"/>
          <p:cNvSpPr/>
          <p:nvPr/>
        </p:nvSpPr>
        <p:spPr>
          <a:xfrm>
            <a:off x="539496" y="35148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A.兼收并蓄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B.承上启下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C.继承创新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D.开放包容</a:t>
            </a:r>
            <a:endParaRPr lang="en-US" altLang="zh-CN" sz="2800" dirty="0"/>
          </a:p>
        </p:txBody>
      </p:sp>
      <p:sp>
        <p:nvSpPr>
          <p:cNvPr id="6" name="QC_5_AS.1_1#be2662305?vaa=1&amp;vcp=1&amp;vis=1&amp;pid=c5b86a625&amp;color=0,0,0&amp;vtp=1&amp;vaab=1&amp;bbb=1&amp;hb=1"/>
          <p:cNvSpPr/>
          <p:nvPr/>
        </p:nvSpPr>
        <p:spPr>
          <a:xfrm>
            <a:off x="539496" y="41461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本题为图表类选择题，图片材料来自教材，体现了阿拉伯人改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造古印度人的计数法，形成阿拉伯数字的史实，C项符合题意；其他选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项未反映“创新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”，故排除A、B、D三项。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56fdd7af?vcp=1&amp;pid=c5b86a62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请完成第265—266页［备考练习］习题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fef7e3f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a6fef7e3f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be82898?vcp=1&amp;pid=a6fef7e3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cc98b502d?vaa=1&amp;vcp=1&amp;vis=1&amp;pid=d6be82898&amp;color=0,0,0&amp;vtp=1&amp;vaab=1&amp;bbb=1&amp;hb=1"/>
          <p:cNvSpPr/>
          <p:nvPr/>
        </p:nvSpPr>
        <p:spPr>
          <a:xfrm>
            <a:off x="539496" y="16113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1.（2024·广西河池·模拟，有改动）《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日本史》中记载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回国后，他们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遣唐使）宣传切身体验到的唐朝实力强盛的情况，使国内有识之士认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识到，这就是改革的样板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后来，日本以此为样板进行了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cc98b502d.bracket?vaa=1&amp;vcp=1&amp;vis=1&amp;pid=d6be82898&amp;color=0,0,0&amp;vpa=2&amp;vtp=1&amp;vaab=1"/>
          <p:cNvSpPr/>
          <p:nvPr/>
        </p:nvSpPr>
        <p:spPr>
          <a:xfrm>
            <a:off x="9863678" y="28925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sp>
        <p:nvSpPr>
          <p:cNvPr id="5" name="QC_6_BD.5_2#cc98b502d.choices?vaa=1&amp;vcp=1&amp;vis=1&amp;pid=d6be82898&amp;color=0,0,0&amp;vtp=1&amp;vaab=1&amp;bbb=1"/>
          <p:cNvSpPr/>
          <p:nvPr/>
        </p:nvSpPr>
        <p:spPr>
          <a:xfrm>
            <a:off x="539496" y="34603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B.彼得一世改革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C.幕府统治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9589839?vcp=1&amp;pid=a6fef7e3f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7_1#4666cc0b6?vaa=1&amp;vcp=1&amp;vis=1&amp;pid=b29589839&amp;color=0,0,0&amp;vtp=1&amp;vaab=1&amp;bbb=1&amp;hb=1"/>
          <p:cNvSpPr/>
          <p:nvPr/>
        </p:nvSpPr>
        <p:spPr>
          <a:xfrm>
            <a:off x="539496" y="122314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2.（2024·新疆·中考）日本平城京和唐朝长安城的宫城都坐北朝南，都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有东西两市、棋盘式街道，甚至连名称与走向都相同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能够解释这一现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666cc0b6.bracket?vaa=1&amp;vcp=1&amp;vis=1&amp;pid=b29589839&amp;color=0,0,0&amp;vpa=3&amp;vtp=1&amp;vaab=1"/>
          <p:cNvSpPr/>
          <p:nvPr/>
        </p:nvSpPr>
        <p:spPr>
          <a:xfrm>
            <a:off x="1883314" y="240386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7_2#4666cc0b6.choices?vaa=1&amp;vcp=1&amp;vis=1&amp;pid=b29589839&amp;color=0,0,0&amp;vtp=1&amp;vaab=1&amp;bbb=1"/>
          <p:cNvSpPr/>
          <p:nvPr/>
        </p:nvSpPr>
        <p:spPr>
          <a:xfrm>
            <a:off x="539496" y="299381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.大和政权的建立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.幕府统治的强化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C.大化改新的影响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.明治维新的推动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9_1#8581bb3ca?vaa=1&amp;vcp=1&amp;vis=1&amp;pid=b29589839&amp;color=0,0,0&amp;vtp=1&amp;vaab=1&amp;bbb=1&amp;hb=1"/>
          <p:cNvSpPr/>
          <p:nvPr/>
        </p:nvSpPr>
        <p:spPr>
          <a:xfrm>
            <a:off x="539496" y="22627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3.（2024·广西桂林·模拟）日本的大化改新规定：废除一切私地、私民，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将土地、部民收归国有，成为公地、公民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0_1#8581bb3ca.bracket?vaa=1&amp;vcp=1&amp;vis=1&amp;pid=b29589839&amp;color=0,0,0&amp;vpa=4&amp;vtp=1&amp;vaab=1"/>
          <p:cNvSpPr/>
          <p:nvPr/>
        </p:nvSpPr>
        <p:spPr>
          <a:xfrm>
            <a:off x="8995314" y="285501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9_2#8581bb3ca.choices?vaa=1&amp;vcp=1&amp;vis=1&amp;pid=b29589839&amp;color=0,0,0&amp;vtp=1&amp;vaab=1&amp;bbb=1"/>
          <p:cNvSpPr/>
          <p:nvPr/>
        </p:nvSpPr>
        <p:spPr>
          <a:xfrm>
            <a:off x="539496" y="337521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A.增强了中央实力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B.提高了贵族地位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C.导致了土地兼并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D.促成了幕府统治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b78358a0f?vaa=1&amp;vcp=1&amp;vis=1&amp;pid=b29589839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4.（2024·广东清远·模拟，有改动）比较法是历史学习和研究的重要方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日本大化改新实行的班田收授法和西欧庄园制度的共同之处在于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78358a0f.bracket?vaa=1&amp;vcp=1&amp;vis=1&amp;pid=b29589839&amp;color=0,0,0&amp;vpa=5&amp;vtp=1&amp;vaab=1"/>
          <p:cNvSpPr/>
          <p:nvPr/>
        </p:nvSpPr>
        <p:spPr>
          <a:xfrm>
            <a:off x="816515" y="3111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_2#b78358a0f.choices?vaa=1&amp;vcp=1&amp;vis=1&amp;pid=b29589839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A.强化中央集权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B.促进封建制形成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C.学习中国制度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D.实行土地分封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486bdfba3?vaa=1&amp;vcp=1&amp;vis=1&amp;pid=b29589839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5.（2024·广西·中考）阿拉伯帝国时期出现了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百年翻译运动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学者翻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译了大量的古印度、波斯和古希腊的医学、天文学、数学典籍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于阿拉伯帝国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486bdfba3.bracket?vaa=1&amp;vcp=1&amp;vis=1&amp;pid=b29589839&amp;color=0,0,0&amp;vpa=6&amp;vtp=1&amp;vaab=1"/>
          <p:cNvSpPr/>
          <p:nvPr/>
        </p:nvSpPr>
        <p:spPr>
          <a:xfrm>
            <a:off x="2950114" y="31873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_2#486bdfba3.choices?vaa=1&amp;vcp=1&amp;vis=1&amp;pid=b29589839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A.科技的发展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B.文学的兴盛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C.社会的转型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D.制度的革新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f2c4e742?vaa=1&amp;vcp=1&amp;vis=1&amp;pid=b2958983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6.（2024·广西玉林·模拟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）阿拉伯帝国各民族以翻译的方式继承了东西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方古代文明丰厚的文化遗产，翻译的学科范围涉及当时东西方文明古国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全部的自然和人文学科并开拓了新的领域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材料旨在说明阿拉伯(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2f2c4e742.bracket?vaa=1&amp;vcp=1&amp;vis=1&amp;pid=b29589839&amp;color=0,0,0&amp;vpa=7&amp;vtp=1&amp;vaab=1"/>
          <p:cNvSpPr/>
          <p:nvPr/>
        </p:nvSpPr>
        <p:spPr>
          <a:xfrm>
            <a:off x="107733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f2c4e742.choices?vaa=1&amp;vcp=1&amp;vis=1&amp;pid=b2958983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.完全继承希腊文明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.科学技术水平领先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C.帝国疆域辽阔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.文化具有包容性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62c264f?vcp=1&amp;pid=a6fef7e3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7_1#e7b083ba9?sp=1&amp;vaa=1&amp;vcp=1&amp;vis=1&amp;pid=0f62c264f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】（2024·广西钦州·模拟，有改动）人类文明史是一部探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寻、发现和开放、交流的历史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历史老师以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设计了以下学习任务，请你完成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造纸术的外传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3" name="QO_6_BD.17_2#e7b083ba9?colgroup=5,3,3,4,4,3,3&amp;vaa=1&amp;vcp=1&amp;vis=1&amp;pid=0f62c264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9888"/>
              </p:ext>
            </p:extLst>
          </p:nvPr>
        </p:nvGraphicFramePr>
        <p:xfrm>
          <a:off x="539496" y="3892976"/>
          <a:ext cx="11045952" cy="168770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国家或地区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拉伯国家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3#e7b083ba9?vaa=1&amp;vcp=1&amp;vis=1&amp;pid=0f62c264f&amp;color=0,0,0&amp;vtp=1&amp;vaab=1&amp;bt=1&amp;bbb=1&amp;hb=1"/>
          <p:cNvSpPr/>
          <p:nvPr/>
        </p:nvSpPr>
        <p:spPr>
          <a:xfrm>
            <a:off x="539496" y="5932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这项不可或缺的创造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成为记录人类行为和情感的载体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让记忆得以保存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让文明得以传承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造纸技术经由亚欧大陆蔓延至整个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东西方世界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让文明的传播和传承变得更加高效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更加迅捷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科尔兰斯基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一阅千年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纸的历史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18_1#65f524687?vaa=1&amp;vcp=1&amp;vis=1&amp;pid=e7b083ba9&amp;color=0,0,0&amp;vtp=1&amp;vaab=1&amp;bbb=1&amp;hb=1"/>
          <p:cNvSpPr/>
          <p:nvPr/>
        </p:nvSpPr>
        <p:spPr>
          <a:xfrm>
            <a:off x="539496" y="31647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（1）根据材料一、材料二，指出造纸术传至日本的时间，并概括造纸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术传播的特点及意义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65f524687?vaa=1&amp;vcp=1&amp;vis=1&amp;pid=e7b083ba9&amp;color=0,0,0&amp;vtp=1&amp;vaab=1&amp;bbb=1&amp;hb=1"/>
          <p:cNvSpPr/>
          <p:nvPr/>
        </p:nvSpPr>
        <p:spPr>
          <a:xfrm>
            <a:off x="539496" y="4441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时间：7世纪。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特点：传播范围广，时间长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意义：让文明的传播和传承变得更加高效、更加迅捷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79fe350d?vcp=1&amp;vis=1&amp;pid=e7b083ba9&amp;color=0,0,0&amp;vtp=1&amp;vaab=1&amp;bt=1&amp;bbb=1&amp;hb=1"/>
          <p:cNvSpPr/>
          <p:nvPr/>
        </p:nvSpPr>
        <p:spPr>
          <a:xfrm>
            <a:off x="539496" y="554400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甘蔗的原产地是印度或东南亚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也有人认为中国的南方也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是甘蔗的重要原产地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而制糖技术应当是印度人的发明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世纪到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8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阿拉伯人在其征服的西亚地区大量种植甘蔗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并发明了一种新的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使蔗糖汁澄清和结晶的方法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使该地区的制糖业发展很快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伯人又把甘蔗种植及制糖技术传到欧洲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摘编自徐善伟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甘蔗种植及制糖技术的西传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0_1#356bc975e?vaa=1&amp;vcp=1&amp;vis=1&amp;pid=e7b083ba9&amp;color=0,0,0&amp;vtp=1&amp;vaab=1&amp;bbb=1&amp;hb=1"/>
          <p:cNvSpPr/>
          <p:nvPr/>
        </p:nvSpPr>
        <p:spPr>
          <a:xfrm>
            <a:off x="539496" y="409090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（2）根据材料三，指出制糖技术的发源地，并概括阿拉伯人对制糖业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356bc975e?vaa=1&amp;vcp=1&amp;vis=1&amp;pid=e7b083ba9&amp;color=0,0,0&amp;vtp=1&amp;vaab=1&amp;bbb=1&amp;hb=1"/>
          <p:cNvSpPr/>
          <p:nvPr/>
        </p:nvSpPr>
        <p:spPr>
          <a:xfrm>
            <a:off x="539496" y="526692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发源地：印度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贡献：推动了该地区制糖业的发展，并把甘蔗种植及制糖技术传到欧洲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10358e42?vcp=1&amp;vis=1&amp;pid=e7b083ba9&amp;color=0,0,0&amp;vtp=1&amp;vaab=1&amp;bt=1&amp;bbb=1"/>
          <p:cNvSpPr/>
          <p:nvPr/>
        </p:nvSpPr>
        <p:spPr>
          <a:xfrm>
            <a:off x="539496" y="1141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文明交流的史实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6" name="P_7_BD#b10358e42?colgroup=2,27&amp;vcp=1&amp;vis=1&amp;pid=e7b083ba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789666"/>
              </p:ext>
            </p:extLst>
          </p:nvPr>
        </p:nvGraphicFramePr>
        <p:xfrm>
          <a:off x="539496" y="1823275"/>
          <a:ext cx="11091672" cy="3886264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4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亚历山大东征促进东西方文化的大交汇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丝绸之路是东西方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往来的大动脉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促进了中国同其他国家和地区的贸易与文化交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遣唐使将唐朝的先进制度等传回日本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推动了日本改革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拜占庭帝国对东西方文化兼收并蓄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创造出独特的拜占庭文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阿拉伯人改进了古印度人的计数法并将其传播到世界各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郑和下西洋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先后到达亚洲和非洲的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个国家和地区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b10358e42?colgroup=2,27&amp;vcp=1&amp;vis=1&amp;pid=e7b083ba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741729"/>
              </p:ext>
            </p:extLst>
          </p:nvPr>
        </p:nvGraphicFramePr>
        <p:xfrm>
          <a:off x="539496" y="1397222"/>
          <a:ext cx="11091672" cy="2788540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4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新航路开辟后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世界开始连为一个整体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殖民扩张推动了世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界市场的形成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倡议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推动了沿线国家和地区的经济合作与文化交流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O_7_BD.22_1#4382272b4?vaa=1&amp;vcp=1&amp;vis=1&amp;pid=e7b083ba9&amp;color=0,0,0&amp;vtp=1&amp;vaab=1&amp;bbb=1&amp;hb=1"/>
          <p:cNvSpPr/>
          <p:nvPr/>
        </p:nvSpPr>
        <p:spPr>
          <a:xfrm>
            <a:off x="521208" y="41857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（3）根据材料四，以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为主题，提炼一个观点，选取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材料中至少两个史实并结合所学知识进行论述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b10358e42?colgroup=2,27&amp;vcp=1&amp;vis=1&amp;pid=e7b083ba9&amp;color=0,0,0&amp;mp=1&amp;vtp=1&amp;vaab=1&amp;bt=1&amp;bbb=1">
            <a:extLst>
              <a:ext uri="{FF2B5EF4-FFF2-40B4-BE49-F238E27FC236}">
                <a16:creationId xmlns:a16="http://schemas.microsoft.com/office/drawing/2014/main" id="{1B389AB6-507D-4260-4486-F3E9C7027FE8}"/>
              </a:ext>
            </a:extLst>
          </p:cNvPr>
          <p:cNvSpPr txBox="1"/>
          <p:nvPr/>
        </p:nvSpPr>
        <p:spPr>
          <a:xfrm>
            <a:off x="10913023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82272b4?vaa=1&amp;vcp=1&amp;vis=1&amp;pid=e7b083ba9&amp;color=0,0,0&amp;vtp=1&amp;vaab=1&amp;bt=1&amp;bbb=1&amp;hb=1"/>
          <p:cNvSpPr/>
          <p:nvPr/>
        </p:nvSpPr>
        <p:spPr>
          <a:xfrm>
            <a:off x="458015" y="79975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观点：文明的交流互鉴，促进了人类社会的发展和进步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论述：不同时代，人类文明的交流都未停止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古代日本的遣唐使将唐朝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的先进制度等传回日本，推动日本进行大化改新，使日本发展成为一个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中央集权制的封建国家；阿拉伯人改造了古印度人的计数法，形成“阿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拉伯数字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并将其传播到世界各地，促进了东西方文化的沟通，为世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界文化的发展作出了卓越贡献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结论：人类文明的交流互鉴，有利于人类社会的进步；我们要加强文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化交流，推动构建人类命运共同体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e4a9f8e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45e4a9f8e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82272b4?vaa=1&amp;vcp=1&amp;vis=1&amp;pid=e7b083ba9&amp;color=0,0,0&amp;vtp=1&amp;vaab=1&amp;bt=1&amp;bbb=1&amp;hb=1"/>
          <p:cNvSpPr/>
          <p:nvPr/>
        </p:nvSpPr>
        <p:spPr>
          <a:xfrm>
            <a:off x="539496" y="615513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【示例二】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一带一路”倡议是丝绸之路的历史传承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论述：西汉时期，张骞通西域，开辟了丝绸之路，丝绸之路是古代东西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方往来的大动脉，对中国同其他国家和地区的贸易与文化交流起到了极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大的促进作用。2013年，中国提出“一带一路”倡议，它有助于推动沿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线国家的经济合作与互利共赢，加强不同文明之间的对话与交流，促进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全球经济增长与繁荣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结论：丝绸之路与“一带一路”倡议对于促进东西方交流与发展都具有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重要意义；我们应继续推动与沿线国家和地区的经济合作与文化交流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共同构建人类命运共同体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2a1fca9?vcp=1&amp;pid=45e4a9f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df392a426?vcp=1&amp;pid=832a1fc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16" y="1595800"/>
            <a:ext cx="1106424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1b88b0e?vcp=1&amp;pid=45e4a9f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fcc000e62?colgroup=5,24&amp;vcp=1&amp;pid=6f1b88b0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78773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基本实现统一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进行大化改新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成为中央集权制的封建国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武士集团兴起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进入幕府统治时期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伊斯兰教创立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阿拉伯半岛基本统一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阿拉伯帝国建立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创造阿拉伯文化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a29d723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0ba29d723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6c3a511?vcp=1&amp;pid=0ba29d7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古代日本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阿拉伯帝国（2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d11dd4418?vcp=1&amp;pid=856c3a51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c9b571b9?vcp=1&amp;pid=d11dd441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通过伊斯兰教的创立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阿拉伯帝国的崛起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日本大化改新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解中古世界历史发展的多样性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ec0108d9?vcp=1&amp;pid=856c3a51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e15c9dd47?colgroup=2,1,24&amp;vcp=1&amp;pid=7ec0108d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47397"/>
              </p:ext>
            </p:extLst>
          </p:nvPr>
        </p:nvGraphicFramePr>
        <p:xfrm>
          <a:off x="539496" y="1295191"/>
          <a:ext cx="11112602" cy="5011548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孝德天皇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（年号大化）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从646年开始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日本仿效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唐朝的典章制度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进行了一系列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（1）政治：建立以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里三级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派官治理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：废除一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切私地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成为公地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国家将土地分给公民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每隔六年授田一次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不能终生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也不能买卖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统一赋税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e15c9dd47?colgroup=2,1,24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336466"/>
              </p:ext>
            </p:extLst>
          </p:nvPr>
        </p:nvGraphicFramePr>
        <p:xfrm>
          <a:off x="539496" y="2387536"/>
          <a:ext cx="11112602" cy="2787524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封建性质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使日本发展成为一个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e15c9dd47.table_image?tii=1&amp;vcp=1&amp;pid=7ec0108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3639122"/>
            <a:ext cx="907084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e15c9dd47?colgroup=2,1,24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B40B3BAB-660F-7757-370A-7B69A749978A}"/>
              </a:ext>
            </a:extLst>
          </p:cNvPr>
          <p:cNvSpPr txBox="1"/>
          <p:nvPr/>
        </p:nvSpPr>
        <p:spPr>
          <a:xfrm>
            <a:off x="10933953" y="16791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1026</Words>
  <Application>Microsoft Office PowerPoint</Application>
  <PresentationFormat>宽屏</PresentationFormat>
  <Paragraphs>250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2024-11-29T16:27:27Z</dcterms:created>
  <dcterms:modified xsi:type="dcterms:W3CDTF">2025-07-28T01:03:01Z</dcterms:modified>
  <cp:category/>
  <cp:contentStatus/>
</cp:coreProperties>
</file>