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5"/>
  </p:notesMasterIdLst>
  <p:sldIdLst>
    <p:sldId id="256" r:id="rId2"/>
    <p:sldId id="257" r:id="rId3"/>
    <p:sldId id="258" r:id="rId4"/>
    <p:sldId id="259" r:id="rId5"/>
    <p:sldId id="260" r:id="rId6"/>
    <p:sldId id="262" r:id="rId7"/>
    <p:sldId id="263" r:id="rId8"/>
    <p:sldId id="264" r:id="rId9"/>
    <p:sldId id="265" r:id="rId10"/>
    <p:sldId id="267" r:id="rId11"/>
    <p:sldId id="268" r:id="rId12"/>
    <p:sldId id="269" r:id="rId13"/>
    <p:sldId id="271" r:id="rId14"/>
    <p:sldId id="272" r:id="rId15"/>
    <p:sldId id="273" r:id="rId16"/>
    <p:sldId id="321" r:id="rId17"/>
    <p:sldId id="274" r:id="rId18"/>
    <p:sldId id="276" r:id="rId19"/>
    <p:sldId id="277" r:id="rId20"/>
    <p:sldId id="278" r:id="rId21"/>
    <p:sldId id="279" r:id="rId22"/>
    <p:sldId id="280" r:id="rId23"/>
    <p:sldId id="333" r:id="rId24"/>
    <p:sldId id="282" r:id="rId25"/>
    <p:sldId id="284" r:id="rId26"/>
    <p:sldId id="285" r:id="rId27"/>
    <p:sldId id="286" r:id="rId28"/>
    <p:sldId id="287" r:id="rId29"/>
    <p:sldId id="288" r:id="rId30"/>
    <p:sldId id="290" r:id="rId31"/>
    <p:sldId id="291" r:id="rId32"/>
    <p:sldId id="292" r:id="rId33"/>
    <p:sldId id="293" r:id="rId34"/>
    <p:sldId id="294" r:id="rId35"/>
    <p:sldId id="296" r:id="rId36"/>
    <p:sldId id="298" r:id="rId37"/>
    <p:sldId id="299" r:id="rId38"/>
    <p:sldId id="300" r:id="rId39"/>
    <p:sldId id="301" r:id="rId40"/>
    <p:sldId id="302" r:id="rId41"/>
    <p:sldId id="303" r:id="rId42"/>
    <p:sldId id="304" r:id="rId43"/>
    <p:sldId id="306" r:id="rId44"/>
    <p:sldId id="307" r:id="rId45"/>
    <p:sldId id="308" r:id="rId46"/>
    <p:sldId id="309" r:id="rId47"/>
    <p:sldId id="310" r:id="rId48"/>
    <p:sldId id="311" r:id="rId49"/>
    <p:sldId id="312" r:id="rId50"/>
    <p:sldId id="313" r:id="rId51"/>
    <p:sldId id="314" r:id="rId52"/>
    <p:sldId id="315" r:id="rId53"/>
    <p:sldId id="316" r:id="rId54"/>
  </p:sldIdLst>
  <p:sldSz cx="12192000" cy="6858000"/>
  <p:notesSz cx="6858000" cy="12192000"/>
  <p:custDataLst>
    <p:tags r:id="rId56"/>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57" d="100"/>
          <a:sy n="57" d="100"/>
        </p:scale>
        <p:origin x="72" y="40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E92FF-30DF-9DD5-387F-CACD9245D6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68A553-4201-E4A0-5A5B-B20E9C47D7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6CDFC3-AF86-E902-2128-9A54FC8C27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C4C516-80F7-D934-2CD0-BD8533A18E37}"/>
              </a:ext>
            </a:extLst>
          </p:cNvPr>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812913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2.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e187427c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24022D7-EEE1-42AB-A465-6DC94490CAA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专题七</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生物学与社会·跨学科实践</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e187427c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DAD939B5-5FA7-495B-8ACA-248BC5FE744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ca40456f" descr="preencoded.png">
            <a:hlinkClick r:id="rId3" action="ppaction://hlinksldjump"/>
          </p:cNvPr>
          <p:cNvPicPr>
            <a:picLocks noChangeAspect="1"/>
          </p:cNvPicPr>
          <p:nvPr/>
        </p:nvPicPr>
        <p:blipFill>
          <a:blip r:embed="rId4"/>
          <a:stretch>
            <a:fillRect/>
          </a:stretch>
        </p:blipFill>
        <p:spPr>
          <a:xfrm>
            <a:off x="4562856" y="6483096"/>
            <a:ext cx="1399032" cy="374904"/>
          </a:xfrm>
          <a:prstGeom prst="rect">
            <a:avLst/>
          </a:prstGeom>
        </p:spPr>
      </p:pic>
      <p:pic>
        <p:nvPicPr>
          <p:cNvPr id="5" name="MasterShapeName?linknodeid=c3997813c" descr="preencoded.png">
            <a:hlinkClick r:id="rId5" action="ppaction://hlinksldjump"/>
          </p:cNvPr>
          <p:cNvPicPr>
            <a:picLocks noChangeAspect="1"/>
          </p:cNvPicPr>
          <p:nvPr/>
        </p:nvPicPr>
        <p:blipFill>
          <a:blip r:embed="rId4"/>
          <a:stretch>
            <a:fillRect/>
          </a:stretch>
        </p:blipFill>
        <p:spPr>
          <a:xfrm>
            <a:off x="6300216" y="6483096"/>
            <a:ext cx="1399032" cy="374904"/>
          </a:xfrm>
          <a:prstGeom prst="rect">
            <a:avLst/>
          </a:prstGeom>
        </p:spPr>
      </p:pic>
      <p:sp>
        <p:nvSpPr>
          <p:cNvPr id="6" name="MasterShapeName?linknodeid=3ca40456f&amp;color=RGB(64,64,64)">
            <a:hlinkClick r:id="rId3" action="ppaction://hlinksldjump"/>
          </p:cNvPr>
          <p:cNvSpPr/>
          <p:nvPr/>
        </p:nvSpPr>
        <p:spPr>
          <a:xfrm>
            <a:off x="473659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c3997813c&amp;color=RGB(64,64,64)">
            <a:hlinkClick r:id="rId5" action="ppaction://hlinksldjump"/>
          </p:cNvPr>
          <p:cNvSpPr/>
          <p:nvPr/>
        </p:nvSpPr>
        <p:spPr>
          <a:xfrm>
            <a:off x="6455664"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备考演练</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9"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专题七</a:t>
            </a:r>
            <a:endParaRPr lang="en-US" sz="2400" dirty="0"/>
          </a:p>
        </p:txBody>
      </p:sp>
      <p:sp>
        <p:nvSpPr>
          <p:cNvPr id="10"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生物学与社会·跨学科实践</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72dccc51f6855087e73718b#tid=673ae2d4f38e380009f4da9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EC490E6-3A06-0DD7-E3A5-2C5AD492C558}"/>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D46E06D8-8C0E-4DAA-9604-9900EF49FD3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7D33737-468A-4095-9DD6-B3CFE70B4AD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ca40456f" descr="preencoded.png">
            <a:hlinkClick r:id="rId3" action="ppaction://hlinksldjump"/>
          </p:cNvPr>
          <p:cNvPicPr>
            <a:picLocks noChangeAspect="1"/>
          </p:cNvPicPr>
          <p:nvPr/>
        </p:nvPicPr>
        <p:blipFill>
          <a:blip r:embed="rId4"/>
          <a:stretch>
            <a:fillRect/>
          </a:stretch>
        </p:blipFill>
        <p:spPr>
          <a:xfrm>
            <a:off x="4562856" y="6483096"/>
            <a:ext cx="1399032" cy="374904"/>
          </a:xfrm>
          <a:prstGeom prst="rect">
            <a:avLst/>
          </a:prstGeom>
        </p:spPr>
      </p:pic>
      <p:pic>
        <p:nvPicPr>
          <p:cNvPr id="5" name="MasterShapeName?linknodeid=c3997813c" descr="preencoded.png">
            <a:hlinkClick r:id="rId5" action="ppaction://hlinksldjump"/>
          </p:cNvPr>
          <p:cNvPicPr>
            <a:picLocks noChangeAspect="1"/>
          </p:cNvPicPr>
          <p:nvPr/>
        </p:nvPicPr>
        <p:blipFill>
          <a:blip r:embed="rId4"/>
          <a:stretch>
            <a:fillRect/>
          </a:stretch>
        </p:blipFill>
        <p:spPr>
          <a:xfrm>
            <a:off x="6300216" y="6483096"/>
            <a:ext cx="1399032" cy="374904"/>
          </a:xfrm>
          <a:prstGeom prst="rect">
            <a:avLst/>
          </a:prstGeom>
        </p:spPr>
      </p:pic>
      <p:sp>
        <p:nvSpPr>
          <p:cNvPr id="6" name="MasterShapeName?linknodeid=3ca40456f&amp;color=RGB(64,64,64)">
            <a:hlinkClick r:id="rId3" action="ppaction://hlinksldjump"/>
          </p:cNvPr>
          <p:cNvSpPr/>
          <p:nvPr/>
        </p:nvSpPr>
        <p:spPr>
          <a:xfrm>
            <a:off x="473659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c3997813c&amp;color=RGB(64,64,64)">
            <a:hlinkClick r:id="rId5" action="ppaction://hlinksldjump"/>
          </p:cNvPr>
          <p:cNvSpPr/>
          <p:nvPr/>
        </p:nvSpPr>
        <p:spPr>
          <a:xfrm>
            <a:off x="6455664"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备考演练</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9" name="MasterShapeName"/>
          <p:cNvSpPr/>
          <p:nvPr/>
        </p:nvSpPr>
        <p:spPr>
          <a:xfrm>
            <a:off x="393192" y="27432"/>
            <a:ext cx="1298448" cy="374904"/>
          </a:xfrm>
          <a:prstGeom prst="rect">
            <a:avLst/>
          </a:prstGeom>
          <a:noFill/>
        </p:spPr>
        <p:txBody>
          <a:bodyPr/>
          <a:lstStyle/>
          <a:p>
            <a:endParaRPr lang="zh-CN" altLang="en-US"/>
          </a:p>
        </p:txBody>
      </p:sp>
      <p:sp>
        <p:nvSpPr>
          <p:cNvPr id="10"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11.xml"/><Relationship Id="rId5" Type="http://schemas.openxmlformats.org/officeDocument/2006/relationships/image" Target="../media/image24.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3.xml"/><Relationship Id="rId1" Type="http://schemas.openxmlformats.org/officeDocument/2006/relationships/slideLayout" Target="../slideLayouts/slideLayout11.xml"/><Relationship Id="rId5" Type="http://schemas.openxmlformats.org/officeDocument/2006/relationships/image" Target="../media/image31.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11.xml"/><Relationship Id="rId6" Type="http://schemas.openxmlformats.org/officeDocument/2006/relationships/image" Target="../media/image27.jpeg"/><Relationship Id="rId5" Type="http://schemas.openxmlformats.org/officeDocument/2006/relationships/image" Target="../media/image29.jpeg"/><Relationship Id="rId4" Type="http://schemas.openxmlformats.org/officeDocument/2006/relationships/image" Target="../media/image28.jpeg"/></Relationships>
</file>

<file path=ppt/slides/_rels/slide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5.xm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6.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4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11.xml"/><Relationship Id="rId4" Type="http://schemas.openxmlformats.org/officeDocument/2006/relationships/image" Target="../media/image30.jpeg"/></Relationships>
</file>

<file path=ppt/slides/_rels/slide5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7_1#8e6b846d7?vaa=1&amp;vcp=1&amp;vis=1&amp;pid=ac3a74368&amp;color=0,0,0&amp;mp=1&amp;vtp=1&amp;vaab=1&amp;bt=1&amp;bbb=1&amp;hb=1"/>
          <p:cNvSpPr/>
          <p:nvPr/>
        </p:nvSpPr>
        <p:spPr>
          <a:xfrm>
            <a:off x="539496" y="79923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（1）分析上述资料，桑树属于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植物，桑葚内的紫色汁液主要储</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存在植物细胞的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（填结构名称）中。</a:t>
            </a:r>
            <a:endParaRPr lang="en-US" altLang="zh-CN" sz="2800" dirty="0"/>
          </a:p>
        </p:txBody>
      </p:sp>
      <p:sp>
        <p:nvSpPr>
          <p:cNvPr id="3" name="QB_5_AN.19_1#8e6b846d7.blank?vaa=1&amp;vcp=1&amp;vis=1&amp;pid=ac3a74368&amp;color=0,0,0&amp;mp=1&amp;vpa=4&amp;vtp=1&amp;vaab=1&amp;bbb=1"/>
          <p:cNvSpPr/>
          <p:nvPr/>
        </p:nvSpPr>
        <p:spPr>
          <a:xfrm>
            <a:off x="4551158" y="778803"/>
            <a:ext cx="2707005" cy="553720"/>
          </a:xfrm>
          <a:prstGeom prst="rect">
            <a:avLst/>
          </a:prstGeom>
          <a:noFill/>
        </p:spPr>
        <p:txBody>
          <a:bodyPr wrap="none" lIns="0" tIns="0" rIns="0" bIns="0" rtlCol="0" anchor="t"/>
          <a:lstStyle/>
          <a:p>
            <a:pPr algn="ct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被子</a:t>
            </a:r>
            <a:endParaRPr lang="en-US" altLang="zh-CN" sz="2800" dirty="0"/>
          </a:p>
          <a:p>
            <a:pPr algn="ctr" latinLnBrk="1">
              <a:lnSpc>
                <a:spcPts val="4900"/>
              </a:lnSpc>
            </a:pPr>
            <a:endParaRPr lang="en-US" altLang="zh-CN" sz="2800" dirty="0"/>
          </a:p>
        </p:txBody>
      </p:sp>
      <mc:AlternateContent xmlns:mc="http://schemas.openxmlformats.org/markup-compatibility/2006" xmlns:a14="http://schemas.microsoft.com/office/drawing/2010/main">
        <mc:Choice Requires="a14">
          <p:sp>
            <p:nvSpPr>
              <p:cNvPr id="5" name="QB_5_EX.1_1#8e6b846d7?vaa=1&amp;vcp=1&amp;vis=1&amp;pid=ac3a74368&amp;color=0,0,0&amp;vtp=1&amp;vaab=1&amp;bbb=1&amp;hb=1"/>
              <p:cNvSpPr/>
              <p:nvPr/>
            </p:nvSpPr>
            <p:spPr>
              <a:xfrm>
                <a:off x="452494" y="2009291"/>
                <a:ext cx="11109960" cy="2521139"/>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a:t>
                </a:r>
                <a:r>
                  <a:rPr lang="en-US" altLang="zh-CN" sz="2800" b="1"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路点拨</a:t>
                </a:r>
                <a:r>
                  <a:rPr lang="en-US" altLang="zh-CN" sz="2800" b="1" i="0" spc="-1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解答此类试题要考虑“</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结构与功能</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物质与能量</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因果关系</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等跨</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学科概念</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桑树</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月开花，</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月果熟，能形成果实（桑葚），</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a:t>
                </a:r>
                <a:r>
                  <a:rPr lang="zh-CN" altLang="en-US"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被子</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植物。植物细胞的液泡内含细胞液，细胞液中溶解着色素、糖类等物质</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100" dirty="0">
                  <a:solidFill>
                    <a:srgbClr val="000000"/>
                  </a:solidFill>
                </a:endParaRPr>
              </a:p>
            </p:txBody>
          </p:sp>
        </mc:Choice>
        <mc:Fallback xmlns="">
          <p:sp>
            <p:nvSpPr>
              <p:cNvPr id="5" name="QB_5_EX.1_1#8e6b846d7?vaa=1&amp;vcp=1&amp;vis=1&amp;pid=ac3a74368&amp;color=0,0,0&amp;vtp=1&amp;vaab=1&amp;bbb=1&amp;hb=1"/>
              <p:cNvSpPr>
                <a:spLocks noRot="1" noChangeAspect="1" noMove="1" noResize="1" noEditPoints="1" noAdjustHandles="1" noChangeArrowheads="1" noChangeShapeType="1" noTextEdit="1"/>
              </p:cNvSpPr>
              <p:nvPr/>
            </p:nvSpPr>
            <p:spPr>
              <a:xfrm>
                <a:off x="452494" y="2009291"/>
                <a:ext cx="11109960" cy="2521139"/>
              </a:xfrm>
              <a:prstGeom prst="rect">
                <a:avLst/>
              </a:prstGeom>
              <a:blipFill>
                <a:blip r:embed="rId3"/>
                <a:stretch>
                  <a:fillRect l="-1920" r="-5047" b="-7264"/>
                </a:stretch>
              </a:blipFill>
            </p:spPr>
            <p:txBody>
              <a:bodyPr/>
              <a:lstStyle/>
              <a:p>
                <a:r>
                  <a:rPr lang="zh-CN" altLang="en-US">
                    <a:noFill/>
                  </a:rPr>
                  <a:t> </a:t>
                </a:r>
              </a:p>
            </p:txBody>
          </p:sp>
        </mc:Fallback>
      </mc:AlternateContent>
      <p:sp>
        <p:nvSpPr>
          <p:cNvPr id="4" name="QB_5_AN.19_1#8e6b846d7.blank?vaa=1&amp;vcp=1&amp;vis=1&amp;pid=ac3a74368&amp;color=0,0,0&amp;mp=1&amp;vpa=4&amp;vtp=1&amp;vaab=1&amp;bbb=1">
            <a:extLst>
              <a:ext uri="{FF2B5EF4-FFF2-40B4-BE49-F238E27FC236}">
                <a16:creationId xmlns:a16="http://schemas.microsoft.com/office/drawing/2014/main" id="{88B03717-9DC3-0B16-FB6D-EB339CE31FF6}"/>
              </a:ext>
            </a:extLst>
          </p:cNvPr>
          <p:cNvSpPr/>
          <p:nvPr/>
        </p:nvSpPr>
        <p:spPr>
          <a:xfrm>
            <a:off x="2281295" y="1445777"/>
            <a:ext cx="2707005" cy="553720"/>
          </a:xfrm>
          <a:prstGeom prst="rect">
            <a:avLst/>
          </a:prstGeom>
          <a:noFill/>
        </p:spPr>
        <p:txBody>
          <a:bodyPr wrap="none" lIns="0" tIns="0" rIns="0" bIns="0" rtlCol="0" anchor="t"/>
          <a:lstStyle/>
          <a:p>
            <a:pPr algn="ct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液泡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wipe(left)">
                                      <p:cBhvr>
                                        <p:cTn id="1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b18a30588?htil=4&amp;vcp=1&amp;vis=1&amp;pid=ac3a74368&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438653" y="2316067"/>
            <a:ext cx="6025896" cy="14356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P_5_BD#b18a30588?htil=4&amp;vcp=1&amp;vis=1&amp;pid=ac3a74368&amp;color=0,0,0&amp;vtp=1&amp;vaab=1&amp;bt=1&amp;bbb=1&amp;hb=1&amp;hs=1"/>
          <p:cNvSpPr/>
          <p:nvPr/>
        </p:nvSpPr>
        <p:spPr>
          <a:xfrm>
            <a:off x="539496" y="2178907"/>
            <a:ext cx="4946904"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任务一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：观察并记录家蚕</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的一生</a:t>
            </a:r>
            <a:endParaRPr lang="en-US" altLang="zh-CN" sz="2800" dirty="0"/>
          </a:p>
          <a:p>
            <a:pPr latinLnBrk="1">
              <a:lnSpc>
                <a:spcPts val="49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下图为小青同学饲养过程</a:t>
            </a:r>
            <a:endParaRPr lang="en-US" altLang="zh-CN" sz="2800" dirty="0"/>
          </a:p>
        </p:txBody>
      </p:sp>
      <p:sp>
        <p:nvSpPr>
          <p:cNvPr id="4" name="P_5_BD#b18a30588?htil=4&amp;vcp=1&amp;vis=1&amp;pid=ac3a74368&amp;color=0,0,0&amp;vtp=1&amp;vaab=1&amp;bt=1&amp;bbb=1&amp;hb=1&amp;hs=1"/>
          <p:cNvSpPr/>
          <p:nvPr/>
        </p:nvSpPr>
        <p:spPr>
          <a:xfrm>
            <a:off x="539995" y="4099401"/>
            <a:ext cx="11112011" cy="553657"/>
          </a:xfrm>
          <a:prstGeom prst="rect">
            <a:avLst/>
          </a:prstGeom>
          <a:noFill/>
        </p:spPr>
        <p:txBody>
          <a:bodyPr wrap="none" lIns="0" tIns="0" rIns="0" bIns="0" rtlCol="0" anchor="t"/>
          <a:lstStyle/>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中拍摄的照片，请完成以下记录</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2_1#d4198fbe0?sp=1&amp;vaa=1&amp;vcp=1&amp;vis=1&amp;pid=ac3a74368&amp;color=0,0,0&amp;vtp=1&amp;vaab=1&amp;bt=1&amp;bbb=1&amp;hb=1"/>
          <p:cNvSpPr/>
          <p:nvPr/>
        </p:nvSpPr>
        <p:spPr>
          <a:xfrm>
            <a:off x="539496" y="118196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（2）小青观察到，家蚕幼虫有蜕皮现象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成虫胸部长有三对足、两对翅</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。家</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蚕的生长发育经过上图几个阶段，其发育过程为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sp>
            <p:nvSpPr>
              <p:cNvPr id="3" name="QB_5_EX.1_1#d4198fbe0?vaa=1&amp;vcp=1&amp;vis=1&amp;pid=ac3a74368&amp;color=0,0,0&amp;mp=1&amp;vtp=1&amp;vaab=1&amp;bt=1&amp;bbb=1&amp;hb=1"/>
              <p:cNvSpPr/>
              <p:nvPr/>
            </p:nvSpPr>
            <p:spPr>
              <a:xfrm>
                <a:off x="539496" y="3381375"/>
                <a:ext cx="11109960" cy="1498424"/>
              </a:xfrm>
              <a:prstGeom prst="rect">
                <a:avLst/>
              </a:prstGeom>
              <a:noFill/>
            </p:spPr>
            <p:txBody>
              <a:bodyPr wrap="square" lIns="0" tIns="0" rIns="0" bIns="0" rtlCol="0" anchor="t">
                <a:spAutoFit/>
              </a:bodyPr>
              <a:lstStyle/>
              <a:p>
                <a:pPr latinLnBrk="1">
                  <a:lnSpc>
                    <a:spcPts val="40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家蚕体表具有坚硬的外骨骼，外骨骼不能随昆虫身体的生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长大，所以会出现蜕掉原来外骨骼的现象。家蚕的生殖和发育经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“卵</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幼虫</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蛹</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成虫”四个时期，属于完全变态发育。</a:t>
                </a:r>
                <a:endParaRPr lang="en-US" altLang="zh-CN" sz="2800" dirty="0">
                  <a:solidFill>
                    <a:srgbClr val="000000"/>
                  </a:solidFill>
                </a:endParaRPr>
              </a:p>
            </p:txBody>
          </p:sp>
        </mc:Choice>
        <mc:Fallback xmlns="">
          <p:sp>
            <p:nvSpPr>
              <p:cNvPr id="3" name="QB_5_EX.1_1#d4198fbe0?vaa=1&amp;vcp=1&amp;vis=1&amp;pid=ac3a74368&amp;color=0,0,0&amp;mp=1&amp;vtp=1&amp;vaab=1&amp;bt=1&amp;bbb=1&amp;hb=1"/>
              <p:cNvSpPr>
                <a:spLocks noRot="1" noChangeAspect="1" noMove="1" noResize="1" noEditPoints="1" noAdjustHandles="1" noChangeArrowheads="1" noChangeShapeType="1" noTextEdit="1"/>
              </p:cNvSpPr>
              <p:nvPr/>
            </p:nvSpPr>
            <p:spPr>
              <a:xfrm>
                <a:off x="539496" y="3381375"/>
                <a:ext cx="11109960" cy="1498424"/>
              </a:xfrm>
              <a:prstGeom prst="rect">
                <a:avLst/>
              </a:prstGeom>
              <a:blipFill>
                <a:blip r:embed="rId3"/>
                <a:stretch>
                  <a:fillRect l="-1976" t="-6122" r="-988" b="-13469"/>
                </a:stretch>
              </a:blipFill>
            </p:spPr>
            <p:txBody>
              <a:bodyPr/>
              <a:lstStyle/>
              <a:p>
                <a:r>
                  <a:rPr lang="zh-CN" altLang="en-US">
                    <a:noFill/>
                  </a:rPr>
                  <a:t> </a:t>
                </a:r>
              </a:p>
            </p:txBody>
          </p:sp>
        </mc:Fallback>
      </mc:AlternateContent>
      <p:sp>
        <p:nvSpPr>
          <p:cNvPr id="4" name="QB_5_AN.2_1#d4198fbe0?vaa=1&amp;vcp=1&amp;vis=1&amp;pid=ac3a74368&amp;color=0,0,0&amp;vtp=1&amp;vaab=1&amp;bbb=1"/>
          <p:cNvSpPr/>
          <p:nvPr/>
        </p:nvSpPr>
        <p:spPr>
          <a:xfrm>
            <a:off x="475218" y="1154720"/>
            <a:ext cx="11109960" cy="1187441"/>
          </a:xfrm>
          <a:prstGeom prst="rect">
            <a:avLst/>
          </a:prstGeom>
          <a:noFill/>
        </p:spPr>
        <p:txBody>
          <a:bodyPr wrap="square" lIns="0" tIns="0" rIns="0" bIns="0" rtlCol="0" anchor="t">
            <a:spAutoFit/>
          </a:bodyPr>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外骨骼不能随着昆虫身体的生长而长大</a:t>
            </a:r>
            <a:endParaRPr lang="en-US" altLang="zh-CN" sz="2800" dirty="0"/>
          </a:p>
        </p:txBody>
      </p:sp>
      <p:sp>
        <p:nvSpPr>
          <p:cNvPr id="5" name="QB_5_AN.2_1#d4198fbe0?vaa=1&amp;vcp=1&amp;vis=1&amp;pid=ac3a74368&amp;color=0,0,0&amp;vtp=1&amp;vaab=1&amp;bbb=1">
            <a:extLst>
              <a:ext uri="{FF2B5EF4-FFF2-40B4-BE49-F238E27FC236}">
                <a16:creationId xmlns:a16="http://schemas.microsoft.com/office/drawing/2014/main" id="{9E78AF7C-25A7-C5A7-BA6D-B10676922FFB}"/>
              </a:ext>
            </a:extLst>
          </p:cNvPr>
          <p:cNvSpPr/>
          <p:nvPr/>
        </p:nvSpPr>
        <p:spPr>
          <a:xfrm>
            <a:off x="9705280" y="1834860"/>
            <a:ext cx="1267521" cy="559064"/>
          </a:xfrm>
          <a:prstGeom prst="rect">
            <a:avLst/>
          </a:prstGeom>
          <a:noFill/>
        </p:spPr>
        <p:txBody>
          <a:bodyPr wrap="square" lIns="0" tIns="0" rIns="0" bIns="0" rtlCol="0" anchor="t">
            <a:spAutoFit/>
          </a:bodyPr>
          <a:lstStyle/>
          <a:p>
            <a:pP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昆虫</a:t>
            </a:r>
            <a:r>
              <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B_5_AN.2_1#d4198fbe0?vaa=1&amp;vcp=1&amp;vis=1&amp;pid=ac3a74368&amp;color=0,0,0&amp;vtp=1&amp;vaab=1&amp;bbb=1">
            <a:extLst>
              <a:ext uri="{FF2B5EF4-FFF2-40B4-BE49-F238E27FC236}">
                <a16:creationId xmlns:a16="http://schemas.microsoft.com/office/drawing/2014/main" id="{7BC7CAFB-0490-9CDF-86A3-9515CD56FE36}"/>
              </a:ext>
            </a:extLst>
          </p:cNvPr>
          <p:cNvSpPr/>
          <p:nvPr/>
        </p:nvSpPr>
        <p:spPr>
          <a:xfrm>
            <a:off x="8156178" y="2448045"/>
            <a:ext cx="1708584" cy="559064"/>
          </a:xfrm>
          <a:prstGeom prst="rect">
            <a:avLst/>
          </a:prstGeom>
          <a:noFill/>
        </p:spPr>
        <p:txBody>
          <a:bodyPr wrap="square" lIns="0" tIns="0" rIns="0" bIns="0" rtlCol="0" anchor="t">
            <a:spAutoFit/>
          </a:bodyPr>
          <a:lstStyle/>
          <a:p>
            <a:pP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完全变态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wipe(left)">
                                      <p:cBhvr>
                                        <p:cTn id="11" dur="500"/>
                                        <p:tgtEl>
                                          <p:spTgt spid="4">
                                            <p:bg/>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wipe(left)">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wipe(left)">
                                      <p:cBhvr>
                                        <p:cTn id="19" dur="500"/>
                                        <p:tgtEl>
                                          <p:spTgt spid="5">
                                            <p:bg/>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Effect transition="in" filter="wipe(left)">
                                      <p:cBhvr>
                                        <p:cTn id="27" dur="500"/>
                                        <p:tgtEl>
                                          <p:spTgt spid="6">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wipe(left)">
                                      <p:cBhvr>
                                        <p:cTn id="3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animBg="1"/>
      <p:bldP spid="5" grpId="0" build="p" animBg="1"/>
      <p:bldP spid="6"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02494f915?vcp=1&amp;vis=1&amp;pid=ac3a74368&amp;color=0,0,0&amp;vtp=1&amp;vaab=1&amp;bt=1&amp;bbb=1&amp;hb=1"/>
          <p:cNvSpPr/>
          <p:nvPr/>
        </p:nvSpPr>
        <p:spPr>
          <a:xfrm>
            <a:off x="539496" y="438985"/>
            <a:ext cx="11109960" cy="5983330"/>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任务二：探究温度对家蚕卵孵化率的影响</a:t>
            </a:r>
            <a:endParaRPr lang="en-US" altLang="zh-CN" sz="2800" dirty="0"/>
          </a:p>
          <a:p>
            <a:pPr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小叶同学在饲养过程中发现，孵化蚕卵时，室温不同，蚕卵的孵化</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率也不同。据此，该同学提出了“温度对蚕卵孵化率有什么影响”的问题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并设计实验开展探究，实验结果如下表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endPar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endPar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（3）该实验的变量是</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graphicFrame>
            <p:nvGraphicFramePr>
              <p:cNvPr id="15" name="QB_5_BD.22_2#d4198fbe0?colgroup=2,4,4,4,6,4&amp;vaa=1&amp;vcp=1&amp;vis=1&amp;pid=ac3a74368&amp;color=0,0,0&amp;vtp=1&amp;vaab=1&amp;bbb=1&amp;hb=1"/>
              <p:cNvGraphicFramePr>
                <a:graphicFrameLocks noGrp="1"/>
              </p:cNvGraphicFramePr>
              <p:nvPr>
                <p:extLst>
                  <p:ext uri="{D42A27DB-BD31-4B8C-83A1-F6EECF244321}">
                    <p14:modId xmlns:p14="http://schemas.microsoft.com/office/powerpoint/2010/main" val="3136180619"/>
                  </p:ext>
                </p:extLst>
              </p:nvPr>
            </p:nvGraphicFramePr>
            <p:xfrm>
              <a:off x="539496" y="3110395"/>
              <a:ext cx="11045952" cy="2520633"/>
            </p:xfrm>
            <a:graphic>
              <a:graphicData uri="http://schemas.openxmlformats.org/drawingml/2006/table">
                <a:tbl>
                  <a:tblPr/>
                  <a:tblGrid>
                    <a:gridCol w="1188720">
                      <a:extLst>
                        <a:ext uri="{9D8B030D-6E8A-4147-A177-3AD203B41FA5}">
                          <a16:colId xmlns:a16="http://schemas.microsoft.com/office/drawing/2014/main" val="20000"/>
                        </a:ext>
                      </a:extLst>
                    </a:gridCol>
                    <a:gridCol w="1856232">
                      <a:extLst>
                        <a:ext uri="{9D8B030D-6E8A-4147-A177-3AD203B41FA5}">
                          <a16:colId xmlns:a16="http://schemas.microsoft.com/office/drawing/2014/main" val="20001"/>
                        </a:ext>
                      </a:extLst>
                    </a:gridCol>
                    <a:gridCol w="1856232">
                      <a:extLst>
                        <a:ext uri="{9D8B030D-6E8A-4147-A177-3AD203B41FA5}">
                          <a16:colId xmlns:a16="http://schemas.microsoft.com/office/drawing/2014/main" val="20002"/>
                        </a:ext>
                      </a:extLst>
                    </a:gridCol>
                    <a:gridCol w="1856232">
                      <a:extLst>
                        <a:ext uri="{9D8B030D-6E8A-4147-A177-3AD203B41FA5}">
                          <a16:colId xmlns:a16="http://schemas.microsoft.com/office/drawing/2014/main" val="20003"/>
                        </a:ext>
                      </a:extLst>
                    </a:gridCol>
                    <a:gridCol w="2432304">
                      <a:extLst>
                        <a:ext uri="{9D8B030D-6E8A-4147-A177-3AD203B41FA5}">
                          <a16:colId xmlns:a16="http://schemas.microsoft.com/office/drawing/2014/main" val="20004"/>
                        </a:ext>
                      </a:extLst>
                    </a:gridCol>
                    <a:gridCol w="1856232">
                      <a:extLst>
                        <a:ext uri="{9D8B030D-6E8A-4147-A177-3AD203B41FA5}">
                          <a16:colId xmlns:a16="http://schemas.microsoft.com/office/drawing/2014/main" val="20005"/>
                        </a:ext>
                      </a:extLst>
                    </a:gridCol>
                  </a:tblGrid>
                  <a:tr h="90578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蚕卵数/个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孵化出幼蚕所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需的时间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15" name="QB_5_BD.22_2#d4198fbe0?colgroup=2,4,4,4,6,4&amp;vaa=1&amp;vcp=1&amp;vis=1&amp;pid=ac3a74368&amp;color=0,0,0&amp;vtp=1&amp;vaab=1&amp;bbb=1&amp;hb=1"/>
              <p:cNvGraphicFramePr>
                <a:graphicFrameLocks noGrp="1"/>
              </p:cNvGraphicFramePr>
              <p:nvPr>
                <p:extLst>
                  <p:ext uri="{D42A27DB-BD31-4B8C-83A1-F6EECF244321}">
                    <p14:modId xmlns:p14="http://schemas.microsoft.com/office/powerpoint/2010/main" val="3136180619"/>
                  </p:ext>
                </p:extLst>
              </p:nvPr>
            </p:nvGraphicFramePr>
            <p:xfrm>
              <a:off x="539496" y="3110395"/>
              <a:ext cx="11045952" cy="2520633"/>
            </p:xfrm>
            <a:graphic>
              <a:graphicData uri="http://schemas.openxmlformats.org/drawingml/2006/table">
                <a:tbl>
                  <a:tblPr/>
                  <a:tblGrid>
                    <a:gridCol w="1188720">
                      <a:extLst>
                        <a:ext uri="{9D8B030D-6E8A-4147-A177-3AD203B41FA5}">
                          <a16:colId xmlns:a16="http://schemas.microsoft.com/office/drawing/2014/main" val="20000"/>
                        </a:ext>
                      </a:extLst>
                    </a:gridCol>
                    <a:gridCol w="1856232">
                      <a:extLst>
                        <a:ext uri="{9D8B030D-6E8A-4147-A177-3AD203B41FA5}">
                          <a16:colId xmlns:a16="http://schemas.microsoft.com/office/drawing/2014/main" val="20001"/>
                        </a:ext>
                      </a:extLst>
                    </a:gridCol>
                    <a:gridCol w="1856232">
                      <a:extLst>
                        <a:ext uri="{9D8B030D-6E8A-4147-A177-3AD203B41FA5}">
                          <a16:colId xmlns:a16="http://schemas.microsoft.com/office/drawing/2014/main" val="20002"/>
                        </a:ext>
                      </a:extLst>
                    </a:gridCol>
                    <a:gridCol w="1856232">
                      <a:extLst>
                        <a:ext uri="{9D8B030D-6E8A-4147-A177-3AD203B41FA5}">
                          <a16:colId xmlns:a16="http://schemas.microsoft.com/office/drawing/2014/main" val="20003"/>
                        </a:ext>
                      </a:extLst>
                    </a:gridCol>
                    <a:gridCol w="2432304">
                      <a:extLst>
                        <a:ext uri="{9D8B030D-6E8A-4147-A177-3AD203B41FA5}">
                          <a16:colId xmlns:a16="http://schemas.microsoft.com/office/drawing/2014/main" val="20004"/>
                        </a:ext>
                      </a:extLst>
                    </a:gridCol>
                    <a:gridCol w="1856232">
                      <a:extLst>
                        <a:ext uri="{9D8B030D-6E8A-4147-A177-3AD203B41FA5}">
                          <a16:colId xmlns:a16="http://schemas.microsoft.com/office/drawing/2014/main" val="20005"/>
                        </a:ext>
                      </a:extLst>
                    </a:gridCol>
                  </a:tblGrid>
                  <a:tr h="104578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蚕卵数/个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64803" t="-5233" r="-332566" b="-161047"/>
                          </a:stretch>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孵化出幼蚕所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需的时间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EX.1_1#f85c54d13?vaa=1&amp;vcp=1&amp;vis=1&amp;pid=ac3a74368&amp;color=0,0,0&amp;mp=1&amp;vtp=1&amp;vaab=1&amp;bt=1&amp;bbb=1&amp;hb=1"/>
          <p:cNvSpPr/>
          <p:nvPr/>
        </p:nvSpPr>
        <p:spPr>
          <a:xfrm>
            <a:off x="539496" y="3157127"/>
            <a:ext cx="11109960" cy="2540375"/>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对照实验在研究一种条件对研究对象的影响时，除了这种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条件</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不同外，其他条件都应相同，而这个不同的条件就是变量。本实验</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探究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“温度对蚕卵孵化率的影响”，</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甲、乙、丙三组除了温度条件不同外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他条件都相同，所以温度是变量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3" name="QB_5_AN.2_1#f85c54d13?vaa=1&amp;vcp=1&amp;vis=1&amp;pid=ac3a74368&amp;color=0,0,0&amp;vtp=1&amp;vaab=1&amp;bbb=1"/>
          <p:cNvSpPr/>
          <p:nvPr/>
        </p:nvSpPr>
        <p:spPr>
          <a:xfrm>
            <a:off x="539496" y="572074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a:t>
            </a:r>
            <a:endParaRPr lang="en-US" altLang="zh-CN" sz="2800" dirty="0"/>
          </a:p>
        </p:txBody>
      </p:sp>
      <mc:AlternateContent xmlns:mc="http://schemas.openxmlformats.org/markup-compatibility/2006" xmlns:a14="http://schemas.microsoft.com/office/drawing/2010/main">
        <mc:Choice Requires="a14">
          <p:graphicFrame>
            <p:nvGraphicFramePr>
              <p:cNvPr id="4" name="QB_5_BD.22_2#d4198fbe0?colgroup=2,4,4,4,6,4&amp;vaa=1&amp;vcp=1&amp;vis=1&amp;pid=ac3a74368&amp;color=0,0,0&amp;vtp=1&amp;vaab=1&amp;bbb=1&amp;hb=1">
                <a:extLst>
                  <a:ext uri="{FF2B5EF4-FFF2-40B4-BE49-F238E27FC236}">
                    <a16:creationId xmlns:a16="http://schemas.microsoft.com/office/drawing/2014/main" id="{D0E899BE-2516-10F1-193F-F77AD610EF7A}"/>
                  </a:ext>
                </a:extLst>
              </p:cNvPr>
              <p:cNvGraphicFramePr>
                <a:graphicFrameLocks noGrp="1"/>
              </p:cNvGraphicFramePr>
              <p:nvPr>
                <p:extLst>
                  <p:ext uri="{D42A27DB-BD31-4B8C-83A1-F6EECF244321}">
                    <p14:modId xmlns:p14="http://schemas.microsoft.com/office/powerpoint/2010/main" val="4005490803"/>
                  </p:ext>
                </p:extLst>
              </p:nvPr>
            </p:nvGraphicFramePr>
            <p:xfrm>
              <a:off x="539496" y="603924"/>
              <a:ext cx="11045952" cy="2520633"/>
            </p:xfrm>
            <a:graphic>
              <a:graphicData uri="http://schemas.openxmlformats.org/drawingml/2006/table">
                <a:tbl>
                  <a:tblPr/>
                  <a:tblGrid>
                    <a:gridCol w="1188720">
                      <a:extLst>
                        <a:ext uri="{9D8B030D-6E8A-4147-A177-3AD203B41FA5}">
                          <a16:colId xmlns:a16="http://schemas.microsoft.com/office/drawing/2014/main" val="20000"/>
                        </a:ext>
                      </a:extLst>
                    </a:gridCol>
                    <a:gridCol w="1856232">
                      <a:extLst>
                        <a:ext uri="{9D8B030D-6E8A-4147-A177-3AD203B41FA5}">
                          <a16:colId xmlns:a16="http://schemas.microsoft.com/office/drawing/2014/main" val="20001"/>
                        </a:ext>
                      </a:extLst>
                    </a:gridCol>
                    <a:gridCol w="1856232">
                      <a:extLst>
                        <a:ext uri="{9D8B030D-6E8A-4147-A177-3AD203B41FA5}">
                          <a16:colId xmlns:a16="http://schemas.microsoft.com/office/drawing/2014/main" val="20002"/>
                        </a:ext>
                      </a:extLst>
                    </a:gridCol>
                    <a:gridCol w="1856232">
                      <a:extLst>
                        <a:ext uri="{9D8B030D-6E8A-4147-A177-3AD203B41FA5}">
                          <a16:colId xmlns:a16="http://schemas.microsoft.com/office/drawing/2014/main" val="20003"/>
                        </a:ext>
                      </a:extLst>
                    </a:gridCol>
                    <a:gridCol w="2432304">
                      <a:extLst>
                        <a:ext uri="{9D8B030D-6E8A-4147-A177-3AD203B41FA5}">
                          <a16:colId xmlns:a16="http://schemas.microsoft.com/office/drawing/2014/main" val="20004"/>
                        </a:ext>
                      </a:extLst>
                    </a:gridCol>
                    <a:gridCol w="1856232">
                      <a:extLst>
                        <a:ext uri="{9D8B030D-6E8A-4147-A177-3AD203B41FA5}">
                          <a16:colId xmlns:a16="http://schemas.microsoft.com/office/drawing/2014/main" val="20005"/>
                        </a:ext>
                      </a:extLst>
                    </a:gridCol>
                  </a:tblGrid>
                  <a:tr h="90578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蚕卵数/个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孵化出幼蚕所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需的时间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4" name="QB_5_BD.22_2#d4198fbe0?colgroup=2,4,4,4,6,4&amp;vaa=1&amp;vcp=1&amp;vis=1&amp;pid=ac3a74368&amp;color=0,0,0&amp;vtp=1&amp;vaab=1&amp;bbb=1&amp;hb=1">
                <a:extLst>
                  <a:ext uri="{FF2B5EF4-FFF2-40B4-BE49-F238E27FC236}">
                    <a16:creationId xmlns:a16="http://schemas.microsoft.com/office/drawing/2014/main" id="{D0E899BE-2516-10F1-193F-F77AD610EF7A}"/>
                  </a:ext>
                </a:extLst>
              </p:cNvPr>
              <p:cNvGraphicFramePr>
                <a:graphicFrameLocks noGrp="1"/>
              </p:cNvGraphicFramePr>
              <p:nvPr>
                <p:extLst>
                  <p:ext uri="{D42A27DB-BD31-4B8C-83A1-F6EECF244321}">
                    <p14:modId xmlns:p14="http://schemas.microsoft.com/office/powerpoint/2010/main" val="4005490803"/>
                  </p:ext>
                </p:extLst>
              </p:nvPr>
            </p:nvGraphicFramePr>
            <p:xfrm>
              <a:off x="539496" y="603924"/>
              <a:ext cx="11045952" cy="2520633"/>
            </p:xfrm>
            <a:graphic>
              <a:graphicData uri="http://schemas.openxmlformats.org/drawingml/2006/table">
                <a:tbl>
                  <a:tblPr/>
                  <a:tblGrid>
                    <a:gridCol w="1188720">
                      <a:extLst>
                        <a:ext uri="{9D8B030D-6E8A-4147-A177-3AD203B41FA5}">
                          <a16:colId xmlns:a16="http://schemas.microsoft.com/office/drawing/2014/main" val="20000"/>
                        </a:ext>
                      </a:extLst>
                    </a:gridCol>
                    <a:gridCol w="1856232">
                      <a:extLst>
                        <a:ext uri="{9D8B030D-6E8A-4147-A177-3AD203B41FA5}">
                          <a16:colId xmlns:a16="http://schemas.microsoft.com/office/drawing/2014/main" val="20001"/>
                        </a:ext>
                      </a:extLst>
                    </a:gridCol>
                    <a:gridCol w="1856232">
                      <a:extLst>
                        <a:ext uri="{9D8B030D-6E8A-4147-A177-3AD203B41FA5}">
                          <a16:colId xmlns:a16="http://schemas.microsoft.com/office/drawing/2014/main" val="20002"/>
                        </a:ext>
                      </a:extLst>
                    </a:gridCol>
                    <a:gridCol w="1856232">
                      <a:extLst>
                        <a:ext uri="{9D8B030D-6E8A-4147-A177-3AD203B41FA5}">
                          <a16:colId xmlns:a16="http://schemas.microsoft.com/office/drawing/2014/main" val="20003"/>
                        </a:ext>
                      </a:extLst>
                    </a:gridCol>
                    <a:gridCol w="2432304">
                      <a:extLst>
                        <a:ext uri="{9D8B030D-6E8A-4147-A177-3AD203B41FA5}">
                          <a16:colId xmlns:a16="http://schemas.microsoft.com/office/drawing/2014/main" val="20004"/>
                        </a:ext>
                      </a:extLst>
                    </a:gridCol>
                    <a:gridCol w="1856232">
                      <a:extLst>
                        <a:ext uri="{9D8B030D-6E8A-4147-A177-3AD203B41FA5}">
                          <a16:colId xmlns:a16="http://schemas.microsoft.com/office/drawing/2014/main" val="20005"/>
                        </a:ext>
                      </a:extLst>
                    </a:gridCol>
                  </a:tblGrid>
                  <a:tr h="104578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蚕卵数/个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64803" t="-5233" r="-332566" b="-160465"/>
                          </a:stretch>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孵化出幼蚕所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需的时间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left)">
                                      <p:cBhvr>
                                        <p:cTn id="12" dur="500"/>
                                        <p:tgtEl>
                                          <p:spTgt spid="3">
                                            <p:bg/>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32_1#d38e2fa81?vaa=1&amp;vcp=1&amp;vis=1&amp;pid=ac3a74368&amp;color=0,0,0&amp;vtp=1&amp;vaab=1&amp;bt=1&amp;bbb=1&amp;hb=1"/>
          <p:cNvSpPr/>
          <p:nvPr/>
        </p:nvSpPr>
        <p:spPr>
          <a:xfrm>
            <a:off x="305816" y="326905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（4）从实验方案分析，丙组的蚕卵数应该是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个，作出这一判断</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的理由是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3" name="QB_5_AN.2_1#d38e2fa81.blank?vaa=1&amp;vcp=1&amp;vis=1&amp;pid=ac3a74368&amp;color=0,0,0&amp;vpa=10&amp;vtp=1&amp;vaab=1&amp;bbb=1"/>
          <p:cNvSpPr/>
          <p:nvPr/>
        </p:nvSpPr>
        <p:spPr>
          <a:xfrm>
            <a:off x="1915652" y="3840511"/>
            <a:ext cx="5006039" cy="559064"/>
          </a:xfrm>
          <a:prstGeom prst="rect">
            <a:avLst/>
          </a:prstGeom>
          <a:noFill/>
        </p:spPr>
        <p:txBody>
          <a:bodyPr wrap="square" lIns="0" tIns="0" rIns="0" bIns="0" rtlCol="0" anchor="t">
            <a:spAutoFit/>
          </a:bodyPr>
          <a:lstStyle/>
          <a:p>
            <a:pPr algn="ct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探究实验要遵循单一变量的原</a:t>
            </a: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则</a:t>
            </a:r>
            <a:endParaRPr lang="en-US" altLang="zh-CN" sz="2800" dirty="0">
              <a:solidFill>
                <a:srgbClr val="FF0000"/>
              </a:solidFill>
            </a:endParaRPr>
          </a:p>
        </p:txBody>
      </p:sp>
      <p:sp>
        <p:nvSpPr>
          <p:cNvPr id="5" name="QB_5_EX.1_1#d38e2fa81?vaa=1&amp;vcp=1&amp;vis=1&amp;pid=ac3a74368&amp;color=0,0,0&amp;vtp=1&amp;vaab=1&amp;bbb=1&amp;hb=1"/>
          <p:cNvSpPr/>
          <p:nvPr/>
        </p:nvSpPr>
        <p:spPr>
          <a:xfrm>
            <a:off x="305816" y="4510765"/>
            <a:ext cx="11279632" cy="1232325"/>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探究实验要遵循单一变量原则，即除了变量不同外其他条</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件都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应该相同。所以，丙组的蚕卵数应该是1</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000个。</a:t>
            </a:r>
            <a:endParaRPr lang="en-US" altLang="zh-CN" sz="2800" dirty="0">
              <a:solidFill>
                <a:srgbClr val="000000"/>
              </a:solidFill>
            </a:endParaRPr>
          </a:p>
        </p:txBody>
      </p:sp>
      <p:sp>
        <p:nvSpPr>
          <p:cNvPr id="6" name="QB_5_AN.2_1#d38e2fa81.blank?vaa=1&amp;vcp=1&amp;vis=1&amp;pid=ac3a74368&amp;color=0,0,0&amp;vpa=10&amp;vtp=1&amp;vaab=1&amp;bbb=1">
            <a:extLst>
              <a:ext uri="{FF2B5EF4-FFF2-40B4-BE49-F238E27FC236}">
                <a16:creationId xmlns:a16="http://schemas.microsoft.com/office/drawing/2014/main" id="{ED81F615-4116-D449-C51E-E948CD902538}"/>
              </a:ext>
            </a:extLst>
          </p:cNvPr>
          <p:cNvSpPr/>
          <p:nvPr/>
        </p:nvSpPr>
        <p:spPr>
          <a:xfrm>
            <a:off x="6514166" y="3267636"/>
            <a:ext cx="2533015"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2800" dirty="0">
              <a:solidFill>
                <a:srgbClr val="FF0000"/>
              </a:solidFill>
            </a:endParaRPr>
          </a:p>
        </p:txBody>
      </p:sp>
      <mc:AlternateContent xmlns:mc="http://schemas.openxmlformats.org/markup-compatibility/2006" xmlns:a14="http://schemas.microsoft.com/office/drawing/2010/main">
        <mc:Choice Requires="a14">
          <p:graphicFrame>
            <p:nvGraphicFramePr>
              <p:cNvPr id="7" name="QB_5_BD.22_2#d4198fbe0?colgroup=2,4,4,4,6,4&amp;vaa=1&amp;vcp=1&amp;vis=1&amp;pid=ac3a74368&amp;color=0,0,0&amp;vtp=1&amp;vaab=1&amp;bbb=1&amp;hb=1">
                <a:extLst>
                  <a:ext uri="{FF2B5EF4-FFF2-40B4-BE49-F238E27FC236}">
                    <a16:creationId xmlns:a16="http://schemas.microsoft.com/office/drawing/2014/main" id="{BF150794-E077-F4CB-4506-D2D3AFA356E0}"/>
                  </a:ext>
                </a:extLst>
              </p:cNvPr>
              <p:cNvGraphicFramePr>
                <a:graphicFrameLocks noGrp="1"/>
              </p:cNvGraphicFramePr>
              <p:nvPr>
                <p:extLst>
                  <p:ext uri="{D42A27DB-BD31-4B8C-83A1-F6EECF244321}">
                    <p14:modId xmlns:p14="http://schemas.microsoft.com/office/powerpoint/2010/main" val="3231474266"/>
                  </p:ext>
                </p:extLst>
              </p:nvPr>
            </p:nvGraphicFramePr>
            <p:xfrm>
              <a:off x="539496" y="603924"/>
              <a:ext cx="11045952" cy="2520633"/>
            </p:xfrm>
            <a:graphic>
              <a:graphicData uri="http://schemas.openxmlformats.org/drawingml/2006/table">
                <a:tbl>
                  <a:tblPr/>
                  <a:tblGrid>
                    <a:gridCol w="1188720">
                      <a:extLst>
                        <a:ext uri="{9D8B030D-6E8A-4147-A177-3AD203B41FA5}">
                          <a16:colId xmlns:a16="http://schemas.microsoft.com/office/drawing/2014/main" val="20000"/>
                        </a:ext>
                      </a:extLst>
                    </a:gridCol>
                    <a:gridCol w="1856232">
                      <a:extLst>
                        <a:ext uri="{9D8B030D-6E8A-4147-A177-3AD203B41FA5}">
                          <a16:colId xmlns:a16="http://schemas.microsoft.com/office/drawing/2014/main" val="20001"/>
                        </a:ext>
                      </a:extLst>
                    </a:gridCol>
                    <a:gridCol w="1856232">
                      <a:extLst>
                        <a:ext uri="{9D8B030D-6E8A-4147-A177-3AD203B41FA5}">
                          <a16:colId xmlns:a16="http://schemas.microsoft.com/office/drawing/2014/main" val="20002"/>
                        </a:ext>
                      </a:extLst>
                    </a:gridCol>
                    <a:gridCol w="1856232">
                      <a:extLst>
                        <a:ext uri="{9D8B030D-6E8A-4147-A177-3AD203B41FA5}">
                          <a16:colId xmlns:a16="http://schemas.microsoft.com/office/drawing/2014/main" val="20003"/>
                        </a:ext>
                      </a:extLst>
                    </a:gridCol>
                    <a:gridCol w="2432304">
                      <a:extLst>
                        <a:ext uri="{9D8B030D-6E8A-4147-A177-3AD203B41FA5}">
                          <a16:colId xmlns:a16="http://schemas.microsoft.com/office/drawing/2014/main" val="20004"/>
                        </a:ext>
                      </a:extLst>
                    </a:gridCol>
                    <a:gridCol w="1856232">
                      <a:extLst>
                        <a:ext uri="{9D8B030D-6E8A-4147-A177-3AD203B41FA5}">
                          <a16:colId xmlns:a16="http://schemas.microsoft.com/office/drawing/2014/main" val="20005"/>
                        </a:ext>
                      </a:extLst>
                    </a:gridCol>
                  </a:tblGrid>
                  <a:tr h="90578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蚕卵数/个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孵化出幼蚕所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需的时间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7" name="QB_5_BD.22_2#d4198fbe0?colgroup=2,4,4,4,6,4&amp;vaa=1&amp;vcp=1&amp;vis=1&amp;pid=ac3a74368&amp;color=0,0,0&amp;vtp=1&amp;vaab=1&amp;bbb=1&amp;hb=1">
                <a:extLst>
                  <a:ext uri="{FF2B5EF4-FFF2-40B4-BE49-F238E27FC236}">
                    <a16:creationId xmlns:a16="http://schemas.microsoft.com/office/drawing/2014/main" id="{BF150794-E077-F4CB-4506-D2D3AFA356E0}"/>
                  </a:ext>
                </a:extLst>
              </p:cNvPr>
              <p:cNvGraphicFramePr>
                <a:graphicFrameLocks noGrp="1"/>
              </p:cNvGraphicFramePr>
              <p:nvPr>
                <p:extLst>
                  <p:ext uri="{D42A27DB-BD31-4B8C-83A1-F6EECF244321}">
                    <p14:modId xmlns:p14="http://schemas.microsoft.com/office/powerpoint/2010/main" val="3231474266"/>
                  </p:ext>
                </p:extLst>
              </p:nvPr>
            </p:nvGraphicFramePr>
            <p:xfrm>
              <a:off x="539496" y="603924"/>
              <a:ext cx="11045952" cy="2520633"/>
            </p:xfrm>
            <a:graphic>
              <a:graphicData uri="http://schemas.openxmlformats.org/drawingml/2006/table">
                <a:tbl>
                  <a:tblPr/>
                  <a:tblGrid>
                    <a:gridCol w="1188720">
                      <a:extLst>
                        <a:ext uri="{9D8B030D-6E8A-4147-A177-3AD203B41FA5}">
                          <a16:colId xmlns:a16="http://schemas.microsoft.com/office/drawing/2014/main" val="20000"/>
                        </a:ext>
                      </a:extLst>
                    </a:gridCol>
                    <a:gridCol w="1856232">
                      <a:extLst>
                        <a:ext uri="{9D8B030D-6E8A-4147-A177-3AD203B41FA5}">
                          <a16:colId xmlns:a16="http://schemas.microsoft.com/office/drawing/2014/main" val="20001"/>
                        </a:ext>
                      </a:extLst>
                    </a:gridCol>
                    <a:gridCol w="1856232">
                      <a:extLst>
                        <a:ext uri="{9D8B030D-6E8A-4147-A177-3AD203B41FA5}">
                          <a16:colId xmlns:a16="http://schemas.microsoft.com/office/drawing/2014/main" val="20002"/>
                        </a:ext>
                      </a:extLst>
                    </a:gridCol>
                    <a:gridCol w="1856232">
                      <a:extLst>
                        <a:ext uri="{9D8B030D-6E8A-4147-A177-3AD203B41FA5}">
                          <a16:colId xmlns:a16="http://schemas.microsoft.com/office/drawing/2014/main" val="20003"/>
                        </a:ext>
                      </a:extLst>
                    </a:gridCol>
                    <a:gridCol w="2432304">
                      <a:extLst>
                        <a:ext uri="{9D8B030D-6E8A-4147-A177-3AD203B41FA5}">
                          <a16:colId xmlns:a16="http://schemas.microsoft.com/office/drawing/2014/main" val="20004"/>
                        </a:ext>
                      </a:extLst>
                    </a:gridCol>
                    <a:gridCol w="1856232">
                      <a:extLst>
                        <a:ext uri="{9D8B030D-6E8A-4147-A177-3AD203B41FA5}">
                          <a16:colId xmlns:a16="http://schemas.microsoft.com/office/drawing/2014/main" val="20005"/>
                        </a:ext>
                      </a:extLst>
                    </a:gridCol>
                  </a:tblGrid>
                  <a:tr h="104578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蚕卵数/个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64803" t="-5233" r="-332566" b="-160465"/>
                          </a:stretch>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孵化出幼蚕所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需的时间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QB_5_BD.37_1#195ba8aff?vaa=1&amp;vcp=1&amp;vis=1&amp;pid=ac3a74368&amp;color=0,0,0&amp;vtp=1&amp;vaab=1&amp;bbb=1&amp;hb=1"/>
          <p:cNvSpPr/>
          <p:nvPr/>
        </p:nvSpPr>
        <p:spPr>
          <a:xfrm>
            <a:off x="447421" y="313276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（5）根据实验结果，请你从提高蚕卵孵化率的角度，给蚕农提出一条</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合理的建议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2" name="QB_5_BD.22_2#d4198fbe0?colgroup=2,4,4,4,6,4&amp;vaa=1&amp;vcp=1&amp;vis=1&amp;pid=ac3a74368&amp;color=0,0,0&amp;vtp=1&amp;vaab=1&amp;bbb=1&amp;hb=1">
                <a:extLst>
                  <a:ext uri="{FF2B5EF4-FFF2-40B4-BE49-F238E27FC236}">
                    <a16:creationId xmlns:a16="http://schemas.microsoft.com/office/drawing/2014/main" id="{E9E23C7A-BDFE-7E6C-7184-FA5CAAB563BA}"/>
                  </a:ext>
                </a:extLst>
              </p:cNvPr>
              <p:cNvGraphicFramePr>
                <a:graphicFrameLocks noGrp="1"/>
              </p:cNvGraphicFramePr>
              <p:nvPr>
                <p:extLst>
                  <p:ext uri="{D42A27DB-BD31-4B8C-83A1-F6EECF244321}">
                    <p14:modId xmlns:p14="http://schemas.microsoft.com/office/powerpoint/2010/main" val="3231474266"/>
                  </p:ext>
                </p:extLst>
              </p:nvPr>
            </p:nvGraphicFramePr>
            <p:xfrm>
              <a:off x="539496" y="603924"/>
              <a:ext cx="11045952" cy="2520633"/>
            </p:xfrm>
            <a:graphic>
              <a:graphicData uri="http://schemas.openxmlformats.org/drawingml/2006/table">
                <a:tbl>
                  <a:tblPr/>
                  <a:tblGrid>
                    <a:gridCol w="1188720">
                      <a:extLst>
                        <a:ext uri="{9D8B030D-6E8A-4147-A177-3AD203B41FA5}">
                          <a16:colId xmlns:a16="http://schemas.microsoft.com/office/drawing/2014/main" val="20000"/>
                        </a:ext>
                      </a:extLst>
                    </a:gridCol>
                    <a:gridCol w="1856232">
                      <a:extLst>
                        <a:ext uri="{9D8B030D-6E8A-4147-A177-3AD203B41FA5}">
                          <a16:colId xmlns:a16="http://schemas.microsoft.com/office/drawing/2014/main" val="20001"/>
                        </a:ext>
                      </a:extLst>
                    </a:gridCol>
                    <a:gridCol w="1856232">
                      <a:extLst>
                        <a:ext uri="{9D8B030D-6E8A-4147-A177-3AD203B41FA5}">
                          <a16:colId xmlns:a16="http://schemas.microsoft.com/office/drawing/2014/main" val="20002"/>
                        </a:ext>
                      </a:extLst>
                    </a:gridCol>
                    <a:gridCol w="1856232">
                      <a:extLst>
                        <a:ext uri="{9D8B030D-6E8A-4147-A177-3AD203B41FA5}">
                          <a16:colId xmlns:a16="http://schemas.microsoft.com/office/drawing/2014/main" val="20003"/>
                        </a:ext>
                      </a:extLst>
                    </a:gridCol>
                    <a:gridCol w="2432304">
                      <a:extLst>
                        <a:ext uri="{9D8B030D-6E8A-4147-A177-3AD203B41FA5}">
                          <a16:colId xmlns:a16="http://schemas.microsoft.com/office/drawing/2014/main" val="20004"/>
                        </a:ext>
                      </a:extLst>
                    </a:gridCol>
                    <a:gridCol w="1856232">
                      <a:extLst>
                        <a:ext uri="{9D8B030D-6E8A-4147-A177-3AD203B41FA5}">
                          <a16:colId xmlns:a16="http://schemas.microsoft.com/office/drawing/2014/main" val="20005"/>
                        </a:ext>
                      </a:extLst>
                    </a:gridCol>
                  </a:tblGrid>
                  <a:tr h="90578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蚕卵数/个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孵化出幼蚕所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需的时间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138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2" name="QB_5_BD.22_2#d4198fbe0?colgroup=2,4,4,4,6,4&amp;vaa=1&amp;vcp=1&amp;vis=1&amp;pid=ac3a74368&amp;color=0,0,0&amp;vtp=1&amp;vaab=1&amp;bbb=1&amp;hb=1">
                <a:extLst>
                  <a:ext uri="{FF2B5EF4-FFF2-40B4-BE49-F238E27FC236}">
                    <a16:creationId xmlns:a16="http://schemas.microsoft.com/office/drawing/2014/main" id="{E9E23C7A-BDFE-7E6C-7184-FA5CAAB563BA}"/>
                  </a:ext>
                </a:extLst>
              </p:cNvPr>
              <p:cNvGraphicFramePr>
                <a:graphicFrameLocks noGrp="1"/>
              </p:cNvGraphicFramePr>
              <p:nvPr>
                <p:extLst>
                  <p:ext uri="{D42A27DB-BD31-4B8C-83A1-F6EECF244321}">
                    <p14:modId xmlns:p14="http://schemas.microsoft.com/office/powerpoint/2010/main" val="3231474266"/>
                  </p:ext>
                </p:extLst>
              </p:nvPr>
            </p:nvGraphicFramePr>
            <p:xfrm>
              <a:off x="539496" y="603924"/>
              <a:ext cx="11045952" cy="2520633"/>
            </p:xfrm>
            <a:graphic>
              <a:graphicData uri="http://schemas.openxmlformats.org/drawingml/2006/table">
                <a:tbl>
                  <a:tblPr/>
                  <a:tblGrid>
                    <a:gridCol w="1188720">
                      <a:extLst>
                        <a:ext uri="{9D8B030D-6E8A-4147-A177-3AD203B41FA5}">
                          <a16:colId xmlns:a16="http://schemas.microsoft.com/office/drawing/2014/main" val="20000"/>
                        </a:ext>
                      </a:extLst>
                    </a:gridCol>
                    <a:gridCol w="1856232">
                      <a:extLst>
                        <a:ext uri="{9D8B030D-6E8A-4147-A177-3AD203B41FA5}">
                          <a16:colId xmlns:a16="http://schemas.microsoft.com/office/drawing/2014/main" val="20001"/>
                        </a:ext>
                      </a:extLst>
                    </a:gridCol>
                    <a:gridCol w="1856232">
                      <a:extLst>
                        <a:ext uri="{9D8B030D-6E8A-4147-A177-3AD203B41FA5}">
                          <a16:colId xmlns:a16="http://schemas.microsoft.com/office/drawing/2014/main" val="20002"/>
                        </a:ext>
                      </a:extLst>
                    </a:gridCol>
                    <a:gridCol w="1856232">
                      <a:extLst>
                        <a:ext uri="{9D8B030D-6E8A-4147-A177-3AD203B41FA5}">
                          <a16:colId xmlns:a16="http://schemas.microsoft.com/office/drawing/2014/main" val="20003"/>
                        </a:ext>
                      </a:extLst>
                    </a:gridCol>
                    <a:gridCol w="2432304">
                      <a:extLst>
                        <a:ext uri="{9D8B030D-6E8A-4147-A177-3AD203B41FA5}">
                          <a16:colId xmlns:a16="http://schemas.microsoft.com/office/drawing/2014/main" val="20004"/>
                        </a:ext>
                      </a:extLst>
                    </a:gridCol>
                    <a:gridCol w="1856232">
                      <a:extLst>
                        <a:ext uri="{9D8B030D-6E8A-4147-A177-3AD203B41FA5}">
                          <a16:colId xmlns:a16="http://schemas.microsoft.com/office/drawing/2014/main" val="20005"/>
                        </a:ext>
                      </a:extLst>
                    </a:gridCol>
                  </a:tblGrid>
                  <a:tr h="104578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蚕卵数/个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64803" t="-5233" r="-332566" b="-160465"/>
                          </a:stretch>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孵化出幼蚕所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需的时间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孵化率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91617">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sp>
            <p:nvSpPr>
              <p:cNvPr id="3" name="QB_5_AN.2_1#d38e2fa81.blank?vaa=1&amp;vcp=1&amp;vis=1&amp;pid=ac3a74368&amp;color=0,0,0&amp;vpa=10&amp;vtp=1&amp;vaab=1&amp;bbb=1"/>
              <p:cNvSpPr/>
              <p:nvPr/>
            </p:nvSpPr>
            <p:spPr>
              <a:xfrm>
                <a:off x="2168899" y="3767134"/>
                <a:ext cx="4876165" cy="553720"/>
              </a:xfrm>
              <a:prstGeom prst="rect">
                <a:avLst/>
              </a:prstGeom>
              <a:noFill/>
            </p:spPr>
            <p:txBody>
              <a:bodyPr wrap="none" lIns="0" tIns="0" rIns="0" bIns="0" rtlCol="0" anchor="t"/>
              <a:lstStyle/>
              <a:p>
                <a:pPr algn="ct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孵化温度控制在</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oMath>
                </a14:m>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左</a:t>
                </a:r>
                <a:endParaRPr lang="en-US" altLang="zh-CN" sz="2800" dirty="0">
                  <a:solidFill>
                    <a:srgbClr val="FF0000"/>
                  </a:solidFill>
                </a:endParaRPr>
              </a:p>
              <a:p>
                <a:pPr algn="ctr" latinLnBrk="1">
                  <a:lnSpc>
                    <a:spcPts val="4900"/>
                  </a:lnSpc>
                </a:pPr>
                <a:endPar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p:txBody>
          </p:sp>
        </mc:Choice>
        <mc:Fallback xmlns="">
          <p:sp>
            <p:nvSpPr>
              <p:cNvPr id="3" name="QB_5_AN.2_1#d38e2fa81.blank?vaa=1&amp;vcp=1&amp;vis=1&amp;pid=ac3a74368&amp;color=0,0,0&amp;vpa=10&amp;vtp=1&amp;vaab=1&amp;bbb=1"/>
              <p:cNvSpPr>
                <a:spLocks noRot="1" noChangeAspect="1" noMove="1" noResize="1" noEditPoints="1" noAdjustHandles="1" noChangeArrowheads="1" noChangeShapeType="1" noTextEdit="1"/>
              </p:cNvSpPr>
              <p:nvPr/>
            </p:nvSpPr>
            <p:spPr>
              <a:xfrm>
                <a:off x="2168899" y="3767134"/>
                <a:ext cx="4876165" cy="553720"/>
              </a:xfrm>
              <a:prstGeom prst="rect">
                <a:avLst/>
              </a:prstGeom>
              <a:blipFill>
                <a:blip r:embed="rId4"/>
                <a:stretch>
                  <a:fillRect t="-1099" b="-3406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EX.4_1#195ba8aff?vaa=1&amp;vcp=1&amp;vis=1&amp;pid=ac3a74368&amp;color=0,0,0&amp;vtp=1&amp;vaab=1&amp;bbb=1&amp;hb=1"/>
              <p:cNvSpPr/>
              <p:nvPr/>
            </p:nvSpPr>
            <p:spPr>
              <a:xfrm>
                <a:off x="447421" y="4319433"/>
                <a:ext cx="11109960" cy="1232325"/>
              </a:xfrm>
              <a:prstGeom prst="rect">
                <a:avLst/>
              </a:prstGeom>
              <a:noFill/>
            </p:spPr>
            <p:txBody>
              <a:bodyPr wrap="square" lIns="0" tIns="0" rIns="0" bIns="0" rtlCol="0" anchor="t">
                <a:spAutoFit/>
              </a:bodyPr>
              <a:lstStyle/>
              <a:p>
                <a:pPr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根据实验结果可知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时蚕卵孵化率最高</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(98%)</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，孵</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化温度应控制在</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 ℃</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左右。</a:t>
                </a:r>
                <a:endParaRPr lang="en-US" altLang="zh-CN" sz="2800" dirty="0">
                  <a:solidFill>
                    <a:srgbClr val="000000"/>
                  </a:solidFill>
                </a:endParaRPr>
              </a:p>
            </p:txBody>
          </p:sp>
        </mc:Choice>
        <mc:Fallback xmlns="">
          <p:sp>
            <p:nvSpPr>
              <p:cNvPr id="9" name="QB_5_EX.4_1#195ba8aff?vaa=1&amp;vcp=1&amp;vis=1&amp;pid=ac3a74368&amp;color=0,0,0&amp;vtp=1&amp;vaab=1&amp;bbb=1&amp;hb=1"/>
              <p:cNvSpPr>
                <a:spLocks noRot="1" noChangeAspect="1" noMove="1" noResize="1" noEditPoints="1" noAdjustHandles="1" noChangeArrowheads="1" noChangeShapeType="1" noTextEdit="1"/>
              </p:cNvSpPr>
              <p:nvPr/>
            </p:nvSpPr>
            <p:spPr>
              <a:xfrm>
                <a:off x="447421" y="4319433"/>
                <a:ext cx="11109960" cy="1232325"/>
              </a:xfrm>
              <a:prstGeom prst="rect">
                <a:avLst/>
              </a:prstGeom>
              <a:blipFill>
                <a:blip r:embed="rId5"/>
                <a:stretch>
                  <a:fillRect l="-1920" r="-1371" b="-1435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40_1#2504c4b4c?vaa=1&amp;vcp=1&amp;vis=1&amp;pid=3ca40456f&amp;color=0,0,0&amp;vtp=1&amp;vaab=1&amp;bt=1&amp;bbb=1&amp;hb=1"/>
          <p:cNvSpPr/>
          <p:nvPr/>
        </p:nvSpPr>
        <p:spPr>
          <a:xfrm>
            <a:off x="539496" y="379042"/>
            <a:ext cx="11109960" cy="1674754"/>
          </a:xfrm>
          <a:prstGeom prst="rect">
            <a:avLst/>
          </a:prstGeom>
          <a:noFill/>
        </p:spPr>
        <p:txBody>
          <a:bodyPr wrap="square" lIns="0" tIns="0" rIns="0" bIns="0" rtlCol="0" anchor="t">
            <a:spAutoFit/>
          </a:bodyPr>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命题解读3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湖南张家界·一模改编）</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创新题·植物栽培类</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某校</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在开</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展“建设绿色校园”跨学科实践活动中，有小组实施“利用小菜园为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校园</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增绿”的项目，为提高蔬菜的产量，同学们进行了探究活动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3" name="QB_5_BD.42_1#a37b7b527?vaa=1&amp;vcp=1&amp;vis=1&amp;pid=2504c4b4c&amp;color=0,0,0&amp;vtp=1&amp;vaab=1&amp;bt=1&amp;bbb=1&amp;hb=1"/>
          <p:cNvSpPr/>
          <p:nvPr/>
        </p:nvSpPr>
        <p:spPr>
          <a:xfrm>
            <a:off x="539496" y="2117491"/>
            <a:ext cx="11109960" cy="1849057"/>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（1）同学们种植的小白菜生长周期约为60天，幼苗出土20天左右移栽</a:t>
            </a:r>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到实验槽进行相关实验。移栽时可以采取的提高成活率的措施有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45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（答出一点即可）。</a:t>
            </a:r>
            <a:endParaRPr lang="en-US" altLang="zh-CN" sz="2800" dirty="0"/>
          </a:p>
        </p:txBody>
      </p:sp>
      <p:sp>
        <p:nvSpPr>
          <p:cNvPr id="4" name="QO_4_EX.1_1#2504c4b4c?vaa=1&amp;vcp=1&amp;vis=1&amp;pid=3ca40456f&amp;color=0,0,0&amp;vtp=1&amp;vaab=1&amp;bbb=1&amp;hb=1">
            <a:extLst>
              <a:ext uri="{FF2B5EF4-FFF2-40B4-BE49-F238E27FC236}">
                <a16:creationId xmlns:a16="http://schemas.microsoft.com/office/drawing/2014/main" id="{53E16156-A7D6-1F2E-11A5-DC63EDC3E545}"/>
              </a:ext>
            </a:extLst>
          </p:cNvPr>
          <p:cNvSpPr/>
          <p:nvPr/>
        </p:nvSpPr>
        <p:spPr>
          <a:xfrm>
            <a:off x="427736" y="3966548"/>
            <a:ext cx="11109960" cy="2251835"/>
          </a:xfrm>
          <a:prstGeom prst="rect">
            <a:avLst/>
          </a:prstGeom>
          <a:noFill/>
        </p:spPr>
        <p:txBody>
          <a:bodyPr wrap="square" lIns="0" tIns="0" rIns="0" bIns="0" rtlCol="0" anchor="t">
            <a:spAutoFit/>
          </a:bodyPr>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解答此类试题要考虑“结构与功能”“物质与能量”“</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因果关系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学科概念，设计恰当的装置，以满足生物生长的需要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移栽植物时带土移栽可保护根毛和幼根，阴天或傍晚移栽</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幼苗</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可以减弱蒸腾作用，减少水分散失，以上方法均可提高成活率</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5" name="QB_5_AN.44_1#a37b7b527.blank?vaa=1&amp;vcp=1&amp;vis=1&amp;pid=2504c4b4c&amp;color=0,0,0&amp;vpa=13&amp;vtp=1&amp;vaab=1&amp;bbb=1&amp;hb=1">
            <a:extLst>
              <a:ext uri="{FF2B5EF4-FFF2-40B4-BE49-F238E27FC236}">
                <a16:creationId xmlns:a16="http://schemas.microsoft.com/office/drawing/2014/main" id="{F50FBBF9-6B20-BBC1-BF8D-7F6A563D78BB}"/>
              </a:ext>
            </a:extLst>
          </p:cNvPr>
          <p:cNvSpPr/>
          <p:nvPr/>
        </p:nvSpPr>
        <p:spPr>
          <a:xfrm>
            <a:off x="505087" y="2541233"/>
            <a:ext cx="11109960" cy="1218860"/>
          </a:xfrm>
          <a:prstGeom prst="rect">
            <a:avLst/>
          </a:prstGeom>
          <a:noFill/>
        </p:spPr>
        <p:txBody>
          <a:bodyPr wrap="square" lIns="0" tIns="0" rIns="0" bIns="0" rtlCol="0" anchor="t">
            <a:spAutoFit/>
          </a:bodyPr>
          <a:lstStyle/>
          <a:p>
            <a:pPr latinLnBrk="1">
              <a:lnSpc>
                <a:spcPct val="15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遮阴处理、根部带土移栽等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46_1#bb664eb37?sp=1&amp;vaa=1&amp;vcp=1&amp;vis=1&amp;pid=2504c4b4c&amp;color=0,0,0&amp;vtp=1&amp;vaab=1&amp;bt=1&amp;bbb=1&amp;hb=1"/>
          <p:cNvSpPr/>
          <p:nvPr/>
        </p:nvSpPr>
        <p:spPr>
          <a:xfrm>
            <a:off x="539496" y="43281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（2）菜园采用滴灌方式浇水，水中含氧量是否会影响蔬菜产量呢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学们研究了不同增氧滴灌方式对小白菜产量的影响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O_5_BD.46_2#bb664eb37?sp=1&amp;vaa=1&amp;vcp=1&amp;vis=1&amp;pid=2504c4b4c&amp;color=0,0,0&amp;vtp=1&amp;vaab=1&amp;bbb=1"/>
          <p:cNvSpPr/>
          <p:nvPr/>
        </p:nvSpPr>
        <p:spPr>
          <a:xfrm>
            <a:off x="539750" y="1634459"/>
            <a:ext cx="11109960" cy="438785"/>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实验方案表</a:t>
            </a:r>
            <a:endParaRPr lang="en-US" altLang="zh-CN" sz="2800" dirty="0"/>
          </a:p>
        </p:txBody>
      </p:sp>
      <p:graphicFrame>
        <p:nvGraphicFramePr>
          <p:cNvPr id="22" name="QO_5_BD.46_3#bb664eb37?colgroup=3,12,7,5&amp;vaa=1&amp;vcp=1&amp;vis=1&amp;pid=2504c4b4c&amp;color=0,0,0&amp;vtp=1&amp;vaab=1&amp;bbb=1"/>
          <p:cNvGraphicFramePr>
            <a:graphicFrameLocks noGrp="1"/>
          </p:cNvGraphicFramePr>
          <p:nvPr>
            <p:extLst>
              <p:ext uri="{D42A27DB-BD31-4B8C-83A1-F6EECF244321}">
                <p14:modId xmlns:p14="http://schemas.microsoft.com/office/powerpoint/2010/main" val="3156767211"/>
              </p:ext>
            </p:extLst>
          </p:nvPr>
        </p:nvGraphicFramePr>
        <p:xfrm>
          <a:off x="539496" y="2257425"/>
          <a:ext cx="11064240" cy="1961833"/>
        </p:xfrm>
        <a:graphic>
          <a:graphicData uri="http://schemas.openxmlformats.org/drawingml/2006/table">
            <a:tbl>
              <a:tblPr/>
              <a:tblGrid>
                <a:gridCol w="1444752">
                  <a:extLst>
                    <a:ext uri="{9D8B030D-6E8A-4147-A177-3AD203B41FA5}">
                      <a16:colId xmlns:a16="http://schemas.microsoft.com/office/drawing/2014/main" val="20000"/>
                    </a:ext>
                  </a:extLst>
                </a:gridCol>
                <a:gridCol w="4581144">
                  <a:extLst>
                    <a:ext uri="{9D8B030D-6E8A-4147-A177-3AD203B41FA5}">
                      <a16:colId xmlns:a16="http://schemas.microsoft.com/office/drawing/2014/main" val="20001"/>
                    </a:ext>
                  </a:extLst>
                </a:gridCol>
                <a:gridCol w="3008376">
                  <a:extLst>
                    <a:ext uri="{9D8B030D-6E8A-4147-A177-3AD203B41FA5}">
                      <a16:colId xmlns:a16="http://schemas.microsoft.com/office/drawing/2014/main" val="20002"/>
                    </a:ext>
                  </a:extLst>
                </a:gridCol>
                <a:gridCol w="2029968">
                  <a:extLst>
                    <a:ext uri="{9D8B030D-6E8A-4147-A177-3AD203B41FA5}">
                      <a16:colId xmlns:a16="http://schemas.microsoft.com/office/drawing/2014/main" val="20003"/>
                    </a:ext>
                  </a:extLst>
                </a:gridCol>
              </a:tblGrid>
              <a:tr h="4037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水处理方式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小白菜</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数量/株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浇水频率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702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物理增氧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利用仪器震动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702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化学增氧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加入化学药品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702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无增氧处理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4" name="QO_5_BD.46_4#bb664eb37?iti=1&amp;vaa=1&amp;vcp=1&amp;vis=1&amp;pid=2504c4b4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73096" y="4263389"/>
            <a:ext cx="3611133" cy="19215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BD.46_5#bb664eb37?iti=1&amp;vaa=1&amp;vcp=1&amp;vis=1&amp;pid=2504c4b4c&amp;color=0,0,0&amp;vtp=1&amp;vaab=1&amp;bbb=1"/>
          <p:cNvSpPr/>
          <p:nvPr/>
        </p:nvSpPr>
        <p:spPr>
          <a:xfrm>
            <a:off x="3846227" y="5830284"/>
            <a:ext cx="328136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实验装置示意图</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47_1#35de8d55b?iti=2&amp;htil=5&amp;vaa=1&amp;vcp=1&amp;vis=1&amp;pid=bb664eb37&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36408" y="625826"/>
            <a:ext cx="3803904" cy="2057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47_2#35de8d55b?iti=2&amp;htil=5&amp;vaa=1&amp;vcp=1&amp;vis=1&amp;pid=bb664eb37&amp;color=0,0,0&amp;vtp=1&amp;vaab=1&amp;bbb=1"/>
          <p:cNvSpPr/>
          <p:nvPr/>
        </p:nvSpPr>
        <p:spPr>
          <a:xfrm>
            <a:off x="8097679" y="2810226"/>
            <a:ext cx="3281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实验装置示意图</a:t>
            </a:r>
            <a:endParaRPr lang="en-US" altLang="zh-CN" sz="2800" dirty="0"/>
          </a:p>
        </p:txBody>
      </p:sp>
      <p:sp>
        <p:nvSpPr>
          <p:cNvPr id="4" name="QB_6_BD.47_3#35de8d55b?htil=5&amp;vaa=1&amp;vcp=1&amp;vis=1&amp;pid=bb664eb37&amp;color=0,0,0&amp;vtp=1&amp;vaab=1&amp;bt=1&amp;bbb=1&amp;hb=1&amp;hs=1"/>
          <p:cNvSpPr/>
          <p:nvPr/>
        </p:nvSpPr>
        <p:spPr>
          <a:xfrm>
            <a:off x="539496" y="791359"/>
            <a:ext cx="717804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①针对待研究问题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，他们作出的假设是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49_1#35de8d55b.blank?vaa=1&amp;vcp=1&amp;vis=1&amp;pid=bb664eb37&amp;color=0,0,0&amp;vpa=14&amp;vtp=1&amp;vaab=1&amp;bbb=1&amp;hb=1"/>
          <p:cNvSpPr/>
          <p:nvPr/>
        </p:nvSpPr>
        <p:spPr>
          <a:xfrm>
            <a:off x="494859" y="791359"/>
            <a:ext cx="7267314" cy="1865191"/>
          </a:xfrm>
          <a:prstGeom prst="rect">
            <a:avLst/>
          </a:prstGeom>
          <a:noFill/>
        </p:spPr>
        <p:txBody>
          <a:bodyPr wrap="square" lIns="0" tIns="0" rIns="0" bIns="0" rtlCol="0" anchor="t">
            <a:spAutoFit/>
          </a:bodyPr>
          <a:lstStyle/>
          <a:p>
            <a:pPr latinLnBrk="1">
              <a:lnSpc>
                <a:spcPct val="15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水中含氧量会影响蔬菜产量，含氧量增加能提高蔬菜产量</a:t>
            </a:r>
            <a:endParaRPr lang="en-US" altLang="zh-CN" sz="2800" dirty="0"/>
          </a:p>
        </p:txBody>
      </p:sp>
      <p:sp>
        <p:nvSpPr>
          <p:cNvPr id="6" name="QB_6_EX.1_1#35de8d55b?htil=5&amp;vaa=1&amp;vcp=1&amp;vis=1&amp;pid=bb664eb37&amp;color=0,0,0&amp;vtp=1&amp;vaab=1&amp;bbb=1&amp;hb=1&amp;hs=1"/>
          <p:cNvSpPr/>
          <p:nvPr/>
        </p:nvSpPr>
        <p:spPr>
          <a:xfrm>
            <a:off x="539495" y="3580066"/>
            <a:ext cx="11186339" cy="2540375"/>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作出假设是在观察和知识经验的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基础</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上，参考有关资料，对提出的问题作出肯定</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或否定的回答。本实验研究的问题是水中含氧量是否会影响蔬菜产量呢</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此可以作出假设：水中含氧量会影响蔬菜产量，含氧量增加能提高</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蔬菜</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产量</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da4aa257f.fixed?vcp=1&amp;color=0,170,129&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00AA81"/>
                </a:solidFill>
                <a:latin typeface="微软雅黑" panose="020B0503020204020204" pitchFamily="34" charset="-122"/>
                <a:ea typeface="微软雅黑" panose="020B0503020204020204" pitchFamily="34" charset="-122"/>
                <a:cs typeface="微软雅黑" panose="020B0503020204020204" pitchFamily="34" charset="-120"/>
              </a:rPr>
              <a:t>复习讲练</a:t>
            </a:r>
            <a:endParaRPr lang="en-US" altLang="zh-CN" sz="5000" dirty="0"/>
          </a:p>
        </p:txBody>
      </p:sp>
      <p:sp>
        <p:nvSpPr>
          <p:cNvPr id="3" name="C_1_BD#da4aa257f.fixed?vcp=1&amp;color=0,0,0&amp;vtp=1&amp;vaab=1&amp;bbb=1"/>
          <p:cNvSpPr/>
          <p:nvPr/>
        </p:nvSpPr>
        <p:spPr>
          <a:xfrm>
            <a:off x="265176" y="2990088"/>
            <a:ext cx="11585448" cy="832104"/>
          </a:xfrm>
          <a:prstGeom prst="rect">
            <a:avLst/>
          </a:prstGeom>
          <a:noFill/>
        </p:spPr>
        <p:txBody>
          <a:bodyPr wrap="none" lIns="0" tIns="0" rIns="0" bIns="0" rtlCol="0" anchor="ctr"/>
          <a:lstStyle/>
          <a:p>
            <a:pPr algn="ctr" latinLnBrk="1">
              <a:lnSpc>
                <a:spcPts val="5400"/>
              </a:lnSpc>
            </a:pPr>
            <a:r>
              <a:rPr lang="en-US" altLang="zh-CN"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第二篇</a:t>
            </a:r>
            <a:r>
              <a:rPr lang="en-US" altLang="zh-CN" sz="44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中考专题突破</a:t>
            </a:r>
            <a:endParaRPr lang="en-US" altLang="zh-CN" sz="44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51_1#5805c3e02?iti=3&amp;htil=6&amp;vaa=1&amp;vcp=1&amp;vis=1&amp;pid=bb664eb37&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66342" y="613893"/>
            <a:ext cx="4334256" cy="23500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51_2#5805c3e02?iti=3&amp;htil=6&amp;vaa=1&amp;vcp=1&amp;vis=1&amp;pid=bb664eb37&amp;color=0,0,0&amp;vtp=1&amp;vaab=1&amp;bbb=1"/>
          <p:cNvSpPr/>
          <p:nvPr/>
        </p:nvSpPr>
        <p:spPr>
          <a:xfrm>
            <a:off x="7599152" y="2898420"/>
            <a:ext cx="3281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实验装置示意图</a:t>
            </a:r>
            <a:endParaRPr lang="en-US" altLang="zh-CN" sz="2800" dirty="0"/>
          </a:p>
        </p:txBody>
      </p:sp>
      <mc:AlternateContent xmlns:mc="http://schemas.openxmlformats.org/markup-compatibility/2006" xmlns:a14="http://schemas.microsoft.com/office/drawing/2010/main">
        <mc:Choice Requires="a14">
          <p:sp>
            <p:nvSpPr>
              <p:cNvPr id="4" name="QB_6_BD.51_3#5805c3e02?htil=6&amp;vaa=1&amp;vcp=1&amp;vis=1&amp;pid=bb664eb37&amp;color=0,0,0&amp;vtp=1&amp;vaab=1&amp;bt=1&amp;bbb=1&amp;hb=1&amp;hs=1"/>
              <p:cNvSpPr/>
              <p:nvPr/>
            </p:nvSpPr>
            <p:spPr>
              <a:xfrm>
                <a:off x="539496" y="1283557"/>
                <a:ext cx="664768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实验方案表中，起对照作用的是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6_BD.51_3#5805c3e02?htil=6&amp;vaa=1&amp;vcp=1&amp;vis=1&amp;pid=bb664eb37&amp;color=0,0,0&amp;vtp=1&amp;vaab=1&amp;bt=1&amp;bbb=1&amp;hb=1&amp;hs=1"/>
              <p:cNvSpPr>
                <a:spLocks noRot="1" noChangeAspect="1" noMove="1" noResize="1" noEditPoints="1" noAdjustHandles="1" noChangeArrowheads="1" noChangeShapeType="1" noTextEdit="1"/>
              </p:cNvSpPr>
              <p:nvPr/>
            </p:nvSpPr>
            <p:spPr>
              <a:xfrm>
                <a:off x="539496" y="1283557"/>
                <a:ext cx="6647688" cy="1201357"/>
              </a:xfrm>
              <a:prstGeom prst="rect">
                <a:avLst/>
              </a:prstGeom>
              <a:blipFill rotWithShape="1">
                <a:blip r:embed="rId4"/>
                <a:stretch>
                  <a:fillRect l="-6" t="-18" r="-445" b="-5695"/>
                </a:stretch>
              </a:blipFill>
            </p:spPr>
            <p:txBody>
              <a:bodyPr/>
              <a:lstStyle/>
              <a:p>
                <a:r>
                  <a:rPr lang="zh-CN" altLang="en-US">
                    <a:noFill/>
                  </a:rPr>
                  <a:t> </a:t>
                </a:r>
              </a:p>
            </p:txBody>
          </p:sp>
        </mc:Fallback>
      </mc:AlternateContent>
      <p:sp>
        <p:nvSpPr>
          <p:cNvPr id="5" name="QB_6_AN.53_1#5805c3e02.blank?vaa=1&amp;vcp=1&amp;vis=1&amp;pid=bb664eb37&amp;color=0,0,0&amp;vpa=15&amp;vtp=1&amp;vaab=1"/>
          <p:cNvSpPr/>
          <p:nvPr/>
        </p:nvSpPr>
        <p:spPr>
          <a:xfrm>
            <a:off x="4829363" y="1283557"/>
            <a:ext cx="2593414" cy="567690"/>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7" name="QB_6_EX.1_1#5805c3e02?htil=6&amp;vaa=1&amp;vcp=1&amp;vis=1&amp;pid=bb664eb37&amp;color=0,0,0&amp;vtp=1&amp;vaab=1&amp;bbb=1&amp;hb=1&amp;hs=1"/>
              <p:cNvSpPr/>
              <p:nvPr/>
            </p:nvSpPr>
            <p:spPr>
              <a:xfrm>
                <a:off x="407670" y="3683224"/>
                <a:ext cx="11092255" cy="2540375"/>
              </a:xfrm>
              <a:prstGeom prst="rect">
                <a:avLst/>
              </a:prstGeom>
              <a:noFill/>
            </p:spPr>
            <p:txBody>
              <a:bodyPr wrap="square" lIns="0" tIns="0" rIns="0" bIns="0" rtlCol="0" anchor="t">
                <a:spAutoFit/>
              </a:bodyPr>
              <a:lstStyle/>
              <a:p>
                <a:pPr algn="l"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为确保实验组的结果是仅由水处理方式不同引起的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要用同样的研究对象，另外设置不作上述处理的一组事物进</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行观</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察，这样的未作实验处理的一组事物</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称为对照组。因此，对照组是C组</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”应为1次/3天，控制单一变量</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7" name="QB_6_EX.1_1#5805c3e02?htil=6&amp;vaa=1&amp;vcp=1&amp;vis=1&amp;pid=bb664eb37&amp;color=0,0,0&amp;vtp=1&amp;vaab=1&amp;bbb=1&amp;hb=1&amp;hs=1"/>
              <p:cNvSpPr>
                <a:spLocks noRot="1" noChangeAspect="1" noMove="1" noResize="1" noEditPoints="1" noAdjustHandles="1" noChangeArrowheads="1" noChangeShapeType="1" noTextEdit="1"/>
              </p:cNvSpPr>
              <p:nvPr/>
            </p:nvSpPr>
            <p:spPr>
              <a:xfrm>
                <a:off x="407670" y="3683224"/>
                <a:ext cx="11092255" cy="2540375"/>
              </a:xfrm>
              <a:prstGeom prst="rect">
                <a:avLst/>
              </a:prstGeom>
              <a:blipFill>
                <a:blip r:embed="rId5"/>
                <a:stretch>
                  <a:fillRect l="-1979" r="-1045" b="-7434"/>
                </a:stretch>
              </a:blipFill>
            </p:spPr>
            <p:txBody>
              <a:bodyPr/>
              <a:lstStyle/>
              <a:p>
                <a:r>
                  <a:rPr lang="zh-CN" altLang="en-US">
                    <a:noFill/>
                  </a:rPr>
                  <a:t> </a:t>
                </a:r>
              </a:p>
            </p:txBody>
          </p:sp>
        </mc:Fallback>
      </mc:AlternateContent>
      <p:sp>
        <p:nvSpPr>
          <p:cNvPr id="8" name="QB_6_AN.53_1#5805c3e02.blank?vaa=1&amp;vcp=1&amp;vis=1&amp;pid=bb664eb37&amp;color=0,0,0&amp;vpa=15&amp;vtp=1&amp;vaab=1">
            <a:extLst>
              <a:ext uri="{FF2B5EF4-FFF2-40B4-BE49-F238E27FC236}">
                <a16:creationId xmlns:a16="http://schemas.microsoft.com/office/drawing/2014/main" id="{0A5138A1-E2AB-EF11-4558-F45C9C2D06CB}"/>
              </a:ext>
            </a:extLst>
          </p:cNvPr>
          <p:cNvSpPr/>
          <p:nvPr/>
        </p:nvSpPr>
        <p:spPr>
          <a:xfrm>
            <a:off x="1117975" y="1898593"/>
            <a:ext cx="2593414" cy="567690"/>
          </a:xfrm>
          <a:prstGeom prst="rect">
            <a:avLst/>
          </a:prstGeom>
          <a:noFill/>
        </p:spPr>
        <p:txBody>
          <a:bodyPr wrap="none" lIns="0" tIns="0" rIns="0" bIns="0" rtlCol="0" anchor="t"/>
          <a:lstStyle/>
          <a:p>
            <a:pPr algn="ctr" latinLnBrk="1">
              <a:lnSpc>
                <a:spcPts val="50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1次/3天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p:bldP spid="8"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56_1#d9e217a5a?sp=1&amp;vaa=1&amp;vcp=1&amp;vis=1&amp;pid=bb664eb37&amp;color=0,0,0&amp;vtp=1&amp;vaab=1&amp;bt=1&amp;bbb=1&amp;hb=1"/>
          <p:cNvSpPr/>
          <p:nvPr/>
        </p:nvSpPr>
        <p:spPr>
          <a:xfrm>
            <a:off x="539496" y="647278"/>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是部分实验结果，同学们将叶绿素相对含量作为预测产量的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指标之一，原因是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a:t>
            </a: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中三组植物的叶绿素相对含量开始出现明显差</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异的时间是第</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2800" dirty="0"/>
          </a:p>
        </p:txBody>
      </p:sp>
      <p:pic>
        <p:nvPicPr>
          <p:cNvPr id="3" name="QB_6_BD.56_2#d9e217a5a?iti=4&amp;vaa=1&amp;vcp=1&amp;vis=1&amp;pid=bb664eb3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08374" y="2863619"/>
            <a:ext cx="6306241" cy="299870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56_3#d9e217a5a?iti=4&amp;vaa=1&amp;vcp=1&amp;vis=1&amp;pid=bb664eb37&amp;color=0,0,0&amp;vtp=1&amp;vaab=1&amp;bbb=1"/>
          <p:cNvSpPr/>
          <p:nvPr/>
        </p:nvSpPr>
        <p:spPr>
          <a:xfrm>
            <a:off x="4408375" y="5862320"/>
            <a:ext cx="6126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不同增氧滴灌方式叶绿素含量变化</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EX.1_1#d9e217a5a?vaa=1&amp;vcp=1&amp;vis=1&amp;pid=bb664eb37&amp;color=0,0,0&amp;vtp=1&amp;vaab=1&amp;bt=1&amp;bbb=1&amp;hb=1"/>
          <p:cNvSpPr/>
          <p:nvPr/>
        </p:nvSpPr>
        <p:spPr>
          <a:xfrm>
            <a:off x="539750" y="471666"/>
            <a:ext cx="11293662" cy="1232325"/>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可知：三组植物的叶绿素相对含量开始出现明显差异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间是第35天。</a:t>
            </a:r>
            <a:endParaRPr lang="en-US" altLang="zh-CN" sz="2800" dirty="0">
              <a:solidFill>
                <a:srgbClr val="000000"/>
              </a:solidFill>
            </a:endParaRPr>
          </a:p>
        </p:txBody>
      </p:sp>
      <p:pic>
        <p:nvPicPr>
          <p:cNvPr id="3" name="QB_6_EX.1_1#d9e217a5a?iti=5&amp;vaa=1&amp;vcp=1&amp;vis=1&amp;pid=bb664eb3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29945" y="2151907"/>
            <a:ext cx="6779073" cy="3228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EX.1_1#d9e217a5a?iti=5&amp;vaa=1&amp;vcp=1&amp;vis=1&amp;pid=bb664eb37&amp;color=0,0,0&amp;vtp=1&amp;vaab=1&amp;bbb=1"/>
          <p:cNvSpPr/>
          <p:nvPr/>
        </p:nvSpPr>
        <p:spPr>
          <a:xfrm>
            <a:off x="2227039" y="5497195"/>
            <a:ext cx="6125845" cy="728345"/>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不同增氧滴灌方式叶绿素含量变化</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F21F1-3D7A-CFE8-F1F2-40EFD5E39FA1}"/>
            </a:ext>
          </a:extLst>
        </p:cNvPr>
        <p:cNvGrpSpPr/>
        <p:nvPr/>
      </p:nvGrpSpPr>
      <p:grpSpPr>
        <a:xfrm>
          <a:off x="0" y="0"/>
          <a:ext cx="0" cy="0"/>
          <a:chOff x="0" y="0"/>
          <a:chExt cx="0" cy="0"/>
        </a:xfrm>
      </p:grpSpPr>
      <p:sp>
        <p:nvSpPr>
          <p:cNvPr id="2" name="QB_6_BD.56_1#d9e217a5a?sp=1&amp;vaa=1&amp;vcp=1&amp;vis=1&amp;pid=bb664eb37&amp;color=0,0,0&amp;vtp=1&amp;vaab=1&amp;bt=1&amp;bbb=1&amp;hb=1">
            <a:extLst>
              <a:ext uri="{FF2B5EF4-FFF2-40B4-BE49-F238E27FC236}">
                <a16:creationId xmlns:a16="http://schemas.microsoft.com/office/drawing/2014/main" id="{5ADD927F-CE50-B5D7-4E63-D1CA87D879F0}"/>
              </a:ext>
            </a:extLst>
          </p:cNvPr>
          <p:cNvSpPr/>
          <p:nvPr/>
        </p:nvSpPr>
        <p:spPr>
          <a:xfrm>
            <a:off x="539496" y="647278"/>
            <a:ext cx="11109960" cy="2540375"/>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是部分实验结果，同学们将叶绿素相对含量作为预测产量</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标之一，原因是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。图2中三组植物的叶绿素相对含量开始出现明显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差异</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的时间是第</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a:t>
            </a:r>
            <a:endParaRPr lang="en-US" altLang="zh-CN" sz="2800" dirty="0">
              <a:solidFill>
                <a:srgbClr val="000000"/>
              </a:solidFill>
            </a:endParaRPr>
          </a:p>
        </p:txBody>
      </p:sp>
      <p:pic>
        <p:nvPicPr>
          <p:cNvPr id="3" name="QB_6_BD.56_2#d9e217a5a?iti=4&amp;vaa=1&amp;vcp=1&amp;vis=1&amp;pid=bb664eb37&amp;color=0,0,0&amp;tib=255,255,255&amp;vtp=1&amp;vaab=1" descr="preencoded.png">
            <a:extLst>
              <a:ext uri="{FF2B5EF4-FFF2-40B4-BE49-F238E27FC236}">
                <a16:creationId xmlns:a16="http://schemas.microsoft.com/office/drawing/2014/main" id="{9F0FB0CD-2435-3640-2AED-9FB61BFA8BE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408374" y="2863619"/>
            <a:ext cx="6306241" cy="299870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56_3#d9e217a5a?iti=4&amp;vaa=1&amp;vcp=1&amp;vis=1&amp;pid=bb664eb37&amp;color=0,0,0&amp;vtp=1&amp;vaab=1&amp;bbb=1">
            <a:extLst>
              <a:ext uri="{FF2B5EF4-FFF2-40B4-BE49-F238E27FC236}">
                <a16:creationId xmlns:a16="http://schemas.microsoft.com/office/drawing/2014/main" id="{8F2E24F2-4BEC-3267-8354-3B0418B1DE5B}"/>
              </a:ext>
            </a:extLst>
          </p:cNvPr>
          <p:cNvSpPr/>
          <p:nvPr/>
        </p:nvSpPr>
        <p:spPr>
          <a:xfrm>
            <a:off x="4408375" y="5862320"/>
            <a:ext cx="6126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不同增氧滴灌方式叶绿素含量变化</a:t>
            </a:r>
            <a:endParaRPr lang="en-US" altLang="zh-CN" sz="2800" dirty="0"/>
          </a:p>
        </p:txBody>
      </p:sp>
      <p:sp>
        <p:nvSpPr>
          <p:cNvPr id="5" name="QB_6_AN.1_1#d9e217a5a?vaa=1&amp;vcp=1&amp;vis=1&amp;pid=bb664eb37&amp;color=0,0,0&amp;vtp=1&amp;vaab=1&amp;bt=1&amp;bbb=1&amp;hb=1"/>
          <p:cNvSpPr/>
          <p:nvPr/>
        </p:nvSpPr>
        <p:spPr>
          <a:xfrm>
            <a:off x="539496" y="1204746"/>
            <a:ext cx="11267142" cy="1232325"/>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叶绿素相对含量越高，光合作用越强，制造的有机物越多</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产量</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越高</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FF0000"/>
              </a:solidFill>
            </a:endParaRPr>
          </a:p>
        </p:txBody>
      </p:sp>
      <p:sp>
        <p:nvSpPr>
          <p:cNvPr id="6" name="QB_6_AN.1_1#d9e217a5a?vaa=1&amp;vcp=1&amp;vis=1&amp;pid=bb664eb37&amp;color=0,0,0&amp;vtp=1&amp;vaab=1&amp;bt=1&amp;bbb=1&amp;hb=1">
            <a:extLst>
              <a:ext uri="{FF2B5EF4-FFF2-40B4-BE49-F238E27FC236}">
                <a16:creationId xmlns:a16="http://schemas.microsoft.com/office/drawing/2014/main" id="{532358C4-5407-D7E0-847B-BE0596B92CD5}"/>
              </a:ext>
            </a:extLst>
          </p:cNvPr>
          <p:cNvSpPr/>
          <p:nvPr/>
        </p:nvSpPr>
        <p:spPr>
          <a:xfrm>
            <a:off x="3305407" y="2611309"/>
            <a:ext cx="884696" cy="656326"/>
          </a:xfrm>
          <a:prstGeom prst="rect">
            <a:avLst/>
          </a:prstGeom>
          <a:noFill/>
        </p:spPr>
        <p:txBody>
          <a:bodyPr wrap="none" lIns="0" tIns="0" rIns="0" bIns="0" rtlCol="0" anchor="t"/>
          <a:lstStyle/>
          <a:p>
            <a:pPr latinLnBrk="1">
              <a:lnSpc>
                <a:spcPts val="51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35</a:t>
            </a:r>
            <a:endParaRPr lang="en-US" altLang="zh-CN" sz="2800" dirty="0"/>
          </a:p>
        </p:txBody>
      </p:sp>
    </p:spTree>
    <p:extLst>
      <p:ext uri="{BB962C8B-B14F-4D97-AF65-F5344CB8AC3E}">
        <p14:creationId xmlns:p14="http://schemas.microsoft.com/office/powerpoint/2010/main" val="674994517"/>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61_1#006f562a8?vaa=1&amp;vcp=1&amp;vis=1&amp;pid=bb664eb37&amp;color=0,0,0&amp;vtp=1&amp;vaab=1&amp;bt=1&amp;bbb=1&amp;hb=1"/>
          <p:cNvSpPr/>
          <p:nvPr/>
        </p:nvSpPr>
        <p:spPr>
          <a:xfrm>
            <a:off x="539496" y="47012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可知，增氧滴灌能够提高蔬菜产量，推测原因是水中增氧有利</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于促进根的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作用，促进根对水和</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的吸收。两种增氧方式</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增氧最佳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B_6_BD.61_2#006f562a8?iti=7&amp;vaa=1&amp;vcp=1&amp;vis=1&amp;pid=bb664eb3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59683" y="2054711"/>
            <a:ext cx="4578032" cy="30305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61_3#006f562a8?iti=7&amp;vaa=1&amp;vcp=1&amp;vis=1&amp;pid=bb664eb37&amp;color=0,0,0&amp;vtp=1&amp;vaab=1&amp;bbb=1"/>
          <p:cNvSpPr/>
          <p:nvPr/>
        </p:nvSpPr>
        <p:spPr>
          <a:xfrm>
            <a:off x="7281861" y="5212239"/>
            <a:ext cx="4703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不同增氧滴灌方式的产量</a:t>
            </a:r>
            <a:endParaRPr lang="en-US" altLang="zh-CN" sz="2800" dirty="0"/>
          </a:p>
        </p:txBody>
      </p:sp>
      <p:sp>
        <p:nvSpPr>
          <p:cNvPr id="5" name="QB_6_AN.62_1#006f562a8.blank?vaa=1&amp;vcp=1&amp;vis=1&amp;pid=bb664eb37&amp;color=0,0,0&amp;vpa=19&amp;vtp=1&amp;vaab=1&amp;bbb=1"/>
          <p:cNvSpPr/>
          <p:nvPr/>
        </p:nvSpPr>
        <p:spPr>
          <a:xfrm>
            <a:off x="2327814" y="108734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呼吸</a:t>
            </a:r>
            <a:endParaRPr lang="en-US" altLang="zh-CN" sz="2800" dirty="0"/>
          </a:p>
        </p:txBody>
      </p:sp>
      <p:sp>
        <p:nvSpPr>
          <p:cNvPr id="6" name="QB_6_AN.63_1#006f562a8.blank?vaa=1&amp;vcp=1&amp;vis=1&amp;pid=bb664eb37&amp;color=0,0,0&amp;vpa=20&amp;vtp=1&amp;vaab=1&amp;bbb=1"/>
          <p:cNvSpPr/>
          <p:nvPr/>
        </p:nvSpPr>
        <p:spPr>
          <a:xfrm>
            <a:off x="6595014" y="108734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无机盐</a:t>
            </a:r>
            <a:endParaRPr lang="en-US" altLang="zh-CN" sz="2800" dirty="0"/>
          </a:p>
        </p:txBody>
      </p:sp>
      <p:sp>
        <p:nvSpPr>
          <p:cNvPr id="7" name="QB_6_AN.64_1#006f562a8.blank?vaa=1&amp;vcp=1&amp;vis=1&amp;pid=bb664eb37&amp;color=0,0,0&amp;vpa=21&amp;vtp=1&amp;vaab=1&amp;bbb=1"/>
          <p:cNvSpPr/>
          <p:nvPr/>
        </p:nvSpPr>
        <p:spPr>
          <a:xfrm>
            <a:off x="1261015" y="171408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物理</a:t>
            </a:r>
            <a:endParaRPr lang="en-US" altLang="zh-CN" sz="2800" dirty="0"/>
          </a:p>
        </p:txBody>
      </p:sp>
      <p:sp>
        <p:nvSpPr>
          <p:cNvPr id="8" name="QB_6_EX.1_1#006f562a8?vaa=1&amp;vcp=1&amp;vis=1&amp;pid=bb664eb37&amp;color=0,0,0&amp;vtp=1&amp;vaab=1&amp;bt=1&amp;bbb=1&amp;hb=1">
            <a:extLst>
              <a:ext uri="{FF2B5EF4-FFF2-40B4-BE49-F238E27FC236}">
                <a16:creationId xmlns:a16="http://schemas.microsoft.com/office/drawing/2014/main" id="{28102A98-A495-E81B-5F85-AE84149A06C7}"/>
              </a:ext>
            </a:extLst>
          </p:cNvPr>
          <p:cNvSpPr/>
          <p:nvPr/>
        </p:nvSpPr>
        <p:spPr>
          <a:xfrm>
            <a:off x="539496" y="2504471"/>
            <a:ext cx="6539036" cy="3194401"/>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由图</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可知，增氧滴灌能够提高蔬菜产量，推测原因是水中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增氧</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有利于促进根的呼吸作用，促进根对水和无机盐的吸收。两种增氧</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方式</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中A物理增氧（利用仪器震动）效果最佳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left)">
                                      <p:cBhvr>
                                        <p:cTn id="11" dur="500"/>
                                        <p:tgtEl>
                                          <p:spTgt spid="5">
                                            <p:bg/>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bg/>
                                          </p:spTgt>
                                        </p:tgtEl>
                                        <p:attrNameLst>
                                          <p:attrName>style.visibility</p:attrName>
                                        </p:attrNameLst>
                                      </p:cBhvr>
                                      <p:to>
                                        <p:strVal val="visible"/>
                                      </p:to>
                                    </p:set>
                                    <p:animEffect transition="in" filter="wipe(left)">
                                      <p:cBhvr>
                                        <p:cTn id="19" dur="500"/>
                                        <p:tgtEl>
                                          <p:spTgt spid="6">
                                            <p:bg/>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Effect transition="in" filter="wipe(left)">
                                      <p:cBhvr>
                                        <p:cTn id="27" dur="500"/>
                                        <p:tgtEl>
                                          <p:spTgt spid="7">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wipe(left)">
                                      <p:cBhvr>
                                        <p:cTn id="3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66_1#3827cdfad?vaa=1&amp;vcp=1&amp;vis=1&amp;pid=2504c4b4c&amp;color=0,0,0&amp;vtp=1&amp;vaab=1&amp;bt=1&amp;bbb=1&amp;hb=1"/>
          <p:cNvSpPr/>
          <p:nvPr/>
        </p:nvSpPr>
        <p:spPr>
          <a:xfrm>
            <a:off x="539496" y="154355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（3）若要向菜农广泛推广上述增氧滴灌方式，你认为还需要做哪些研</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究？</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a:t>
            </a:r>
          </a:p>
          <a:p>
            <a:pPr latinLnBrk="1">
              <a:lnSpc>
                <a:spcPts val="49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5_AN.68_1#3827cdfad.blank?vaa=1&amp;vcp=1&amp;vis=1&amp;pid=2504c4b4c&amp;color=0,0,0&amp;vpa=22&amp;vtp=1&amp;vaab=1&amp;bbb=1&amp;hb=1"/>
          <p:cNvSpPr/>
          <p:nvPr/>
        </p:nvSpPr>
        <p:spPr>
          <a:xfrm>
            <a:off x="539496" y="2134044"/>
            <a:ext cx="11109960" cy="1207072"/>
          </a:xfrm>
          <a:prstGeom prst="rect">
            <a:avLst/>
          </a:prstGeom>
          <a:noFill/>
        </p:spPr>
        <p:txBody>
          <a:bodyPr wrap="square" lIns="0" tIns="0" rIns="0" bIns="0" rtlCol="0" anchor="t"/>
          <a:lstStyle/>
          <a:p>
            <a:pPr latinLnBrk="1">
              <a:lnSpc>
                <a:spcPct val="15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针对多种不同蔬菜进行重复实验；进一步计算增氧滴灌方式的成本，考虑投入和产出的问题等（合理即可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5_EX.1_1#3827cdfad?vaa=1&amp;vcp=1&amp;vis=1&amp;pid=2504c4b4c&amp;color=0,0,0&amp;vtp=1&amp;vaab=1&amp;bbb=1&amp;hb=1"/>
          <p:cNvSpPr/>
          <p:nvPr/>
        </p:nvSpPr>
        <p:spPr>
          <a:xfrm>
            <a:off x="539496" y="3360189"/>
            <a:ext cx="11109960" cy="1886350"/>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若要向菜农广泛推广上述增氧滴灌方式，还需要针对多种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蔬菜进行重复实验；进一步计算增氧滴灌方式的成本，考虑投入和</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产出</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的问题等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69_1#4e8c6f8d2?vaa=1&amp;vcp=1&amp;vis=1&amp;pid=3ca40456f&amp;color=0,0,0&amp;vtp=1&amp;vaab=1&amp;bt=1&amp;bbb=1&amp;hb=1"/>
              <p:cNvSpPr/>
              <p:nvPr/>
            </p:nvSpPr>
            <p:spPr>
              <a:xfrm>
                <a:off x="539496" y="892524"/>
                <a:ext cx="11109960" cy="5156476"/>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命题解读4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山东聊城·一模）</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创新题·发酵食品制作类</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酸奶因</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其独</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特的风味及丰富的营养而备受人们喜爱。某生物兴趣小组为探究制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作酸</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奶的条件，设计了如下探究实验</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第一步：将新鲜牛奶倒入洁净的烧杯，加入适量的蔗糖（约占牛</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奶总</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量的</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），加热煮沸</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分钟，将广口瓶洗净并浸泡在水中，用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热煮沸5分钟。</a:t>
                </a:r>
                <a:endParaRPr lang="en-US" altLang="zh-CN" sz="2800" dirty="0">
                  <a:solidFill>
                    <a:srgbClr val="000000"/>
                  </a:solidFill>
                </a:endParaRPr>
              </a:p>
              <a:p>
                <a:pPr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第二步：当牛奶自然冷却到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左右时，按照</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1:5</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的比例将准备</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好的</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酸奶加入牛奶中；充分摇匀并测定奶的酸碱度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p:sp>
            <p:nvSpPr>
              <p:cNvPr id="2" name="QO_4_BD.69_1#4e8c6f8d2?vaa=1&amp;vcp=1&amp;vis=1&amp;pid=3ca40456f&amp;color=0,0,0&amp;vtp=1&amp;vaab=1&amp;bt=1&amp;bbb=1&amp;hb=1"/>
              <p:cNvSpPr>
                <a:spLocks noRot="1" noChangeAspect="1" noMove="1" noResize="1" noEditPoints="1" noAdjustHandles="1" noChangeArrowheads="1" noChangeShapeType="1" noTextEdit="1"/>
              </p:cNvSpPr>
              <p:nvPr/>
            </p:nvSpPr>
            <p:spPr>
              <a:xfrm>
                <a:off x="539496" y="892524"/>
                <a:ext cx="11109960" cy="5156476"/>
              </a:xfrm>
              <a:prstGeom prst="rect">
                <a:avLst/>
              </a:prstGeom>
              <a:blipFill>
                <a:blip r:embed="rId3"/>
                <a:stretch>
                  <a:fillRect l="-1976" r="-1811" b="-2719"/>
                </a:stretch>
              </a:blipFill>
            </p:spPr>
            <p:txBody>
              <a:bodyPr/>
              <a:lstStyle/>
              <a:p>
                <a:r>
                  <a:rPr lang="zh-CN" altLang="en-US">
                    <a:noFill/>
                  </a:rPr>
                  <a:t> </a:t>
                </a:r>
              </a:p>
            </p:txBody>
          </p:sp>
        </mc:Fallback>
      </mc:AlternateContent>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69_2#4e8c6f8d2?htil=7&amp;vaa=1&amp;vcp=1&amp;vis=1&amp;pid=3ca40456f&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58000" y="747522"/>
            <a:ext cx="2743200" cy="11978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4_BD.69_3#4e8c6f8d2?htil=7&amp;vaa=1&amp;vcp=1&amp;vis=1&amp;pid=3ca40456f&amp;color=0,0,0&amp;vtp=1&amp;vaab=1&amp;bt=1&amp;bbb=1&amp;hb=1&amp;hs=1"/>
          <p:cNvSpPr/>
          <p:nvPr/>
        </p:nvSpPr>
        <p:spPr>
          <a:xfrm>
            <a:off x="539496" y="610362"/>
            <a:ext cx="8238744"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第三步：将烧杯中的奶平均分成三份，装满三只</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广口瓶。1号和2号广口瓶盖上瓶盖密封，3号广口瓶</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不盖瓶盖（如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sp>
            <p:nvSpPr>
              <p:cNvPr id="4" name="QO_4_BD.69_4#4e8c6f8d2?vaa=1&amp;vcp=1&amp;vis=1&amp;pid=3ca40456f&amp;color=0,0,0&amp;vtp=1&amp;vaab=1&amp;bbb=1&amp;hb=1&amp;hs=1"/>
              <p:cNvSpPr/>
              <p:nvPr/>
            </p:nvSpPr>
            <p:spPr>
              <a:xfrm>
                <a:off x="539496" y="2465578"/>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第四步：将1号广口瓶放置在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的环境中，2号和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3号广口瓶放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置在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30</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35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的环境中。</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小时后，观察瓶内奶的变化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，并测定各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瓶中奶的酸碱度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请根据以上探究实验设计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，分析回答以下问题。</a:t>
                </a:r>
                <a:endParaRPr lang="en-US" altLang="zh-CN" sz="2800" dirty="0"/>
              </a:p>
            </p:txBody>
          </p:sp>
        </mc:Choice>
        <mc:Fallback xmlns="">
          <p:sp>
            <p:nvSpPr>
              <p:cNvPr id="4" name="QO_4_BD.69_4#4e8c6f8d2?vaa=1&amp;vcp=1&amp;vis=1&amp;pid=3ca40456f&amp;color=0,0,0&amp;vtp=1&amp;vaab=1&amp;bbb=1&amp;hb=1&amp;hs=1"/>
              <p:cNvSpPr>
                <a:spLocks noRot="1" noChangeAspect="1" noMove="1" noResize="1" noEditPoints="1" noAdjustHandles="1" noChangeArrowheads="1" noChangeShapeType="1" noTextEdit="1"/>
              </p:cNvSpPr>
              <p:nvPr/>
            </p:nvSpPr>
            <p:spPr>
              <a:xfrm>
                <a:off x="539496" y="2465578"/>
                <a:ext cx="11109960" cy="2496757"/>
              </a:xfrm>
              <a:prstGeom prst="rect">
                <a:avLst/>
              </a:prstGeom>
              <a:blipFill rotWithShape="1">
                <a:blip r:embed="rId4"/>
                <a:stretch>
                  <a:fillRect l="-3" t="-20" r="-105" b="-2729"/>
                </a:stretch>
              </a:blipFill>
            </p:spPr>
            <p:txBody>
              <a:bodyPr/>
              <a:lstStyle/>
              <a:p>
                <a:r>
                  <a:rPr lang="zh-CN" altLang="en-US">
                    <a:noFill/>
                  </a:rPr>
                  <a:t> </a:t>
                </a:r>
              </a:p>
            </p:txBody>
          </p:sp>
        </mc:Fallback>
      </mc:AlternateContent>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71_1#1c1d41952?htil=8&amp;vaa=1&amp;vcp=1&amp;vis=1&amp;pid=4e8c6f8d2&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71715" y="607895"/>
            <a:ext cx="2723533" cy="11816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BD.71_2#1c1d41952?htil=8&amp;vaa=1&amp;vcp=1&amp;vis=1&amp;pid=4e8c6f8d2&amp;color=0,0,0&amp;vtp=1&amp;vaab=1&amp;bt=1&amp;bbb=1&amp;hb=1&amp;hs=1"/>
          <p:cNvSpPr/>
          <p:nvPr/>
        </p:nvSpPr>
        <p:spPr>
          <a:xfrm>
            <a:off x="539496" y="588845"/>
            <a:ext cx="7031736"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（1）该实验设计探究的问题：制作酸奶是否</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需要</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5_AN.73_1#1c1d41952.blank?vaa=1&amp;vcp=1&amp;vis=1&amp;pid=4e8c6f8d2&amp;color=0,0,0&amp;vpa=23&amp;vtp=1&amp;vaab=1&amp;bbb=1"/>
          <p:cNvSpPr/>
          <p:nvPr/>
        </p:nvSpPr>
        <p:spPr>
          <a:xfrm>
            <a:off x="1059106" y="1196863"/>
            <a:ext cx="2620010" cy="553720"/>
          </a:xfrm>
          <a:prstGeom prst="rect">
            <a:avLst/>
          </a:prstGeom>
          <a:noFill/>
        </p:spPr>
        <p:txBody>
          <a:bodyPr wrap="none" lIns="0" tIns="0" rIns="0" bIns="0" rtlCol="0" anchor="t"/>
          <a:lstStyle/>
          <a:p>
            <a:pPr algn="ct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适宜的温度</a:t>
            </a:r>
            <a:endParaRPr lang="en-US" altLang="zh-CN" sz="2800" dirty="0"/>
          </a:p>
        </p:txBody>
      </p:sp>
      <p:sp>
        <p:nvSpPr>
          <p:cNvPr id="6" name="QB_5_EX.1_1#1c1d41952?vaa=1&amp;vcp=1&amp;vis=1&amp;pid=4e8c6f8d2&amp;color=0,0,0&amp;vtp=1&amp;vaab=1&amp;bbb=1&amp;hb=1&amp;hs=1"/>
          <p:cNvSpPr/>
          <p:nvPr/>
        </p:nvSpPr>
        <p:spPr>
          <a:xfrm>
            <a:off x="427736" y="2019873"/>
            <a:ext cx="11109960" cy="1886350"/>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解题关键是充分理解发酵技术的生物学理论，重点是发酵</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的条</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件控制、装置的改进、食材的选择等</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从第三步和第四步可知，该实验设计探究的问题是：制作</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酸奶</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是否需要适宜的温度和空气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7" name="QB_5_AN.73_1#1c1d41952.blank?vaa=1&amp;vcp=1&amp;vis=1&amp;pid=4e8c6f8d2&amp;color=0,0,0&amp;vpa=23&amp;vtp=1&amp;vaab=1&amp;bbb=1">
            <a:extLst>
              <a:ext uri="{FF2B5EF4-FFF2-40B4-BE49-F238E27FC236}">
                <a16:creationId xmlns:a16="http://schemas.microsoft.com/office/drawing/2014/main" id="{9B3FC150-51E1-68B0-9573-EF6B4BC65784}"/>
              </a:ext>
            </a:extLst>
          </p:cNvPr>
          <p:cNvSpPr/>
          <p:nvPr/>
        </p:nvSpPr>
        <p:spPr>
          <a:xfrm>
            <a:off x="3069822" y="1229136"/>
            <a:ext cx="2620010" cy="553720"/>
          </a:xfrm>
          <a:prstGeom prst="rect">
            <a:avLst/>
          </a:prstGeom>
          <a:noFill/>
        </p:spPr>
        <p:txBody>
          <a:bodyPr wrap="none" lIns="0" tIns="0" rIns="0" bIns="0" rtlCol="0" anchor="t"/>
          <a:lstStyle/>
          <a:p>
            <a:pPr algn="ct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空气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p:bldP spid="7"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76_1#6c455d71c?htil=9&amp;vaa=1&amp;vcp=1&amp;vis=1&amp;pid=4e8c6f8d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11490" y="933069"/>
            <a:ext cx="3060065" cy="132778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BD.76_2#6c455d71c?htil=9&amp;vaa=1&amp;vcp=1&amp;vis=1&amp;pid=4e8c6f8d2&amp;color=0,0,0&amp;vtp=1&amp;vaab=1&amp;bt=1&amp;bbb=1&amp;hb=1&amp;hs=1"/>
          <p:cNvSpPr/>
          <p:nvPr/>
        </p:nvSpPr>
        <p:spPr>
          <a:xfrm>
            <a:off x="539496" y="499840"/>
            <a:ext cx="7031736"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（2）将1号瓶和2号瓶作对照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号瓶能不能和3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号瓶形成一组对照实验？</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如果能，实验变量是什么？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若不能，</a:t>
            </a:r>
            <a:endParaRPr lang="en-US" altLang="zh-CN" sz="2800" dirty="0"/>
          </a:p>
        </p:txBody>
      </p:sp>
      <p:sp>
        <p:nvSpPr>
          <p:cNvPr id="8" name="QB_5_BD.76_2#6c455d71c?htil=9&amp;vaa=1&amp;vcp=1&amp;vis=1&amp;pid=4e8c6f8d2&amp;color=0,0,0&amp;vtp=1&amp;vaab=1&amp;bt=1&amp;bbb=1&amp;hb=1&amp;hs=1"/>
          <p:cNvSpPr/>
          <p:nvPr/>
        </p:nvSpPr>
        <p:spPr>
          <a:xfrm>
            <a:off x="539995" y="2482056"/>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其原因是什么？</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。若最终只在2号瓶中成功获得酸奶，则</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2号瓶和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3号瓶作对照可得出的结论是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5_EX.1_1#6c455d71c?htil=10&amp;vaa=1&amp;vcp=1&amp;vis=1&amp;pid=4e8c6f8d2&amp;color=0,0,0&amp;mp=1&amp;vtp=1&amp;vaab=1&amp;bt=1&amp;bbb=1&amp;hb=1&amp;hs=1"/>
          <p:cNvSpPr/>
          <p:nvPr/>
        </p:nvSpPr>
        <p:spPr>
          <a:xfrm>
            <a:off x="410404" y="3816572"/>
            <a:ext cx="11541342" cy="2540375"/>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1号瓶和2号瓶所设置的条件，只有温度</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样，所以变量是温度。1号瓶和3号瓶不能形成一组</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对照实验，因为变量不唯一。将2号瓶和3号瓶作对照，变量是空气，</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若最</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终只在2号瓶（无空气）中成功获得酸奶，则结论是制作酸奶需要</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无氧</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条件</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5" name="QB_5_AN.2_1#6c455d71c?vaa=1&amp;vcp=1&amp;vis=1&amp;pid=4e8c6f8d2&amp;color=0,0,0&amp;vtp=1&amp;vaab=1&amp;bbb=1&amp;hs=1"/>
          <p:cNvSpPr/>
          <p:nvPr/>
        </p:nvSpPr>
        <p:spPr>
          <a:xfrm>
            <a:off x="6488476" y="464052"/>
            <a:ext cx="1482942" cy="553657"/>
          </a:xfrm>
          <a:prstGeom prst="rect">
            <a:avLst/>
          </a:prstGeom>
          <a:noFill/>
        </p:spPr>
        <p:txBody>
          <a:bodyPr wrap="none" lIns="0" tIns="0" rIns="0" bIns="0" rtlCol="0" anchor="t"/>
          <a:lstStyle/>
          <a:p>
            <a:pPr algn="l"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a:t>
            </a:r>
            <a:endParaRPr lang="en-US" altLang="zh-CN" sz="2800" dirty="0"/>
          </a:p>
        </p:txBody>
      </p:sp>
      <p:sp>
        <p:nvSpPr>
          <p:cNvPr id="6" name="QB_5_AN.2_1#6c455d71c?vaa=1&amp;vcp=1&amp;vis=1&amp;pid=4e8c6f8d2&amp;color=0,0,0&amp;vtp=1&amp;vaab=1&amp;bbb=1&amp;hs=1">
            <a:extLst>
              <a:ext uri="{FF2B5EF4-FFF2-40B4-BE49-F238E27FC236}">
                <a16:creationId xmlns:a16="http://schemas.microsoft.com/office/drawing/2014/main" id="{2F74C9B5-DA00-0CBF-E332-BD992FB6B90F}"/>
              </a:ext>
            </a:extLst>
          </p:cNvPr>
          <p:cNvSpPr/>
          <p:nvPr/>
        </p:nvSpPr>
        <p:spPr>
          <a:xfrm>
            <a:off x="690103" y="1758700"/>
            <a:ext cx="1482942" cy="553657"/>
          </a:xfrm>
          <a:prstGeom prst="rect">
            <a:avLst/>
          </a:prstGeom>
          <a:noFill/>
        </p:spPr>
        <p:txBody>
          <a:bodyPr wrap="none" lIns="0" tIns="0" rIns="0" bIns="0" rtlCol="0" anchor="t"/>
          <a:lstStyle/>
          <a:p>
            <a:pP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a:t>
            </a:r>
            <a:endParaRPr lang="en-US" altLang="zh-CN" sz="2800" dirty="0"/>
          </a:p>
        </p:txBody>
      </p:sp>
      <p:sp>
        <p:nvSpPr>
          <p:cNvPr id="7" name="QB_5_AN.2_1#6c455d71c?vaa=1&amp;vcp=1&amp;vis=1&amp;pid=4e8c6f8d2&amp;color=0,0,0&amp;vtp=1&amp;vaab=1&amp;bbb=1&amp;hs=1">
            <a:extLst>
              <a:ext uri="{FF2B5EF4-FFF2-40B4-BE49-F238E27FC236}">
                <a16:creationId xmlns:a16="http://schemas.microsoft.com/office/drawing/2014/main" id="{3CB77587-7BC4-B385-C176-8E901F193FAA}"/>
              </a:ext>
            </a:extLst>
          </p:cNvPr>
          <p:cNvSpPr/>
          <p:nvPr/>
        </p:nvSpPr>
        <p:spPr>
          <a:xfrm>
            <a:off x="3185877" y="2425674"/>
            <a:ext cx="1977794" cy="553657"/>
          </a:xfrm>
          <a:prstGeom prst="rect">
            <a:avLst/>
          </a:prstGeom>
          <a:noFill/>
        </p:spPr>
        <p:txBody>
          <a:bodyPr wrap="none" lIns="0" tIns="0" rIns="0" bIns="0" rtlCol="0" anchor="t"/>
          <a:lstStyle/>
          <a:p>
            <a:pP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变量不唯一</a:t>
            </a:r>
            <a:endParaRPr lang="en-US" altLang="zh-CN" sz="2800" dirty="0"/>
          </a:p>
        </p:txBody>
      </p:sp>
      <p:sp>
        <p:nvSpPr>
          <p:cNvPr id="9" name="QB_5_AN.2_1#6c455d71c?vaa=1&amp;vcp=1&amp;vis=1&amp;pid=4e8c6f8d2&amp;color=0,0,0&amp;vtp=1&amp;vaab=1&amp;bbb=1&amp;hs=1">
            <a:extLst>
              <a:ext uri="{FF2B5EF4-FFF2-40B4-BE49-F238E27FC236}">
                <a16:creationId xmlns:a16="http://schemas.microsoft.com/office/drawing/2014/main" id="{25CFFD2D-FACD-E7B9-ADB2-2347DB643B74}"/>
              </a:ext>
            </a:extLst>
          </p:cNvPr>
          <p:cNvSpPr/>
          <p:nvPr/>
        </p:nvSpPr>
        <p:spPr>
          <a:xfrm>
            <a:off x="6660597" y="3081892"/>
            <a:ext cx="1977794" cy="553657"/>
          </a:xfrm>
          <a:prstGeom prst="rect">
            <a:avLst/>
          </a:prstGeom>
          <a:noFill/>
        </p:spPr>
        <p:txBody>
          <a:bodyPr wrap="none" lIns="0" tIns="0" rIns="0" bIns="0" rtlCol="0" anchor="t"/>
          <a:lstStyle/>
          <a:p>
            <a:pP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制作酸奶需要无氧条件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left)">
                                      <p:cBhvr>
                                        <p:cTn id="11" dur="500"/>
                                        <p:tgtEl>
                                          <p:spTgt spid="5">
                                            <p:bg/>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bg/>
                                          </p:spTgt>
                                        </p:tgtEl>
                                        <p:attrNameLst>
                                          <p:attrName>style.visibility</p:attrName>
                                        </p:attrNameLst>
                                      </p:cBhvr>
                                      <p:to>
                                        <p:strVal val="visible"/>
                                      </p:to>
                                    </p:set>
                                    <p:animEffect transition="in" filter="wipe(left)">
                                      <p:cBhvr>
                                        <p:cTn id="19" dur="500"/>
                                        <p:tgtEl>
                                          <p:spTgt spid="6">
                                            <p:bg/>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Effect transition="in" filter="wipe(left)">
                                      <p:cBhvr>
                                        <p:cTn id="27" dur="500"/>
                                        <p:tgtEl>
                                          <p:spTgt spid="7">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wipe(left)">
                                      <p:cBhvr>
                                        <p:cTn id="30" dur="5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9">
                                            <p:bg/>
                                          </p:spTgt>
                                        </p:tgtEl>
                                        <p:attrNameLst>
                                          <p:attrName>style.visibility</p:attrName>
                                        </p:attrNameLst>
                                      </p:cBhvr>
                                      <p:to>
                                        <p:strVal val="visible"/>
                                      </p:to>
                                    </p:set>
                                    <p:animEffect transition="in" filter="wipe(left)">
                                      <p:cBhvr>
                                        <p:cTn id="35" dur="500"/>
                                        <p:tgtEl>
                                          <p:spTgt spid="9">
                                            <p:bg/>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
                                            <p:txEl>
                                              <p:pRg st="0" end="0"/>
                                            </p:txEl>
                                          </p:spTgt>
                                        </p:tgtEl>
                                        <p:attrNameLst>
                                          <p:attrName>style.visibility</p:attrName>
                                        </p:attrNameLst>
                                      </p:cBhvr>
                                      <p:to>
                                        <p:strVal val="visible"/>
                                      </p:to>
                                    </p:set>
                                    <p:animEffect transition="in" filter="wipe(left)">
                                      <p:cBhvr>
                                        <p:cTn id="3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animBg="1"/>
      <p:bldP spid="6" grpId="0" build="p" animBg="1"/>
      <p:bldP spid="7" grpId="0" build="p" animBg="1"/>
      <p:bldP spid="9"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3_BD#845b51d7a?vcp=1&amp;pid=e187427c4&amp;color=0,0,0&amp;vtp=1&amp;vaab=1&amp;bt=1&amp;bbb=1&amp;hb=1"/>
          <p:cNvSpPr/>
          <p:nvPr/>
        </p:nvSpPr>
        <p:spPr>
          <a:xfrm>
            <a:off x="539496" y="250542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本主题是2022版课标新增学习主题，包括模型制作、植物栽培和动</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物饲养、发酵食品制作三类跨学科实践活动，北京、广西、山西、福建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等地的中考试题中已考查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83_1#99f9a9568?htil=11&amp;vaa=1&amp;vcp=1&amp;vis=1&amp;pid=4e8c6f8d2&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36768" y="680529"/>
            <a:ext cx="3941064"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BD.83_2#99f9a9568?htil=11&amp;vaa=1&amp;vcp=1&amp;vis=1&amp;pid=4e8c6f8d2&amp;color=0,0,0&amp;vtp=1&amp;vaab=1&amp;bt=1&amp;bbb=1&amp;hb=1&amp;hs=1"/>
          <p:cNvSpPr/>
          <p:nvPr/>
        </p:nvSpPr>
        <p:spPr>
          <a:xfrm>
            <a:off x="539496" y="662241"/>
            <a:ext cx="7031736"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（3）牛奶加热煮沸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、广口瓶等实验器材清洗</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并进行加热煮沸处理的目的是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以免影响实验效果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5_AN.85_1#99f9a9568.blank?vaa=1&amp;vcp=1&amp;vis=1&amp;pid=4e8c6f8d2&amp;color=0,0,0&amp;vpa=29&amp;vtp=1&amp;vaab=1&amp;bbb=1"/>
          <p:cNvSpPr/>
          <p:nvPr/>
        </p:nvSpPr>
        <p:spPr>
          <a:xfrm>
            <a:off x="4745990" y="1309909"/>
            <a:ext cx="2489835" cy="553720"/>
          </a:xfrm>
          <a:prstGeom prst="rect">
            <a:avLst/>
          </a:prstGeom>
          <a:noFill/>
        </p:spPr>
        <p:txBody>
          <a:bodyPr wrap="none" lIns="0" tIns="0" rIns="0" bIns="0" rtlCol="0" anchor="t"/>
          <a:lstStyle/>
          <a:p>
            <a:pPr algn="ct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去除杂菌</a:t>
            </a:r>
            <a:endParaRPr lang="en-US" altLang="zh-CN" sz="2800" dirty="0"/>
          </a:p>
        </p:txBody>
      </p:sp>
      <p:sp>
        <p:nvSpPr>
          <p:cNvPr id="5" name="QB_5_EX.1_1#99f9a9568?vaa=1&amp;vcp=1&amp;vis=1&amp;pid=4e8c6f8d2&amp;color=0,0,0&amp;vtp=1&amp;vaab=1&amp;bbb=1&amp;hb=1&amp;hs=1"/>
          <p:cNvSpPr/>
          <p:nvPr/>
        </p:nvSpPr>
        <p:spPr>
          <a:xfrm>
            <a:off x="539496" y="2694147"/>
            <a:ext cx="11109960" cy="1232325"/>
          </a:xfrm>
          <a:prstGeom prst="rect">
            <a:avLst/>
          </a:prstGeom>
          <a:noFill/>
        </p:spPr>
        <p:txBody>
          <a:bodyPr wrap="square" lIns="0" tIns="0" rIns="0" bIns="0" rtlCol="0" anchor="t">
            <a:spAutoFit/>
          </a:bodyPr>
          <a:lstStyle/>
          <a:p>
            <a:pPr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牛奶加热煮沸、广口瓶等实验器材清洗并进行加热煮沸处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理的</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目的是去除杂菌，以免影响实验效果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QB_5_BD.87_2#aa04bb8cc?htil=12&amp;vaa=1&amp;vcp=1&amp;vis=1&amp;pid=4e8c6f8d2&amp;color=0,0,0&amp;vtp=1&amp;vaab=1&amp;bt=1&amp;bbb=1&amp;hb=1&amp;hs=1"/>
          <p:cNvSpPr/>
          <p:nvPr/>
        </p:nvSpPr>
        <p:spPr>
          <a:xfrm>
            <a:off x="539995" y="2310701"/>
            <a:ext cx="11112011" cy="553657"/>
          </a:xfrm>
          <a:prstGeom prst="rect">
            <a:avLst/>
          </a:prstGeom>
          <a:noFill/>
        </p:spPr>
        <p:txBody>
          <a:bodyPr wrap="none" lIns="0" tIns="0" rIns="0" bIns="0" rtlCol="0" anchor="t"/>
          <a:lstStyle/>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好的酸奶，这是因为温度过高容易</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2" name="QO_4_BD.87_1#aa04bb8cc?htil=12&amp;vaa=1&amp;vcp=1&amp;vis=1&amp;pid=4e8c6f8d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20990" y="790384"/>
            <a:ext cx="3221990" cy="139827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B_5_BD.87_2#aa04bb8cc?htil=12&amp;vaa=1&amp;vcp=1&amp;vis=1&amp;pid=4e8c6f8d2&amp;color=0,0,0&amp;vtp=1&amp;vaab=1&amp;bt=1&amp;bbb=1&amp;hb=1&amp;hs=1"/>
              <p:cNvSpPr/>
              <p:nvPr/>
            </p:nvSpPr>
            <p:spPr>
              <a:xfrm>
                <a:off x="539496" y="460057"/>
                <a:ext cx="7031736"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（4）向牛奶中按比例加入酸奶属于细菌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菌一般培养方法中的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步骤；牛奶煮沸</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后需要自然冷却到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左右时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，再加入准备</a:t>
                </a:r>
                <a:endParaRPr lang="en-US" altLang="zh-CN" sz="2800" dirty="0"/>
              </a:p>
            </p:txBody>
          </p:sp>
        </mc:Choice>
        <mc:Fallback xmlns="">
          <p:sp>
            <p:nvSpPr>
              <p:cNvPr id="3" name="QB_5_BD.87_2#aa04bb8cc?htil=12&amp;vaa=1&amp;vcp=1&amp;vis=1&amp;pid=4e8c6f8d2&amp;color=0,0,0&amp;vtp=1&amp;vaab=1&amp;bt=1&amp;bbb=1&amp;hb=1&amp;hs=1"/>
              <p:cNvSpPr>
                <a:spLocks noRot="1" noChangeAspect="1" noMove="1" noResize="1" noEditPoints="1" noAdjustHandles="1" noChangeArrowheads="1" noChangeShapeType="1" noTextEdit="1"/>
              </p:cNvSpPr>
              <p:nvPr/>
            </p:nvSpPr>
            <p:spPr>
              <a:xfrm>
                <a:off x="539496" y="460057"/>
                <a:ext cx="7031736" cy="1849057"/>
              </a:xfrm>
              <a:prstGeom prst="rect">
                <a:avLst/>
              </a:prstGeom>
              <a:blipFill>
                <a:blip r:embed="rId4"/>
                <a:stretch>
                  <a:fillRect l="-3122" r="-1301" b="-10197"/>
                </a:stretch>
              </a:blipFill>
            </p:spPr>
            <p:txBody>
              <a:bodyPr/>
              <a:lstStyle/>
              <a:p>
                <a:r>
                  <a:rPr lang="zh-CN" altLang="en-US">
                    <a:noFill/>
                  </a:rPr>
                  <a:t> </a:t>
                </a:r>
              </a:p>
            </p:txBody>
          </p:sp>
        </mc:Fallback>
      </mc:AlternateContent>
      <p:sp>
        <p:nvSpPr>
          <p:cNvPr id="4" name="QB_5_AN.89_1#aa04bb8cc.blank?vaa=1&amp;vcp=1&amp;vis=1&amp;pid=4e8c6f8d2&amp;color=0,0,0&amp;vpa=30&amp;vtp=1&amp;vaab=1&amp;bbb=1"/>
          <p:cNvSpPr/>
          <p:nvPr/>
        </p:nvSpPr>
        <p:spPr>
          <a:xfrm>
            <a:off x="3401284" y="1113189"/>
            <a:ext cx="1687083" cy="553720"/>
          </a:xfrm>
          <a:prstGeom prst="rect">
            <a:avLst/>
          </a:prstGeom>
          <a:noFill/>
        </p:spPr>
        <p:txBody>
          <a:bodyPr wrap="none" lIns="0" tIns="0" rIns="0" bIns="0" rtlCol="0" anchor="t"/>
          <a:lstStyle/>
          <a:p>
            <a:pPr algn="ct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接种</a:t>
            </a:r>
            <a:endParaRPr lang="en-US" altLang="zh-CN" sz="2800" dirty="0"/>
          </a:p>
          <a:p>
            <a:pPr algn="ctr" latinLnBrk="1">
              <a:lnSpc>
                <a:spcPts val="4900"/>
              </a:lnSpc>
            </a:pPr>
            <a:endParaRPr lang="en-US" altLang="zh-CN" sz="2800" dirty="0"/>
          </a:p>
        </p:txBody>
      </p:sp>
      <mc:AlternateContent xmlns:mc="http://schemas.openxmlformats.org/markup-compatibility/2006" xmlns:a14="http://schemas.microsoft.com/office/drawing/2010/main">
        <mc:Choice Requires="a14">
          <p:sp>
            <p:nvSpPr>
              <p:cNvPr id="6" name="QB_5_EX.1_1#aa04bb8cc?vaa=1&amp;vcp=1&amp;vis=1&amp;pid=4e8c6f8d2&amp;color=0,0,0&amp;vtp=1&amp;vaab=1&amp;bbb=1&amp;hb=1&amp;hs=1"/>
              <p:cNvSpPr/>
              <p:nvPr/>
            </p:nvSpPr>
            <p:spPr>
              <a:xfrm>
                <a:off x="539496" y="2986405"/>
                <a:ext cx="11109960" cy="1886350"/>
              </a:xfrm>
              <a:prstGeom prst="rect">
                <a:avLst/>
              </a:prstGeom>
              <a:noFill/>
            </p:spPr>
            <p:txBody>
              <a:bodyPr wrap="square" lIns="0" tIns="0" rIns="0" bIns="0" rtlCol="0" anchor="t">
                <a:spAutoFit/>
              </a:bodyPr>
              <a:lstStyle/>
              <a:p>
                <a:pPr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酸奶中含有乳酸菌，向牛奶中按比例加入酸奶相当于细菌</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、真</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菌一般培养方法中的接种步骤；牛奶煮沸后需要自然冷却到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再加入准备好的酸奶，这是因为温度过高容易杀死乳酸菌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6" name="QB_5_EX.1_1#aa04bb8cc?vaa=1&amp;vcp=1&amp;vis=1&amp;pid=4e8c6f8d2&amp;color=0,0,0&amp;vtp=1&amp;vaab=1&amp;bbb=1&amp;hb=1&amp;hs=1"/>
              <p:cNvSpPr>
                <a:spLocks noRot="1" noChangeAspect="1" noMove="1" noResize="1" noEditPoints="1" noAdjustHandles="1" noChangeArrowheads="1" noChangeShapeType="1" noTextEdit="1"/>
              </p:cNvSpPr>
              <p:nvPr/>
            </p:nvSpPr>
            <p:spPr>
              <a:xfrm>
                <a:off x="539496" y="2986405"/>
                <a:ext cx="11109960" cy="1886350"/>
              </a:xfrm>
              <a:prstGeom prst="rect">
                <a:avLst/>
              </a:prstGeom>
              <a:blipFill>
                <a:blip r:embed="rId5"/>
                <a:stretch>
                  <a:fillRect l="-1976" r="-988" b="-9061"/>
                </a:stretch>
              </a:blipFill>
            </p:spPr>
            <p:txBody>
              <a:bodyPr/>
              <a:lstStyle/>
              <a:p>
                <a:r>
                  <a:rPr lang="zh-CN" altLang="en-US">
                    <a:noFill/>
                  </a:rPr>
                  <a:t> </a:t>
                </a:r>
              </a:p>
            </p:txBody>
          </p:sp>
        </mc:Fallback>
      </mc:AlternateContent>
      <p:sp>
        <p:nvSpPr>
          <p:cNvPr id="5" name="QB_5_AN.89_1#aa04bb8cc.blank?vaa=1&amp;vcp=1&amp;vis=1&amp;pid=4e8c6f8d2&amp;color=0,0,0&amp;vpa=30&amp;vtp=1&amp;vaab=1&amp;bbb=1">
            <a:extLst>
              <a:ext uri="{FF2B5EF4-FFF2-40B4-BE49-F238E27FC236}">
                <a16:creationId xmlns:a16="http://schemas.microsoft.com/office/drawing/2014/main" id="{4A9518FD-AB08-1D03-5779-34BC4D3BACE6}"/>
              </a:ext>
            </a:extLst>
          </p:cNvPr>
          <p:cNvSpPr/>
          <p:nvPr/>
        </p:nvSpPr>
        <p:spPr>
          <a:xfrm>
            <a:off x="5983120" y="2275015"/>
            <a:ext cx="1687083" cy="553720"/>
          </a:xfrm>
          <a:prstGeom prst="rect">
            <a:avLst/>
          </a:prstGeom>
          <a:noFill/>
        </p:spPr>
        <p:txBody>
          <a:bodyPr wrap="none" lIns="0" tIns="0" rIns="0" bIns="0" rtlCol="0" anchor="t"/>
          <a:lstStyle/>
          <a:p>
            <a:pPr algn="ctr" latinLnBrk="1">
              <a:lnSpc>
                <a:spcPts val="4900"/>
              </a:lnSpc>
            </a:pPr>
            <a:r>
              <a:rPr lang="en-US" altLang="zh-CN" sz="28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杀死乳酸菌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left)">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p:bldP spid="5"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c3997813c.fixed?vcp=1&amp;pid=e187427c4&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专题七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生物学与社会·跨学科实践</a:t>
            </a:r>
            <a:endParaRPr lang="en-US" altLang="zh-CN" sz="4000" dirty="0"/>
          </a:p>
        </p:txBody>
      </p:sp>
      <p:sp>
        <p:nvSpPr>
          <p:cNvPr id="3" name="C_3_BD#c3997813c.fixed?vcp=1&amp;pid=e187427c4&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备考演练</a:t>
            </a:r>
            <a:endParaRPr lang="en-US" altLang="zh-CN" sz="40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03c804dc2?vcp=1&amp;pid=c3997813c&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题库训练</a:t>
            </a:r>
            <a:endParaRPr lang="en-US" altLang="zh-CN" sz="3200" dirty="0"/>
          </a:p>
        </p:txBody>
      </p:sp>
      <p:pic>
        <p:nvPicPr>
          <p:cNvPr id="3" name="QC_5_BD.91_1#5c72d265d?htil=13&amp;vaa=1&amp;vcp=1&amp;vis=1&amp;pid=03c804dc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86676" y="1285528"/>
            <a:ext cx="2441448"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91_2#5c72d265d?htil=13&amp;sp=1&amp;vaa=1&amp;vcp=1&amp;vis=1&amp;pid=03c804dc2&amp;color=0,0,0&amp;vtp=1&amp;vaab=1&amp;bbb=1&amp;hb=1&amp;hs=1"/>
          <p:cNvSpPr/>
          <p:nvPr/>
        </p:nvSpPr>
        <p:spPr>
          <a:xfrm>
            <a:off x="539496" y="1267240"/>
            <a:ext cx="8540496"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吸烟有害健康</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。为了让同学们直观地认识吸烟对呼吸</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系统的危害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，小欢用塑料瓶和废签字笔等材料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，制作了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一个模拟吸烟的模型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（如右图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）。将香烟插入笔筒后点</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，多次挤压塑料瓶，模拟吸烟过程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。烟燃尽后取下烟</a:t>
            </a:r>
            <a:endParaRPr lang="en-US" altLang="zh-CN" sz="2800" dirty="0"/>
          </a:p>
        </p:txBody>
      </p:sp>
      <p:sp>
        <p:nvSpPr>
          <p:cNvPr id="6" name="QC_5_BD.91_2#5c72d265d?htil=13&amp;sp=1&amp;vaa=1&amp;vcp=1&amp;vis=1&amp;pid=03c804dc2&amp;color=0,0,0&amp;vtp=1&amp;vaab=1&amp;bbb=1&amp;hb=1&amp;hs=1"/>
          <p:cNvSpPr/>
          <p:nvPr/>
        </p:nvSpPr>
        <p:spPr>
          <a:xfrm>
            <a:off x="539496" y="3839064"/>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，取出笔筒内的面巾纸卷并展开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，观察被烟雾污染后的笔筒、面巾纸</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卷和塑料瓶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以下说法错误的是(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93_1#5c72d265d.choices?vaa=1&amp;vcp=1&amp;vis=1&amp;pid=03c804dc2&amp;color=0,0,0&amp;vtp=1&amp;vaab=1&amp;bt=1&amp;bbb=1&amp;hb=1&amp;htil=1"/>
          <p:cNvSpPr/>
          <p:nvPr/>
        </p:nvSpPr>
        <p:spPr>
          <a:xfrm>
            <a:off x="324341" y="477383"/>
            <a:ext cx="8884206" cy="4502451"/>
          </a:xfrm>
          <a:prstGeom prst="rect">
            <a:avLst/>
          </a:prstGeom>
          <a:noFill/>
        </p:spPr>
        <p:txBody>
          <a:bodyPr wrap="square" lIns="0" tIns="0" rIns="0" bIns="0" rtlCol="0" anchor="t">
            <a:spAutoFit/>
          </a:bodyPr>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A.模型中的笔筒和塑料瓶分别模拟呼吸系统的呼吸道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B.挤压塑料瓶时，瓶内气压升高，模拟的是呼气过程</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C.实验后，面巾纸卷变成黄色，笔筒被熏黄，说明呼</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吸道</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可以清除空气中的所有有害物质</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D.实验过程中，无论挤压力度和次数如何变化，塑料</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瓶中</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仍残留大量烟雾，这说明呼气时并不能将肺内的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气体全部排出</a:t>
            </a:r>
            <a:endParaRPr lang="en-US" altLang="zh-CN" sz="2800" dirty="0">
              <a:solidFill>
                <a:srgbClr val="000000"/>
              </a:solidFill>
            </a:endParaRPr>
          </a:p>
        </p:txBody>
      </p:sp>
      <p:pic>
        <p:nvPicPr>
          <p:cNvPr id="3" name="QC_5_BD.91_1#5c72d265d?htil=13&amp;vaa=1&amp;vcp=1&amp;vis=1&amp;pid=03c804dc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426211" y="1446256"/>
            <a:ext cx="2441448"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AS.1_1#5c72d265d?vaa=1&amp;vcp=1&amp;vis=1&amp;pid=03c804dc2&amp;color=0,0,0&amp;vtp=1&amp;vaab=1&amp;bbb=1"/>
          <p:cNvSpPr/>
          <p:nvPr/>
        </p:nvSpPr>
        <p:spPr>
          <a:xfrm>
            <a:off x="539496" y="513491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提示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呼吸道对空气的处理能力是有限的</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6" name="图片 5">
            <a:extLst>
              <a:ext uri="{FF2B5EF4-FFF2-40B4-BE49-F238E27FC236}">
                <a16:creationId xmlns:a16="http://schemas.microsoft.com/office/drawing/2014/main" id="{50D5FA55-ABDA-431C-6E83-21AB000A68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836" y="1805087"/>
            <a:ext cx="787400" cy="787400"/>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96_1#e23e3b124?vaa=1&amp;vcp=1&amp;vis=1&amp;pid=03c804dc2&amp;color=0,0,0&amp;vtp=1&amp;vaab=1&amp;bt=1&amp;bbb=1"/>
          <p:cNvSpPr/>
          <p:nvPr/>
        </p:nvSpPr>
        <p:spPr>
          <a:xfrm>
            <a:off x="539496" y="44503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在饲养家蚕的活动中，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以下叙述正确的是(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5_BD.96_2#e23e3b124.choices?vaa=1&amp;vcp=1&amp;vis=1&amp;pid=03c804dc2&amp;color=0,0,0&amp;vtp=1&amp;vaab=1&amp;bbb=1"/>
          <p:cNvSpPr/>
          <p:nvPr/>
        </p:nvSpPr>
        <p:spPr>
          <a:xfrm>
            <a:off x="539496" y="1077307"/>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A.饲养家蚕的装置应是密闭不透光的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.每天需要准备新鲜桑叶喂食家蚕幼虫</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.装置内的蚕粪便不需要清理</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.饲养过程中观察到家蚕的发育顺序是卵、蛹、幼虫、成虫</a:t>
            </a:r>
            <a:endParaRPr lang="en-US" altLang="zh-CN" sz="2800" dirty="0"/>
          </a:p>
        </p:txBody>
      </p:sp>
      <p:sp>
        <p:nvSpPr>
          <p:cNvPr id="3" name="QC_5_AS.1_1#e23e3b124?vaa=1&amp;vcp=1&amp;vis=1&amp;pid=03c804dc2&amp;color=0,0,0&amp;mp=1&amp;vtp=1&amp;vaab=1&amp;bt=1&amp;bbb=1&amp;hb=1"/>
          <p:cNvSpPr/>
          <p:nvPr/>
        </p:nvSpPr>
        <p:spPr>
          <a:xfrm>
            <a:off x="539496" y="3463893"/>
            <a:ext cx="11109960" cy="2496757"/>
          </a:xfrm>
          <a:prstGeom prst="rect">
            <a:avLst/>
          </a:prstGeom>
          <a:noFill/>
        </p:spPr>
        <p:txBody>
          <a:bodyPr wrap="none" lIns="0" tIns="0" rIns="0" bIns="0" rtlCol="0" anchor="t"/>
          <a:lstStyle/>
          <a:p>
            <a:pPr algn="l" latinLnBrk="1">
              <a:lnSpc>
                <a:spcPts val="51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提示</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家蚕是一种昆虫</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其生长发育过程需要一定的环境控制</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密闭不</a:t>
            </a:r>
            <a:endParaRPr lang="en-US" altLang="zh-CN" sz="2800" b="0" i="0" spc="-10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透光的环境不利于蚕的呼吸和生长</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装置内的粪便不及时清理</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会积累并</a:t>
            </a:r>
            <a:endParaRPr lang="en-US" altLang="zh-CN" sz="2800" b="0" i="0" spc="-10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产生异味</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同时还可能滋生细菌和其他微生物</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造成不利影响</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家蚕的发</a:t>
            </a:r>
            <a:endParaRPr lang="en-US" altLang="zh-CN" sz="2800" b="0" i="0" spc="-10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育过程是一个完全变态的过程</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其发育顺序是卵</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幼虫</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蛹</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成虫</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100" dirty="0"/>
          </a:p>
        </p:txBody>
      </p:sp>
      <p:sp>
        <p:nvSpPr>
          <p:cNvPr id="5" name="QC_5_AN.2_1#e23e3b124?vaa=1&amp;vcp=1&amp;vis=1&amp;pid=03c804dc2&amp;color=0,0,0&amp;vtp=1&amp;vaab=1&amp;bbb=1"/>
          <p:cNvSpPr/>
          <p:nvPr/>
        </p:nvSpPr>
        <p:spPr>
          <a:xfrm>
            <a:off x="7607270" y="508842"/>
            <a:ext cx="1504457"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left)">
                                      <p:cBhvr>
                                        <p:cTn id="11" dur="500"/>
                                        <p:tgtEl>
                                          <p:spTgt spid="5">
                                            <p:bg/>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00_1#254071940?vaa=1&amp;vcp=1&amp;vis=1&amp;pid=03c804dc2&amp;color=0,0,0&amp;vtp=1&amp;vaab=1&amp;bt=1&amp;bbb=1&amp;hb=1"/>
          <p:cNvSpPr/>
          <p:nvPr/>
        </p:nvSpPr>
        <p:spPr>
          <a:xfrm>
            <a:off x="539496" y="896811"/>
            <a:ext cx="11109960" cy="1077532"/>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酸奶营养丰富、酸甜可口，是美味的发酵食品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。某同学尝试用鲜奶制</a:t>
            </a: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作酸奶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下列操作正确的是(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02_1#254071940.bracket?vaa=1&amp;vcp=1&amp;vis=1&amp;pid=03c804dc2&amp;color=0,0,0&amp;vpa=34&amp;vtp=1&amp;vaab=1"/>
          <p:cNvSpPr/>
          <p:nvPr/>
        </p:nvSpPr>
        <p:spPr>
          <a:xfrm>
            <a:off x="5083715" y="1464946"/>
            <a:ext cx="495300" cy="501142"/>
          </a:xfrm>
          <a:prstGeom prst="rect">
            <a:avLst/>
          </a:prstGeom>
          <a:noFill/>
        </p:spPr>
        <p:txBody>
          <a:bodyPr wrap="none" lIns="0" tIns="0" rIns="0" bIns="0" rtlCol="0" anchor="t"/>
          <a:lstStyle/>
          <a:p>
            <a:pPr algn="ctr" latinLnBrk="1">
              <a:lnSpc>
                <a:spcPts val="43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4" name="QC_5_BD.100_2#254071940.choices?vaa=1&amp;vcp=1&amp;vis=1&amp;pid=03c804dc2&amp;color=0,0,0&amp;vtp=1&amp;vaab=1&amp;bbb=1"/>
              <p:cNvSpPr/>
              <p:nvPr/>
            </p:nvSpPr>
            <p:spPr>
              <a:xfrm>
                <a:off x="539496" y="2026603"/>
                <a:ext cx="11109960" cy="2220532"/>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A.将鲜奶煮沸后直接加入预先准备的乳酸菌</a:t>
                </a:r>
                <a:endParaRPr lang="en-US" altLang="zh-CN" sz="2800" dirty="0"/>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.在预先没有准备乳酸菌时用酵母菌代替</a:t>
                </a:r>
                <a:endParaRPr lang="en-US" altLang="zh-CN" sz="2800" dirty="0"/>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左右的室内温暖的地方进行发酵</a:t>
                </a:r>
                <a:endParaRPr lang="en-US" altLang="zh-CN" sz="2800" dirty="0"/>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.发酵过程不密封以确保氧气的供给</a:t>
                </a:r>
                <a:endParaRPr lang="en-US" altLang="zh-CN" sz="2800" dirty="0"/>
              </a:p>
            </p:txBody>
          </p:sp>
        </mc:Choice>
        <mc:Fallback xmlns="">
          <p:sp>
            <p:nvSpPr>
              <p:cNvPr id="4" name="QC_5_BD.100_2#254071940.choices?vaa=1&amp;vcp=1&amp;vis=1&amp;pid=03c804dc2&amp;color=0,0,0&amp;vtp=1&amp;vaab=1&amp;bbb=1"/>
              <p:cNvSpPr>
                <a:spLocks noRot="1" noChangeAspect="1" noMove="1" noResize="1" noEditPoints="1" noAdjustHandles="1" noChangeArrowheads="1" noChangeShapeType="1" noTextEdit="1"/>
              </p:cNvSpPr>
              <p:nvPr/>
            </p:nvSpPr>
            <p:spPr>
              <a:xfrm>
                <a:off x="539496" y="2026603"/>
                <a:ext cx="11109960" cy="2220532"/>
              </a:xfrm>
              <a:prstGeom prst="rect">
                <a:avLst/>
              </a:prstGeom>
              <a:blipFill rotWithShape="1">
                <a:blip r:embed="rId3"/>
                <a:stretch>
                  <a:fillRect l="-3" t="-14" r="3" b="-2362"/>
                </a:stretch>
              </a:blipFill>
            </p:spPr>
            <p:txBody>
              <a:bodyPr/>
              <a:lstStyle/>
              <a:p>
                <a:r>
                  <a:rPr lang="zh-CN" altLang="en-US">
                    <a:noFill/>
                  </a:rPr>
                  <a:t> </a:t>
                </a:r>
              </a:p>
            </p:txBody>
          </p:sp>
        </mc:Fallback>
      </mc:AlternateContent>
      <p:sp>
        <p:nvSpPr>
          <p:cNvPr id="5" name="QC_5_AS.1_1#254071940?vaa=1&amp;vcp=1&amp;vis=1&amp;pid=03c804dc2&amp;color=0,0,0&amp;vtp=1&amp;vaab=1&amp;bbb=1&amp;hb=1"/>
          <p:cNvSpPr/>
          <p:nvPr/>
        </p:nvSpPr>
        <p:spPr>
          <a:xfrm>
            <a:off x="539496" y="4287203"/>
            <a:ext cx="11109960" cy="1649032"/>
          </a:xfrm>
          <a:prstGeom prst="rect">
            <a:avLst/>
          </a:prstGeom>
          <a:noFill/>
        </p:spPr>
        <p:txBody>
          <a:bodyPr wrap="none" lIns="0" tIns="0" rIns="0" bIns="0" rtlCol="0" anchor="t"/>
          <a:lstStyle/>
          <a:p>
            <a:pPr algn="l"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提示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制作酸奶的过程中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鲜奶加热后直接加入预先准备的乳酸菌进</a:t>
            </a:r>
          </a:p>
          <a:p>
            <a:pPr latinLnBrk="1">
              <a:lnSpc>
                <a:spcPts val="45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接种</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会杀死乳酸菌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使发酵过程失败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所以应先将鲜奶煮沸</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冷</a:t>
            </a:r>
          </a:p>
          <a:p>
            <a:pPr latinLnBrk="1">
              <a:lnSpc>
                <a:spcPts val="44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却后再加入预先准备的乳酸菌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left)">
                                      <p:cBhvr>
                                        <p:cTn id="13" dur="500"/>
                                        <p:tgtEl>
                                          <p:spTgt spid="5">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wipe(left)">
                                      <p:cBhvr>
                                        <p:cTn id="16" dur="5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bg/>
                                          </p:spTgt>
                                        </p:tgtEl>
                                        <p:attrNameLst>
                                          <p:attrName>style.visibility</p:attrName>
                                        </p:attrNameLst>
                                      </p:cBhvr>
                                      <p:to>
                                        <p:strVal val="visible"/>
                                      </p:to>
                                    </p:set>
                                    <p:animEffect transition="in" filter="wipe(left)">
                                      <p:cBhvr>
                                        <p:cTn id="21" dur="500"/>
                                        <p:tgtEl>
                                          <p:spTgt spid="3">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wipe(left)">
                                      <p:cBhvr>
                                        <p:cTn id="2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86cf3f604?vcp=1&amp;pid=c3997813c&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能力提升</a:t>
            </a:r>
            <a:endParaRPr lang="en-US" altLang="zh-CN" sz="3200" dirty="0"/>
          </a:p>
        </p:txBody>
      </p:sp>
      <p:sp>
        <p:nvSpPr>
          <p:cNvPr id="3" name="QO_5_BD.104_1#314cecda3?sp=1&amp;vaa=1&amp;vcp=1&amp;vis=1&amp;pid=86cf3f604&amp;color=0,0,0&amp;vtp=1&amp;vaab=1&amp;bbb=1&amp;hb=1"/>
          <p:cNvSpPr/>
          <p:nvPr/>
        </p:nvSpPr>
        <p:spPr>
          <a:xfrm>
            <a:off x="539496" y="126724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（山西晋中·模拟）制作植物细胞模型。</a:t>
            </a:r>
            <a:endParaRPr lang="en-US" altLang="zh-CN" sz="2800" dirty="0"/>
          </a:p>
          <a:p>
            <a:pPr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某校的同学们在学习关于细胞的内容时，在老师带领下开展了一项</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有趣的活动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——制作植物细胞模型，一起来回顾一下吧。</a:t>
            </a:r>
            <a:endParaRPr lang="en-US" altLang="zh-CN" sz="28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05_1#910235629?sp=1&amp;vaa=1&amp;vcp=1&amp;vis=1&amp;pid=314cecda3&amp;color=0,0,0&amp;mp=1&amp;vtp=1&amp;vaab=1&amp;bt=1&amp;bbb=1&amp;hb=1"/>
          <p:cNvSpPr/>
          <p:nvPr/>
        </p:nvSpPr>
        <p:spPr>
          <a:xfrm>
            <a:off x="539496" y="1193514"/>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（1）【方案讨论】</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小青</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：用什么材料更合适呢？</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：立体的是不是比平面的更好呢？</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：要和动物细胞区分开，突出植物细胞特殊的结构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a:t>
            </a:r>
            <a:endParaRPr lang="en-US" altLang="zh-CN" sz="2800" dirty="0">
              <a:latin typeface="宋体" panose="02010600030101010101" pitchFamily="2" charset="-122"/>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老师</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：建议同学们主要做到以下几点。</a:t>
            </a:r>
            <a:endParaRPr lang="en-US" altLang="zh-CN" sz="2800" dirty="0"/>
          </a:p>
        </p:txBody>
      </p:sp>
      <p:sp>
        <p:nvSpPr>
          <p:cNvPr id="3" name="QB_6_AN.106_1#910235629.blank?vaa=1&amp;vcp=1&amp;vis=1&amp;pid=314cecda3&amp;color=0,0,0&amp;mp=1&amp;vpa=35&amp;vtp=1&amp;vaab=1&amp;bbb=1&amp;hb=1"/>
          <p:cNvSpPr/>
          <p:nvPr/>
        </p:nvSpPr>
        <p:spPr>
          <a:xfrm>
            <a:off x="539496" y="3106134"/>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细胞壁、液泡</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、叶绿体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07_1#910235629?sp=1&amp;vaa=1&amp;vcp=1&amp;vis=1&amp;pid=314cecda3&amp;color=0,0,0&amp;mp=1&amp;vtp=1&amp;vaab=1&amp;bt=1&amp;bbb=1&amp;hb=1"/>
          <p:cNvSpPr/>
          <p:nvPr/>
        </p:nvSpPr>
        <p:spPr>
          <a:xfrm>
            <a:off x="539496" y="1865344"/>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①科学、准确，如“植物细胞”的重要结构齐全，且位置、形状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、大小比</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例适当。</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②材料选择现成的，或容易塑造成所需形状的，要无害、经济、易得。</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③立体感要强。</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④制作精细、美观。</a:t>
            </a:r>
            <a:endParaRPr lang="en-US" altLang="zh-CN" sz="28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3ca40456f.fixed?vcp=1&amp;pid=e187427c4&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专题七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生物学与社会·跨学科实践</a:t>
            </a:r>
            <a:endParaRPr lang="en-US" altLang="zh-CN" sz="4000" dirty="0"/>
          </a:p>
        </p:txBody>
      </p:sp>
      <p:sp>
        <p:nvSpPr>
          <p:cNvPr id="3" name="C_3_BD#3ca40456f.fixed?vcp=1&amp;pid=e187427c4&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08_1#6052c6d22?sp=1&amp;vaa=1&amp;vcp=1&amp;vis=1&amp;pid=314cecda3&amp;color=0,0,0&amp;vtp=1&amp;vaab=1&amp;bt=1&amp;bbb=1&amp;hb=1"/>
          <p:cNvSpPr/>
          <p:nvPr/>
        </p:nvSpPr>
        <p:spPr>
          <a:xfrm>
            <a:off x="539496" y="884936"/>
            <a:ext cx="11109960" cy="3765233"/>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（2）【材料选择】</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小青组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：用塑料薄膜作细胞膜，突出了细胞膜的结构特点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，即</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针在薄膜上扎一些细眼，可模拟细胞膜具有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的功能。可</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作细胞核，原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a:t>
            </a:r>
            <a:endParaRPr lang="en-US" altLang="zh-CN" sz="2800" dirty="0">
              <a:latin typeface="宋体" panose="02010600030101010101" pitchFamily="2" charset="-122"/>
            </a:endParaRPr>
          </a:p>
        </p:txBody>
      </p:sp>
      <p:sp>
        <p:nvSpPr>
          <p:cNvPr id="3" name="QB_6_AN.1_1#6052c6d22.blank?vaa=1&amp;vcp=1&amp;vis=1&amp;pid=314cecda3&amp;color=0,0,0&amp;vpa=36&amp;vtp=1&amp;vaab=1"/>
          <p:cNvSpPr/>
          <p:nvPr/>
        </p:nvSpPr>
        <p:spPr>
          <a:xfrm>
            <a:off x="10151014" y="1502156"/>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薄</a:t>
            </a:r>
            <a:endParaRPr lang="en-US" altLang="zh-CN" sz="2800" dirty="0"/>
          </a:p>
        </p:txBody>
      </p:sp>
      <p:sp>
        <p:nvSpPr>
          <p:cNvPr id="4" name="QB_6_AN.2_1#6052c6d22.blank?vaa=1&amp;vcp=1&amp;vis=1&amp;pid=314cecda3&amp;color=0,0,0&amp;vpa=37&amp;vtp=1&amp;vaab=1&amp;bbb=1"/>
          <p:cNvSpPr/>
          <p:nvPr/>
        </p:nvSpPr>
        <p:spPr>
          <a:xfrm>
            <a:off x="7306214" y="2149856"/>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控制物质进出</a:t>
            </a:r>
            <a:endParaRPr lang="en-US" altLang="zh-CN" sz="2800" dirty="0"/>
          </a:p>
        </p:txBody>
      </p:sp>
      <p:sp>
        <p:nvSpPr>
          <p:cNvPr id="5" name="QB_6_AN.3_1#6052c6d22.blank?vaa=1&amp;vcp=1&amp;vis=1&amp;pid=314cecda3&amp;color=0,0,0&amp;vpa=38&amp;vtp=1&amp;vaab=1&amp;bbb=1"/>
          <p:cNvSpPr/>
          <p:nvPr/>
        </p:nvSpPr>
        <p:spPr>
          <a:xfrm>
            <a:off x="1261015" y="2797556"/>
            <a:ext cx="8081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玻璃球、乒乓球、山楂、樱桃等（写出一项即可）</a:t>
            </a:r>
            <a:endParaRPr lang="en-US" altLang="zh-CN" sz="2800" dirty="0"/>
          </a:p>
        </p:txBody>
      </p:sp>
      <p:sp>
        <p:nvSpPr>
          <p:cNvPr id="6" name="QB_6_AN.4_1#6052c6d22.blank?vaa=1&amp;vcp=1&amp;vis=1&amp;pid=314cecda3&amp;color=0,0,0&amp;vpa=39&amp;vtp=1&amp;vaab=1&amp;bbb=1"/>
          <p:cNvSpPr/>
          <p:nvPr/>
        </p:nvSpPr>
        <p:spPr>
          <a:xfrm>
            <a:off x="1261015" y="3445256"/>
            <a:ext cx="3459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其形状与细胞核相似</a:t>
            </a:r>
            <a:endParaRPr lang="en-US" altLang="zh-CN" sz="2800" dirty="0"/>
          </a:p>
        </p:txBody>
      </p:sp>
      <p:sp>
        <p:nvSpPr>
          <p:cNvPr id="7" name="P_6_BD#3904c88d4?sp=1&amp;vcp=1&amp;vis=1&amp;pid=314cecda3&amp;color=0,0,0&amp;vtp=1&amp;vaab=1&amp;bbb=1"/>
          <p:cNvSpPr/>
          <p:nvPr/>
        </p:nvSpPr>
        <p:spPr>
          <a:xfrm>
            <a:off x="539496" y="472789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（3）【制作过程】</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小组之间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、组内各成员之间分工合作，共同完成。</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13_1#fcdc54561?sp=1&amp;vaa=1&amp;vcp=1&amp;vis=1&amp;pid=314cecda3&amp;color=0,0,0&amp;vtp=1&amp;vaab=1&amp;bt=1&amp;bbb=1&amp;hb=1"/>
          <p:cNvSpPr/>
          <p:nvPr/>
        </p:nvSpPr>
        <p:spPr>
          <a:xfrm>
            <a:off x="539496" y="80235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（4）【展示评价】</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下面分别是四个小组用一种无毒无味的橡皮泥为主要材料制作的植物细</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胞模型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，请你任选两个，参考老师提出的第①、③、④点，进行点评：</a:t>
            </a:r>
            <a:endParaRPr lang="en-US" altLang="zh-CN" sz="2800" dirty="0"/>
          </a:p>
        </p:txBody>
      </p:sp>
      <p:pic>
        <p:nvPicPr>
          <p:cNvPr id="3" name="QO_6_BD.113_2#fcdc54561?vaa=1&amp;vcp=1&amp;vis=1&amp;pid=314cecda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2779998"/>
            <a:ext cx="5458968" cy="1463040"/>
          </a:xfrm>
          <a:prstGeom prst="rect">
            <a:avLst/>
          </a:prstGeom>
          <a:noFill/>
          <a:extLst>
            <a:ext uri="{909E8E84-426E-40DD-AFC4-6F175D3DCCD1}">
              <a14:hiddenFill xmlns:a14="http://schemas.microsoft.com/office/drawing/2010/main">
                <a:solidFill>
                  <a:schemeClr val="accent1">
                    <a:alpha val="0"/>
                  </a:schemeClr>
                </a:solidFill>
              </a14:hiddenFill>
            </a:ext>
          </a:extLst>
        </p:spPr>
      </p:pic>
      <p:graphicFrame>
        <p:nvGraphicFramePr>
          <p:cNvPr id="49" name="QO_6_BD.113_3#fcdc54561?colgroup=9,9,9&amp;vaa=1&amp;vcp=1&amp;vis=1&amp;pid=314cecda3&amp;color=0,0,0&amp;vtp=1&amp;vaab=1&amp;bbb=1"/>
          <p:cNvGraphicFramePr>
            <a:graphicFrameLocks noGrp="1"/>
          </p:cNvGraphicFramePr>
          <p:nvPr/>
        </p:nvGraphicFramePr>
        <p:xfrm>
          <a:off x="539496" y="4380198"/>
          <a:ext cx="11073384" cy="1662748"/>
        </p:xfrm>
        <a:graphic>
          <a:graphicData uri="http://schemas.openxmlformats.org/drawingml/2006/table">
            <a:tbl>
              <a:tblPr/>
              <a:tblGrid>
                <a:gridCol w="3758184">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tblGrid>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作品编号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优点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改进建议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48132">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8132">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AN.1_1#fcdc54561?vaa=1&amp;vcp=1&amp;vis=1&amp;pid=314cecda3&amp;color=0,0,0&amp;vtp=1&amp;vaab=1&amp;bt=1&amp;bbb=1"/>
          <p:cNvSpPr/>
          <p:nvPr/>
        </p:nvSpPr>
        <p:spPr>
          <a:xfrm>
            <a:off x="539496" y="63139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答案仅供参考。</a:t>
            </a:r>
            <a:endParaRPr lang="en-US" altLang="zh-CN" sz="2800" dirty="0"/>
          </a:p>
        </p:txBody>
      </p:sp>
      <p:graphicFrame>
        <p:nvGraphicFramePr>
          <p:cNvPr id="50" name="QO_6_AN.1_1#fcdc54561?colgroup=5,15,9&amp;vaa=1&amp;vcp=1&amp;vis=1&amp;pid=314cecda3&amp;color=0,0,0&amp;vtp=1&amp;vaab=1&amp;bbb=1&amp;hb=1"/>
          <p:cNvGraphicFramePr>
            <a:graphicFrameLocks noGrp="1"/>
          </p:cNvGraphicFramePr>
          <p:nvPr>
            <p:extLst>
              <p:ext uri="{D42A27DB-BD31-4B8C-83A1-F6EECF244321}">
                <p14:modId xmlns:p14="http://schemas.microsoft.com/office/powerpoint/2010/main" val="702786460"/>
              </p:ext>
            </p:extLst>
          </p:nvPr>
        </p:nvGraphicFramePr>
        <p:xfrm>
          <a:off x="539496" y="1313004"/>
          <a:ext cx="11082528" cy="5000944"/>
        </p:xfrm>
        <a:graphic>
          <a:graphicData uri="http://schemas.openxmlformats.org/drawingml/2006/table">
            <a:tbl>
              <a:tblPr/>
              <a:tblGrid>
                <a:gridCol w="1993392">
                  <a:extLst>
                    <a:ext uri="{9D8B030D-6E8A-4147-A177-3AD203B41FA5}">
                      <a16:colId xmlns:a16="http://schemas.microsoft.com/office/drawing/2014/main" val="20000"/>
                    </a:ext>
                  </a:extLst>
                </a:gridCol>
                <a:gridCol w="5660136">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作品编号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优点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改进建议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能用不同颜色</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形状区分各部分结</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构</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细胞各结构的位置</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形状</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大</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小比例比较得当</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细胞内的结构制</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作比较精细</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写出一项即可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标出细胞各部分结构</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algn="ctr" latinLnBrk="1" hangingPunct="0">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细胞重要结构齐全</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各重要结构的</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位置</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大小比例得当</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能用不同颜</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色区分各部分结构</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制作比较精</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细</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美观</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写出一项即可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应进一步在大小</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形</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状上区分叶绿体和线</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粒体</a:t>
                      </a:r>
                      <a:r>
                        <a:rPr lang="en-US" altLang="zh-CN" sz="2800" b="0" i="0" spc="-10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标出细胞各部</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分结构的名称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5747142"/>
                  </a:ext>
                </a:extLst>
              </a:tr>
            </a:tbl>
          </a:graphicData>
        </a:graphic>
      </p:graphicFrame>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15_1#6b417a1da?htil=14&amp;vaa=1&amp;vcp=1&amp;vis=1&amp;pid=86cf3f604&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80961" y="1331260"/>
            <a:ext cx="4372330" cy="47468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15_2#6b417a1da?htil=14&amp;sp=1&amp;vaa=1&amp;vcp=1&amp;vis=1&amp;pid=86cf3f604&amp;color=0,0,0&amp;vtp=1&amp;vaab=1&amp;bt=1&amp;bbb=1&amp;hb=1&amp;hs=1"/>
          <p:cNvSpPr/>
          <p:nvPr/>
        </p:nvSpPr>
        <p:spPr>
          <a:xfrm>
            <a:off x="539496" y="1590357"/>
            <a:ext cx="7022592"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（福建·中考）下图是福建省某中学</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开展</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黄瓜栽培实践活动的流程图。请据图回</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答下</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列问题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6_BD.116_1#125ea926f?htil=14&amp;vaa=1&amp;vcp=1&amp;vis=1&amp;pid=6b417a1da&amp;color=0,0,0&amp;vtp=1&amp;vaab=1&amp;bbb=1&amp;hb=1&amp;hs=1"/>
              <p:cNvSpPr/>
              <p:nvPr/>
            </p:nvSpPr>
            <p:spPr>
              <a:xfrm>
                <a:off x="539496" y="3441001"/>
                <a:ext cx="702259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中恒温箱的主要作用是为种子萌发提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供</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6_BD.116_1#125ea926f?htil=14&amp;vaa=1&amp;vcp=1&amp;vis=1&amp;pid=6b417a1da&amp;color=0,0,0&amp;vtp=1&amp;vaab=1&amp;bbb=1&amp;hb=1&amp;hs=1"/>
              <p:cNvSpPr>
                <a:spLocks noRot="1" noChangeAspect="1" noMove="1" noResize="1" noEditPoints="1" noAdjustHandles="1" noChangeArrowheads="1" noChangeShapeType="1" noTextEdit="1"/>
              </p:cNvSpPr>
              <p:nvPr/>
            </p:nvSpPr>
            <p:spPr>
              <a:xfrm>
                <a:off x="539496" y="3441001"/>
                <a:ext cx="7022592" cy="1201357"/>
              </a:xfrm>
              <a:prstGeom prst="rect">
                <a:avLst/>
              </a:prstGeom>
              <a:blipFill rotWithShape="1">
                <a:blip r:embed="rId4"/>
                <a:stretch>
                  <a:fillRect l="-5" t="-48" r="7" b="-5666"/>
                </a:stretch>
              </a:blipFill>
            </p:spPr>
            <p:txBody>
              <a:bodyPr/>
              <a:lstStyle/>
              <a:p>
                <a:r>
                  <a:rPr lang="zh-CN" altLang="en-US">
                    <a:noFill/>
                  </a:rPr>
                  <a:t> </a:t>
                </a:r>
              </a:p>
            </p:txBody>
          </p:sp>
        </mc:Fallback>
      </mc:AlternateContent>
      <p:sp>
        <p:nvSpPr>
          <p:cNvPr id="5" name="QB_6_AN.1_1#125ea926f.blank?vaa=1&amp;vcp=1&amp;vis=1&amp;pid=6b417a1da&amp;color=0,0,0&amp;vpa=40&amp;vtp=1&amp;vaab=1&amp;bbb=1"/>
          <p:cNvSpPr/>
          <p:nvPr/>
        </p:nvSpPr>
        <p:spPr>
          <a:xfrm>
            <a:off x="905415" y="4037266"/>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适宜的温度</a:t>
            </a:r>
            <a:endParaRPr lang="en-US" altLang="zh-CN" sz="2800" dirty="0"/>
          </a:p>
        </p:txBody>
      </p:sp>
      <mc:AlternateContent xmlns:mc="http://schemas.openxmlformats.org/markup-compatibility/2006" xmlns:a14="http://schemas.microsoft.com/office/drawing/2010/main">
        <mc:Choice Requires="a14">
          <p:sp>
            <p:nvSpPr>
              <p:cNvPr id="6" name="QB_6_BD.118_1#343681328?vaa=1&amp;vcp=1&amp;vis=1&amp;pid=6b417a1da&amp;color=0,0,0&amp;vtp=1&amp;vaab=1&amp;bbb=1&amp;hs=1"/>
              <p:cNvSpPr/>
              <p:nvPr/>
            </p:nvSpPr>
            <p:spPr>
              <a:xfrm>
                <a:off x="539496" y="470763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中用以保护根的措施是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6_BD.118_1#343681328?vaa=1&amp;vcp=1&amp;vis=1&amp;pid=6b417a1da&amp;color=0,0,0&amp;vtp=1&amp;vaab=1&amp;bbb=1&amp;hs=1"/>
              <p:cNvSpPr>
                <a:spLocks noRot="1" noChangeAspect="1" noMove="1" noResize="1" noEditPoints="1" noAdjustHandles="1" noChangeArrowheads="1" noChangeShapeType="1" noTextEdit="1"/>
              </p:cNvSpPr>
              <p:nvPr/>
            </p:nvSpPr>
            <p:spPr>
              <a:xfrm>
                <a:off x="539496" y="4707636"/>
                <a:ext cx="11109960" cy="553657"/>
              </a:xfrm>
              <a:prstGeom prst="rect">
                <a:avLst/>
              </a:prstGeom>
              <a:blipFill rotWithShape="1">
                <a:blip r:embed="rId5"/>
                <a:stretch>
                  <a:fillRect l="-3" t="-69" r="3" b="-12329"/>
                </a:stretch>
              </a:blipFill>
            </p:spPr>
            <p:txBody>
              <a:bodyPr/>
              <a:lstStyle/>
              <a:p>
                <a:r>
                  <a:rPr lang="zh-CN" altLang="en-US">
                    <a:noFill/>
                  </a:rPr>
                  <a:t> </a:t>
                </a:r>
              </a:p>
            </p:txBody>
          </p:sp>
        </mc:Fallback>
      </mc:AlternateContent>
      <p:sp>
        <p:nvSpPr>
          <p:cNvPr id="7" name="QB_6_AN.119_1#343681328.blank?vaa=1&amp;vcp=1&amp;vis=1&amp;pid=6b417a1da&amp;color=0,0,0&amp;vpa=41&amp;vtp=1&amp;vaab=1&amp;bbb=1"/>
          <p:cNvSpPr/>
          <p:nvPr/>
        </p:nvSpPr>
        <p:spPr>
          <a:xfrm>
            <a:off x="5190077" y="4656201"/>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带土坨移苗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120_1#1aab5cb82?sp=1&amp;vaa=1&amp;vcp=1&amp;vis=1&amp;pid=6b417a1da&amp;color=0,0,0&amp;vtp=1&amp;vaab=1&amp;bt=1&amp;bbb=1&amp;hb=1"/>
              <p:cNvSpPr/>
              <p:nvPr/>
            </p:nvSpPr>
            <p:spPr>
              <a:xfrm>
                <a:off x="345857" y="522183"/>
                <a:ext cx="6487205" cy="1886350"/>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中为4月13日某叶片长度的测量值，将下面柱状图补充完整，</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解4月份黄瓜叶的生长状况。</a:t>
                </a:r>
                <a:endParaRPr lang="en-US" altLang="zh-CN" sz="2800" dirty="0">
                  <a:solidFill>
                    <a:srgbClr val="000000"/>
                  </a:solidFill>
                </a:endParaRPr>
              </a:p>
            </p:txBody>
          </p:sp>
        </mc:Choice>
        <mc:Fallback xmlns="">
          <p:sp>
            <p:nvSpPr>
              <p:cNvPr id="2" name="QO_6_BD.120_1#1aab5cb82?sp=1&amp;vaa=1&amp;vcp=1&amp;vis=1&amp;pid=6b417a1da&amp;color=0,0,0&amp;vtp=1&amp;vaab=1&amp;bt=1&amp;bbb=1&amp;hb=1"/>
              <p:cNvSpPr>
                <a:spLocks noRot="1" noChangeAspect="1" noMove="1" noResize="1" noEditPoints="1" noAdjustHandles="1" noChangeArrowheads="1" noChangeShapeType="1" noTextEdit="1"/>
              </p:cNvSpPr>
              <p:nvPr/>
            </p:nvSpPr>
            <p:spPr>
              <a:xfrm>
                <a:off x="345857" y="522183"/>
                <a:ext cx="6487205" cy="1886350"/>
              </a:xfrm>
              <a:prstGeom prst="rect">
                <a:avLst/>
              </a:prstGeom>
              <a:blipFill>
                <a:blip r:embed="rId3"/>
                <a:stretch>
                  <a:fillRect l="-3383" r="-8741" b="-9061"/>
                </a:stretch>
              </a:blipFill>
            </p:spPr>
            <p:txBody>
              <a:bodyPr/>
              <a:lstStyle/>
              <a:p>
                <a:r>
                  <a:rPr lang="zh-CN" altLang="en-US">
                    <a:noFill/>
                  </a:rPr>
                  <a:t> </a:t>
                </a:r>
              </a:p>
            </p:txBody>
          </p:sp>
        </mc:Fallback>
      </mc:AlternateContent>
      <p:pic>
        <p:nvPicPr>
          <p:cNvPr id="3" name="QO_6_BD.120_2#1aab5cb82?htil=15&amp;vaa=1&amp;vcp=1&amp;vis=1&amp;pid=6b417a1da&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81431" y="2937707"/>
            <a:ext cx="4609314" cy="3190389"/>
          </a:xfrm>
          <a:prstGeom prst="rect">
            <a:avLst/>
          </a:prstGeom>
          <a:noFill/>
          <a:extLst>
            <a:ext uri="{909E8E84-426E-40DD-AFC4-6F175D3DCCD1}">
              <a14:hiddenFill xmlns:a14="http://schemas.microsoft.com/office/drawing/2010/main">
                <a:solidFill>
                  <a:schemeClr val="accent1">
                    <a:alpha val="0"/>
                  </a:schemeClr>
                </a:solidFill>
              </a14:hiddenFill>
            </a:ext>
          </a:extLst>
        </p:spPr>
      </p:pic>
      <p:grpSp>
        <p:nvGrpSpPr>
          <p:cNvPr id="6" name="组合 5">
            <a:extLst>
              <a:ext uri="{FF2B5EF4-FFF2-40B4-BE49-F238E27FC236}">
                <a16:creationId xmlns:a16="http://schemas.microsoft.com/office/drawing/2014/main" id="{C71D0CEF-AC7F-802E-EFDD-54343D62F216}"/>
              </a:ext>
            </a:extLst>
          </p:cNvPr>
          <p:cNvGrpSpPr/>
          <p:nvPr/>
        </p:nvGrpSpPr>
        <p:grpSpPr>
          <a:xfrm>
            <a:off x="681431" y="2834849"/>
            <a:ext cx="5812456" cy="3396104"/>
            <a:chOff x="6080760" y="2183352"/>
            <a:chExt cx="5550408" cy="3111278"/>
          </a:xfrm>
        </p:grpSpPr>
        <p:sp>
          <p:nvSpPr>
            <p:cNvPr id="4" name="QO_6_AN.1_1#1aab5cb82?htil=15&amp;vaa=1&amp;vcp=1&amp;vis=1&amp;pid=6b417a1da&amp;color=0,0,0&amp;vtp=1&amp;vaab=1&amp;bbb=1"/>
            <p:cNvSpPr/>
            <p:nvPr/>
          </p:nvSpPr>
          <p:spPr>
            <a:xfrm>
              <a:off x="6080760" y="2183352"/>
              <a:ext cx="5550408"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endParaRPr lang="en-US" altLang="zh-CN" sz="2800" dirty="0"/>
            </a:p>
          </p:txBody>
        </p:sp>
        <p:pic>
          <p:nvPicPr>
            <p:cNvPr id="5" name="QO_6_AN.1_1#1aab5cb82?htil=15&amp;vaa=1&amp;vcp=1&amp;vis=1&amp;pid=6b417a1da&amp;color=0,0,0&amp;tib=255,255,255&amp;vtp=1&amp;vaab=1" descr="preencoded.png"/>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549390" y="2920365"/>
              <a:ext cx="3408680" cy="2374265"/>
            </a:xfrm>
            <a:prstGeom prst="rect">
              <a:avLst/>
            </a:prstGeom>
            <a:noFill/>
            <a:extLst>
              <a:ext uri="{909E8E84-426E-40DD-AFC4-6F175D3DCCD1}">
                <a14:hiddenFill xmlns:a14="http://schemas.microsoft.com/office/drawing/2010/main">
                  <a:solidFill>
                    <a:schemeClr val="accent1">
                      <a:alpha val="0"/>
                    </a:schemeClr>
                  </a:solidFill>
                </a14:hiddenFill>
              </a:ext>
            </a:extLst>
          </p:spPr>
        </p:pic>
      </p:grpSp>
      <p:pic>
        <p:nvPicPr>
          <p:cNvPr id="7" name="QO_5_BD.122_1#7c2b5f7a1?htil=16&amp;vaa=1&amp;vcp=1&amp;vis=1&amp;pid=6b417a1da&amp;color=0,0,0&amp;tib=255,255,255&amp;vtp=1&amp;vaab=1" descr="preencoded.png">
            <a:extLst>
              <a:ext uri="{FF2B5EF4-FFF2-40B4-BE49-F238E27FC236}">
                <a16:creationId xmlns:a16="http://schemas.microsoft.com/office/drawing/2014/main" id="{68B78265-0493-FBEC-250E-171182AD6C85}"/>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7026701" y="706242"/>
            <a:ext cx="5003093" cy="542185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22_1#7c2b5f7a1?htil=16&amp;vaa=1&amp;vcp=1&amp;vis=1&amp;pid=6b417a1d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9792" y="1193292"/>
            <a:ext cx="4151376" cy="44988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B_6_BD.122_2#7c2b5f7a1?htil=16&amp;vaa=1&amp;vcp=1&amp;vis=1&amp;pid=6b417a1da&amp;color=0,0,0&amp;vtp=1&amp;vaab=1&amp;bt=1&amp;bbb=1&amp;hb=1"/>
              <p:cNvSpPr/>
              <p:nvPr/>
            </p:nvSpPr>
            <p:spPr>
              <a:xfrm>
                <a:off x="539496" y="1165860"/>
                <a:ext cx="683056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14:m>
                  <m:oMath xmlns:m="http://schemas.openxmlformats.org/officeDocument/2006/math">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为探究一天内叶片淀粉含量的变化。</a:t>
                </a:r>
              </a:p>
              <a:p>
                <a:pPr latinLnBrk="1">
                  <a:lnSpc>
                    <a:spcPts val="49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滴加碘液后，变蓝最不明显的是</a:t>
                </a:r>
                <a:r>
                  <a:rPr lang="en-US" altLang="zh-CN" sz="2800" i="0" spc="-5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时的叶片</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mc:Choice>
        <mc:Fallback xmlns="">
          <p:sp>
            <p:nvSpPr>
              <p:cNvPr id="3" name="QB_6_BD.122_2#7c2b5f7a1?htil=16&amp;vaa=1&amp;vcp=1&amp;vis=1&amp;pid=6b417a1da&amp;color=0,0,0&amp;vtp=1&amp;vaab=1&amp;bt=1&amp;bbb=1&amp;hb=1"/>
              <p:cNvSpPr>
                <a:spLocks noRot="1" noChangeAspect="1" noMove="1" noResize="1" noEditPoints="1" noAdjustHandles="1" noChangeArrowheads="1" noChangeShapeType="1" noTextEdit="1"/>
              </p:cNvSpPr>
              <p:nvPr/>
            </p:nvSpPr>
            <p:spPr>
              <a:xfrm>
                <a:off x="539496" y="1165860"/>
                <a:ext cx="6830568" cy="1201357"/>
              </a:xfrm>
              <a:prstGeom prst="rect">
                <a:avLst/>
              </a:prstGeom>
              <a:blipFill rotWithShape="1">
                <a:blip r:embed="rId4"/>
                <a:stretch>
                  <a:fillRect l="-6" r="-5872" b="-5714"/>
                </a:stretch>
              </a:blipFill>
            </p:spPr>
            <p:txBody>
              <a:bodyPr/>
              <a:lstStyle/>
              <a:p>
                <a:r>
                  <a:rPr lang="zh-CN" altLang="en-US">
                    <a:noFill/>
                  </a:rPr>
                  <a:t> </a:t>
                </a:r>
              </a:p>
            </p:txBody>
          </p:sp>
        </mc:Fallback>
      </mc:AlternateContent>
      <p:sp>
        <p:nvSpPr>
          <p:cNvPr id="4" name="QB_6_AN.1_1#7c2b5f7a1.blank?vaa=1&amp;vcp=1&amp;vis=1&amp;pid=6b417a1da&amp;color=0,0,0&amp;vpa=42&amp;vtp=1&amp;vaab=1"/>
          <p:cNvSpPr/>
          <p:nvPr/>
        </p:nvSpPr>
        <p:spPr>
          <a:xfrm>
            <a:off x="5442490" y="1762125"/>
            <a:ext cx="423863" cy="567817"/>
          </a:xfrm>
          <a:prstGeom prst="rect">
            <a:avLst/>
          </a:prstGeom>
          <a:noFill/>
        </p:spPr>
        <p:txBody>
          <a:bodyPr wrap="none" lIns="0" tIns="0" rIns="0" bIns="0" rtlCol="0" anchor="t"/>
          <a:lstStyle/>
          <a:p>
            <a:pPr algn="ctr" latinLnBrk="1">
              <a:lnSpc>
                <a:spcPts val="50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2800" spc="-50" dirty="0"/>
          </a:p>
        </p:txBody>
      </p:sp>
      <mc:AlternateContent xmlns:mc="http://schemas.openxmlformats.org/markup-compatibility/2006" xmlns:a14="http://schemas.microsoft.com/office/drawing/2010/main">
        <mc:Choice Requires="a14">
          <p:sp>
            <p:nvSpPr>
              <p:cNvPr id="5" name="QB_6_BD.124_1#c55540666?htil=16&amp;vaa=1&amp;vcp=1&amp;vis=1&amp;pid=6b417a1da&amp;color=0,0,0&amp;vtp=1&amp;vaab=1&amp;bbb=1&amp;hb=1"/>
              <p:cNvSpPr/>
              <p:nvPr/>
            </p:nvSpPr>
            <p:spPr>
              <a:xfrm>
                <a:off x="539496" y="2372233"/>
                <a:ext cx="6830568"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中能长出果实的是</a:t>
                </a:r>
                <a:r>
                  <a:rPr lang="en-US" altLang="zh-CN" sz="2800" i="0" spc="-10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花。将测量选出</a:t>
                </a:r>
              </a:p>
              <a:p>
                <a:pPr latinLnBrk="1">
                  <a:lnSpc>
                    <a:spcPts val="5100"/>
                  </a:lnSpc>
                </a:pP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“黄瓜之王”制成凉拌黄瓜</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，渗出的大量汁液</a:t>
                </a:r>
              </a:p>
              <a:p>
                <a:pPr latinLnBrk="1">
                  <a:lnSpc>
                    <a:spcPts val="4900"/>
                  </a:lnSpc>
                </a:pP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主要来自黄瓜细胞的</a:t>
                </a:r>
                <a:r>
                  <a:rPr lang="en-US" altLang="zh-CN" sz="2800" i="0" spc="-10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填结构名称）。</a:t>
                </a:r>
                <a:endParaRPr lang="en-US" altLang="zh-CN" sz="2800" spc="-100" dirty="0"/>
              </a:p>
            </p:txBody>
          </p:sp>
        </mc:Choice>
        <mc:Fallback xmlns="">
          <p:sp>
            <p:nvSpPr>
              <p:cNvPr id="5" name="QB_6_BD.124_1#c55540666?htil=16&amp;vaa=1&amp;vcp=1&amp;vis=1&amp;pid=6b417a1da&amp;color=0,0,0&amp;vtp=1&amp;vaab=1&amp;bbb=1&amp;hb=1"/>
              <p:cNvSpPr>
                <a:spLocks noRot="1" noChangeAspect="1" noMove="1" noResize="1" noEditPoints="1" noAdjustHandles="1" noChangeArrowheads="1" noChangeShapeType="1" noTextEdit="1"/>
              </p:cNvSpPr>
              <p:nvPr/>
            </p:nvSpPr>
            <p:spPr>
              <a:xfrm>
                <a:off x="539496" y="2372233"/>
                <a:ext cx="6830568" cy="1849057"/>
              </a:xfrm>
              <a:prstGeom prst="rect">
                <a:avLst/>
              </a:prstGeom>
              <a:blipFill rotWithShape="1">
                <a:blip r:embed="rId5"/>
                <a:stretch>
                  <a:fillRect l="-6" t="-27" r="-1409" b="-3685"/>
                </a:stretch>
              </a:blipFill>
            </p:spPr>
            <p:txBody>
              <a:bodyPr/>
              <a:lstStyle/>
              <a:p>
                <a:r>
                  <a:rPr lang="zh-CN" altLang="en-US">
                    <a:noFill/>
                  </a:rPr>
                  <a:t> </a:t>
                </a:r>
              </a:p>
            </p:txBody>
          </p:sp>
        </mc:Fallback>
      </mc:AlternateContent>
      <p:sp>
        <p:nvSpPr>
          <p:cNvPr id="6" name="QB_6_AN.125_1#c55540666.blank?vaa=1&amp;vcp=1&amp;vis=1&amp;pid=6b417a1da&amp;color=0,0,0&amp;vpa=43&amp;vtp=1&amp;vaab=1"/>
          <p:cNvSpPr/>
          <p:nvPr/>
        </p:nvSpPr>
        <p:spPr>
          <a:xfrm>
            <a:off x="4310602" y="2341753"/>
            <a:ext cx="5889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雌</a:t>
            </a:r>
            <a:endParaRPr lang="en-US" altLang="zh-CN" sz="2800" spc="-100" dirty="0"/>
          </a:p>
        </p:txBody>
      </p:sp>
      <p:sp>
        <p:nvSpPr>
          <p:cNvPr id="7" name="QB_6_AN.126_1#c55540666.blank?vaa=1&amp;vcp=1&amp;vis=1&amp;pid=6b417a1da&amp;color=0,0,0&amp;vpa=44&amp;vtp=1&amp;vaab=1&amp;bbb=1"/>
          <p:cNvSpPr/>
          <p:nvPr/>
        </p:nvSpPr>
        <p:spPr>
          <a:xfrm>
            <a:off x="3629565" y="3616198"/>
            <a:ext cx="9318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液泡</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27_1#b0bcf64ac?htil=17&amp;vaa=1&amp;vcp=1&amp;vis=1&amp;pid=86cf3f604&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26287" y="600411"/>
            <a:ext cx="4838195" cy="298188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27_2#b0bcf64ac?htil=17&amp;sp=1&amp;vaa=1&amp;vcp=1&amp;vis=1&amp;pid=86cf3f604&amp;color=0,0,0&amp;vtp=1&amp;vaab=1&amp;bt=1&amp;bbb=1&amp;hb=1&amp;hs=1"/>
          <p:cNvSpPr/>
          <p:nvPr/>
        </p:nvSpPr>
        <p:spPr>
          <a:xfrm>
            <a:off x="539496" y="554400"/>
            <a:ext cx="6190488"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泡菜的制作工艺是我国悠久的饮食文</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化遗产之一。制作泡菜的过程中，微生</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物会将蔬菜中的硝酸盐还原成亚硝酸盐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为避免对人体产生危害，应控制泡菜的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亚硝酸盐含量。某兴趣小组研究了不同</a:t>
            </a:r>
            <a:endParaRPr lang="en-US" altLang="zh-CN" sz="2800" dirty="0"/>
          </a:p>
        </p:txBody>
      </p:sp>
      <mc:AlternateContent xmlns:mc="http://schemas.openxmlformats.org/markup-compatibility/2006" xmlns:a14="http://schemas.microsoft.com/office/drawing/2010/main">
        <mc:Choice Requires="a14">
          <p:sp>
            <p:nvSpPr>
              <p:cNvPr id="4" name="QO_5_BD.127_2#b0bcf64ac?htil=17&amp;sp=1&amp;vaa=1&amp;vcp=1&amp;vis=1&amp;pid=86cf3f604&amp;color=0,0,0&amp;vtp=1&amp;vaab=1&amp;bt=1&amp;bbb=1&amp;hb=1&amp;hs=1"/>
              <p:cNvSpPr/>
              <p:nvPr/>
            </p:nvSpPr>
            <p:spPr>
              <a:xfrm>
                <a:off x="539496" y="3760832"/>
                <a:ext cx="11112011" cy="24967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浓度食醋对泡菜中亚硝酸盐含量的影响。具体做法是称取等量白菜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份，</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每份均加入等量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浓度的盐水、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鲜姜和辣椒，再加入食醋，调节料液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的食醋浓度分别为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0.3%</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0.6%</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0.9%</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重复实验3次。从泡菜制作</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1天开始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，每天测定其亚硝酸盐含量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，测定10天，结果如下。</a:t>
                </a:r>
                <a:endParaRPr lang="en-US" altLang="zh-CN" sz="2800" dirty="0"/>
              </a:p>
            </p:txBody>
          </p:sp>
        </mc:Choice>
        <mc:Fallback xmlns="">
          <p:sp>
            <p:nvSpPr>
              <p:cNvPr id="4" name="QO_5_BD.127_2#b0bcf64ac?htil=17&amp;sp=1&amp;vaa=1&amp;vcp=1&amp;vis=1&amp;pid=86cf3f604&amp;color=0,0,0&amp;vtp=1&amp;vaab=1&amp;bt=1&amp;bbb=1&amp;hb=1&amp;hs=1"/>
              <p:cNvSpPr>
                <a:spLocks noRot="1" noChangeAspect="1" noMove="1" noResize="1" noEditPoints="1" noAdjustHandles="1" noChangeArrowheads="1" noChangeShapeType="1" noTextEdit="1"/>
              </p:cNvSpPr>
              <p:nvPr/>
            </p:nvSpPr>
            <p:spPr>
              <a:xfrm>
                <a:off x="539496" y="3760832"/>
                <a:ext cx="11112011" cy="2496757"/>
              </a:xfrm>
              <a:prstGeom prst="rect">
                <a:avLst/>
              </a:prstGeom>
              <a:blipFill rotWithShape="1">
                <a:blip r:embed="rId4"/>
                <a:stretch>
                  <a:fillRect l="-3" t="-14" r="-1692" b="-2735"/>
                </a:stretch>
              </a:blipFill>
            </p:spPr>
            <p:txBody>
              <a:bodyPr/>
              <a:lstStyle/>
              <a:p>
                <a:r>
                  <a:rPr lang="zh-CN" altLang="en-US">
                    <a:noFill/>
                  </a:rPr>
                  <a:t> </a:t>
                </a:r>
              </a:p>
            </p:txBody>
          </p:sp>
        </mc:Fallback>
      </mc:AlternateContent>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28_1#9afe81b39?vaa=1&amp;vcp=1&amp;vis=1&amp;pid=b0bcf64ac&amp;color=0,0,0&amp;vtp=1&amp;vaab=1&amp;bt=1&amp;bbb=1"/>
          <p:cNvSpPr/>
          <p:nvPr/>
        </p:nvSpPr>
        <p:spPr>
          <a:xfrm>
            <a:off x="539496" y="153924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）制作泡菜所利用的细菌是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29_1#9afe81b39.blank?vaa=1&amp;vcp=1&amp;vis=1&amp;pid=b0bcf64ac&amp;color=0,0,0&amp;vpa=45&amp;vtp=1&amp;vaab=1&amp;bbb=1"/>
          <p:cNvSpPr/>
          <p:nvPr/>
        </p:nvSpPr>
        <p:spPr>
          <a:xfrm>
            <a:off x="5350415" y="1487805"/>
            <a:ext cx="3459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乳酸杆菌（乳酸菌）</a:t>
            </a:r>
            <a:endParaRPr lang="en-US" altLang="zh-CN" sz="2800" dirty="0"/>
          </a:p>
        </p:txBody>
      </p:sp>
      <p:pic>
        <p:nvPicPr>
          <p:cNvPr id="4" name="QO_5_BD.128_2#9afe81b39?vaa=1&amp;vcp=1&amp;vis=1&amp;pid=b0bcf64a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29584" y="2225421"/>
            <a:ext cx="5129784" cy="31181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30_1#7a260db53?vaa=1&amp;vcp=1&amp;vis=1&amp;pid=b0bcf64ac&amp;color=0,0,0&amp;vtp=1&amp;vaab=1&amp;bt=1&amp;bbb=1&amp;hb=1"/>
          <p:cNvSpPr/>
          <p:nvPr/>
        </p:nvSpPr>
        <p:spPr>
          <a:xfrm>
            <a:off x="539496" y="115316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（2）设置食醋浓度为0的组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；实验中添加的材料需</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取等量，目的是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31_1#7a260db53.blank?vaa=1&amp;vcp=1&amp;vis=1&amp;pid=b0bcf64ac&amp;color=0,0,0&amp;vpa=46&amp;vtp=1&amp;vaab=1&amp;bbb=1"/>
          <p:cNvSpPr/>
          <p:nvPr/>
        </p:nvSpPr>
        <p:spPr>
          <a:xfrm>
            <a:off x="6239415" y="112268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设置对照</a:t>
            </a:r>
            <a:endParaRPr lang="en-US" altLang="zh-CN" sz="2800" dirty="0"/>
          </a:p>
        </p:txBody>
      </p:sp>
      <p:sp>
        <p:nvSpPr>
          <p:cNvPr id="4" name="QB_6_AN.133_1#7a260db53.blank?vaa=1&amp;vcp=1&amp;vis=1&amp;pid=b0bcf64ac&amp;color=0,0,0&amp;vpa=47&amp;vtp=1&amp;vaab=1&amp;bbb=1"/>
          <p:cNvSpPr/>
          <p:nvPr/>
        </p:nvSpPr>
        <p:spPr>
          <a:xfrm>
            <a:off x="3039014" y="1749425"/>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控制单一变量</a:t>
            </a:r>
            <a:endParaRPr lang="en-US" altLang="zh-CN" sz="2800" dirty="0"/>
          </a:p>
        </p:txBody>
      </p:sp>
      <p:pic>
        <p:nvPicPr>
          <p:cNvPr id="5" name="QO_5_BD.132_1#7a260db53?vaa=1&amp;vcp=1&amp;vis=1&amp;pid=b0bcf64a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10585" y="2731135"/>
            <a:ext cx="4947920" cy="300609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34_1#274cb719f?vaa=1&amp;vcp=1&amp;vis=1&amp;pid=b0bcf64ac&amp;color=0,0,0&amp;vtp=1&amp;vaab=1&amp;bt=1&amp;bbb=1&amp;hb=1"/>
          <p:cNvSpPr/>
          <p:nvPr/>
        </p:nvSpPr>
        <p:spPr>
          <a:xfrm>
            <a:off x="539496" y="105181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（3）分析曲线，随泡制时间增加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，亚硝酸盐含量的变化趋势均表现为</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，并在第</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天均达到最大值</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35_1#274cb719f.blank?vaa=1&amp;vcp=1&amp;vis=1&amp;pid=b0bcf64ac&amp;color=0,0,0&amp;vpa=48&amp;vtp=1&amp;vaab=1&amp;bbb=1"/>
          <p:cNvSpPr/>
          <p:nvPr/>
        </p:nvSpPr>
        <p:spPr>
          <a:xfrm>
            <a:off x="549815" y="1648079"/>
            <a:ext cx="23923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先上升后下降</a:t>
            </a:r>
            <a:endParaRPr lang="en-US" altLang="zh-CN" sz="2800" dirty="0"/>
          </a:p>
        </p:txBody>
      </p:sp>
      <p:sp>
        <p:nvSpPr>
          <p:cNvPr id="4" name="QB_6_AN.137_1#274cb719f.blank?vaa=1&amp;vcp=1&amp;vis=1&amp;pid=b0bcf64ac&amp;color=0,0,0&amp;vpa=49&amp;vtp=1&amp;vaab=1"/>
          <p:cNvSpPr/>
          <p:nvPr/>
        </p:nvSpPr>
        <p:spPr>
          <a:xfrm>
            <a:off x="4461415" y="1648079"/>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2800" dirty="0"/>
          </a:p>
        </p:txBody>
      </p:sp>
      <p:pic>
        <p:nvPicPr>
          <p:cNvPr id="5" name="QO_5_BD.136_1#274cb719f?vaa=1&amp;vcp=1&amp;vis=1&amp;pid=b0bcf64a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20465" y="2422525"/>
            <a:ext cx="4751705" cy="28803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1_1#2d64919f4?htil=1&amp;vaa=1&amp;vcp=1&amp;vis=1&amp;pid=3ca40456f&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9792" y="572688"/>
            <a:ext cx="4151376" cy="2395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4_BD.1_2#2d64919f4?htil=1&amp;vaa=1&amp;vcp=1&amp;vis=1&amp;pid=3ca40456f&amp;color=0,0,0&amp;vtp=1&amp;vaab=1&amp;bt=1&amp;bbb=1&amp;hb=1&amp;hs=1"/>
          <p:cNvSpPr/>
          <p:nvPr/>
        </p:nvSpPr>
        <p:spPr>
          <a:xfrm>
            <a:off x="539496" y="554400"/>
            <a:ext cx="6830568" cy="2540375"/>
          </a:xfrm>
          <a:prstGeom prst="rect">
            <a:avLst/>
          </a:prstGeom>
          <a:noFill/>
        </p:spPr>
        <p:txBody>
          <a:bodyPr wrap="square" lIns="0" tIns="0" rIns="0" bIns="0" rtlCol="0" anchor="t">
            <a:spAutoFit/>
          </a:bodyPr>
          <a:lstStyle/>
          <a:p>
            <a:pPr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命题解读1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浙江台州·一模）</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a:t>
            </a:r>
            <a:r>
              <a:rPr lang="zh-CN" altLang="en-US"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新题</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模型制作类</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利用水滴、放大镜、平面镜</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、透</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明玻璃杯和可调支架等制作了一台“水</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滴显</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微镜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”（如图甲）。</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调节支架高度，适当</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调整</a:t>
            </a:r>
            <a:endParaRPr lang="en-US" altLang="zh-CN" sz="2800" dirty="0">
              <a:solidFill>
                <a:srgbClr val="000000"/>
              </a:solidFill>
            </a:endParaRPr>
          </a:p>
        </p:txBody>
      </p:sp>
      <p:sp>
        <p:nvSpPr>
          <p:cNvPr id="5" name="QO_4_BD.1_2#2d64919f4?htil=1&amp;vaa=1&amp;vcp=1&amp;vis=1&amp;pid=3ca40456f&amp;color=0,0,0&amp;vtp=1&amp;vaab=1&amp;bt=1&amp;bbb=1&amp;hb=1&amp;hs=1"/>
          <p:cNvSpPr/>
          <p:nvPr/>
        </p:nvSpPr>
        <p:spPr>
          <a:xfrm>
            <a:off x="539496" y="3125832"/>
            <a:ext cx="11112011" cy="1201357"/>
          </a:xfrm>
          <a:prstGeom prst="rect">
            <a:avLst/>
          </a:prstGeom>
          <a:noFill/>
        </p:spPr>
        <p:txBody>
          <a:bodyPr wrap="none" lIns="0" tIns="0" rIns="0" bIns="0" rtlCol="0" anchor="t"/>
          <a:lstStyle/>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标本、水滴和放大镜三者之间的距离，可实现与图乙所示光学显微</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镜相似的成像效果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38_1#ab89a5971?vaa=1&amp;vcp=1&amp;vis=1&amp;pid=b0bcf64ac&amp;color=0,0,0&amp;vtp=1&amp;vaab=1&amp;bt=1&amp;bbb=1&amp;hb=1"/>
          <p:cNvSpPr/>
          <p:nvPr/>
        </p:nvSpPr>
        <p:spPr>
          <a:xfrm>
            <a:off x="539496" y="102031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（4）分析比较四条亚硝酸盐变化曲线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，可知食醋能抑制亚硝酸盐的产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生，当食醋浓度为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时抑制作用最强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6_AN.139_1#ab89a5971.blank?vaa=1&amp;vcp=1&amp;vis=1&amp;pid=b0bcf64ac&amp;color=0,0,0&amp;vpa=50&amp;vtp=1&amp;vaab=1&amp;bbb=1"/>
              <p:cNvSpPr/>
              <p:nvPr/>
            </p:nvSpPr>
            <p:spPr>
              <a:xfrm>
                <a:off x="3446208" y="1739455"/>
                <a:ext cx="963613"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0.6%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6_AN.139_1#ab89a5971.blank?vaa=1&amp;vcp=1&amp;vis=1&amp;pid=b0bcf64ac&amp;color=0,0,0&amp;vpa=50&amp;vtp=1&amp;vaab=1&amp;bbb=1"/>
              <p:cNvSpPr>
                <a:spLocks noRot="1" noChangeAspect="1" noMove="1" noResize="1" noEditPoints="1" noAdjustHandles="1" noChangeArrowheads="1" noChangeShapeType="1" noTextEdit="1"/>
              </p:cNvSpPr>
              <p:nvPr/>
            </p:nvSpPr>
            <p:spPr>
              <a:xfrm>
                <a:off x="3446208" y="1739455"/>
                <a:ext cx="963613" cy="402844"/>
              </a:xfrm>
              <a:prstGeom prst="rect">
                <a:avLst/>
              </a:prstGeom>
              <a:blipFill rotWithShape="1">
                <a:blip r:embed="rId3"/>
                <a:stretch>
                  <a:fillRect l="-7" t="-47" r="40" b="-7141"/>
                </a:stretch>
              </a:blipFill>
            </p:spPr>
            <p:txBody>
              <a:bodyPr/>
              <a:lstStyle/>
              <a:p>
                <a:r>
                  <a:rPr lang="zh-CN" altLang="en-US">
                    <a:noFill/>
                  </a:rPr>
                  <a:t> </a:t>
                </a:r>
              </a:p>
            </p:txBody>
          </p:sp>
        </mc:Fallback>
      </mc:AlternateContent>
      <p:pic>
        <p:nvPicPr>
          <p:cNvPr id="4" name="QO_5_BD.138_2#ab89a5971?vaa=1&amp;vcp=1&amp;vis=1&amp;pid=b0bcf64ac&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079875" y="2346960"/>
            <a:ext cx="5053330" cy="3072765"/>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40_1#87066b735?vaa=1&amp;vcp=1&amp;vis=1&amp;pid=b0bcf64ac&amp;color=0,0,0&amp;vtp=1&amp;vaab=1&amp;bt=1&amp;bbb=1&amp;hb=1"/>
          <p:cNvSpPr/>
          <p:nvPr/>
        </p:nvSpPr>
        <p:spPr>
          <a:xfrm>
            <a:off x="539496" y="102514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（5）结合本实验，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对家庭自制泡菜提出一条建议：</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41_1#87066b735.blank?vaa=1&amp;vcp=1&amp;vis=1&amp;pid=b0bcf64ac&amp;color=0,0,0&amp;vpa=51&amp;vtp=1&amp;vaab=1&amp;bbb=1&amp;hb=1"/>
          <p:cNvSpPr/>
          <p:nvPr/>
        </p:nvSpPr>
        <p:spPr>
          <a:xfrm>
            <a:off x="539496" y="994664"/>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制作泡菜时可适当加醋</a:t>
            </a:r>
            <a:endParaRPr lang="en-US" altLang="zh-CN" sz="2800" dirty="0"/>
          </a:p>
        </p:txBody>
      </p:sp>
      <p:pic>
        <p:nvPicPr>
          <p:cNvPr id="4" name="QO_5_BD.140_2#87066b735?vaa=1&amp;vcp=1&amp;vis=1&amp;pid=b0bcf64a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43045" y="2344420"/>
            <a:ext cx="4675505" cy="284099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4_1#7ca164ae1?vaa=1&amp;vcp=1&amp;vis=1&amp;pid=2d64919f4&amp;color=0,0,0&amp;vtp=1&amp;vaab=1&amp;bt=1&amp;bbb=1"/>
          <p:cNvSpPr/>
          <p:nvPr/>
        </p:nvSpPr>
        <p:spPr>
          <a:xfrm>
            <a:off x="539496" y="66030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）水滴相当于光学显微镜结构中的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5_AN.6_1#7ca164ae1.blank?vaa=1&amp;vcp=1&amp;vis=1&amp;pid=2d64919f4&amp;color=0,0,0&amp;vpa=1&amp;vtp=1&amp;vaab=1"/>
          <p:cNvSpPr/>
          <p:nvPr/>
        </p:nvSpPr>
        <p:spPr>
          <a:xfrm>
            <a:off x="6417214" y="60886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a:t>
            </a:r>
            <a:endParaRPr lang="en-US" altLang="zh-CN" sz="2800" dirty="0"/>
          </a:p>
        </p:txBody>
      </p:sp>
      <p:pic>
        <p:nvPicPr>
          <p:cNvPr id="4" name="QO_4_BD.4_2#7ca164ae1?vaa=1&amp;vcp=1&amp;vis=1&amp;pid=2d64919f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15952" y="2045732"/>
            <a:ext cx="5239512" cy="2962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4_EX.1_1#2d64919f4?vaa=1&amp;vcp=1&amp;vis=1&amp;pid=3ca40456f&amp;color=0,0,0&amp;vtp=1&amp;vaab=1&amp;bbb=1&amp;hb=1&amp;hs=1">
            <a:extLst>
              <a:ext uri="{FF2B5EF4-FFF2-40B4-BE49-F238E27FC236}">
                <a16:creationId xmlns:a16="http://schemas.microsoft.com/office/drawing/2014/main" id="{878800A8-FBB1-A53A-90B2-3A49EECC90B4}"/>
              </a:ext>
            </a:extLst>
          </p:cNvPr>
          <p:cNvSpPr/>
          <p:nvPr/>
        </p:nvSpPr>
        <p:spPr>
          <a:xfrm>
            <a:off x="415036" y="1373083"/>
            <a:ext cx="6002178" cy="4502451"/>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此类题的解题技巧是认真审读试题，分析其中所涉及的生</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物学</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内容，设计并制作模型时要选择恰当的材料，直观地表征相应的结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构与</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功能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物镜安装在镜筒下端，观察时靠近玻片标本，所以水滴相当于光学显</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微镜</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结构中的物镜</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left)">
                                      <p:cBhvr>
                                        <p:cTn id="12" dur="500"/>
                                        <p:tgtEl>
                                          <p:spTgt spid="3">
                                            <p:bg/>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8_1#9f3abe1c8?htil=2&amp;vaa=1&amp;vcp=1&amp;vis=1&amp;pid=2d64919f4&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78625" y="491176"/>
            <a:ext cx="4291651" cy="24704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BD.8_2#9f3abe1c8?htil=2&amp;vaa=1&amp;vcp=1&amp;vis=1&amp;pid=2d64919f4&amp;color=0,0,0&amp;vtp=1&amp;vaab=1&amp;bt=1&amp;bbb=1&amp;hb=1&amp;hs=1"/>
          <p:cNvSpPr/>
          <p:nvPr/>
        </p:nvSpPr>
        <p:spPr>
          <a:xfrm>
            <a:off x="539496" y="503876"/>
            <a:ext cx="662940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（2）上下调整支架的高度相当于调节图乙</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所示光学显微镜的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（填结构编号）。</a:t>
            </a:r>
            <a:endParaRPr lang="en-US" altLang="zh-CN" sz="2800" dirty="0"/>
          </a:p>
        </p:txBody>
      </p:sp>
      <p:sp>
        <p:nvSpPr>
          <p:cNvPr id="4" name="QB_5_AN.10_1#9f3abe1c8.blank?vaa=1&amp;vcp=1&amp;vis=1&amp;pid=2d64919f4&amp;color=0,0,0&amp;vpa=2&amp;vtp=1&amp;vaab=1"/>
          <p:cNvSpPr/>
          <p:nvPr/>
        </p:nvSpPr>
        <p:spPr>
          <a:xfrm>
            <a:off x="3100070" y="1106229"/>
            <a:ext cx="1447800" cy="55372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a:t>
            </a:r>
            <a:endParaRPr lang="en-US" altLang="zh-CN" sz="2800" dirty="0"/>
          </a:p>
        </p:txBody>
      </p:sp>
      <p:sp>
        <p:nvSpPr>
          <p:cNvPr id="5" name="QB_5_EX.1_1#9f3abe1c8?htil=2&amp;vaa=1&amp;vcp=1&amp;vis=1&amp;pid=2d64919f4&amp;color=0,0,0&amp;vtp=1&amp;vaab=1&amp;bbb=1&amp;hb=1&amp;hs=1"/>
          <p:cNvSpPr/>
          <p:nvPr/>
        </p:nvSpPr>
        <p:spPr>
          <a:xfrm>
            <a:off x="539496" y="2912097"/>
            <a:ext cx="10758424" cy="3182153"/>
          </a:xfrm>
          <a:prstGeom prst="rect">
            <a:avLst/>
          </a:prstGeom>
          <a:noFill/>
        </p:spPr>
        <p:txBody>
          <a:bodyPr wrap="square" lIns="0" tIns="0" rIns="0" bIns="0" rtlCol="0" anchor="t">
            <a:spAutoFit/>
          </a:bodyPr>
          <a:lstStyle/>
          <a:p>
            <a:pPr algn="l"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2</a:t>
            </a:r>
            <a:r>
              <a:rPr lang="zh-CN" altLang="en-US"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粗准焦螺旋的作用是较大幅度</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的升</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降镜筒，细准焦螺旋的作用除较小幅度</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的升降镜筒外，还能调出更加清晰的物像；所以上下调整支架的高度</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相当</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于调节图乙所示光学显微镜的②粗、细准焦螺旋</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4900"/>
              </a:lnSpc>
            </a:pP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12_1#6905210b0?htil=3&amp;vaa=1&amp;vcp=1&amp;vis=1&amp;pid=2d64919f4&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428232" y="516978"/>
            <a:ext cx="4323402" cy="2461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BD.12_2#6905210b0?htil=3&amp;vaa=1&amp;vcp=1&amp;vis=1&amp;pid=2d64919f4&amp;color=0,0,0&amp;vtp=1&amp;vaab=1&amp;bt=1&amp;bbb=1&amp;hb=1&amp;hs=1"/>
          <p:cNvSpPr/>
          <p:nvPr/>
        </p:nvSpPr>
        <p:spPr>
          <a:xfrm>
            <a:off x="539496" y="529678"/>
            <a:ext cx="577900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）写出一种能改变水滴显微镜放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大倍数的方法：</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5_AN.14_1#6905210b0.blank?vaa=1&amp;vcp=1&amp;vis=1&amp;pid=2d64919f4&amp;color=0,0,0&amp;vpa=3&amp;vtp=1&amp;vaab=1&amp;bbb=1&amp;hb=1"/>
          <p:cNvSpPr/>
          <p:nvPr/>
        </p:nvSpPr>
        <p:spPr>
          <a:xfrm>
            <a:off x="538861" y="1140834"/>
            <a:ext cx="5689817" cy="1865191"/>
          </a:xfrm>
          <a:prstGeom prst="rect">
            <a:avLst/>
          </a:prstGeom>
          <a:noFill/>
        </p:spPr>
        <p:txBody>
          <a:bodyPr wrap="square" lIns="0" tIns="0" rIns="0" bIns="0" rtlCol="0" anchor="t">
            <a:spAutoFit/>
          </a:bodyPr>
          <a:lstStyle/>
          <a:p>
            <a:pPr latinLnBrk="1">
              <a:lnSpc>
                <a:spcPct val="15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更换不同放大倍数的放大镜（或“更换水滴”“</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调节标本、水滴和放大镜三者之间的距离”等</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5_EX.1_1#6905210b0?vaa=1&amp;vcp=1&amp;vis=1&amp;pid=2d64919f4&amp;color=0,0,0&amp;vtp=1&amp;vaab=1&amp;bbb=1&amp;hb=1&amp;hs=1"/>
          <p:cNvSpPr/>
          <p:nvPr/>
        </p:nvSpPr>
        <p:spPr>
          <a:xfrm>
            <a:off x="539496" y="320592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3</a:t>
            </a:r>
            <a:r>
              <a:rPr lang="zh-CN" altLang="en-US"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a:t>
            </a:r>
            <a:r>
              <a:rPr lang="en-US" altLang="zh-CN" sz="2800" b="0" i="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显微镜放大倍数是物镜放大倍数和目镜放大倍数的乘积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更换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不同放大倍数的放大镜等方法能改变水滴显微镜放大倍数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5_1#ac3a74368?vaa=1&amp;vcp=1&amp;vis=1&amp;pid=3ca40456f&amp;color=0,0,0&amp;vtp=1&amp;vaab=1&amp;bt=1&amp;bbb=1"/>
          <p:cNvSpPr/>
          <p:nvPr/>
        </p:nvSpPr>
        <p:spPr>
          <a:xfrm>
            <a:off x="539496" y="3981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命题解读2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山西·模拟）</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创新题·动物饲养类</a:t>
            </a:r>
            <a:endParaRPr lang="en-US" altLang="zh-CN" sz="2800" dirty="0"/>
          </a:p>
        </p:txBody>
      </p:sp>
      <p:sp>
        <p:nvSpPr>
          <p:cNvPr id="3" name="QO_4_BD.15_2#ac3a74368?sp=1&amp;vaa=1&amp;vcp=1&amp;vis=1&amp;pid=3ca40456f&amp;color=0,0,0&amp;vtp=1&amp;vaab=1&amp;bbb=1&amp;hb=1"/>
          <p:cNvSpPr/>
          <p:nvPr/>
        </p:nvSpPr>
        <p:spPr>
          <a:xfrm>
            <a:off x="539496" y="961317"/>
            <a:ext cx="11109960" cy="3144457"/>
          </a:xfrm>
          <a:prstGeom prst="rect">
            <a:avLst/>
          </a:prstGeom>
          <a:noFill/>
        </p:spPr>
        <p:txBody>
          <a:bodyPr wrap="none" lIns="0" tIns="0" rIns="0" bIns="0" rtlCol="0" anchor="t"/>
          <a:lstStyle/>
          <a:p>
            <a:pPr algn="ctr"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家蚕的饲养之旅</a:t>
            </a:r>
            <a:endParaRPr lang="en-US" altLang="zh-CN" sz="2800" dirty="0"/>
          </a:p>
          <a:p>
            <a:pPr latinLnBrk="1">
              <a:lnSpc>
                <a:spcPts val="4500"/>
              </a:lnSpc>
            </a:pPr>
            <a:r>
              <a:rPr lang="en-US" altLang="zh-CN" sz="2800" b="0" i="0" dirty="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桑蚕文化是中国文明的起点</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衍生了丝绸文化</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桑酒文化等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是中</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5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国人的骄傲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已成为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最具中国特色的文化形态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某校开展了</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传承桑</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蚕文化</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开启饲蚕之旅</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的实践活动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为使活动顺利进行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同学们查阅</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相关资料</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了解到如下知识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graphicFrame>
            <p:nvGraphicFramePr>
              <p:cNvPr id="4" name="QO_4_BD.15_3#ac3a74368?colgroup=30&amp;vaa=1&amp;vcp=1&amp;vis=1&amp;pid=3ca40456f&amp;color=0,0,0&amp;mp=1&amp;vtp=1&amp;vaab=1&amp;bt=1&amp;bbb=1&amp;hb=1">
                <a:extLst>
                  <a:ext uri="{FF2B5EF4-FFF2-40B4-BE49-F238E27FC236}">
                    <a16:creationId xmlns:a16="http://schemas.microsoft.com/office/drawing/2014/main" id="{4A94AC34-4847-1C82-1BDA-8984DF44627D}"/>
                  </a:ext>
                </a:extLst>
              </p:cNvPr>
              <p:cNvGraphicFramePr>
                <a:graphicFrameLocks noGrp="1"/>
              </p:cNvGraphicFramePr>
              <p:nvPr>
                <p:extLst>
                  <p:ext uri="{D42A27DB-BD31-4B8C-83A1-F6EECF244321}">
                    <p14:modId xmlns:p14="http://schemas.microsoft.com/office/powerpoint/2010/main" val="3626431402"/>
                  </p:ext>
                </p:extLst>
              </p:nvPr>
            </p:nvGraphicFramePr>
            <p:xfrm>
              <a:off x="539496" y="3846327"/>
              <a:ext cx="11100816" cy="2499932"/>
            </p:xfrm>
            <a:graphic>
              <a:graphicData uri="http://schemas.openxmlformats.org/drawingml/2006/table">
                <a:tbl>
                  <a:tblPr/>
                  <a:tblGrid>
                    <a:gridCol w="11100816">
                      <a:extLst>
                        <a:ext uri="{9D8B030D-6E8A-4147-A177-3AD203B41FA5}">
                          <a16:colId xmlns:a16="http://schemas.microsoft.com/office/drawing/2014/main" val="20000"/>
                        </a:ext>
                      </a:extLst>
                    </a:gridCol>
                  </a:tblGrid>
                  <a:tr h="2264014">
                    <a:tc>
                      <a:txBody>
                        <a:bodyPr/>
                        <a:lstStyle/>
                        <a:p>
                          <a:pPr marL="0" indent="0" algn="l" latinLnBrk="1" hangingPunct="0">
                            <a:lnSpc>
                              <a:spcPts val="40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桑树</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可高达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米</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oMath>
                          </a14:m>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月开花</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月果熟</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桑叶为蚕的饲</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0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料</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桑葚可供食用</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酿酒等</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家蚕的一生共</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多天</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要经过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次蜕皮</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0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饲养蚕时</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要控制温度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湿度与光照等条件</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还要注意蚕室通风换</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0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严格消毒</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选择适熟洁净的桑叶</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均匀给叶</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使蚕饱食</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促使蚕</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0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体发育整齐且体壮</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4" name="QO_4_BD.15_3#ac3a74368?colgroup=30&amp;vaa=1&amp;vcp=1&amp;vis=1&amp;pid=3ca40456f&amp;color=0,0,0&amp;mp=1&amp;vtp=1&amp;vaab=1&amp;bt=1&amp;bbb=1&amp;hb=1">
                <a:extLst>
                  <a:ext uri="{FF2B5EF4-FFF2-40B4-BE49-F238E27FC236}">
                    <a16:creationId xmlns:a16="http://schemas.microsoft.com/office/drawing/2014/main" id="{4A94AC34-4847-1C82-1BDA-8984DF44627D}"/>
                  </a:ext>
                </a:extLst>
              </p:cNvPr>
              <p:cNvGraphicFramePr>
                <a:graphicFrameLocks noGrp="1"/>
              </p:cNvGraphicFramePr>
              <p:nvPr>
                <p:extLst>
                  <p:ext uri="{D42A27DB-BD31-4B8C-83A1-F6EECF244321}">
                    <p14:modId xmlns:p14="http://schemas.microsoft.com/office/powerpoint/2010/main" val="3626431402"/>
                  </p:ext>
                </p:extLst>
              </p:nvPr>
            </p:nvGraphicFramePr>
            <p:xfrm>
              <a:off x="539496" y="3846327"/>
              <a:ext cx="11100816" cy="2499932"/>
            </p:xfrm>
            <a:graphic>
              <a:graphicData uri="http://schemas.openxmlformats.org/drawingml/2006/table">
                <a:tbl>
                  <a:tblPr/>
                  <a:tblGrid>
                    <a:gridCol w="11100816">
                      <a:extLst>
                        <a:ext uri="{9D8B030D-6E8A-4147-A177-3AD203B41FA5}">
                          <a16:colId xmlns:a16="http://schemas.microsoft.com/office/drawing/2014/main" val="20000"/>
                        </a:ext>
                      </a:extLst>
                    </a:gridCol>
                  </a:tblGrid>
                  <a:tr h="2499932">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5" t="-3398" r="-110" b="-728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transition>
    <p:split dir="in"/>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2YzNjBkOTgyNWQ1YTMxYzM3MzMwNWFiODNmOWIzYWMifQ=="/>
</p:tagLst>
</file>

<file path=ppt/theme/theme1.xml><?xml version="1.0" encoding="utf-8"?>
<a:theme xmlns:a="http://schemas.openxmlformats.org/drawingml/2006/main">
  <a:themeElements>
    <a:clrScheme name="自定义 1">
      <a:dk1>
        <a:sysClr val="windowText" lastClr="000000"/>
      </a:dk1>
      <a:lt1>
        <a:sysClr val="window" lastClr="FFFFFF"/>
      </a:lt1>
      <a:dk2>
        <a:srgbClr val="1F497D"/>
      </a:dk2>
      <a:lt2>
        <a:srgbClr val="EEECE1"/>
      </a:lt2>
      <a:accent1>
        <a:srgbClr val="4F81BD"/>
      </a:accent1>
      <a:accent2>
        <a:srgbClr val="FF0000"/>
      </a:accent2>
      <a:accent3>
        <a:srgbClr val="9BBB59"/>
      </a:accent3>
      <a:accent4>
        <a:srgbClr val="8064A2"/>
      </a:accent4>
      <a:accent5>
        <a:srgbClr val="4BACC6"/>
      </a:accent5>
      <a:accent6>
        <a:srgbClr val="00B050"/>
      </a:accent6>
      <a:hlink>
        <a:srgbClr val="0000FF"/>
      </a:hlink>
      <a:folHlink>
        <a:srgbClr val="80008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TotalTime>
  <Words>2010</Words>
  <Application>Microsoft Office PowerPoint</Application>
  <PresentationFormat>宽屏</PresentationFormat>
  <Paragraphs>452</Paragraphs>
  <Slides>53</Slides>
  <Notes>53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53</vt:i4>
      </vt:variant>
    </vt:vector>
  </HeadingPairs>
  <TitlesOfParts>
    <vt:vector size="62" baseType="lpstr">
      <vt:lpstr>Arial (正文)</vt:lpstr>
      <vt:lpstr>华文隶书</vt:lpstr>
      <vt:lpstr>宋体</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958751573@qq.com</cp:lastModifiedBy>
  <cp:revision>26</cp:revision>
  <dcterms:created xsi:type="dcterms:W3CDTF">2024-11-19T09:41:00Z</dcterms:created>
  <dcterms:modified xsi:type="dcterms:W3CDTF">2025-07-25T08:29:47Z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1D08DF02058A4A5CA2EDB6286F7F3414_12</vt:lpwstr>
  </property>
  <property fmtid="{D5CDD505-2E9C-101B-9397-08002B2CF9AE}" pid="3" name="KSOProductBuildVer">
    <vt:lpwstr>2052-12.1.0.18608</vt:lpwstr>
  </property>
</Properties>
</file>