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679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9e62f7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F5D8717-57F7-43C6-9CBA-AC250BA6B2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9e62f7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43C093C-CD45-4936-990E-7D048CA4E0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870d3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d4be26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cda4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ff1d3c8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0870d38f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d4be26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7cda452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ff1d3c84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9e62f7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11B35E-59EC-4E08-8A81-2B2A8DAFCF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870d3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d4be26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cda4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ff1d3c8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0870d38f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d4be26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7cda452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ff1d3c84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08F9BE7-71FC-C716-8204-B8346E6BD25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52FBA6-9DEB-4FDD-89D8-42971B55E9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6688AA8-045A-46A8-8DE8-16498311A3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870d3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d4be26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cda4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ff1d3c8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0870d38f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d4be26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7cda452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ff1d3c84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4B1242-C9F5-46F0-ADFA-8F9658ED18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870d3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d4be26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cda4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ff1d3c8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0870d38f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d4be26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7cda452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ff1d3c84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3f86c345?sp=1&amp;vcp=1&amp;pid=098a1756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4.少数的序数词属于特殊情况，而且这类词也常常是考点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，大家要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特别注意记忆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。如one→first,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two→second,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three→third,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five→fifth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→eighth,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nine→ninth,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twelve→twelfth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5.序数词的缩写形式由阿拉伯数字加序数词后面的两个字母构成。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如first→1st,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second→2nd,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third→3rd,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seventh→7th等。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9f4948d?sp=1&amp;vcp=1&amp;pid=46d4be2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三、年份/年代、日期、时刻、年龄段的表达法</a:t>
            </a:r>
            <a:endParaRPr lang="en-US" altLang="zh-CN" sz="3200" dirty="0"/>
          </a:p>
        </p:txBody>
      </p:sp>
      <p:sp>
        <p:nvSpPr>
          <p:cNvPr id="3" name="P_6_BD#03c8ace5f?sp=1&amp;vcp=1&amp;pid=959f4948d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1.年份/年代表达法：年份要用基数词，每两位一读。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→nineteen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ninety-nine,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1990s（20世纪90年代）→nineteen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nineties。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2.日期表达法：日期要用“月+日的序数词”表示，有两种读法。如7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月20日→July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twentieth或the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July；8月23日→August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twenty-third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twenty-third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August。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c8ace5f?sp=1&amp;vcp=1&amp;pid=959f4948d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3.时刻的表达法：时刻用基数词表示。如8：35→eight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thirty-five。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4.年龄段的表达法：表示“在某人几十多岁时”用“in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one’s+整十基数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词复数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在他二十／三十／七十几岁时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其英语表达为in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twenties／thirties／seventies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281aeb29?sp=1&amp;vcp=1&amp;pid=46d4be2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四、分数和小数的表达法</a:t>
            </a:r>
            <a:endParaRPr lang="en-US" altLang="zh-CN" sz="3200" dirty="0"/>
          </a:p>
        </p:txBody>
      </p:sp>
      <p:sp>
        <p:nvSpPr>
          <p:cNvPr id="3" name="P_6_BD#e4cac1f9b?sp=1&amp;vcp=1&amp;pid=8281aeb29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1.分子用基数词表示，分母用序数词表示。当分数的分子大于1时，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其分母要用复数形式的序数词。如1/3→one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4/5→four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2.小数点读point。如0.3→zero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2.53→two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2aa30b0?sp=1&amp;vcp=1&amp;pid=46d4be26c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五、“基数词+连字符+名词（+连字符+形容词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）”构成的形容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，名词用单数，用作定语。</a:t>
            </a:r>
            <a:endParaRPr lang="en-US" altLang="zh-CN" sz="3200" dirty="0"/>
          </a:p>
        </p:txBody>
      </p:sp>
      <p:sp>
        <p:nvSpPr>
          <p:cNvPr id="3" name="P_6_BD#9cce56e3b?vcp=1&amp;pid=dc2aa30b0&amp;color=0,0,0&amp;vtp=1&amp;vaab=1&amp;bbb=1&amp;hb=1"/>
          <p:cNvSpPr/>
          <p:nvPr/>
        </p:nvSpPr>
        <p:spPr>
          <a:xfrm>
            <a:off x="539496" y="200517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例如：“He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boy.”中，a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seven-year-old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“一个7岁的男孩”。此结构有时也可以用“基数词+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名词复数所有格”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形式来代替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twenty-minute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walk.=It’s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7cda4522.fixed?vcp=1&amp;pid=b9e62f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97cda4522.fixed?vcp=1&amp;pid=b9e62f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9d9614384?vaa=1&amp;vcp=1&amp;pid=97cda4522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Lichun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endParaRPr lang="en-US" altLang="zh-CN" sz="2800" dirty="0"/>
          </a:p>
        </p:txBody>
      </p:sp>
      <p:sp>
        <p:nvSpPr>
          <p:cNvPr id="3" name="QC_5_AN.3_1#9d9614384.blank?vaa=1&amp;vcp=1&amp;pid=97cda4522&amp;color=0,0,0&amp;vpa=1&amp;vtp=1&amp;vaab=1"/>
          <p:cNvSpPr/>
          <p:nvPr/>
        </p:nvSpPr>
        <p:spPr>
          <a:xfrm>
            <a:off x="7704678" y="8897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9d9614384.choices?vaa=1&amp;vcp=1&amp;pid=97cda4522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06987" algn="l"/>
                <a:tab pos="7055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.twenty-four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B.twenty-fourth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twenty-fourth</a:t>
            </a:r>
            <a:endParaRPr lang="en-US" altLang="zh-CN" sz="2800" dirty="0"/>
          </a:p>
        </p:txBody>
      </p:sp>
      <p:sp>
        <p:nvSpPr>
          <p:cNvPr id="5" name="QC_5_AS.1_1#9d9614384?vaa=1&amp;vcp=1&amp;pid=97cda4522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句意：一年有二十四个节气，立春是第一个。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考查数词的用法。twenty-four“二十四”，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基数词；twenty-fourth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第二十四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”，序数词；the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twenty-fourth“第二十四”。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根据“There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（节气）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可知，此处表示“有二十四个节气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用基数词强调数量，故选A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32a4fd30f?vaa=1&amp;vcp=1&amp;pid=97cda4522&amp;color=0,0,0&amp;vtp=1&amp;vaab=1&amp;bt=1&amp;bbb=1"/>
          <p:cNvSpPr/>
          <p:nvPr/>
        </p:nvSpPr>
        <p:spPr>
          <a:xfrm>
            <a:off x="539496" y="18778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中考题）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endParaRPr lang="en-US" altLang="zh-CN" sz="2800" dirty="0"/>
          </a:p>
        </p:txBody>
      </p:sp>
      <p:sp>
        <p:nvSpPr>
          <p:cNvPr id="3" name="QC_5_AN.7_1#32a4fd30f.blank?vaa=1&amp;vcp=1&amp;pid=97cda4522&amp;color=0,0,0&amp;vpa=2&amp;vtp=1&amp;vaab=1"/>
          <p:cNvSpPr/>
          <p:nvPr/>
        </p:nvSpPr>
        <p:spPr>
          <a:xfrm>
            <a:off x="4677315" y="18263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32a4fd30f.choices?vaa=1&amp;vcp=1&amp;pid=97cda4522&amp;color=0,0,0&amp;vtp=1&amp;vaab=1&amp;bbb=1"/>
          <p:cNvSpPr/>
          <p:nvPr/>
        </p:nvSpPr>
        <p:spPr>
          <a:xfrm>
            <a:off x="539496" y="25022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67965" algn="l"/>
                <a:tab pos="5637530" algn="l"/>
                <a:tab pos="83927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endParaRPr lang="en-US" altLang="zh-CN" sz="2800" dirty="0"/>
          </a:p>
        </p:txBody>
      </p:sp>
      <p:sp>
        <p:nvSpPr>
          <p:cNvPr id="5" name="QC_5_AS.1_1#32a4fd30f?vaa=1&amp;vcp=1&amp;pid=97cda4522&amp;color=0,0,0&amp;vtp=1&amp;vaab=1&amp;bbb=1&amp;hb=1"/>
          <p:cNvSpPr/>
          <p:nvPr/>
        </p:nvSpPr>
        <p:spPr>
          <a:xfrm>
            <a:off x="539496" y="31317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有三分之二的学生参加了艺术俱乐部。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考查分数的表达法。分子用基数词表示，分母用序数词表示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当分数的分子大于1时，其分母要用复数形式的序数词，故选B。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8ee7e115d?sp=1&amp;vaa=1&amp;vcp=1&amp;pid=97cda4522&amp;color=0,0,0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（2022·贵州铜仁·中考题）—I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4" name="QC_5_BD.9_2#8ee7e115d.choices?vaa=1&amp;vcp=1&amp;pid=97cda4522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50515" algn="l"/>
                <a:tab pos="5624830" algn="l"/>
                <a:tab pos="8322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C.four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ee7e115d?vaa=1&amp;vcp=1&amp;pid=97cda4522&amp;color=0,0,0&amp;mp=1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句意：——我去过梵净山三次，你呢？——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我也去过三次，并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且我想再次去游览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考查序数词的用法。根据“And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此处指再次去游览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+序数词”表示“又（再）一”。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前面说已去了三次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所以再次去是第四次，故选D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8ee7e115d?vaa=1&amp;vcp=1&amp;pid=97cda4522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1b412ed22?vaa=1&amp;vcp=1&amp;pid=97cda4522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（2024·黑龙江绥化·中考题）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</p:txBody>
      </p:sp>
      <p:sp>
        <p:nvSpPr>
          <p:cNvPr id="3" name="QC_5_AN.15_1#1b412ed22.blank?vaa=1&amp;vcp=1&amp;pid=97cda4522&amp;color=0,0,0&amp;vpa=4&amp;vtp=1&amp;vaab=1"/>
          <p:cNvSpPr/>
          <p:nvPr/>
        </p:nvSpPr>
        <p:spPr>
          <a:xfrm>
            <a:off x="6356890" y="8897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1b412ed22.choices?vaa=1&amp;vcp=1&amp;pid=97cda4522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2220" algn="l"/>
                <a:tab pos="7419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.eighteen-year-olds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B.eighteen-year-old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.eighteen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endParaRPr lang="en-US" altLang="zh-CN" sz="2800" dirty="0"/>
          </a:p>
        </p:txBody>
      </p:sp>
      <p:sp>
        <p:nvSpPr>
          <p:cNvPr id="5" name="QC_5_AS.1_1#1b412ed22?vaa=1&amp;vcp=1&amp;pid=97cda4522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句意：一个十八岁的男孩李文学习很努力，他在期末考试中取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得好成绩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考查数词短语“基数词+连字符+名词+连字符+形容词”的用法。此结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构具有形容词性质，用作定语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此空修饰名词boy,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在这个结构中，名词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只能用单数形式，故选B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77b1f610b?vaa=1&amp;vcp=1&amp;pid=97cda4522&amp;color=0,0,0&amp;vtp=1&amp;vaab=1&amp;bt=1&amp;bbb=1&amp;hb=1"/>
          <p:cNvSpPr/>
          <p:nvPr/>
        </p:nvSpPr>
        <p:spPr>
          <a:xfrm>
            <a:off x="539496" y="15412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9_1#77b1f610b.bracket?vaa=1&amp;vcp=1&amp;pid=97cda4522&amp;color=0,0,0&amp;vpa=5&amp;vtp=1&amp;vaab=1"/>
          <p:cNvSpPr/>
          <p:nvPr/>
        </p:nvSpPr>
        <p:spPr>
          <a:xfrm>
            <a:off x="8207787" y="21756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77b1f610b.choices?vaa=1&amp;vcp=1&amp;pid=97cda4522&amp;color=0,0,0&amp;vtp=1&amp;vaab=1&amp;bbb=1"/>
          <p:cNvSpPr/>
          <p:nvPr/>
        </p:nvSpPr>
        <p:spPr>
          <a:xfrm>
            <a:off x="539496" y="2808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91187" algn="l"/>
                <a:tab pos="74997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A.hundreds;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sp>
        <p:nvSpPr>
          <p:cNvPr id="5" name="QC_5_AS.1_1#77b1f610b?vaa=1&amp;vcp=1&amp;pid=97cda4522&amp;color=0,0,0&amp;vtp=1&amp;vaab=1&amp;bbb=1&amp;hb=1"/>
          <p:cNvSpPr/>
          <p:nvPr/>
        </p:nvSpPr>
        <p:spPr>
          <a:xfrm>
            <a:off x="539496" y="3437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句意：两百美元足够买自行车了，但我买不起。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考查数词用法和不定式用法。hundred前面有具体数字时，hundred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用单数形式；动词短语afford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sth.表示“负担得起做某事”，故选C。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bab9373c?vcp=1&amp;pid=97cda452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学习至此，请完成“第26讲备考练习（数词）”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ff1d3c84.fixed?vcp=1&amp;pid=b9e62f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aff1d3c84.fixed?vcp=1&amp;pid=b9e62f71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第26讲备考练习（数词）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4ff891f?vcp=1&amp;pid=aff1d3c8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c110288b3?sp=1&amp;vcp=1&amp;pid=d94ff891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21_1#d81d2229e?sp=1&amp;vaa=1&amp;vcp=1&amp;pid=d94ff891f&amp;color=0,0,0&amp;vtp=1&amp;vaab=1&amp;bbb=1&amp;hb=1"/>
          <p:cNvSpPr/>
          <p:nvPr/>
        </p:nvSpPr>
        <p:spPr>
          <a:xfrm>
            <a:off x="539496" y="19048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（2024·四川自贡·中考题）—There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d81d2229e.bracket?vaa=1&amp;vcp=1&amp;pid=d94ff891f&amp;color=0,0,0&amp;vpa=6&amp;vtp=1&amp;vaab=1"/>
          <p:cNvSpPr/>
          <p:nvPr/>
        </p:nvSpPr>
        <p:spPr>
          <a:xfrm>
            <a:off x="9209755" y="31869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21_2#d81d2229e.choices?vaa=1&amp;vcp=1&amp;pid=d94ff891f&amp;color=0,0,0&amp;vtp=1&amp;vaab=1&amp;bbb=1"/>
          <p:cNvSpPr/>
          <p:nvPr/>
        </p:nvSpPr>
        <p:spPr>
          <a:xfrm>
            <a:off x="539496" y="3827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.second</a:t>
            </a:r>
            <a:endParaRPr lang="en-US" altLang="zh-CN" sz="2800" dirty="0"/>
          </a:p>
        </p:txBody>
      </p:sp>
      <p:sp>
        <p:nvSpPr>
          <p:cNvPr id="7" name="QC_6_BD.23_1#a31941164?vaa=1&amp;vcp=1&amp;pid=d94ff891f&amp;color=0,0,0&amp;vtp=1&amp;vaab=1&amp;bbb=1&amp;hb=1"/>
          <p:cNvSpPr/>
          <p:nvPr/>
        </p:nvSpPr>
        <p:spPr>
          <a:xfrm>
            <a:off x="539496" y="44569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（2024·甘肃白银·中考题改编）June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24_1#a31941164.bracket?vaa=1&amp;vcp=1&amp;pid=d94ff891f&amp;color=0,0,0&amp;vpa=7&amp;vtp=1&amp;vaab=1"/>
          <p:cNvSpPr/>
          <p:nvPr/>
        </p:nvSpPr>
        <p:spPr>
          <a:xfrm>
            <a:off x="1496981" y="50912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BD.23_2#a31941164.choices?vaa=1&amp;vcp=1&amp;pid=d94ff891f&amp;color=0,0,0&amp;vtp=1&amp;vaab=1&amp;bbb=1"/>
          <p:cNvSpPr/>
          <p:nvPr/>
        </p:nvSpPr>
        <p:spPr>
          <a:xfrm>
            <a:off x="539496" y="57260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.fifth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B.sixth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.seventh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2a7852968?sp=1&amp;vaa=1&amp;vcp=1&amp;pid=d94ff891f&amp;color=0,0,0&amp;vtp=1&amp;vaab=1&amp;bt=1&amp;bbb=1&amp;hb=1"/>
          <p:cNvSpPr/>
          <p:nvPr/>
        </p:nvSpPr>
        <p:spPr>
          <a:xfrm>
            <a:off x="539496" y="15245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（2024·内蒙古兴安盟、呼伦贝尔·中考题改编）—How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2a7852968.bracket?vaa=1&amp;vcp=1&amp;pid=d94ff891f&amp;color=0,0,0&amp;vpa=8&amp;vtp=1&amp;vaab=1"/>
          <p:cNvSpPr/>
          <p:nvPr/>
        </p:nvSpPr>
        <p:spPr>
          <a:xfrm>
            <a:off x="4559840" y="2806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5_2#2a7852968.choices?vaa=1&amp;vcp=1&amp;pid=d94ff891f&amp;color=0,0,0&amp;vtp=1&amp;vaab=1&amp;bb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metre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metres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metres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4ba6276fc?sp=1&amp;vaa=1&amp;vcp=1&amp;pid=d94ff891f&amp;color=0,0,0&amp;mp=1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（2024·内蒙古呼和浩特·中考题改编）—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4ba6276fc.bracket?vaa=1&amp;vcp=1&amp;pid=d94ff891f&amp;color=0,0,0&amp;mp=1&amp;vpa=9&amp;vtp=1&amp;vaab=1"/>
          <p:cNvSpPr/>
          <p:nvPr/>
        </p:nvSpPr>
        <p:spPr>
          <a:xfrm>
            <a:off x="8872506" y="17636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7_2#4ba6276fc.choices?vaa=1&amp;vcp=1&amp;pid=d94ff891f&amp;color=0,0,0&amp;vtp=1&amp;vaab=1&amp;bbb=1"/>
          <p:cNvSpPr/>
          <p:nvPr/>
        </p:nvSpPr>
        <p:spPr>
          <a:xfrm>
            <a:off x="539496" y="23605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16020" algn="l"/>
                <a:tab pos="7419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</a:t>
            </a:r>
            <a:endParaRPr lang="en-US" altLang="zh-CN" sz="2800" dirty="0"/>
          </a:p>
        </p:txBody>
      </p:sp>
      <p:sp>
        <p:nvSpPr>
          <p:cNvPr id="5" name="QC_6_BD.29_1#bfbe50aaa?vaa=1&amp;vcp=1&amp;pid=d94ff891f&amp;color=0,0,0&amp;vtp=1&amp;vaab=1&amp;bbb=1&amp;hb=1"/>
          <p:cNvSpPr/>
          <p:nvPr/>
        </p:nvSpPr>
        <p:spPr>
          <a:xfrm>
            <a:off x="539496" y="29574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0_1#bfbe50aaa.bracket?vaa=1&amp;vcp=1&amp;pid=d94ff891f&amp;color=0,0,0&amp;vpa=10&amp;vtp=1&amp;vaab=1"/>
          <p:cNvSpPr/>
          <p:nvPr/>
        </p:nvSpPr>
        <p:spPr>
          <a:xfrm>
            <a:off x="1537239" y="41667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bfbe50aaa.choices?vaa=1&amp;vcp=1&amp;pid=d94ff891f&amp;color=0,0,0&amp;vtp=1&amp;vaab=1&amp;bbb=1"/>
          <p:cNvSpPr/>
          <p:nvPr/>
        </p:nvSpPr>
        <p:spPr>
          <a:xfrm>
            <a:off x="539496" y="47608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A.thousand;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.thousands;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.thousand;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0e8c613e9?vaa=1&amp;vcp=1&amp;pid=d94ff891f&amp;color=0,0,0&amp;mp=1&amp;vtp=1&amp;vaab=1&amp;bt=1&amp;bbb=1&amp;hb=1"/>
          <p:cNvSpPr/>
          <p:nvPr/>
        </p:nvSpPr>
        <p:spPr>
          <a:xfrm>
            <a:off x="539496" y="12286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（2023·四川凉山·中考题）My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“9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lasting”.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e8c613e9.bracket?vaa=1&amp;vcp=1&amp;pid=d94ff891f&amp;color=0,0,0&amp;mp=1&amp;vpa=11&amp;vtp=1&amp;vaab=1"/>
          <p:cNvSpPr/>
          <p:nvPr/>
        </p:nvSpPr>
        <p:spPr>
          <a:xfrm>
            <a:off x="1261015" y="25107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1_2#0e8c613e9.choices?vaa=1&amp;vcp=1&amp;pid=d94ff891f&amp;color=0,0,0&amp;vtp=1&amp;vaab=1&amp;bbb=1"/>
          <p:cNvSpPr/>
          <p:nvPr/>
        </p:nvSpPr>
        <p:spPr>
          <a:xfrm>
            <a:off x="539496" y="3144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B.eighth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.ninth</a:t>
            </a:r>
            <a:endParaRPr lang="en-US" altLang="zh-CN" sz="2800" dirty="0"/>
          </a:p>
        </p:txBody>
      </p:sp>
      <p:sp>
        <p:nvSpPr>
          <p:cNvPr id="5" name="QC_6_BD.33_1#0877ebbef?vaa=1&amp;vcp=1&amp;pid=d94ff891f&amp;color=0,0,0&amp;vtp=1&amp;vaab=1&amp;bbb=1&amp;hb=1"/>
          <p:cNvSpPr/>
          <p:nvPr/>
        </p:nvSpPr>
        <p:spPr>
          <a:xfrm>
            <a:off x="539496" y="37740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（2023·湖南怀化·中考题）People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Tree-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4_1#0877ebbef.bracket?vaa=1&amp;vcp=1&amp;pid=d94ff891f&amp;color=0,0,0&amp;vpa=12&amp;vtp=1&amp;vaab=1"/>
          <p:cNvSpPr/>
          <p:nvPr/>
        </p:nvSpPr>
        <p:spPr>
          <a:xfrm>
            <a:off x="4595780" y="44084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3_2#0877ebbef.choices?vaa=1&amp;vcp=1&amp;pid=d94ff891f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a98a8bee9?sp=1&amp;vaa=1&amp;vcp=1&amp;pid=d94ff891f&amp;color=0,0,0&amp;mp=1&amp;vtp=1&amp;vaab=1&amp;bt=1&amp;bbb=1"/>
          <p:cNvSpPr/>
          <p:nvPr/>
        </p:nvSpPr>
        <p:spPr>
          <a:xfrm>
            <a:off x="539496" y="1209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（2023·甘肃白银·中考题改编）—What’s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98a8bee9.bracket?vaa=1&amp;vcp=1&amp;pid=d94ff891f&amp;color=0,0,0&amp;mp=1&amp;vpa=13&amp;vtp=1&amp;vaab=1"/>
          <p:cNvSpPr/>
          <p:nvPr/>
        </p:nvSpPr>
        <p:spPr>
          <a:xfrm>
            <a:off x="3316255" y="18440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5_2#a98a8bee9.choices?vaa=1&amp;vcp=1&amp;pid=d94ff891f&amp;color=0,0,0&amp;vtp=1&amp;vaab=1&amp;bbb=1"/>
          <p:cNvSpPr/>
          <p:nvPr/>
        </p:nvSpPr>
        <p:spPr>
          <a:xfrm>
            <a:off x="539496" y="24848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B.fifty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.seventy</a:t>
            </a:r>
            <a:endParaRPr lang="en-US" altLang="zh-CN" sz="2800" dirty="0"/>
          </a:p>
        </p:txBody>
      </p:sp>
      <p:sp>
        <p:nvSpPr>
          <p:cNvPr id="5" name="QC_6_BD.37_1#ddb2eebf9?sp=1&amp;vaa=1&amp;vcp=1&amp;pid=d94ff891f&amp;color=0,0,0&amp;vtp=1&amp;vaab=1&amp;bbb=1&amp;hb=1"/>
          <p:cNvSpPr/>
          <p:nvPr/>
        </p:nvSpPr>
        <p:spPr>
          <a:xfrm>
            <a:off x="539496" y="31143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（2022·辽宁朝阳·中考题改编）—It’s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8_1#ddb2eebf9.bracket?vaa=1&amp;vcp=1&amp;pid=d94ff891f&amp;color=0,0,0&amp;vpa=14&amp;vtp=1&amp;vaab=1"/>
          <p:cNvSpPr/>
          <p:nvPr/>
        </p:nvSpPr>
        <p:spPr>
          <a:xfrm>
            <a:off x="10728864" y="43963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7_2#ddb2eebf9.choices?vaa=1&amp;vcp=1&amp;pid=d94ff891f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fortieth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.fortieth;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fb6c18064?vaa=1&amp;vcp=1&amp;pid=d94ff891f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（2022·黑龙江龙东地区·中考题）We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entrance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examination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0_1#fb6c18064.bracket?vaa=1&amp;vcp=1&amp;pid=d94ff891f&amp;color=0,0,0&amp;vpa=15&amp;vtp=1&amp;vaab=1"/>
          <p:cNvSpPr/>
          <p:nvPr/>
        </p:nvSpPr>
        <p:spPr>
          <a:xfrm>
            <a:off x="9033414" y="31434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9_2#fb6c18064.choices?vaa=1&amp;vcp=1&amp;pid=d94ff891f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6887" algn="l"/>
                <a:tab pos="7525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B.two-month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.two-months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870d38f.fixed?vcp=1&amp;pid=b9e62f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e0870d38f.fixed?vcp=1&amp;pid=b9e62f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5d11eaeb?vcp=1&amp;pid=e0870d38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0240"/>
            <a:ext cx="11064240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d4be26c.fixed?vcp=1&amp;pid=b9e62f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46d4be26c.fixed?vcp=1&amp;pid=b9e62f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b2aff676?vcp=1&amp;pid=46d4be26c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英语数词可分为基数词和序数词。基数词表示数量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，序数词则表示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。这一讲要求掌握基数词和序数词的构成和基本用法，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熟练掌握年、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、日的表达法和常用的数字表达法。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b4095c1?sp=1&amp;vcp=1&amp;pid=46d4be2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一、基数词的构成</a:t>
            </a:r>
            <a:endParaRPr lang="en-US" altLang="zh-CN" sz="3200" dirty="0"/>
          </a:p>
        </p:txBody>
      </p:sp>
      <p:sp>
        <p:nvSpPr>
          <p:cNvPr id="3" name="P_6_BD#6743379c3?sp=1&amp;vcp=1&amp;pid=1fb4095c1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1.1～12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独立成词，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需逐个记忆。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2.13～19的基数词以-teen结尾。尤其要注意记住thirteen,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fifteen,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eighteen的正确拼写。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3.表示整“十”的基数词：20～90的基数词都以-ty结尾。其中特别要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注意twenty,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ninety的正确拼写。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4.21～99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的写法是“十位数+个位数”，中间用连字符号“-”连接。如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36→thirty-six,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97→ninety-seven等。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743379c3?sp=1&amp;vcp=1&amp;pid=1fb4095c1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5.101～999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的构成是“百位数和十位数之间用and连接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→seven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fifty-five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6.尤其要注意的是，英语中没有“万”这个单位，一千以上而不到一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百万的数字都用thousand表示。如6,000→six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567,842→five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sixty-seven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forty-two等。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7.1,000,000是a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1,000,000,000在英式英语中用one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million表示，而在美式英语中则用a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billion表示。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8a17563?sp=1&amp;vcp=1&amp;pid=46d4be2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二、序数词的构成</a:t>
            </a:r>
            <a:endParaRPr lang="en-US" altLang="zh-CN" sz="3200" dirty="0"/>
          </a:p>
        </p:txBody>
      </p:sp>
      <p:sp>
        <p:nvSpPr>
          <p:cNvPr id="3" name="P_6_BD#23f86c345?sp=1&amp;vcp=1&amp;pid=098a17563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1.序数词多数是由“基数词+th”构成的。-th一般读作/θ/。如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six→sixth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seven→seventh等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2.以y结尾的整十的数字，先将y改为i，再加-eth，读作/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ɪθ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/。如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fifty→fiftieth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seventy→seventieth等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3.21以上的非整十的数字，将末位数（即个位数）改为序数词，其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他的位数仍用基数词。如twenty-one→twenty-first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thirty-two→thirty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ninety-eight→two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eighth等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1473</Words>
  <Application>Microsoft Office PowerPoint</Application>
  <PresentationFormat>宽屏</PresentationFormat>
  <Paragraphs>187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2024-11-29T11:27:37Z</dcterms:created>
  <dcterms:modified xsi:type="dcterms:W3CDTF">2025-07-25T07:42:13Z</dcterms:modified>
  <cp:category/>
  <cp:contentStatus/>
</cp:coreProperties>
</file>