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257" r:id="rId4"/>
    <p:sldId id="281" r:id="rId5"/>
    <p:sldId id="282" r:id="rId7"/>
    <p:sldId id="259" r:id="rId8"/>
    <p:sldId id="258" r:id="rId9"/>
    <p:sldId id="295" r:id="rId10"/>
    <p:sldId id="305" r:id="rId11"/>
    <p:sldId id="306" r:id="rId12"/>
    <p:sldId id="307" r:id="rId13"/>
    <p:sldId id="308" r:id="rId14"/>
    <p:sldId id="309" r:id="rId15"/>
    <p:sldId id="310" r:id="rId16"/>
    <p:sldId id="311" r:id="rId17"/>
    <p:sldId id="312" r:id="rId18"/>
    <p:sldId id="313" r:id="rId19"/>
    <p:sldId id="314" r:id="rId20"/>
    <p:sldId id="315" r:id="rId21"/>
    <p:sldId id="316" r:id="rId22"/>
    <p:sldId id="317" r:id="rId23"/>
    <p:sldId id="318" r:id="rId24"/>
    <p:sldId id="319" r:id="rId25"/>
    <p:sldId id="320" r:id="rId26"/>
    <p:sldId id="321" r:id="rId27"/>
    <p:sldId id="322" r:id="rId28"/>
    <p:sldId id="323" r:id="rId29"/>
    <p:sldId id="325" r:id="rId30"/>
    <p:sldId id="324" r:id="rId31"/>
    <p:sldId id="326" r:id="rId32"/>
    <p:sldId id="327" r:id="rId33"/>
    <p:sldId id="328" r:id="rId34"/>
    <p:sldId id="329" r:id="rId35"/>
    <p:sldId id="284" r:id="rId36"/>
    <p:sldId id="283" r:id="rId37"/>
    <p:sldId id="260" r:id="rId38"/>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zxy" initials="y"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3" Type="http://schemas.openxmlformats.org/officeDocument/2006/relationships/tags" Target="tags/tag389.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4734F56-0714-4F24-A7F1-9FE3210687D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E:\400px_tools/pic_temp/pic_sup.png" TargetMode="External"/><Relationship Id="rId3" Type="http://schemas.openxmlformats.org/officeDocument/2006/relationships/image" Target="../media/image1.png"/><Relationship Id="rId2" Type="http://schemas.openxmlformats.org/officeDocument/2006/relationships/tags" Target="../tags/tag1.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8.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file:///E:\400px_tools/pic_temp/pic_half_left.png" TargetMode="External"/><Relationship Id="rId3" Type="http://schemas.openxmlformats.org/officeDocument/2006/relationships/image" Target="../media/image4.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2.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1.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image" Target="file:///C:\Users\Kingsoft\Desktop\bb\sup\01\subject.png" TargetMode="External"/><Relationship Id="rId3" Type="http://schemas.openxmlformats.org/officeDocument/2006/relationships/image" Target="../media/image5.png"/><Relationship Id="rId2" Type="http://schemas.openxmlformats.org/officeDocument/2006/relationships/tags" Target="../tags/tag39.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49.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5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57.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6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64.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file:///E:\400px_tools/pic_temp/pic_sup.png" TargetMode="External"/><Relationship Id="rId3" Type="http://schemas.openxmlformats.org/officeDocument/2006/relationships/image" Target="../media/image1.png"/><Relationship Id="rId2" Type="http://schemas.openxmlformats.org/officeDocument/2006/relationships/tags" Target="../tags/tag70.xml"/><Relationship Id="rId10" Type="http://schemas.openxmlformats.org/officeDocument/2006/relationships/tags" Target="../tags/tag76.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7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77.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85.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84.xml"/><Relationship Id="rId2" Type="http://schemas.openxmlformats.org/officeDocument/2006/relationships/tags" Target="../tags/tag83.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92.xml"/><Relationship Id="rId2" Type="http://schemas.openxmlformats.org/officeDocument/2006/relationships/tags" Target="../tags/tag91.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01.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00.xml"/><Relationship Id="rId2" Type="http://schemas.openxmlformats.org/officeDocument/2006/relationships/tags" Target="../tags/tag99.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10.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09.xml"/><Relationship Id="rId2" Type="http://schemas.openxmlformats.org/officeDocument/2006/relationships/tags" Target="../tags/tag108.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19.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18.xml"/><Relationship Id="rId2" Type="http://schemas.openxmlformats.org/officeDocument/2006/relationships/tags" Target="../tags/tag117.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30.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29.xml"/><Relationship Id="rId2" Type="http://schemas.openxmlformats.org/officeDocument/2006/relationships/tags" Target="../tags/tag128.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stretch>
            <a:fillRect/>
          </a:stretch>
        </p:blipFill>
        <p:spPr>
          <a:xfrm>
            <a:off x="0" y="0"/>
            <a:ext cx="12192000" cy="6858000"/>
          </a:xfrm>
          <a:prstGeom prst="rect">
            <a:avLst/>
          </a:prstGeom>
        </p:spPr>
      </p:pic>
      <p:cxnSp>
        <p:nvCxnSpPr>
          <p:cNvPr id="8" name="直接连接符 7"/>
          <p:cNvCxnSpPr/>
          <p:nvPr userDrawn="1">
            <p:custDataLst>
              <p:tags r:id="rId5"/>
            </p:custDataLst>
          </p:nvPr>
        </p:nvCxnSpPr>
        <p:spPr>
          <a:xfrm flipV="1">
            <a:off x="6504259" y="2663825"/>
            <a:ext cx="0" cy="1379221"/>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18" name="灯片编号占位符 17"/>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3" name="标题 2"/>
          <p:cNvSpPr>
            <a:spLocks noGrp="1"/>
          </p:cNvSpPr>
          <p:nvPr>
            <p:ph type="ctrTitle" idx="14" hasCustomPrompt="1"/>
            <p:custDataLst>
              <p:tags r:id="rId9"/>
            </p:custDataLst>
          </p:nvPr>
        </p:nvSpPr>
        <p:spPr>
          <a:xfrm>
            <a:off x="6647550" y="2293144"/>
            <a:ext cx="5258693" cy="1333978"/>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7200" b="0" spc="6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10"/>
            </p:custDataLst>
          </p:nvPr>
        </p:nvSpPr>
        <p:spPr>
          <a:xfrm>
            <a:off x="6647515" y="3655219"/>
            <a:ext cx="5259385" cy="546578"/>
          </a:xfrm>
        </p:spPr>
        <p:txBody>
          <a:bodyPr vert="horz" wrap="square" lIns="9144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幼圆"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7" name="图片 6"/>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0" y="1397000"/>
            <a:ext cx="2942313" cy="4064000"/>
          </a:xfrm>
          <a:prstGeom prst="rect">
            <a:avLst/>
          </a:prstGeom>
        </p:spPr>
      </p:pic>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4164648" y="3132137"/>
            <a:ext cx="5767705" cy="999332"/>
          </a:xfrm>
        </p:spPr>
        <p:txBody>
          <a:bodyPr vert="horz" wrap="square" lIns="91440" tIns="45720" rIns="91440" bIns="45720" anchor="b" anchorCtr="0">
            <a:norm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spc="4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9"/>
            </p:custDataLst>
          </p:nvPr>
        </p:nvSpPr>
        <p:spPr>
          <a:xfrm>
            <a:off x="4164648" y="4170997"/>
            <a:ext cx="5767705" cy="715010"/>
          </a:xfrm>
        </p:spPr>
        <p:txBody>
          <a:bodyPr vert="horz" wrap="square" lIns="91440" tIns="45720" rIns="91440" bIns="45720" anchor="t" anchorCtr="0">
            <a:normAutofit/>
          </a:bodyPr>
          <a:lstStyle>
            <a:lvl1pPr marL="0" marR="0" indent="0" algn="ctr" defTabSz="914400" rtl="0" eaLnBrk="1" fontAlgn="auto" latinLnBrk="0" hangingPunct="1">
              <a:lnSpc>
                <a:spcPct val="130000"/>
              </a:lnSpc>
              <a:spcBef>
                <a:spcPts val="0"/>
              </a:spcBef>
              <a:spcAft>
                <a:spcPts val="0"/>
              </a:spcAft>
              <a:buClrTx/>
              <a:buSzPts val="1600"/>
              <a:buFont typeface="Arial" panose="020B0604020202020204" pitchFamily="34" charset="0"/>
              <a:buNone/>
              <a:defRPr sz="1600" b="0" spc="200">
                <a:solidFill>
                  <a:schemeClr val="tx1">
                    <a:lumMod val="85000"/>
                    <a:lumOff val="15000"/>
                  </a:schemeClr>
                </a:solidFill>
                <a:latin typeface="Arial" panose="020B0604020202020204" pitchFamily="34" charset="0"/>
                <a:ea typeface="幼圆"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8" name="图片 7"/>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幼圆" panose="02010509060101010101" pitchFamily="49" charset="-122"/>
              </a:defRPr>
            </a:lvl1pPr>
            <a:lvl2pPr eaLnBrk="1" fontAlgn="auto" latinLnBrk="0" hangingPunct="1">
              <a:defRPr sz="1600">
                <a:solidFill>
                  <a:schemeClr val="tx1"/>
                </a:solidFill>
                <a:latin typeface="Arial" panose="020B0604020202020204" pitchFamily="34" charset="0"/>
                <a:ea typeface="幼圆" panose="02010509060101010101" pitchFamily="49" charset="-122"/>
              </a:defRPr>
            </a:lvl2pPr>
            <a:lvl3pPr eaLnBrk="1" fontAlgn="auto" latinLnBrk="0" hangingPunct="1">
              <a:defRPr sz="1600">
                <a:solidFill>
                  <a:schemeClr val="tx1"/>
                </a:solidFill>
                <a:latin typeface="Arial" panose="020B0604020202020204" pitchFamily="34" charset="0"/>
                <a:ea typeface="幼圆" panose="02010509060101010101" pitchFamily="49" charset="-122"/>
              </a:defRPr>
            </a:lvl3pPr>
            <a:lvl4pPr eaLnBrk="1" fontAlgn="auto" latinLnBrk="0" hangingPunct="1">
              <a:defRPr sz="1600">
                <a:solidFill>
                  <a:schemeClr val="tx1"/>
                </a:solidFill>
                <a:latin typeface="Arial" panose="020B0604020202020204" pitchFamily="34" charset="0"/>
                <a:ea typeface="幼圆" panose="02010509060101010101" pitchFamily="49" charset="-122"/>
              </a:defRPr>
            </a:lvl4pPr>
            <a:lvl5pPr eaLnBrk="1" fontAlgn="auto" latinLnBrk="0" hangingPunct="1">
              <a:defRPr sz="160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10" name="图片 9"/>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7498080" y="1913408"/>
            <a:ext cx="4389120" cy="3031183"/>
          </a:xfrm>
          <a:prstGeom prst="rect">
            <a:avLst/>
          </a:prstGeom>
        </p:spPr>
      </p:pic>
      <p:sp>
        <p:nvSpPr>
          <p:cNvPr id="7" name="矩形 6"/>
          <p:cNvSpPr/>
          <p:nvPr userDrawn="1">
            <p:custDataLst>
              <p:tags r:id="rId5"/>
            </p:custDataLst>
          </p:nvPr>
        </p:nvSpPr>
        <p:spPr>
          <a:xfrm>
            <a:off x="0" y="0"/>
            <a:ext cx="7315200"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6"/>
            </p:custDataLst>
          </p:nvPr>
        </p:nvPicPr>
        <p:blipFill>
          <a:blip r:embed="rId7" r:link="rId8" cstate="screen"/>
          <a:stretch>
            <a:fillRect/>
          </a:stretch>
        </p:blipFill>
        <p:spPr>
          <a:xfrm>
            <a:off x="0" y="6365138"/>
            <a:ext cx="720090" cy="492862"/>
          </a:xfrm>
          <a:prstGeom prst="rect">
            <a:avLst/>
          </a:prstGeom>
        </p:spPr>
      </p:pic>
      <p:sp>
        <p:nvSpPr>
          <p:cNvPr id="2" name="标题 1"/>
          <p:cNvSpPr>
            <a:spLocks noGrp="1"/>
          </p:cNvSpPr>
          <p:nvPr>
            <p:ph type="title"/>
            <p:custDataLst>
              <p:tags r:id="rId9"/>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8" name="图片 7"/>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7" name="图片 6"/>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幼圆" panose="02010509060101010101" pitchFamily="49" charset="-122"/>
              </a:defRPr>
            </a:lvl1pPr>
            <a:lvl2pPr indent="0" eaLnBrk="1" fontAlgn="auto" latinLnBrk="0" hangingPunct="1">
              <a:defRPr>
                <a:solidFill>
                  <a:schemeClr val="tx1"/>
                </a:solidFill>
                <a:latin typeface="Arial" panose="020B0604020202020204" pitchFamily="34" charset="0"/>
                <a:ea typeface="幼圆" panose="02010509060101010101" pitchFamily="49" charset="-122"/>
              </a:defRPr>
            </a:lvl2pPr>
            <a:lvl3pPr indent="0" eaLnBrk="1" fontAlgn="auto" latinLnBrk="0" hangingPunct="1">
              <a:defRPr>
                <a:solidFill>
                  <a:schemeClr val="tx1"/>
                </a:solidFill>
                <a:latin typeface="Arial" panose="020B0604020202020204" pitchFamily="34" charset="0"/>
                <a:ea typeface="幼圆" panose="02010509060101010101" pitchFamily="49" charset="-122"/>
              </a:defRPr>
            </a:lvl3pPr>
            <a:lvl4pPr indent="0" eaLnBrk="1" fontAlgn="auto" latinLnBrk="0" hangingPunct="1">
              <a:defRPr>
                <a:solidFill>
                  <a:schemeClr val="tx1"/>
                </a:solidFill>
                <a:latin typeface="Arial" panose="020B0604020202020204" pitchFamily="34" charset="0"/>
                <a:ea typeface="幼圆" panose="02010509060101010101" pitchFamily="49" charset="-122"/>
              </a:defRPr>
            </a:lvl4pPr>
            <a:lvl5pPr indent="0" eaLnBrk="1" fontAlgn="auto" latinLnBrk="0" hangingPunct="1">
              <a:defRPr>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幼圆" panose="02010509060101010101" pitchFamily="49" charset="-122"/>
              </a:defRPr>
            </a:lvl1pPr>
            <a:lvl2pPr>
              <a:defRPr>
                <a:solidFill>
                  <a:schemeClr val="tx1"/>
                </a:solidFill>
                <a:latin typeface="Arial" panose="020B0604020202020204" pitchFamily="34" charset="0"/>
                <a:ea typeface="幼圆" panose="02010509060101010101" pitchFamily="49" charset="-122"/>
              </a:defRPr>
            </a:lvl2pPr>
            <a:lvl3pPr>
              <a:defRPr>
                <a:solidFill>
                  <a:schemeClr val="tx1"/>
                </a:solidFill>
                <a:latin typeface="Arial" panose="020B0604020202020204" pitchFamily="34" charset="0"/>
                <a:ea typeface="幼圆" panose="02010509060101010101" pitchFamily="49" charset="-122"/>
              </a:defRPr>
            </a:lvl3pPr>
            <a:lvl4pPr>
              <a:defRPr>
                <a:solidFill>
                  <a:schemeClr val="tx1"/>
                </a:solidFill>
                <a:latin typeface="Arial" panose="020B0604020202020204" pitchFamily="34" charset="0"/>
                <a:ea typeface="幼圆" panose="02010509060101010101" pitchFamily="49" charset="-122"/>
              </a:defRPr>
            </a:lvl4pPr>
            <a:lvl5pPr>
              <a:defRPr>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stretch>
            <a:fillRect/>
          </a:stretch>
        </p:blipFill>
        <p:spPr>
          <a:xfrm>
            <a:off x="0" y="0"/>
            <a:ext cx="12192000" cy="6858000"/>
          </a:xfrm>
          <a:prstGeom prst="rect">
            <a:avLst/>
          </a:prstGeom>
        </p:spPr>
      </p:pic>
      <p:cxnSp>
        <p:nvCxnSpPr>
          <p:cNvPr id="17" name="直接连接符 16"/>
          <p:cNvCxnSpPr/>
          <p:nvPr userDrawn="1">
            <p:custDataLst>
              <p:tags r:id="rId5"/>
            </p:custDataLst>
          </p:nvPr>
        </p:nvCxnSpPr>
        <p:spPr>
          <a:xfrm flipV="1">
            <a:off x="6684963" y="2720658"/>
            <a:ext cx="0" cy="152400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idx="14" hasCustomPrompt="1"/>
            <p:custDataLst>
              <p:tags r:id="rId9"/>
            </p:custDataLst>
          </p:nvPr>
        </p:nvSpPr>
        <p:spPr>
          <a:xfrm>
            <a:off x="6989128" y="3814764"/>
            <a:ext cx="4359910" cy="487680"/>
          </a:xfrm>
        </p:spPr>
        <p:txBody>
          <a:bodyPr vert="horz" wrap="square" lIns="91440" tIns="45720" rIns="91440" bIns="4572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幼圆" panose="02010509060101010101" pitchFamily="49"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dirty="0"/>
              <a:t>单击此处编辑文本</a:t>
            </a:r>
            <a:endParaRPr lang="zh-CN" altLang="en-US" dirty="0"/>
          </a:p>
        </p:txBody>
      </p:sp>
      <p:sp>
        <p:nvSpPr>
          <p:cNvPr id="2" name="标题 1"/>
          <p:cNvSpPr>
            <a:spLocks noGrp="1"/>
          </p:cNvSpPr>
          <p:nvPr>
            <p:ph type="title" idx="13" hasCustomPrompt="1"/>
            <p:custDataLst>
              <p:tags r:id="rId10"/>
            </p:custDataLst>
          </p:nvPr>
        </p:nvSpPr>
        <p:spPr>
          <a:xfrm>
            <a:off x="6989128" y="2555558"/>
            <a:ext cx="4359910" cy="1172210"/>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3"/>
            </p:custDataLst>
          </p:nvPr>
        </p:nvPicPr>
        <p:blipFill>
          <a:blip r:embed="rId4" r:link="rId5" cstate="screen"/>
          <a:stretch>
            <a:fillRect/>
          </a:stretch>
        </p:blipFill>
        <p:spPr>
          <a:xfrm>
            <a:off x="11471910" y="0"/>
            <a:ext cx="720090" cy="671816"/>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幼圆"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3"/>
            </p:custDataLst>
          </p:nvPr>
        </p:nvPicPr>
        <p:blipFill>
          <a:blip r:embed="rId4" r:link="rId5" cstate="screen"/>
          <a:stretch>
            <a:fillRect/>
          </a:stretch>
        </p:blipFill>
        <p:spPr>
          <a:xfrm>
            <a:off x="11471910" y="6186184"/>
            <a:ext cx="720090" cy="671816"/>
          </a:xfrm>
          <a:prstGeom prst="rect">
            <a:avLst/>
          </a:prstGeom>
        </p:spPr>
      </p:pic>
      <p:pic>
        <p:nvPicPr>
          <p:cNvPr id="10" name="图片 9"/>
          <p:cNvPicPr/>
          <p:nvPr userDrawn="1">
            <p:custDataLst>
              <p:tags r:id="rId6"/>
            </p:custDataLst>
          </p:nvPr>
        </p:nvPicPr>
        <p:blipFill>
          <a:blip r:embed="rId7" r:link="rId8" cstate="screen"/>
          <a:stretch>
            <a:fillRect/>
          </a:stretch>
        </p:blipFill>
        <p:spPr>
          <a:xfrm>
            <a:off x="0" y="6365138"/>
            <a:ext cx="720090" cy="492862"/>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3"/>
            </p:custDataLst>
          </p:nvPr>
        </p:nvPicPr>
        <p:blipFill>
          <a:blip r:embed="rId4" r:link="rId5"/>
          <a:stretch>
            <a:fillRect/>
          </a:stretch>
        </p:blipFill>
        <p:spPr>
          <a:xfrm>
            <a:off x="10571797" y="5346414"/>
            <a:ext cx="1620202" cy="1511586"/>
          </a:xfrm>
          <a:prstGeom prst="rect">
            <a:avLst/>
          </a:prstGeom>
        </p:spPr>
      </p:pic>
      <p:pic>
        <p:nvPicPr>
          <p:cNvPr id="8" name="图片 7"/>
          <p:cNvPicPr/>
          <p:nvPr userDrawn="1">
            <p:custDataLst>
              <p:tags r:id="rId6"/>
            </p:custDataLst>
          </p:nvPr>
        </p:nvPicPr>
        <p:blipFill>
          <a:blip r:embed="rId7" r:link="rId8"/>
          <a:stretch>
            <a:fillRect/>
          </a:stretch>
        </p:blipFill>
        <p:spPr>
          <a:xfrm>
            <a:off x="0" y="5749061"/>
            <a:ext cx="1620202" cy="1108939"/>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slideLayout" Target="../slideLayouts/slideLayout13.xml"/><Relationship Id="rId19" Type="http://schemas.openxmlformats.org/officeDocument/2006/relationships/tags" Target="../tags/tag136.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3.xml"/><Relationship Id="rId1" Type="http://schemas.openxmlformats.org/officeDocument/2006/relationships/tags" Target="../tags/tag142.xml"/></Relationships>
</file>

<file path=ppt/slides/_rels/slide10.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97.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96.xml"/><Relationship Id="rId13" Type="http://schemas.openxmlformats.org/officeDocument/2006/relationships/slideLayout" Target="../slideLayouts/slideLayout18.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tags" Target="../tags/tag195.xml"/></Relationships>
</file>

<file path=ppt/slides/_rels/slide11.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0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04.xml"/><Relationship Id="rId13" Type="http://schemas.openxmlformats.org/officeDocument/2006/relationships/slideLayout" Target="../slideLayouts/slideLayout18.xml"/><Relationship Id="rId12" Type="http://schemas.openxmlformats.org/officeDocument/2006/relationships/tags" Target="../tags/tag210.xml"/><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tags" Target="../tags/tag203.xml"/></Relationships>
</file>

<file path=ppt/slides/_rels/slide12.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tags" Target="../tags/tag214.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13.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12.xml"/><Relationship Id="rId13" Type="http://schemas.openxmlformats.org/officeDocument/2006/relationships/slideLayout" Target="../slideLayouts/slideLayout18.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tags" Target="../tags/tag211.xml"/></Relationships>
</file>

<file path=ppt/slides/_rels/slide13.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21.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20.xml"/><Relationship Id="rId13" Type="http://schemas.openxmlformats.org/officeDocument/2006/relationships/slideLayout" Target="../slideLayouts/slideLayout18.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tags" Target="../tags/tag219.xml"/></Relationships>
</file>

<file path=ppt/slides/_rels/slide14.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2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28.xml"/><Relationship Id="rId13" Type="http://schemas.openxmlformats.org/officeDocument/2006/relationships/slideLayout" Target="../slideLayouts/slideLayout18.xml"/><Relationship Id="rId12" Type="http://schemas.openxmlformats.org/officeDocument/2006/relationships/tags" Target="../tags/tag23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tags" Target="../tags/tag227.xml"/></Relationships>
</file>

<file path=ppt/slides/_rels/slide15.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37.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36.xml"/><Relationship Id="rId13" Type="http://schemas.openxmlformats.org/officeDocument/2006/relationships/slideLayout" Target="../slideLayouts/slideLayout18.xml"/><Relationship Id="rId12" Type="http://schemas.openxmlformats.org/officeDocument/2006/relationships/tags" Target="../tags/tag242.xml"/><Relationship Id="rId11" Type="http://schemas.openxmlformats.org/officeDocument/2006/relationships/tags" Target="../tags/tag241.xml"/><Relationship Id="rId10" Type="http://schemas.openxmlformats.org/officeDocument/2006/relationships/tags" Target="../tags/tag240.xml"/><Relationship Id="rId1" Type="http://schemas.openxmlformats.org/officeDocument/2006/relationships/tags" Target="../tags/tag235.xml"/></Relationships>
</file>

<file path=ppt/slides/_rels/slide16.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4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44.xml"/><Relationship Id="rId13" Type="http://schemas.openxmlformats.org/officeDocument/2006/relationships/slideLayout" Target="../slideLayouts/slideLayout18.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tags" Target="../tags/tag243.xml"/></Relationships>
</file>

<file path=ppt/slides/_rels/slide17.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53.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52.xml"/><Relationship Id="rId13" Type="http://schemas.openxmlformats.org/officeDocument/2006/relationships/slideLayout" Target="../slideLayouts/slideLayout18.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tags" Target="../tags/tag251.xml"/></Relationships>
</file>

<file path=ppt/slides/_rels/slide18.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61.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60.xml"/><Relationship Id="rId13" Type="http://schemas.openxmlformats.org/officeDocument/2006/relationships/slideLayout" Target="../slideLayouts/slideLayout18.xml"/><Relationship Id="rId12" Type="http://schemas.openxmlformats.org/officeDocument/2006/relationships/tags" Target="../tags/tag266.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tags" Target="../tags/tag259.xml"/></Relationships>
</file>

<file path=ppt/slides/_rels/slide19.xml.rels><?xml version="1.0" encoding="UTF-8" standalone="yes"?>
<Relationships xmlns="http://schemas.openxmlformats.org/package/2006/relationships"><Relationship Id="rId9" Type="http://schemas.openxmlformats.org/officeDocument/2006/relationships/tags" Target="../tags/tag271.xml"/><Relationship Id="rId8" Type="http://schemas.openxmlformats.org/officeDocument/2006/relationships/tags" Target="../tags/tag27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6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68.xml"/><Relationship Id="rId13" Type="http://schemas.openxmlformats.org/officeDocument/2006/relationships/slideLayout" Target="../slideLayouts/slideLayout18.xml"/><Relationship Id="rId12" Type="http://schemas.openxmlformats.org/officeDocument/2006/relationships/tags" Target="../tags/tag274.xml"/><Relationship Id="rId11" Type="http://schemas.openxmlformats.org/officeDocument/2006/relationships/tags" Target="../tags/tag273.xml"/><Relationship Id="rId10" Type="http://schemas.openxmlformats.org/officeDocument/2006/relationships/tags" Target="../tags/tag272.xml"/><Relationship Id="rId1" Type="http://schemas.openxmlformats.org/officeDocument/2006/relationships/tags" Target="../tags/tag26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4.xml"/><Relationship Id="rId2" Type="http://schemas.openxmlformats.org/officeDocument/2006/relationships/tags" Target="../tags/tag145.xml"/><Relationship Id="rId1" Type="http://schemas.openxmlformats.org/officeDocument/2006/relationships/tags" Target="../tags/tag144.xml"/></Relationships>
</file>

<file path=ppt/slides/_rels/slide20.xml.rels><?xml version="1.0" encoding="UTF-8" standalone="yes"?>
<Relationships xmlns="http://schemas.openxmlformats.org/package/2006/relationships"><Relationship Id="rId9" Type="http://schemas.openxmlformats.org/officeDocument/2006/relationships/tags" Target="../tags/tag279.xml"/><Relationship Id="rId8" Type="http://schemas.openxmlformats.org/officeDocument/2006/relationships/tags" Target="../tags/tag278.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77.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76.xml"/><Relationship Id="rId13" Type="http://schemas.openxmlformats.org/officeDocument/2006/relationships/slideLayout" Target="../slideLayouts/slideLayout18.xml"/><Relationship Id="rId12" Type="http://schemas.openxmlformats.org/officeDocument/2006/relationships/tags" Target="../tags/tag282.xml"/><Relationship Id="rId11" Type="http://schemas.openxmlformats.org/officeDocument/2006/relationships/tags" Target="../tags/tag281.xml"/><Relationship Id="rId10" Type="http://schemas.openxmlformats.org/officeDocument/2006/relationships/tags" Target="../tags/tag280.xml"/><Relationship Id="rId1" Type="http://schemas.openxmlformats.org/officeDocument/2006/relationships/tags" Target="../tags/tag275.xml"/></Relationships>
</file>

<file path=ppt/slides/_rels/slide21.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8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84.xml"/><Relationship Id="rId13" Type="http://schemas.openxmlformats.org/officeDocument/2006/relationships/slideLayout" Target="../slideLayouts/slideLayout18.xml"/><Relationship Id="rId12" Type="http://schemas.openxmlformats.org/officeDocument/2006/relationships/tags" Target="../tags/tag290.xml"/><Relationship Id="rId11" Type="http://schemas.openxmlformats.org/officeDocument/2006/relationships/tags" Target="../tags/tag289.xml"/><Relationship Id="rId10" Type="http://schemas.openxmlformats.org/officeDocument/2006/relationships/tags" Target="../tags/tag288.xml"/><Relationship Id="rId1" Type="http://schemas.openxmlformats.org/officeDocument/2006/relationships/tags" Target="../tags/tag283.xml"/></Relationships>
</file>

<file path=ppt/slides/_rels/slide22.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93.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92.xml"/><Relationship Id="rId13" Type="http://schemas.openxmlformats.org/officeDocument/2006/relationships/slideLayout" Target="../slideLayouts/slideLayout18.xml"/><Relationship Id="rId12" Type="http://schemas.openxmlformats.org/officeDocument/2006/relationships/tags" Target="../tags/tag298.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tags" Target="../tags/tag291.xml"/></Relationships>
</file>

<file path=ppt/slides/_rels/slide23.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tags" Target="../tags/tag302.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01.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300.xml"/><Relationship Id="rId13" Type="http://schemas.openxmlformats.org/officeDocument/2006/relationships/slideLayout" Target="../slideLayouts/slideLayout18.xml"/><Relationship Id="rId12" Type="http://schemas.openxmlformats.org/officeDocument/2006/relationships/tags" Target="../tags/tag306.xml"/><Relationship Id="rId11" Type="http://schemas.openxmlformats.org/officeDocument/2006/relationships/tags" Target="../tags/tag305.xml"/><Relationship Id="rId10" Type="http://schemas.openxmlformats.org/officeDocument/2006/relationships/tags" Target="../tags/tag304.xml"/><Relationship Id="rId1" Type="http://schemas.openxmlformats.org/officeDocument/2006/relationships/tags" Target="../tags/tag299.xml"/></Relationships>
</file>

<file path=ppt/slides/_rels/slide24.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tags" Target="../tags/tag31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0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308.xml"/><Relationship Id="rId13" Type="http://schemas.openxmlformats.org/officeDocument/2006/relationships/slideLayout" Target="../slideLayouts/slideLayout18.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tags" Target="../tags/tag307.xml"/></Relationships>
</file>

<file path=ppt/slides/_rels/slide25.xml.rels><?xml version="1.0" encoding="UTF-8" standalone="yes"?>
<Relationships xmlns="http://schemas.openxmlformats.org/package/2006/relationships"><Relationship Id="rId9" Type="http://schemas.openxmlformats.org/officeDocument/2006/relationships/tags" Target="../tags/tag319.xml"/><Relationship Id="rId8" Type="http://schemas.openxmlformats.org/officeDocument/2006/relationships/tags" Target="../tags/tag318.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17.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316.xml"/><Relationship Id="rId13" Type="http://schemas.openxmlformats.org/officeDocument/2006/relationships/slideLayout" Target="../slideLayouts/slideLayout18.xml"/><Relationship Id="rId12" Type="http://schemas.openxmlformats.org/officeDocument/2006/relationships/tags" Target="../tags/tag322.xml"/><Relationship Id="rId11" Type="http://schemas.openxmlformats.org/officeDocument/2006/relationships/tags" Target="../tags/tag321.xml"/><Relationship Id="rId10" Type="http://schemas.openxmlformats.org/officeDocument/2006/relationships/tags" Target="../tags/tag320.xml"/><Relationship Id="rId1" Type="http://schemas.openxmlformats.org/officeDocument/2006/relationships/tags" Target="../tags/tag315.xml"/></Relationships>
</file>

<file path=ppt/slides/_rels/slide26.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2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324.xml"/><Relationship Id="rId13" Type="http://schemas.openxmlformats.org/officeDocument/2006/relationships/slideLayout" Target="../slideLayouts/slideLayout18.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tags" Target="../tags/tag323.xml"/></Relationships>
</file>

<file path=ppt/slides/_rels/slide27.xml.rels><?xml version="1.0" encoding="UTF-8" standalone="yes"?>
<Relationships xmlns="http://schemas.openxmlformats.org/package/2006/relationships"><Relationship Id="rId9" Type="http://schemas.openxmlformats.org/officeDocument/2006/relationships/tags" Target="../tags/tag335.xml"/><Relationship Id="rId8" Type="http://schemas.openxmlformats.org/officeDocument/2006/relationships/tags" Target="../tags/tag334.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33.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332.xml"/><Relationship Id="rId13" Type="http://schemas.openxmlformats.org/officeDocument/2006/relationships/slideLayout" Target="../slideLayouts/slideLayout18.xml"/><Relationship Id="rId12" Type="http://schemas.openxmlformats.org/officeDocument/2006/relationships/tags" Target="../tags/tag338.xml"/><Relationship Id="rId11" Type="http://schemas.openxmlformats.org/officeDocument/2006/relationships/tags" Target="../tags/tag337.xml"/><Relationship Id="rId10" Type="http://schemas.openxmlformats.org/officeDocument/2006/relationships/tags" Target="../tags/tag336.xml"/><Relationship Id="rId1" Type="http://schemas.openxmlformats.org/officeDocument/2006/relationships/tags" Target="../tags/tag331.xml"/></Relationships>
</file>

<file path=ppt/slides/_rels/slide28.xml.rels><?xml version="1.0" encoding="UTF-8" standalone="yes"?>
<Relationships xmlns="http://schemas.openxmlformats.org/package/2006/relationships"><Relationship Id="rId9" Type="http://schemas.openxmlformats.org/officeDocument/2006/relationships/tags" Target="../tags/tag343.xml"/><Relationship Id="rId8" Type="http://schemas.openxmlformats.org/officeDocument/2006/relationships/tags" Target="../tags/tag342.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41.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340.xml"/><Relationship Id="rId13" Type="http://schemas.openxmlformats.org/officeDocument/2006/relationships/slideLayout" Target="../slideLayouts/slideLayout18.xml"/><Relationship Id="rId12" Type="http://schemas.openxmlformats.org/officeDocument/2006/relationships/tags" Target="../tags/tag346.xml"/><Relationship Id="rId11" Type="http://schemas.openxmlformats.org/officeDocument/2006/relationships/tags" Target="../tags/tag345.xml"/><Relationship Id="rId10" Type="http://schemas.openxmlformats.org/officeDocument/2006/relationships/tags" Target="../tags/tag344.xml"/><Relationship Id="rId1" Type="http://schemas.openxmlformats.org/officeDocument/2006/relationships/tags" Target="../tags/tag339.xml"/></Relationships>
</file>

<file path=ppt/slides/_rels/slide29.xml.rels><?xml version="1.0" encoding="UTF-8" standalone="yes"?>
<Relationships xmlns="http://schemas.openxmlformats.org/package/2006/relationships"><Relationship Id="rId9" Type="http://schemas.openxmlformats.org/officeDocument/2006/relationships/tags" Target="../tags/tag351.xml"/><Relationship Id="rId8" Type="http://schemas.openxmlformats.org/officeDocument/2006/relationships/tags" Target="../tags/tag35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4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348.xml"/><Relationship Id="rId13" Type="http://schemas.openxmlformats.org/officeDocument/2006/relationships/slideLayout" Target="../slideLayouts/slideLayout18.xml"/><Relationship Id="rId12" Type="http://schemas.openxmlformats.org/officeDocument/2006/relationships/tags" Target="../tags/tag354.xml"/><Relationship Id="rId11" Type="http://schemas.openxmlformats.org/officeDocument/2006/relationships/tags" Target="../tags/tag353.xml"/><Relationship Id="rId10" Type="http://schemas.openxmlformats.org/officeDocument/2006/relationships/tags" Target="../tags/tag352.xml"/><Relationship Id="rId1" Type="http://schemas.openxmlformats.org/officeDocument/2006/relationships/tags" Target="../tags/tag347.xml"/></Relationships>
</file>

<file path=ppt/slides/_rels/slide3.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4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47.xml"/><Relationship Id="rId10" Type="http://schemas.openxmlformats.org/officeDocument/2006/relationships/slideLayout" Target="../slideLayouts/slideLayout18.xml"/><Relationship Id="rId1" Type="http://schemas.openxmlformats.org/officeDocument/2006/relationships/tags" Target="../tags/tag146.xml"/></Relationships>
</file>

<file path=ppt/slides/_rels/slide30.xml.rels><?xml version="1.0" encoding="UTF-8" standalone="yes"?>
<Relationships xmlns="http://schemas.openxmlformats.org/package/2006/relationships"><Relationship Id="rId9" Type="http://schemas.openxmlformats.org/officeDocument/2006/relationships/tags" Target="../tags/tag359.xml"/><Relationship Id="rId8" Type="http://schemas.openxmlformats.org/officeDocument/2006/relationships/tags" Target="../tags/tag358.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57.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356.xml"/><Relationship Id="rId13" Type="http://schemas.openxmlformats.org/officeDocument/2006/relationships/slideLayout" Target="../slideLayouts/slideLayout18.xml"/><Relationship Id="rId12" Type="http://schemas.openxmlformats.org/officeDocument/2006/relationships/tags" Target="../tags/tag362.xml"/><Relationship Id="rId11" Type="http://schemas.openxmlformats.org/officeDocument/2006/relationships/tags" Target="../tags/tag361.xml"/><Relationship Id="rId10" Type="http://schemas.openxmlformats.org/officeDocument/2006/relationships/tags" Target="../tags/tag360.xml"/><Relationship Id="rId1" Type="http://schemas.openxmlformats.org/officeDocument/2006/relationships/tags" Target="../tags/tag355.xml"/></Relationships>
</file>

<file path=ppt/slides/_rels/slide31.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6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364.xml"/><Relationship Id="rId13" Type="http://schemas.openxmlformats.org/officeDocument/2006/relationships/slideLayout" Target="../slideLayouts/slideLayout18.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tags" Target="../tags/tag363.xml"/></Relationships>
</file>

<file path=ppt/slides/_rels/slide32.xml.rels><?xml version="1.0" encoding="UTF-8" standalone="yes"?>
<Relationships xmlns="http://schemas.openxmlformats.org/package/2006/relationships"><Relationship Id="rId9" Type="http://schemas.openxmlformats.org/officeDocument/2006/relationships/tags" Target="../tags/tag375.xml"/><Relationship Id="rId8" Type="http://schemas.openxmlformats.org/officeDocument/2006/relationships/tags" Target="../tags/tag374.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73.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372.xml"/><Relationship Id="rId13" Type="http://schemas.openxmlformats.org/officeDocument/2006/relationships/slideLayout" Target="../slideLayouts/slideLayout18.xml"/><Relationship Id="rId12" Type="http://schemas.openxmlformats.org/officeDocument/2006/relationships/tags" Target="../tags/tag378.xml"/><Relationship Id="rId11" Type="http://schemas.openxmlformats.org/officeDocument/2006/relationships/tags" Target="../tags/tag377.xml"/><Relationship Id="rId10" Type="http://schemas.openxmlformats.org/officeDocument/2006/relationships/tags" Target="../tags/tag376.xml"/><Relationship Id="rId1" Type="http://schemas.openxmlformats.org/officeDocument/2006/relationships/tags" Target="../tags/tag371.xml"/></Relationships>
</file>

<file path=ppt/slides/_rels/slide33.xml.rels><?xml version="1.0" encoding="UTF-8" standalone="yes"?>
<Relationships xmlns="http://schemas.openxmlformats.org/package/2006/relationships"><Relationship Id="rId9" Type="http://schemas.openxmlformats.org/officeDocument/2006/relationships/tags" Target="../tags/tag383.xml"/><Relationship Id="rId8" Type="http://schemas.openxmlformats.org/officeDocument/2006/relationships/tags" Target="../tags/tag382.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81.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380.xml"/><Relationship Id="rId13" Type="http://schemas.openxmlformats.org/officeDocument/2006/relationships/slideLayout" Target="../slideLayouts/slideLayout18.xml"/><Relationship Id="rId12" Type="http://schemas.openxmlformats.org/officeDocument/2006/relationships/tags" Target="../tags/tag386.xml"/><Relationship Id="rId11" Type="http://schemas.openxmlformats.org/officeDocument/2006/relationships/tags" Target="../tags/tag385.xml"/><Relationship Id="rId10" Type="http://schemas.openxmlformats.org/officeDocument/2006/relationships/tags" Target="../tags/tag384.xml"/><Relationship Id="rId1" Type="http://schemas.openxmlformats.org/officeDocument/2006/relationships/tags" Target="../tags/tag379.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388.xml"/><Relationship Id="rId1" Type="http://schemas.openxmlformats.org/officeDocument/2006/relationships/tags" Target="../tags/tag387.xml"/></Relationships>
</file>

<file path=ppt/slides/_rels/slide4.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2" Type="http://schemas.openxmlformats.org/officeDocument/2006/relationships/notesSlide" Target="../notesSlides/notesSlide2.xml"/><Relationship Id="rId11" Type="http://schemas.openxmlformats.org/officeDocument/2006/relationships/slideLayout" Target="../slideLayouts/slideLayout17.xml"/><Relationship Id="rId10" Type="http://schemas.openxmlformats.org/officeDocument/2006/relationships/tags" Target="../tags/tag160.xml"/><Relationship Id="rId1" Type="http://schemas.openxmlformats.org/officeDocument/2006/relationships/tags" Target="../tags/tag15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4.xml"/><Relationship Id="rId2" Type="http://schemas.openxmlformats.org/officeDocument/2006/relationships/tags" Target="../tags/tag162.xml"/><Relationship Id="rId1" Type="http://schemas.openxmlformats.org/officeDocument/2006/relationships/tags" Target="../tags/tag161.xml"/></Relationships>
</file>

<file path=ppt/slides/_rels/slide6.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6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64.xml"/><Relationship Id="rId13" Type="http://schemas.openxmlformats.org/officeDocument/2006/relationships/slideLayout" Target="../slideLayouts/slideLayout18.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tags" Target="../tags/tag163.xml"/></Relationships>
</file>

<file path=ppt/slides/_rels/slide7.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73.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72.xml"/><Relationship Id="rId13" Type="http://schemas.openxmlformats.org/officeDocument/2006/relationships/slideLayout" Target="../slideLayouts/slideLayout18.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tags" Target="../tags/tag171.xml"/></Relationships>
</file>

<file path=ppt/slides/_rels/slide8.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81.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80.xml"/><Relationship Id="rId13" Type="http://schemas.openxmlformats.org/officeDocument/2006/relationships/slideLayout" Target="../slideLayouts/slideLayout18.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tags" Target="../tags/tag179.xml"/></Relationships>
</file>

<file path=ppt/slides/_rels/slide9.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tags" Target="../tags/tag19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8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88.xml"/><Relationship Id="rId13" Type="http://schemas.openxmlformats.org/officeDocument/2006/relationships/slideLayout" Target="../slideLayouts/slideLayout18.xml"/><Relationship Id="rId12" Type="http://schemas.openxmlformats.org/officeDocument/2006/relationships/tags" Target="../tags/tag194.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tags" Target="../tags/tag18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标题 17"/>
          <p:cNvSpPr>
            <a:spLocks noGrp="1"/>
          </p:cNvSpPr>
          <p:nvPr>
            <p:ph type="ctrTitle" idx="14"/>
            <p:custDataLst>
              <p:tags r:id="rId1"/>
            </p:custDataLst>
          </p:nvPr>
        </p:nvSpPr>
        <p:spPr>
          <a:xfrm>
            <a:off x="6647815" y="2762250"/>
            <a:ext cx="5544185" cy="1334135"/>
          </a:xfrm>
        </p:spPr>
        <p:txBody>
          <a:bodyPr>
            <a:noAutofit/>
          </a:bodyPr>
          <a:p>
            <a:pPr algn="ctr"/>
            <a:r>
              <a:rPr lang="zh-CN" altLang="en-US" sz="4800" b="1" dirty="0">
                <a:solidFill>
                  <a:schemeClr val="accent1">
                    <a:lumMod val="75000"/>
                  </a:schemeClr>
                </a:solidFill>
                <a:latin typeface="黑体" panose="02010609060101010101" charset="-122"/>
                <a:ea typeface="黑体" panose="02010609060101010101" charset="-122"/>
              </a:rPr>
              <a:t>掌握婴幼儿常见心理问题的行为表现及干预措施 </a:t>
            </a:r>
            <a:endParaRPr lang="zh-CN" altLang="en-US" sz="4800" b="1" dirty="0">
              <a:solidFill>
                <a:schemeClr val="accent1">
                  <a:lumMod val="75000"/>
                </a:schemeClr>
              </a:solidFill>
              <a:latin typeface="黑体" panose="02010609060101010101" charset="-122"/>
              <a:ea typeface="黑体" panose="02010609060101010101" charset="-122"/>
            </a:endParaRPr>
          </a:p>
        </p:txBody>
      </p:sp>
      <p:sp>
        <p:nvSpPr>
          <p:cNvPr id="100" name="文本框 99"/>
          <p:cNvSpPr txBox="1"/>
          <p:nvPr/>
        </p:nvSpPr>
        <p:spPr>
          <a:xfrm>
            <a:off x="127635" y="202565"/>
            <a:ext cx="6380480" cy="706755"/>
          </a:xfrm>
          <a:prstGeom prst="rect">
            <a:avLst/>
          </a:prstGeom>
          <a:noFill/>
          <a:ln w="9525">
            <a:noFill/>
          </a:ln>
        </p:spPr>
        <p:txBody>
          <a:bodyPr wrap="square">
            <a:spAutoFit/>
          </a:bodyPr>
          <a:p>
            <a:pPr indent="0"/>
            <a:r>
              <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模块三 项目二</a:t>
            </a:r>
            <a:r>
              <a:rPr lang="en-US" altLang="zh-CN"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 </a:t>
            </a:r>
            <a:r>
              <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任务二</a:t>
            </a:r>
            <a:endPar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2.原因</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（1）环境：陌生的环境让婴幼儿对周围的人、事充满怀疑，没有安全感，用沉默不语、胆小来伪装和保护自己，防御他人。</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教养方式：婴幼儿的恐惧大多是由父母等照料者不当的教养方式造成的。例如，有的父母为了让婴幼儿赶紧睡觉，给其讲述“鬼怪”的故事；或用“你再不听话，我就不要你了”之类的话恐吓他。此外，父母经常大惊小怪，在遇到某些事物或情境时表现出恐惧或逃避的行为，也会对婴幼儿产生潜移默化的影响，使其产生同样的恐。</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一、情绪类心理行为问题</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（三）恐惧</a:t>
            </a:r>
            <a:endParaRPr lang="zh-CN" altLang="en-US" sz="2800" dirty="0">
              <a:sym typeface="+mn-ea"/>
            </a:endParaRPr>
          </a:p>
        </p:txBody>
      </p:sp>
    </p:spTree>
    <p:custDataLst>
      <p:tags r:id="rId1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3.预防和纠正措施</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（1）预防。不可采取恐吓、威胁的方式教育婴幼儿，不要让其看有恐怖画面的图片和电视节目</a:t>
            </a:r>
            <a:r>
              <a:rPr lang="zh-CN" altLang="en-US" sz="2400" spc="50" dirty="0">
                <a:ln w="3175">
                  <a:noFill/>
                  <a:prstDash val="dash"/>
                </a:ln>
                <a:solidFill>
                  <a:schemeClr val="tx1"/>
                </a:solidFill>
                <a:latin typeface="+mj-ea"/>
                <a:ea typeface="+mj-ea"/>
                <a:cs typeface="微软雅黑" panose="020B0503020204020204" charset="-122"/>
              </a:rPr>
              <a:t>，</a:t>
            </a:r>
            <a:r>
              <a:rPr sz="2400" spc="50" dirty="0">
                <a:ln w="3175">
                  <a:noFill/>
                  <a:prstDash val="dash"/>
                </a:ln>
                <a:solidFill>
                  <a:schemeClr val="tx1"/>
                </a:solidFill>
                <a:latin typeface="+mj-ea"/>
                <a:ea typeface="+mj-ea"/>
                <a:cs typeface="微软雅黑" panose="020B0503020204020204" charset="-122"/>
              </a:rPr>
              <a:t>鼓励婴幼儿认识和观察各种事物，以拓宽其认知范围。经常带婴幼儿参加户外活动，在活动中培养其勇敢、乐观的精神。</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矫治。照料者要注意做到遇事沉着冷静，为婴幼儿树立榜样。可以采用一些有针对性的方法帮助婴幼儿逐步克服恐惧。例如，有的婴幼儿怕黑，可先由成人陪同其在暗室门口站一会儿，等其不怕了，再让其单独站在门口或鼓励其进去看看，使其逐渐摆脱对黑暗的恐惧。</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一、情绪类心理行为问题</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（三）恐惧</a:t>
            </a:r>
            <a:endParaRPr lang="zh-CN" altLang="en-US" sz="2800" dirty="0">
              <a:sym typeface="+mn-ea"/>
            </a:endParaRPr>
          </a:p>
        </p:txBody>
      </p:sp>
    </p:spTree>
    <p:custDataLst>
      <p:tags r:id="rId1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1.表现</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表现为在入睡15～30分钟后突然哭喊、惊叫，从床上坐起，两眼直视，表情惊恐，还可能伴有呼吸急促、心跳加快、出汗等症状，对他人的安抚不予理睬，发作持续10分钟左右后，又自行入睡，醒后完全遗忘。</a:t>
            </a:r>
            <a:endParaRPr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二、睡眠类心理行为问题</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（一）夜惊</a:t>
            </a:r>
            <a:endParaRPr lang="zh-CN" altLang="en-US" sz="2800" dirty="0">
              <a:sym typeface="+mn-ea"/>
            </a:endParaRPr>
          </a:p>
        </p:txBody>
      </p:sp>
    </p:spTree>
    <p:custDataLst>
      <p:tags r:id="rId1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2.原因</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（1）情绪：婴幼儿夜惊大多与情绪紧张有关。例如，与母亲分离、受到严厉的批评、睡前听过或看过恐怖情节的故事或电视节目等，都会使婴幼儿因受到刺激而惊恐或紧张不安。</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（2）环境：卧室空气污浊、室温过高、手压迫前胸、晚餐过饱、鼻咽部疾病和寄生虫病等也可导致夜惊。</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二、睡眠类心理行为问题</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（一）夜惊</a:t>
            </a:r>
            <a:endParaRPr lang="zh-CN" altLang="en-US" sz="2800" dirty="0">
              <a:sym typeface="+mn-ea"/>
            </a:endParaRPr>
          </a:p>
        </p:txBody>
      </p:sp>
    </p:spTree>
    <p:custDataLst>
      <p:tags r:id="rId1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3.预防和纠正措施</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（1）预防。应注意保持婴幼儿生活的节律性，使其养成良好的作息习惯，如按时睡觉，晚餐不吃太饱，睡前不剧烈运动，不看惊险动画片，不听情节紧张的故事等。</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（2）矫治。照料者要注意做到处事不惊、遇事沉着冷静，保持情绪稳定，不提供惊险刺激的阅读和动画，不组织过度的运动及惊险户外活动。</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二、睡眠类心理行为问题</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（一）夜惊</a:t>
            </a:r>
            <a:endParaRPr lang="zh-CN" altLang="en-US" sz="2800" dirty="0">
              <a:sym typeface="+mn-ea"/>
            </a:endParaRPr>
          </a:p>
        </p:txBody>
      </p:sp>
    </p:spTree>
    <p:custDataLst>
      <p:tags r:id="rId1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1.表现</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婴幼儿发生梦魇时，常在睡眠时突然大声呼叫、惊醒，并伴有呼吸急促、心跳加快、出冷汗、面色苍白等症状，醒后仍有短暂的情绪失常，对一些梦境片段尚有记忆，发作过后仍可入睡。</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二、睡眠类心理行为问题</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（二）梦魇</a:t>
            </a:r>
            <a:endParaRPr lang="zh-CN" altLang="en-US" sz="2800" dirty="0">
              <a:sym typeface="+mn-ea"/>
            </a:endParaRPr>
          </a:p>
        </p:txBody>
      </p:sp>
    </p:spTree>
    <p:custDataLst>
      <p:tags r:id="rId1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2.原因</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婴幼儿认知有限，对一些未知事物容易按照自己的想象放大，如果他们白天看到过恐怖、刺激的画面或受到惊吓，夜间就容易出现梦魇。</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二、睡眠类心理行为问题</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（二）梦魇</a:t>
            </a:r>
            <a:endParaRPr lang="zh-CN" altLang="en-US" sz="2800" dirty="0">
              <a:sym typeface="+mn-ea"/>
            </a:endParaRPr>
          </a:p>
        </p:txBody>
      </p:sp>
    </p:spTree>
    <p:custDataLst>
      <p:tags r:id="rId1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3.预防和纠正措施</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梦魇只要不是经常发作，可不做特殊治疗。随着年龄的增长，婴幼儿认知水平逐渐提高，适应环境的能力逐渐增强，梦魇会自然减少或消失。婴幼儿发生梦魇后，应及时对其进行精神抚慰，以缓解其紧张情绪。平时要注意保持婴幼儿良好的生活规律，避免让其白天过度兴奋或劳累；还应注意尽量使其睡前保持轻松愉悦的状态。若婴幼儿梦魇发作频繁，应带其咨询医生。</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二、睡眠类心理行为问题</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（二）梦魇</a:t>
            </a:r>
            <a:endParaRPr lang="zh-CN" altLang="en-US" sz="2800" dirty="0">
              <a:sym typeface="+mn-ea"/>
            </a:endParaRPr>
          </a:p>
        </p:txBody>
      </p:sp>
    </p:spTree>
    <p:custDataLst>
      <p:tags r:id="rId1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1.表现</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语言发育迟缓是指婴幼儿口头语言的发育明显落后于同龄儿童的正常发育水平。例如，2岁时仍不会说任何词句；3岁左右不会说简单句子，且发音含糊不清等等。</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三、语言类心理行为问题（语言发育迟缓、口吃）</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（一）语言发育迟缓</a:t>
            </a:r>
            <a:endParaRPr lang="zh-CN" altLang="en-US" sz="2800" dirty="0">
              <a:sym typeface="+mn-ea"/>
            </a:endParaRPr>
          </a:p>
        </p:txBody>
      </p:sp>
    </p:spTree>
    <p:custDataLst>
      <p:tags r:id="rId1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2.原因</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婴幼儿语言发育迟缓由生理、心理、环境等多种因素引起。</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（1）生理：如脑组织有关部位发育不完善、脑部疾病、听力障碍。</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（2）心理：情绪不稳定，经常因恐惧、焦虑等情绪困扰，多以哭闹代替语言。</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（3）环境：家庭教养环境对话较少，语言交流较少，缺乏语言刺激和训练。</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三、语言类心理行为问题（语言发育迟缓、口吃）</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（一）语言发育迟缓</a:t>
            </a:r>
            <a:endParaRPr lang="zh-CN" altLang="en-US" sz="2800" dirty="0">
              <a:sym typeface="+mn-ea"/>
            </a:endParaRPr>
          </a:p>
        </p:txBody>
      </p:sp>
    </p:spTree>
    <p:custDataLst>
      <p:tags r:id="rId1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14"/>
            <p:custDataLst>
              <p:tags r:id="rId1"/>
            </p:custDataLst>
          </p:nvPr>
        </p:nvSpPr>
        <p:spPr>
          <a:xfrm>
            <a:off x="2808605" y="3250565"/>
            <a:ext cx="9109710" cy="2660650"/>
          </a:xfrm>
        </p:spPr>
        <p:txBody>
          <a:bodyPr>
            <a:noAutofit/>
          </a:bodyPr>
          <a:lstStyle/>
          <a:p>
            <a:pPr algn="l">
              <a:lnSpc>
                <a:spcPct val="150000"/>
              </a:lnSpc>
            </a:pPr>
            <a:r>
              <a:rPr lang="zh-CN" altLang="en-US" sz="2800" b="1" spc="100" dirty="0">
                <a:solidFill>
                  <a:schemeClr val="tx1"/>
                </a:solidFill>
                <a:latin typeface="+mj-ea"/>
                <a:ea typeface="+mj-ea"/>
                <a:cs typeface="+mn-cs"/>
                <a:sym typeface="+mn-ea"/>
              </a:rPr>
              <a:t>一、教学目标</a:t>
            </a:r>
            <a:br>
              <a:rPr lang="zh-CN" altLang="en-US" sz="28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知识目标：</a:t>
            </a:r>
            <a:br>
              <a:rPr lang="zh-CN" altLang="en-US" sz="2400" spc="100" dirty="0">
                <a:solidFill>
                  <a:srgbClr val="C00000"/>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1.知道婴幼儿常见心理问题的类型；</a:t>
            </a:r>
            <a:b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2.了解婴幼儿心理问题行为出现的原因。</a:t>
            </a:r>
            <a:br>
              <a:rPr lang="zh-CN" altLang="en-US" sz="24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能力目标：</a:t>
            </a:r>
            <a:r>
              <a:rPr lang="zh-CN" altLang="en-US" sz="2400" spc="100" dirty="0">
                <a:solidFill>
                  <a:srgbClr val="C00000"/>
                </a:solidFill>
                <a:latin typeface="+mj-ea"/>
                <a:ea typeface="+mj-ea"/>
                <a:cs typeface="+mn-cs"/>
                <a:sym typeface="+mn-ea"/>
              </a:rPr>
              <a:t>	</a:t>
            </a:r>
            <a:br>
              <a:rPr lang="zh-CN" altLang="en-US" sz="2400" spc="100" dirty="0">
                <a:solidFill>
                  <a:schemeClr val="tx1"/>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1.能够预防婴幼儿心理问题行为的出现；</a:t>
            </a:r>
            <a:b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2.能够给03岁的婴幼儿心理问题行为做好矫治工作。</a:t>
            </a:r>
            <a:br>
              <a:rPr lang="zh-CN" altLang="en-US" sz="24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素质目标：</a:t>
            </a:r>
            <a:r>
              <a:rPr lang="zh-CN" altLang="en-US" sz="2400" spc="100" dirty="0">
                <a:solidFill>
                  <a:srgbClr val="C00000"/>
                </a:solidFill>
                <a:latin typeface="+mj-ea"/>
                <a:ea typeface="+mj-ea"/>
                <a:cs typeface="+mn-cs"/>
                <a:sym typeface="+mn-ea"/>
              </a:rPr>
              <a:t>	</a:t>
            </a:r>
            <a:br>
              <a:rPr lang="zh-CN" altLang="en-US" sz="2400" spc="100" dirty="0">
                <a:solidFill>
                  <a:schemeClr val="tx1"/>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mn-cs"/>
                <a:sym typeface="+mn-ea"/>
              </a:rPr>
              <a:t>能在照料婴幼儿的过程中，关注其心理健康，识别出幼儿心理问题后做到平等对待幼儿，耐心矫治幼儿行为。 </a:t>
            </a:r>
            <a:r>
              <a:rPr lang="zh-CN" altLang="en-US" sz="2400" spc="100" dirty="0">
                <a:solidFill>
                  <a:schemeClr val="tx1"/>
                </a:solidFill>
                <a:latin typeface="+mj-ea"/>
                <a:ea typeface="+mj-ea"/>
                <a:cs typeface="+mn-cs"/>
                <a:sym typeface="+mn-ea"/>
              </a:rPr>
              <a:t> </a:t>
            </a:r>
            <a:endParaRPr lang="zh-CN" altLang="en-US" sz="2400" spc="100" dirty="0">
              <a:solidFill>
                <a:schemeClr val="tx1"/>
              </a:solidFill>
              <a:latin typeface="+mj-ea"/>
              <a:ea typeface="+mj-ea"/>
              <a:cs typeface="+mn-cs"/>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8"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5" grpId="3"/>
      <p:bldP spid="5" grpId="4"/>
      <p:bldP spid="5" grpId="5"/>
      <p:bldP spid="5" grpId="6"/>
      <p:bldP spid="5" grpId="7"/>
      <p:bldP spid="5" grpId="8"/>
      <p:bldP spid="5" grpId="9"/>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3.预防和纠正措施</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照护者多与婴幼儿说话，以便于其模仿语言发音，也可通过唱歌、朗诵等方式对其进行语言训练；鼓励婴幼儿多说话，使其学会用语言表达自己的需要；多带婴幼儿参加户外活动和集体活动，鼓励其多与他人交流、玩耍。</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三、语言类心理行为问题（语言发育迟缓、口吃）</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（一）语言发育迟缓</a:t>
            </a:r>
            <a:endParaRPr lang="zh-CN" altLang="en-US" sz="2800" dirty="0">
              <a:sym typeface="+mn-ea"/>
            </a:endParaRPr>
          </a:p>
        </p:txBody>
      </p:sp>
    </p:spTree>
    <p:custDataLst>
      <p:tags r:id="rId1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3.预防和纠正措施</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照护者多与婴幼儿说话，以便于其模仿语言发音，也可通过唱歌、朗诵等方式对其进行语言训练；鼓励婴幼儿多说话，使其学会用语言表达自己的需要；多带婴幼儿参加户外活动和集体活动，鼓励其多与他人交流、玩耍。</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三、语言类心理行为问题（语言发育迟缓、口吃）</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（一）语言发育迟缓</a:t>
            </a:r>
            <a:endParaRPr lang="zh-CN" altLang="en-US" sz="2800" dirty="0">
              <a:sym typeface="+mn-ea"/>
            </a:endParaRPr>
          </a:p>
        </p:txBody>
      </p:sp>
    </p:spTree>
    <p:custDataLst>
      <p:tags r:id="rId1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1.表现</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口吃的婴幼儿常常不自觉地重复某些字音或字句，发音延长、重复或停顿，有时还会伴会出现情绪激动，跺脚、摇头、挤眼、歪嘴等动作。</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三、语言类心理行为问题（语言发育迟缓、口吃）</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（二）口吃</a:t>
            </a:r>
            <a:endParaRPr lang="zh-CN" altLang="en-US" sz="2800" dirty="0">
              <a:sym typeface="+mn-ea"/>
            </a:endParaRPr>
          </a:p>
        </p:txBody>
      </p:sp>
    </p:spTree>
    <p:custDataLst>
      <p:tags r:id="rId1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2.原因</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生理：2～4岁是语言发展的关键期，在这一时期，幼儿迫切想要表达自己的需求，但受困于所获得的词汇、词组匮乏的原因，不能迅速地组词成句来表达，所以会出现在某些字音、字句重复、延长等现象。这一现象属于正常现象，随着幼儿的成长发育，这一现象会逐渐消失。</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（2）环境：在语言发展的关键期，如果经常受到家长的指责批评，会导致婴幼儿心理紧张，口吃现象更为频繁。</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三、语言类心理行为问题（语言发育迟缓、口吃）</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（二）口吃</a:t>
            </a:r>
            <a:endParaRPr lang="zh-CN" altLang="en-US" sz="2800" dirty="0">
              <a:sym typeface="+mn-ea"/>
            </a:endParaRPr>
          </a:p>
        </p:txBody>
      </p:sp>
    </p:spTree>
    <p:custDataLst>
      <p:tags r:id="rId1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3.预防和纠正措施</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家长、保教工作者要正确认识婴幼儿的口吃现象，为其语言发展进行正确的引导，与婴幼儿的沟通交流保持正常、语音语调平缓、发音准确、吐字清晰。家长、保教工作者不要过于急躁，指责婴幼儿的语言问题，要消除婴幼儿的精神压力，为其营造良好宽松的语言环境。</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三、语言类心理行为问题（语言发育迟缓、口吃）</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（二）口吃</a:t>
            </a:r>
            <a:endParaRPr lang="zh-CN" altLang="en-US" sz="2800" dirty="0">
              <a:sym typeface="+mn-ea"/>
            </a:endParaRPr>
          </a:p>
        </p:txBody>
      </p:sp>
    </p:spTree>
    <p:custDataLst>
      <p:tags r:id="rId1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1.表现</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婴幼儿的攻击性行为一般发生在3岁左右，表现为易发脾气或易被激怒，并会通过打人、咬人、踢人、抢东西、摔东西等行为进行发泄。</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四、其他心理行为问题（攻击性行为、说谎、吃手）</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（一）攻击性行为</a:t>
            </a:r>
            <a:endParaRPr lang="zh-CN" altLang="en-US" sz="2800" dirty="0">
              <a:sym typeface="+mn-ea"/>
            </a:endParaRPr>
          </a:p>
        </p:txBody>
      </p:sp>
    </p:spTree>
    <p:custDataLst>
      <p:tags r:id="rId1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2.原因</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（1）生理：父母或一方具有暴力、攻击倾向</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（2）心理：当婴幼儿遭受挫折、威胁或感到羞耻、不满时，常会表现出攻击性行为。</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（3）环境：家长习惯用打骂等方法来教育婴幼儿，婴幼儿有样学样，模仿着用打骂的方式对待其他婴幼儿；或者家长溺爱婴幼儿，导致婴幼儿以自我为中心、任性、霸道等。</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四、其他心理行为问题（攻击性行为、说谎、吃手）</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（一）攻击性行为</a:t>
            </a:r>
            <a:endParaRPr lang="zh-CN" altLang="en-US" sz="2800" dirty="0">
              <a:sym typeface="+mn-ea"/>
            </a:endParaRPr>
          </a:p>
        </p:txBody>
      </p:sp>
    </p:spTree>
    <p:custDataLst>
      <p:tags r:id="rId1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3.</a:t>
            </a:r>
            <a:r>
              <a:rPr lang="zh-CN" altLang="en-US" sz="2400" spc="50" dirty="0">
                <a:ln w="3175">
                  <a:noFill/>
                  <a:prstDash val="dash"/>
                </a:ln>
                <a:solidFill>
                  <a:schemeClr val="tx1"/>
                </a:solidFill>
                <a:latin typeface="+mj-ea"/>
                <a:ea typeface="+mj-ea"/>
                <a:cs typeface="微软雅黑" panose="020B0503020204020204" charset="-122"/>
              </a:rPr>
              <a:t>预防与矫治</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（1）了解并满足婴幼儿的合理需要。</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（2）树立良好的榜样。照料者要以身作则，尽量不在婴幼儿面前争吵、打骂等，不在婴幼儿面前随意攻击他人</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（3）创设良好的生活环境。照料者要为婴幼儿创设和睦温馨、安全舒适的生活环境采用正确的教养方式，充分关心和尊重婴幼儿，并正确引导其与他人友好相处。</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四、其他心理行为问题（攻击性行为、说谎、吃手）</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（一）攻击性行为</a:t>
            </a:r>
            <a:endParaRPr lang="zh-CN" altLang="en-US" sz="2800" dirty="0">
              <a:sym typeface="+mn-ea"/>
            </a:endParaRPr>
          </a:p>
        </p:txBody>
      </p:sp>
    </p:spTree>
    <p:custDataLst>
      <p:tags r:id="rId1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（4）引导婴幼儿合理宣泄情绪。当婴幼儿产生不满或愤怒的情绪时，照料者要教会他们合理宣泄情绪。</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（5）冷处理婴幼儿的攻击性行为。当婴幼儿出现攻击性行为时，照料者在一小段时间内不理他，让他自己反省、思过，而不直接采取强制措施，以免其产生逆反心理。</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四、其他心理行为问题（攻击性行为、说谎、吃手）</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（一）攻击性行为</a:t>
            </a:r>
            <a:endParaRPr lang="zh-CN" altLang="en-US" sz="2800" dirty="0">
              <a:sym typeface="+mn-ea"/>
            </a:endParaRPr>
          </a:p>
        </p:txBody>
      </p:sp>
    </p:spTree>
    <p:custDataLst>
      <p:tags r:id="rId1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1.表现</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婴幼儿经常不自觉地将手指放入口中吮吸。行为容易导致病菌、病毒等进入口腔，引发肠胃不适、肠炎等疾病，同时，会使手变大、脱皮等，会导致牙齿发育异常，排列不齐，影响美观。</a:t>
            </a:r>
            <a:endParaRPr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四、其他心理行为问题（攻击性行为、说谎、吃手）</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（二）吃手</a:t>
            </a:r>
            <a:endParaRPr lang="zh-CN" altLang="en-US" sz="2800" dirty="0">
              <a:sym typeface="+mn-ea"/>
            </a:endParaRPr>
          </a:p>
        </p:txBody>
      </p:sp>
    </p:spTree>
    <p:custDataLst>
      <p:tags r:id="rId1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26" name="图片 25"/>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27" name="图片 26"/>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11" name="Title 6"/>
          <p:cNvSpPr txBox="1"/>
          <p:nvPr>
            <p:custDataLst>
              <p:tags r:id="rId8"/>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课前答疑</a:t>
            </a:r>
            <a:endParaRPr lang="zh-CN" altLang="en-US" sz="3200" b="1" spc="150" dirty="0">
              <a:ln w="3175">
                <a:noFill/>
                <a:prstDash val="dash"/>
              </a:ln>
              <a:solidFill>
                <a:schemeClr val="dk1">
                  <a:lumMod val="85000"/>
                  <a:lumOff val="15000"/>
                </a:schemeClr>
              </a:solidFill>
              <a:latin typeface="Arial" panose="020B0604020202020204" pitchFamily="34" charset="0"/>
              <a:ea typeface="幼圆" panose="02010509060101010101" pitchFamily="49" charset="-122"/>
              <a:cs typeface="微软雅黑" panose="020B0503020204020204" charset="-122"/>
            </a:endParaRPr>
          </a:p>
        </p:txBody>
      </p:sp>
      <p:sp>
        <p:nvSpPr>
          <p:cNvPr id="2" name="圆角矩形标注 1"/>
          <p:cNvSpPr/>
          <p:nvPr/>
        </p:nvSpPr>
        <p:spPr>
          <a:xfrm>
            <a:off x="2216150" y="1527175"/>
            <a:ext cx="7505700" cy="3324225"/>
          </a:xfrm>
          <a:prstGeom prst="wedgeRoundRectCallout">
            <a:avLst>
              <a:gd name="adj1" fmla="val -51082"/>
              <a:gd name="adj2" fmla="val 73323"/>
              <a:gd name="adj3" fmla="val 16667"/>
            </a:avLst>
          </a:prstGeom>
          <a:gradFill>
            <a:gsLst>
              <a:gs pos="50000">
                <a:srgbClr val="97C8E1"/>
              </a:gs>
              <a:gs pos="0">
                <a:srgbClr val="BADAEB"/>
              </a:gs>
              <a:gs pos="100000">
                <a:srgbClr val="74B5D6"/>
              </a:gs>
            </a:gsLst>
            <a:lin scaled="1"/>
          </a:gradFill>
        </p:spPr>
        <p:style>
          <a:lnRef idx="3">
            <a:schemeClr val="lt1"/>
          </a:lnRef>
          <a:fillRef idx="1">
            <a:schemeClr val="accent5"/>
          </a:fillRef>
          <a:effectRef idx="1">
            <a:schemeClr val="accent5"/>
          </a:effectRef>
          <a:fontRef idx="minor">
            <a:schemeClr val="lt1"/>
          </a:fontRef>
        </p:style>
        <p:txBody>
          <a:bodyPr rtlCol="0" anchor="ctr"/>
          <a:p>
            <a:pPr indent="304800" fontAlgn="auto">
              <a:lnSpc>
                <a:spcPct val="150000"/>
              </a:lnSpc>
            </a:pPr>
            <a:r>
              <a:rPr lang="zh-CN" altLang="en-US" sz="3200" spc="100" dirty="0">
                <a:solidFill>
                  <a:schemeClr val="tx1"/>
                </a:solidFill>
                <a:uFillTx/>
                <a:latin typeface="+mj-ea"/>
                <a:ea typeface="+mj-ea"/>
                <a:sym typeface="+mn-ea"/>
              </a:rPr>
              <a:t>工作单</a:t>
            </a:r>
            <a:r>
              <a:rPr lang="en-US" altLang="zh-CN" sz="3200" spc="100" dirty="0">
                <a:solidFill>
                  <a:schemeClr val="tx1"/>
                </a:solidFill>
                <a:uFillTx/>
                <a:latin typeface="+mj-ea"/>
                <a:ea typeface="+mj-ea"/>
                <a:sym typeface="+mn-ea"/>
              </a:rPr>
              <a:t>1 </a:t>
            </a:r>
            <a:r>
              <a:rPr lang="zh-CN" altLang="en-US" sz="3200" spc="100" dirty="0">
                <a:solidFill>
                  <a:schemeClr val="tx1"/>
                </a:solidFill>
                <a:uFillTx/>
                <a:latin typeface="+mj-ea"/>
                <a:ea typeface="+mj-ea"/>
                <a:sym typeface="+mn-ea"/>
              </a:rPr>
              <a:t>：</a:t>
            </a:r>
            <a:endParaRPr lang="zh-CN" altLang="en-US" sz="3200" b="0" spc="100" dirty="0">
              <a:solidFill>
                <a:schemeClr val="tx1"/>
              </a:solidFill>
              <a:uFillTx/>
              <a:latin typeface="+mj-ea"/>
              <a:ea typeface="+mj-ea"/>
            </a:endParaRPr>
          </a:p>
          <a:p>
            <a:pPr indent="304800" fontAlgn="auto">
              <a:lnSpc>
                <a:spcPct val="150000"/>
              </a:lnSpc>
            </a:pPr>
            <a:r>
              <a:rPr lang="zh-CN" altLang="en-US" sz="3200" spc="100" dirty="0">
                <a:solidFill>
                  <a:schemeClr val="tx1"/>
                </a:solidFill>
                <a:uFillTx/>
                <a:latin typeface="+mj-ea"/>
                <a:ea typeface="+mj-ea"/>
                <a:sym typeface="+mn-ea"/>
              </a:rPr>
              <a:t>婴幼儿常见的心理问题都有哪些类型？如何在日常照护中，发现婴幼儿的异常行为和心理问题？</a:t>
            </a:r>
            <a:endParaRPr lang="zh-CN" altLang="en-US" sz="3200" b="0" spc="100" dirty="0">
              <a:solidFill>
                <a:schemeClr val="tx1"/>
              </a:solidFill>
              <a:uFillTx/>
              <a:latin typeface="+mj-ea"/>
              <a:ea typeface="+mj-ea"/>
            </a:endParaRPr>
          </a:p>
        </p:txBody>
      </p:sp>
    </p:spTree>
    <p:custDataLst>
      <p:tags r:id="rId9"/>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2.原因</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（1）需求不满足。缺少玩具和家长的爱抚，导致婴幼儿通过吃手满足自己玩乐的需求。</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（2）早期喂养不当。可因未按时得到食物，导致婴幼儿不得不吃手来满足自己的食欲，久而久之，形成习惯性吃手。</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（3）处于不当的环境争吵、繁杂、噪声等环境，导致婴幼儿精神压力较大，依赖吃手来纾解紧张的情绪。</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四、其他心理行为问题（攻击性行为、说谎、吃手）</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（二）吃手</a:t>
            </a:r>
            <a:endParaRPr lang="zh-CN" altLang="en-US" sz="2800" dirty="0">
              <a:sym typeface="+mn-ea"/>
            </a:endParaRPr>
          </a:p>
        </p:txBody>
      </p:sp>
    </p:spTree>
    <p:custDataLst>
      <p:tags r:id="rId1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3.预防和纠正措施</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（1）婴幼儿创设良好的环境，提供充足的玩具和陪伴，使婴幼儿注意转移到其他物品上去。</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（2）正确地喂养婴幼儿，定时定点足量，培养良好的生活作息习惯，让婴幼儿得到饱腹感。</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（3）为婴幼儿创设宽松的环境，不要争吵，不要严厉斥责，让婴幼儿的心情放松，不再紧张。</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（4）采取正强化的手段鼓励婴幼儿戒断吃手的习惯。</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四、其他心理行为问题（攻击性行为、说谎、吃手）</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（二）吃手</a:t>
            </a:r>
            <a:endParaRPr lang="zh-CN" altLang="en-US" sz="2800" dirty="0">
              <a:sym typeface="+mn-ea"/>
            </a:endParaRPr>
          </a:p>
        </p:txBody>
      </p:sp>
    </p:spTree>
    <p:custDataLst>
      <p:tags r:id="rId1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0" y="608400"/>
            <a:ext cx="12192000" cy="56412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6" name="图片 5"/>
          <p:cNvPicPr/>
          <p:nvPr>
            <p:custDataLst>
              <p:tags r:id="rId2"/>
            </p:custDataLst>
          </p:nvPr>
        </p:nvPicPr>
        <p:blipFill>
          <a:blip r:embed="rId3" r:link="rId4"/>
          <a:stretch>
            <a:fillRect/>
          </a:stretch>
        </p:blipFill>
        <p:spPr>
          <a:xfrm>
            <a:off x="10571797" y="5346414"/>
            <a:ext cx="1620202" cy="1511586"/>
          </a:xfrm>
          <a:prstGeom prst="rect">
            <a:avLst/>
          </a:prstGeom>
        </p:spPr>
      </p:pic>
      <p:pic>
        <p:nvPicPr>
          <p:cNvPr id="7" name="图片 6"/>
          <p:cNvPicPr/>
          <p:nvPr>
            <p:custDataLst>
              <p:tags r:id="rId5"/>
            </p:custDataLst>
          </p:nvPr>
        </p:nvPicPr>
        <p:blipFill>
          <a:blip r:embed="rId6" r:link="rId7"/>
          <a:stretch>
            <a:fillRect/>
          </a:stretch>
        </p:blipFill>
        <p:spPr>
          <a:xfrm>
            <a:off x="0" y="5749061"/>
            <a:ext cx="1620202" cy="1108939"/>
          </a:xfrm>
          <a:prstGeom prst="rect">
            <a:avLst/>
          </a:prstGeom>
        </p:spPr>
      </p:pic>
      <p:sp>
        <p:nvSpPr>
          <p:cNvPr id="3" name="Title 6"/>
          <p:cNvSpPr txBox="1"/>
          <p:nvPr>
            <p:custDataLst>
              <p:tags r:id="rId8"/>
            </p:custDataLst>
          </p:nvPr>
        </p:nvSpPr>
        <p:spPr>
          <a:xfrm>
            <a:off x="195525" y="1770310"/>
            <a:ext cx="1228780" cy="4417200"/>
          </a:xfrm>
          <a:prstGeom prst="rect">
            <a:avLst/>
          </a:prstGeom>
          <a:noFill/>
          <a:ln w="3175">
            <a:noFill/>
            <a:prstDash val="dash"/>
          </a:ln>
        </p:spPr>
        <p:txBody>
          <a:bodyPr vert="eaVert" wrap="square" lIns="90170" tIns="46990" rIns="90170" bIns="4699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10000"/>
              </a:lnSpc>
              <a:defRPr/>
            </a:pPr>
            <a:r>
              <a:rPr lang="zh-CN" altLang="en-US" sz="4000" b="1" spc="100">
                <a:uFillTx/>
                <a:latin typeface="+mj-ea"/>
                <a:ea typeface="+mj-ea"/>
                <a:sym typeface="+mn-ea"/>
              </a:rPr>
              <a:t>岗位情景练习</a:t>
            </a:r>
            <a:endParaRPr lang="zh-CN" altLang="en-US" sz="4000" b="1" spc="100" dirty="0">
              <a:ln w="3175">
                <a:noFill/>
                <a:prstDash val="dash"/>
              </a:ln>
              <a:solidFill>
                <a:schemeClr val="tx1">
                  <a:lumMod val="75000"/>
                  <a:lumOff val="25000"/>
                </a:schemeClr>
              </a:solidFill>
              <a:uFillTx/>
              <a:latin typeface="+mj-ea"/>
              <a:ea typeface="+mj-ea"/>
              <a:cs typeface="微软雅黑" panose="020B0503020204020204" charset="-122"/>
              <a:sym typeface="+mn-ea"/>
            </a:endParaRPr>
          </a:p>
        </p:txBody>
      </p:sp>
      <p:sp>
        <p:nvSpPr>
          <p:cNvPr id="4" name="Title 6"/>
          <p:cNvSpPr txBox="1"/>
          <p:nvPr>
            <p:custDataLst>
              <p:tags r:id="rId9"/>
            </p:custDataLst>
          </p:nvPr>
        </p:nvSpPr>
        <p:spPr>
          <a:xfrm>
            <a:off x="1682115" y="636835"/>
            <a:ext cx="8983220" cy="4417200"/>
          </a:xfrm>
          <a:prstGeom prst="rect">
            <a:avLst/>
          </a:prstGeom>
          <a:noFill/>
          <a:ln w="3175">
            <a:noFill/>
            <a:prstDash val="dash"/>
          </a:ln>
        </p:spPr>
        <p:txBody>
          <a:bodyPr vert="eaVert"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200000"/>
              </a:lnSpc>
            </a:pPr>
            <a:br>
              <a:rPr lang="zh-CN" altLang="en-US" sz="1600" spc="100">
                <a:uFillTx/>
                <a:latin typeface="+mj-ea"/>
                <a:ea typeface="+mj-ea"/>
                <a:sym typeface="+mn-ea"/>
              </a:rPr>
            </a:br>
            <a:endParaRPr lang="zh-CN" altLang="en-US" sz="1600" spc="100" dirty="0">
              <a:uFillTx/>
              <a:latin typeface="+mj-ea"/>
              <a:ea typeface="+mj-ea"/>
              <a:sym typeface="+mn-ea"/>
            </a:endParaRPr>
          </a:p>
          <a:p>
            <a:pPr>
              <a:lnSpc>
                <a:spcPct val="200000"/>
              </a:lnSpc>
            </a:pPr>
            <a:endParaRPr lang="zh-CN" altLang="en-US" sz="1600" spc="300" dirty="0">
              <a:solidFill>
                <a:schemeClr val="tx1">
                  <a:lumMod val="65000"/>
                  <a:lumOff val="35000"/>
                </a:schemeClr>
              </a:solidFill>
              <a:latin typeface="Arial" panose="020B0604020202020204" pitchFamily="34" charset="0"/>
              <a:ea typeface="幼圆" panose="02010509060101010101" pitchFamily="49" charset="-122"/>
            </a:endParaRPr>
          </a:p>
        </p:txBody>
      </p:sp>
      <p:sp>
        <p:nvSpPr>
          <p:cNvPr id="2" name="标题 4"/>
          <p:cNvSpPr>
            <a:spLocks noGrp="1"/>
          </p:cNvSpPr>
          <p:nvPr>
            <p:custDataLst>
              <p:tags r:id="rId10"/>
            </p:custDataLst>
          </p:nvPr>
        </p:nvSpPr>
        <p:spPr>
          <a:xfrm>
            <a:off x="2018665" y="1440180"/>
            <a:ext cx="9436735" cy="2660650"/>
          </a:xfrm>
          <a:prstGeom prst="rect">
            <a:avLst/>
          </a:prstGeom>
        </p:spPr>
        <p:txBody>
          <a:bodyPr vert="horz" wrap="square" lIns="91440" tIns="45720" rIns="91440" bIns="45720" rtlCol="0" anchor="b" anchorCtr="0">
            <a:no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u="none" strike="noStrike" kern="1200" cap="none" spc="400" normalizeH="0">
                <a:solidFill>
                  <a:schemeClr val="tx1">
                    <a:lumMod val="85000"/>
                    <a:lumOff val="15000"/>
                  </a:schemeClr>
                </a:solidFill>
                <a:uFillTx/>
                <a:latin typeface="Arial" panose="020B0604020202020204" pitchFamily="34" charset="0"/>
                <a:ea typeface="汉仪乐喵体W" panose="00020600040101010101" pitchFamily="18" charset="-122"/>
                <a:cs typeface="+mj-cs"/>
              </a:defRPr>
            </a:lvl1pPr>
          </a:lstStyle>
          <a:p>
            <a:pPr algn="just">
              <a:lnSpc>
                <a:spcPct val="150000"/>
              </a:lnSpc>
            </a:pPr>
            <a:r>
              <a:rPr lang="zh-CN" altLang="en-US" sz="2400" b="1" spc="100" dirty="0">
                <a:solidFill>
                  <a:schemeClr val="tx1"/>
                </a:solidFill>
                <a:latin typeface="楷体" panose="02010609060101010101" charset="-122"/>
                <a:ea typeface="楷体" panose="02010609060101010101" charset="-122"/>
                <a:cs typeface="楷体" panose="02010609060101010101" charset="-122"/>
                <a:sym typeface="+mn-ea"/>
              </a:rPr>
              <a:t>情景练习1</a:t>
            </a: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：明明2.5岁了，只会简单地叫人，说简单的字、词、有些比他小的孩子都会背好几首诗了。明明家人对此都很着急。</a:t>
            </a: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a:p>
            <a:pPr algn="just">
              <a:lnSpc>
                <a:spcPct val="150000"/>
              </a:lnSpc>
            </a:pP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custDataLst>
              <p:tags r:id="rId11"/>
            </p:custDataLst>
          </p:nvPr>
        </p:nvSpPr>
        <p:spPr>
          <a:xfrm>
            <a:off x="2215515" y="4283075"/>
            <a:ext cx="8355965" cy="2030095"/>
          </a:xfrm>
          <a:prstGeom prst="rect">
            <a:avLst/>
          </a:prstGeom>
          <a:noFill/>
        </p:spPr>
        <p:txBody>
          <a:bodyPr wrap="square" rtlCol="0" anchor="t">
            <a:spAutoFit/>
          </a:bodyPr>
          <a:p>
            <a:pPr algn="l">
              <a:lnSpc>
                <a:spcPct val="150000"/>
              </a:lnSpc>
            </a:pPr>
            <a:r>
              <a:rPr lang="zh-CN" altLang="en-US" sz="2800" spc="100" dirty="0">
                <a:solidFill>
                  <a:srgbClr val="C00000"/>
                </a:solidFill>
                <a:uFillTx/>
                <a:latin typeface="+mj-ea"/>
                <a:ea typeface="+mj-ea"/>
                <a:sym typeface="+mn-ea"/>
              </a:rPr>
              <a:t>问题：你认为明明的这种行为属于语言发育迟缓吗？若属于请为他的家人提供一定的对策。</a:t>
            </a:r>
            <a:endParaRPr lang="zh-CN" altLang="en-US" sz="2800" spc="100" dirty="0">
              <a:solidFill>
                <a:srgbClr val="C00000"/>
              </a:solidFill>
              <a:uFillTx/>
              <a:latin typeface="+mj-ea"/>
              <a:ea typeface="+mj-ea"/>
              <a:sym typeface="+mn-ea"/>
            </a:endParaRPr>
          </a:p>
          <a:p>
            <a:pPr algn="l">
              <a:lnSpc>
                <a:spcPct val="150000"/>
              </a:lnSpc>
            </a:pPr>
            <a:endParaRPr lang="zh-CN" altLang="en-US" sz="2800" spc="100" dirty="0">
              <a:solidFill>
                <a:srgbClr val="C00000"/>
              </a:solidFill>
              <a:uFillTx/>
              <a:latin typeface="+mj-ea"/>
              <a:ea typeface="+mj-ea"/>
              <a:cs typeface="+mj-ea"/>
              <a:sym typeface="+mn-ea"/>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2" grpId="4"/>
      <p:bldP spid="2" grpId="5"/>
      <p:bldP spid="2" grpId="6"/>
      <p:bldP spid="2" grpId="7"/>
      <p:bldP spid="8" grpId="0"/>
      <p:bldP spid="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0" y="608400"/>
            <a:ext cx="12192000" cy="56412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6" name="图片 5"/>
          <p:cNvPicPr/>
          <p:nvPr>
            <p:custDataLst>
              <p:tags r:id="rId2"/>
            </p:custDataLst>
          </p:nvPr>
        </p:nvPicPr>
        <p:blipFill>
          <a:blip r:embed="rId3" r:link="rId4"/>
          <a:stretch>
            <a:fillRect/>
          </a:stretch>
        </p:blipFill>
        <p:spPr>
          <a:xfrm>
            <a:off x="10571797" y="5346414"/>
            <a:ext cx="1620202" cy="1511586"/>
          </a:xfrm>
          <a:prstGeom prst="rect">
            <a:avLst/>
          </a:prstGeom>
        </p:spPr>
      </p:pic>
      <p:pic>
        <p:nvPicPr>
          <p:cNvPr id="7" name="图片 6"/>
          <p:cNvPicPr/>
          <p:nvPr>
            <p:custDataLst>
              <p:tags r:id="rId5"/>
            </p:custDataLst>
          </p:nvPr>
        </p:nvPicPr>
        <p:blipFill>
          <a:blip r:embed="rId6" r:link="rId7"/>
          <a:stretch>
            <a:fillRect/>
          </a:stretch>
        </p:blipFill>
        <p:spPr>
          <a:xfrm>
            <a:off x="0" y="5749061"/>
            <a:ext cx="1620202" cy="1108939"/>
          </a:xfrm>
          <a:prstGeom prst="rect">
            <a:avLst/>
          </a:prstGeom>
        </p:spPr>
      </p:pic>
      <p:sp>
        <p:nvSpPr>
          <p:cNvPr id="3" name="Title 6"/>
          <p:cNvSpPr txBox="1"/>
          <p:nvPr>
            <p:custDataLst>
              <p:tags r:id="rId8"/>
            </p:custDataLst>
          </p:nvPr>
        </p:nvSpPr>
        <p:spPr>
          <a:xfrm>
            <a:off x="195525" y="1770310"/>
            <a:ext cx="1228780" cy="4417200"/>
          </a:xfrm>
          <a:prstGeom prst="rect">
            <a:avLst/>
          </a:prstGeom>
          <a:noFill/>
          <a:ln w="3175">
            <a:noFill/>
            <a:prstDash val="dash"/>
          </a:ln>
        </p:spPr>
        <p:txBody>
          <a:bodyPr vert="eaVert" wrap="square" lIns="90170" tIns="46990" rIns="90170" bIns="4699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10000"/>
              </a:lnSpc>
              <a:defRPr/>
            </a:pPr>
            <a:r>
              <a:rPr lang="zh-CN" altLang="en-US" sz="4000" b="1" spc="100">
                <a:uFillTx/>
                <a:latin typeface="+mj-ea"/>
                <a:ea typeface="+mj-ea"/>
                <a:sym typeface="+mn-ea"/>
              </a:rPr>
              <a:t>岗位情景练习</a:t>
            </a:r>
            <a:endParaRPr lang="zh-CN" altLang="en-US" sz="4000" b="1" spc="100" dirty="0">
              <a:ln w="3175">
                <a:noFill/>
                <a:prstDash val="dash"/>
              </a:ln>
              <a:solidFill>
                <a:schemeClr val="tx1">
                  <a:lumMod val="75000"/>
                  <a:lumOff val="25000"/>
                </a:schemeClr>
              </a:solidFill>
              <a:uFillTx/>
              <a:latin typeface="+mj-ea"/>
              <a:ea typeface="+mj-ea"/>
              <a:cs typeface="微软雅黑" panose="020B0503020204020204" charset="-122"/>
              <a:sym typeface="+mn-ea"/>
            </a:endParaRPr>
          </a:p>
        </p:txBody>
      </p:sp>
      <p:sp>
        <p:nvSpPr>
          <p:cNvPr id="4" name="Title 6"/>
          <p:cNvSpPr txBox="1"/>
          <p:nvPr>
            <p:custDataLst>
              <p:tags r:id="rId9"/>
            </p:custDataLst>
          </p:nvPr>
        </p:nvSpPr>
        <p:spPr>
          <a:xfrm>
            <a:off x="1682115" y="636835"/>
            <a:ext cx="8983220" cy="4417200"/>
          </a:xfrm>
          <a:prstGeom prst="rect">
            <a:avLst/>
          </a:prstGeom>
          <a:noFill/>
          <a:ln w="3175">
            <a:noFill/>
            <a:prstDash val="dash"/>
          </a:ln>
        </p:spPr>
        <p:txBody>
          <a:bodyPr vert="eaVert"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200000"/>
              </a:lnSpc>
            </a:pPr>
            <a:br>
              <a:rPr lang="zh-CN" altLang="en-US" sz="1600" spc="100">
                <a:uFillTx/>
                <a:latin typeface="+mj-ea"/>
                <a:ea typeface="+mj-ea"/>
                <a:sym typeface="+mn-ea"/>
              </a:rPr>
            </a:br>
            <a:endParaRPr lang="zh-CN" altLang="en-US" sz="1600" spc="100" dirty="0">
              <a:uFillTx/>
              <a:latin typeface="+mj-ea"/>
              <a:ea typeface="+mj-ea"/>
              <a:sym typeface="+mn-ea"/>
            </a:endParaRPr>
          </a:p>
          <a:p>
            <a:pPr>
              <a:lnSpc>
                <a:spcPct val="200000"/>
              </a:lnSpc>
            </a:pPr>
            <a:endParaRPr lang="zh-CN" altLang="en-US" sz="1600" spc="300" dirty="0">
              <a:solidFill>
                <a:schemeClr val="tx1">
                  <a:lumMod val="65000"/>
                  <a:lumOff val="35000"/>
                </a:schemeClr>
              </a:solidFill>
              <a:latin typeface="Arial" panose="020B0604020202020204" pitchFamily="34" charset="0"/>
              <a:ea typeface="幼圆" panose="02010509060101010101" pitchFamily="49" charset="-122"/>
            </a:endParaRPr>
          </a:p>
        </p:txBody>
      </p:sp>
      <p:sp>
        <p:nvSpPr>
          <p:cNvPr id="2" name="标题 4"/>
          <p:cNvSpPr>
            <a:spLocks noGrp="1"/>
          </p:cNvSpPr>
          <p:nvPr>
            <p:custDataLst>
              <p:tags r:id="rId10"/>
            </p:custDataLst>
          </p:nvPr>
        </p:nvSpPr>
        <p:spPr>
          <a:xfrm>
            <a:off x="2088515" y="1176655"/>
            <a:ext cx="9436735" cy="2660650"/>
          </a:xfrm>
          <a:prstGeom prst="rect">
            <a:avLst/>
          </a:prstGeom>
        </p:spPr>
        <p:txBody>
          <a:bodyPr vert="horz" wrap="square" lIns="91440" tIns="45720" rIns="91440" bIns="45720" rtlCol="0" anchor="b" anchorCtr="0">
            <a:no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u="none" strike="noStrike" kern="1200" cap="none" spc="400" normalizeH="0">
                <a:solidFill>
                  <a:schemeClr val="tx1">
                    <a:lumMod val="85000"/>
                    <a:lumOff val="15000"/>
                  </a:schemeClr>
                </a:solidFill>
                <a:uFillTx/>
                <a:latin typeface="Arial" panose="020B0604020202020204" pitchFamily="34" charset="0"/>
                <a:ea typeface="汉仪乐喵体W" panose="00020600040101010101" pitchFamily="18" charset="-122"/>
                <a:cs typeface="+mj-cs"/>
              </a:defRPr>
            </a:lvl1pPr>
          </a:lstStyle>
          <a:p>
            <a:pPr algn="just">
              <a:lnSpc>
                <a:spcPct val="150000"/>
              </a:lnSpc>
            </a:pPr>
            <a:r>
              <a:rPr lang="zh-CN" altLang="en-US" sz="2400" b="1" spc="100" dirty="0">
                <a:solidFill>
                  <a:schemeClr val="tx1"/>
                </a:solidFill>
                <a:latin typeface="楷体" panose="02010609060101010101" charset="-122"/>
                <a:ea typeface="楷体" panose="02010609060101010101" charset="-122"/>
                <a:cs typeface="楷体" panose="02010609060101010101" charset="-122"/>
                <a:sym typeface="+mn-ea"/>
              </a:rPr>
              <a:t>情景练习2</a:t>
            </a: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：伊宁晚上不睡觉，害怕老狼把自己叼走，因为每天晚上睡觉前，爸爸都会说：“再不闭眼，老狼就来吃你了！”</a:t>
            </a: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a:p>
            <a:pPr algn="just">
              <a:lnSpc>
                <a:spcPct val="150000"/>
              </a:lnSpc>
            </a:pP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custDataLst>
              <p:tags r:id="rId11"/>
            </p:custDataLst>
          </p:nvPr>
        </p:nvSpPr>
        <p:spPr>
          <a:xfrm>
            <a:off x="2154555" y="4219575"/>
            <a:ext cx="8355965" cy="2030095"/>
          </a:xfrm>
          <a:prstGeom prst="rect">
            <a:avLst/>
          </a:prstGeom>
          <a:noFill/>
        </p:spPr>
        <p:txBody>
          <a:bodyPr wrap="square" rtlCol="0" anchor="t">
            <a:spAutoFit/>
          </a:bodyPr>
          <a:p>
            <a:pPr algn="l">
              <a:lnSpc>
                <a:spcPct val="150000"/>
              </a:lnSpc>
            </a:pPr>
            <a:r>
              <a:rPr lang="zh-CN" altLang="en-US" sz="2800" spc="100" dirty="0">
                <a:solidFill>
                  <a:srgbClr val="C00000"/>
                </a:solidFill>
                <a:uFillTx/>
                <a:latin typeface="+mj-ea"/>
                <a:ea typeface="+mj-ea"/>
                <a:sym typeface="+mn-ea"/>
              </a:rPr>
              <a:t>问题：伊宁属于什么心理问题？遇到这样问题，如何跟家长沟通，做好心理问题防治？请你尝试做好家长沟通工作。</a:t>
            </a:r>
            <a:endParaRPr lang="zh-CN" altLang="en-US" sz="2800" spc="100" dirty="0">
              <a:solidFill>
                <a:srgbClr val="C00000"/>
              </a:solidFill>
              <a:uFillTx/>
              <a:latin typeface="+mj-ea"/>
              <a:ea typeface="+mj-ea"/>
              <a:sym typeface="+mn-ea"/>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2" grpId="4"/>
      <p:bldP spid="2" grpId="5"/>
      <p:bldP spid="2" grpId="6"/>
      <p:bldP spid="2" grpId="7"/>
      <p:bldP spid="8"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13"/>
            <p:custDataLst>
              <p:tags r:id="rId1"/>
            </p:custDataLst>
          </p:nvPr>
        </p:nvSpPr>
        <p:spPr>
          <a:xfrm>
            <a:off x="6989128" y="2842578"/>
            <a:ext cx="4359910" cy="1172210"/>
          </a:xfrm>
        </p:spPr>
        <p:txBody>
          <a:bodyPr/>
          <a:lstStyle/>
          <a:p>
            <a:r>
              <a:rPr lang="zh-CN" altLang="en-US"/>
              <a:t>下次见！</a:t>
            </a:r>
            <a:endParaRPr lang="zh-CN" altLang="en-US"/>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文本框 5"/>
          <p:cNvSpPr txBox="1"/>
          <p:nvPr>
            <p:custDataLst>
              <p:tags r:id="rId1"/>
            </p:custDataLst>
          </p:nvPr>
        </p:nvSpPr>
        <p:spPr>
          <a:xfrm>
            <a:off x="594042" y="1550670"/>
            <a:ext cx="697033" cy="834080"/>
          </a:xfrm>
          <a:prstGeom prst="rect">
            <a:avLst/>
          </a:prstGeom>
          <a:noFill/>
        </p:spPr>
        <p:txBody>
          <a:bodyPr wrap="square" rtlCol="0">
            <a:noAutofit/>
            <a:scene3d>
              <a:camera prst="orthographicFront"/>
              <a:lightRig rig="threePt" dir="t"/>
            </a:scene3d>
            <a:sp3d contourW="12700"/>
          </a:bodyPr>
          <a:lstStyle/>
          <a:p>
            <a:pPr algn="ctr"/>
            <a:r>
              <a:rPr lang="en-US" altLang="zh-CN" sz="3600" b="1" dirty="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1.</a:t>
            </a:r>
            <a:endParaRPr lang="en-US" altLang="zh-CN" sz="3600" b="1" dirty="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endParaRPr>
          </a:p>
        </p:txBody>
      </p:sp>
      <p:sp>
        <p:nvSpPr>
          <p:cNvPr id="89" name="文本框 88"/>
          <p:cNvSpPr txBox="1"/>
          <p:nvPr>
            <p:custDataLst>
              <p:tags r:id="rId2"/>
            </p:custDataLst>
          </p:nvPr>
        </p:nvSpPr>
        <p:spPr>
          <a:xfrm>
            <a:off x="1370330" y="1640840"/>
            <a:ext cx="4688205" cy="473075"/>
          </a:xfrm>
          <a:prstGeom prst="rect">
            <a:avLst/>
          </a:prstGeom>
          <a:noFill/>
        </p:spPr>
        <p:txBody>
          <a:bodyPr wrap="square" lIns="91440" tIns="45720" rIns="91440" bIns="0" anchor="b">
            <a:noAutofit/>
          </a:bodyPr>
          <a:lstStyle/>
          <a:p>
            <a:r>
              <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情绪类心理行为问题</a:t>
            </a:r>
            <a:endPar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59" name="文本框 58"/>
          <p:cNvSpPr txBox="1"/>
          <p:nvPr>
            <p:custDataLst>
              <p:tags r:id="rId3"/>
            </p:custDataLst>
          </p:nvPr>
        </p:nvSpPr>
        <p:spPr>
          <a:xfrm>
            <a:off x="1210627" y="577215"/>
            <a:ext cx="4897120" cy="645160"/>
          </a:xfrm>
          <a:prstGeom prst="rect">
            <a:avLst/>
          </a:prstGeom>
          <a:noFill/>
        </p:spPr>
        <p:txBody>
          <a:bodyPr wrap="square" rtlCol="0" anchor="b" anchorCtr="0">
            <a:normAutofit/>
          </a:bodyPr>
          <a:lstStyle/>
          <a:p>
            <a:pPr algn="l"/>
            <a:r>
              <a:rPr lang="zh-CN" altLang="en-US" sz="3600" spc="600" dirty="0">
                <a:solidFill>
                  <a:schemeClr val="tx1">
                    <a:lumMod val="85000"/>
                    <a:lumOff val="15000"/>
                  </a:schemeClr>
                </a:solidFill>
                <a:uFillTx/>
                <a:latin typeface="Arial" panose="020B0604020202020204" pitchFamily="34" charset="0"/>
                <a:ea typeface="汉仪乐喵体W" panose="00020600040101010101" pitchFamily="18" charset="-122"/>
                <a:sym typeface="Arial" panose="020B0604020202020204" pitchFamily="34" charset="0"/>
              </a:rPr>
              <a:t>目录/CONTENTS</a:t>
            </a:r>
            <a:endParaRPr lang="zh-CN" altLang="en-US" sz="3600" spc="600" dirty="0">
              <a:solidFill>
                <a:schemeClr val="tx1">
                  <a:lumMod val="85000"/>
                  <a:lumOff val="15000"/>
                </a:schemeClr>
              </a:solidFill>
              <a:uFillTx/>
              <a:latin typeface="Arial" panose="020B0604020202020204" pitchFamily="34" charset="0"/>
              <a:ea typeface="汉仪乐喵体W" panose="00020600040101010101" pitchFamily="18" charset="-122"/>
              <a:sym typeface="Arial" panose="020B0604020202020204" pitchFamily="34" charset="0"/>
            </a:endParaRPr>
          </a:p>
        </p:txBody>
      </p:sp>
      <p:sp>
        <p:nvSpPr>
          <p:cNvPr id="4" name="文本框 5"/>
          <p:cNvSpPr txBox="1"/>
          <p:nvPr>
            <p:custDataLst>
              <p:tags r:id="rId4"/>
            </p:custDataLst>
          </p:nvPr>
        </p:nvSpPr>
        <p:spPr>
          <a:xfrm>
            <a:off x="594042" y="2412040"/>
            <a:ext cx="697033" cy="834080"/>
          </a:xfrm>
          <a:prstGeom prst="rect">
            <a:avLst/>
          </a:prstGeom>
          <a:noFill/>
        </p:spPr>
        <p:txBody>
          <a:bodyPr wrap="square" rtlCol="0">
            <a:noAutofit/>
            <a:scene3d>
              <a:camera prst="orthographicFront"/>
              <a:lightRig rig="threePt" dir="t"/>
            </a:scene3d>
            <a:sp3d contourW="12700"/>
          </a:bodyPr>
          <a:lstStyle/>
          <a:p>
            <a:pPr algn="ctr"/>
            <a:r>
              <a:rPr lang="en-US" altLang="zh-CN" sz="4000" b="1" dirty="0">
                <a:solidFill>
                  <a:schemeClr val="accent2"/>
                </a:solidFill>
                <a:latin typeface="Arial" panose="020B0604020202020204" pitchFamily="34" charset="0"/>
                <a:ea typeface="幼圆" panose="02010509060101010101" pitchFamily="49" charset="-122"/>
                <a:sym typeface="Arial" panose="020B0604020202020204" pitchFamily="34" charset="0"/>
              </a:rPr>
              <a:t>2.</a:t>
            </a:r>
            <a:endParaRPr lang="en-US" altLang="zh-CN" sz="4000" b="1" dirty="0">
              <a:solidFill>
                <a:schemeClr val="accent2"/>
              </a:solidFill>
              <a:latin typeface="Arial" panose="020B0604020202020204" pitchFamily="34" charset="0"/>
              <a:ea typeface="幼圆" panose="02010509060101010101" pitchFamily="49" charset="-122"/>
              <a:sym typeface="Arial" panose="020B0604020202020204" pitchFamily="34" charset="0"/>
            </a:endParaRPr>
          </a:p>
        </p:txBody>
      </p:sp>
      <p:sp>
        <p:nvSpPr>
          <p:cNvPr id="6" name="文本框 5"/>
          <p:cNvSpPr txBox="1"/>
          <p:nvPr>
            <p:custDataLst>
              <p:tags r:id="rId5"/>
            </p:custDataLst>
          </p:nvPr>
        </p:nvSpPr>
        <p:spPr>
          <a:xfrm>
            <a:off x="1381125" y="2592070"/>
            <a:ext cx="4161790" cy="473075"/>
          </a:xfrm>
          <a:prstGeom prst="rect">
            <a:avLst/>
          </a:prstGeom>
          <a:noFill/>
        </p:spPr>
        <p:txBody>
          <a:bodyPr wrap="square" lIns="91440" tIns="45720" rIns="91440" bIns="0" anchor="b"/>
          <a:lstStyle/>
          <a:p>
            <a:pPr algn="l">
              <a:buClrTx/>
              <a:buSzTx/>
              <a:buFontTx/>
            </a:pPr>
            <a:r>
              <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睡眠类心理行为问题</a:t>
            </a:r>
            <a:endPar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2" name="文本框 5"/>
          <p:cNvSpPr txBox="1"/>
          <p:nvPr>
            <p:custDataLst>
              <p:tags r:id="rId6"/>
            </p:custDataLst>
          </p:nvPr>
        </p:nvSpPr>
        <p:spPr>
          <a:xfrm>
            <a:off x="609282" y="3462655"/>
            <a:ext cx="697033" cy="834080"/>
          </a:xfrm>
          <a:prstGeom prst="rect">
            <a:avLst/>
          </a:prstGeom>
          <a:noFill/>
        </p:spPr>
        <p:txBody>
          <a:bodyPr wrap="square" rtlCol="0">
            <a:noAutofit/>
            <a:scene3d>
              <a:camera prst="orthographicFront"/>
              <a:lightRig rig="threePt" dir="t"/>
            </a:scene3d>
            <a:sp3d contourW="12700"/>
          </a:bodyPr>
          <a:p>
            <a:pPr algn="ctr"/>
            <a:r>
              <a:rPr lang="en-US" altLang="zh-CN" sz="3600" b="1" dirty="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3.</a:t>
            </a:r>
            <a:endParaRPr lang="en-US" altLang="zh-CN" sz="3600" b="1" dirty="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endParaRPr>
          </a:p>
        </p:txBody>
      </p:sp>
      <p:sp>
        <p:nvSpPr>
          <p:cNvPr id="3" name="文本框 2"/>
          <p:cNvSpPr txBox="1"/>
          <p:nvPr>
            <p:custDataLst>
              <p:tags r:id="rId7"/>
            </p:custDataLst>
          </p:nvPr>
        </p:nvSpPr>
        <p:spPr>
          <a:xfrm>
            <a:off x="1385570" y="3552825"/>
            <a:ext cx="4688205" cy="473075"/>
          </a:xfrm>
          <a:prstGeom prst="rect">
            <a:avLst/>
          </a:prstGeom>
          <a:noFill/>
        </p:spPr>
        <p:txBody>
          <a:bodyPr wrap="square" lIns="91440" tIns="45720" rIns="91440" bIns="0" anchor="b">
            <a:noAutofit/>
          </a:bodyPr>
          <a:p>
            <a:r>
              <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语言类心理行为问题</a:t>
            </a:r>
            <a:endPar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5" name="文本框 5"/>
          <p:cNvSpPr txBox="1"/>
          <p:nvPr>
            <p:custDataLst>
              <p:tags r:id="rId8"/>
            </p:custDataLst>
          </p:nvPr>
        </p:nvSpPr>
        <p:spPr>
          <a:xfrm>
            <a:off x="609282" y="4324025"/>
            <a:ext cx="697033" cy="834080"/>
          </a:xfrm>
          <a:prstGeom prst="rect">
            <a:avLst/>
          </a:prstGeom>
          <a:noFill/>
        </p:spPr>
        <p:txBody>
          <a:bodyPr wrap="square" rtlCol="0">
            <a:noAutofit/>
            <a:scene3d>
              <a:camera prst="orthographicFront"/>
              <a:lightRig rig="threePt" dir="t"/>
            </a:scene3d>
            <a:sp3d contourW="12700"/>
          </a:bodyPr>
          <a:p>
            <a:pPr algn="ctr"/>
            <a:r>
              <a:rPr lang="en-US" altLang="zh-CN" sz="4000" b="1" dirty="0">
                <a:solidFill>
                  <a:schemeClr val="accent2"/>
                </a:solidFill>
                <a:latin typeface="Arial" panose="020B0604020202020204" pitchFamily="34" charset="0"/>
                <a:ea typeface="幼圆" panose="02010509060101010101" pitchFamily="49" charset="-122"/>
                <a:sym typeface="Arial" panose="020B0604020202020204" pitchFamily="34" charset="0"/>
              </a:rPr>
              <a:t>4.</a:t>
            </a:r>
            <a:endParaRPr lang="en-US" altLang="zh-CN" sz="4000" b="1" dirty="0">
              <a:solidFill>
                <a:schemeClr val="accent2"/>
              </a:solidFill>
              <a:latin typeface="Arial" panose="020B0604020202020204" pitchFamily="34" charset="0"/>
              <a:ea typeface="幼圆" panose="02010509060101010101" pitchFamily="49" charset="-122"/>
              <a:sym typeface="Arial" panose="020B0604020202020204" pitchFamily="34" charset="0"/>
            </a:endParaRPr>
          </a:p>
        </p:txBody>
      </p:sp>
      <p:sp>
        <p:nvSpPr>
          <p:cNvPr id="7" name="文本框 6"/>
          <p:cNvSpPr txBox="1"/>
          <p:nvPr>
            <p:custDataLst>
              <p:tags r:id="rId9"/>
            </p:custDataLst>
          </p:nvPr>
        </p:nvSpPr>
        <p:spPr>
          <a:xfrm>
            <a:off x="1396365" y="4504055"/>
            <a:ext cx="3776980" cy="473075"/>
          </a:xfrm>
          <a:prstGeom prst="rect">
            <a:avLst/>
          </a:prstGeom>
          <a:noFill/>
        </p:spPr>
        <p:txBody>
          <a:bodyPr wrap="square" lIns="91440" tIns="45720" rIns="91440" bIns="0" anchor="b"/>
          <a:p>
            <a:pPr algn="l">
              <a:buClrTx/>
              <a:buSzTx/>
              <a:buFontTx/>
            </a:pPr>
            <a:r>
              <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其他心理行为问题</a:t>
            </a:r>
            <a:endParaRPr lang="zh-CN" altLang="en-US" sz="32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spTree>
    <p:custDataLst>
      <p:tags r:id="rId10"/>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14"/>
            <p:custDataLst>
              <p:tags r:id="rId1"/>
            </p:custDataLst>
          </p:nvPr>
        </p:nvSpPr>
        <p:spPr>
          <a:xfrm>
            <a:off x="3088640" y="2465070"/>
            <a:ext cx="7897495" cy="1927225"/>
          </a:xfrm>
        </p:spPr>
        <p:txBody>
          <a:bodyPr>
            <a:normAutofit fontScale="90000"/>
          </a:bodyPr>
          <a:lstStyle/>
          <a:p>
            <a:pPr>
              <a:lnSpc>
                <a:spcPct val="150000"/>
              </a:lnSpc>
            </a:pPr>
            <a:r>
              <a:rPr lang="zh-CN" altLang="en-US" sz="3600" spc="0" dirty="0">
                <a:solidFill>
                  <a:schemeClr val="tx1"/>
                </a:solidFill>
                <a:latin typeface="+mn-lt"/>
                <a:ea typeface="+mn-ea"/>
                <a:cs typeface="+mn-cs"/>
                <a:sym typeface="+mn-ea"/>
              </a:rPr>
              <a:t>思考：</a:t>
            </a:r>
            <a:r>
              <a:rPr sz="3600" spc="0" dirty="0">
                <a:solidFill>
                  <a:schemeClr val="tx1"/>
                </a:solidFill>
                <a:latin typeface="+mn-lt"/>
                <a:ea typeface="+mn-ea"/>
                <a:cs typeface="+mn-cs"/>
                <a:sym typeface="+mn-ea"/>
              </a:rPr>
              <a:t>有的宝宝会有一些异常行为，如吃手、口吃、说谎等，很多家长觉得这些问题不大，等孩子长大了自然就变好了</a:t>
            </a:r>
            <a:r>
              <a:rPr lang="zh-CN" sz="3600" spc="0" dirty="0">
                <a:solidFill>
                  <a:schemeClr val="tx1"/>
                </a:solidFill>
                <a:latin typeface="+mn-lt"/>
                <a:ea typeface="+mn-ea"/>
                <a:cs typeface="+mn-cs"/>
                <a:sym typeface="+mn-ea"/>
              </a:rPr>
              <a:t>，你怎么看这些问题，需要纠正</a:t>
            </a:r>
            <a:r>
              <a:rPr lang="zh-CN" sz="3600" spc="0" dirty="0">
                <a:solidFill>
                  <a:schemeClr val="tx1"/>
                </a:solidFill>
                <a:latin typeface="+mn-lt"/>
                <a:ea typeface="+mn-ea"/>
                <a:cs typeface="+mn-cs"/>
                <a:sym typeface="+mn-ea"/>
              </a:rPr>
              <a:t>吗？</a:t>
            </a:r>
            <a:endParaRPr lang="zh-CN" sz="3600" spc="0" dirty="0">
              <a:solidFill>
                <a:schemeClr val="tx1"/>
              </a:solidFill>
              <a:latin typeface="+mn-lt"/>
              <a:ea typeface="+mn-ea"/>
              <a:cs typeface="+mn-cs"/>
              <a:sym typeface="+mn-ea"/>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1.表现</a:t>
            </a:r>
            <a:r>
              <a:rPr lang="zh-CN" altLang="en-US" sz="2400" spc="50" dirty="0">
                <a:ln w="3175">
                  <a:noFill/>
                  <a:prstDash val="dash"/>
                </a:ln>
                <a:solidFill>
                  <a:schemeClr val="tx1"/>
                </a:solidFill>
                <a:latin typeface="+mj-ea"/>
                <a:ea typeface="+mj-ea"/>
                <a:cs typeface="微软雅黑" panose="020B0503020204020204" charset="-122"/>
              </a:rPr>
              <a:t>：</a:t>
            </a:r>
            <a:r>
              <a:rPr sz="2400" spc="50" dirty="0">
                <a:ln w="3175">
                  <a:noFill/>
                  <a:prstDash val="dash"/>
                </a:ln>
                <a:solidFill>
                  <a:schemeClr val="tx1"/>
                </a:solidFill>
                <a:latin typeface="+mj-ea"/>
                <a:ea typeface="+mj-ea"/>
                <a:cs typeface="微软雅黑" panose="020B0503020204020204" charset="-122"/>
              </a:rPr>
              <a:t>剧烈哭叫，深吸气后呼吸暂停，并伴有口唇发紫、全身强直等，甚至出现抽搐，一般持续时间约为1分钟，严重时可持续2～3分钟</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2.原因</a:t>
            </a:r>
            <a:r>
              <a:rPr lang="zh-CN" altLang="en-US" sz="2400" spc="50" dirty="0">
                <a:ln w="3175">
                  <a:noFill/>
                  <a:prstDash val="dash"/>
                </a:ln>
                <a:solidFill>
                  <a:schemeClr val="tx1"/>
                </a:solidFill>
                <a:latin typeface="+mj-ea"/>
                <a:ea typeface="+mj-ea"/>
                <a:cs typeface="微软雅黑" panose="020B0503020204020204" charset="-122"/>
              </a:rPr>
              <a:t>：</a:t>
            </a:r>
            <a:r>
              <a:rPr sz="2400" spc="50" dirty="0">
                <a:ln w="3175">
                  <a:noFill/>
                  <a:prstDash val="dash"/>
                </a:ln>
                <a:solidFill>
                  <a:schemeClr val="tx1"/>
                </a:solidFill>
                <a:latin typeface="+mj-ea"/>
                <a:ea typeface="+mj-ea"/>
                <a:cs typeface="微软雅黑" panose="020B0503020204020204" charset="-122"/>
              </a:rPr>
              <a:t>愤怒或需要未得到满足引起，造成该现象的根本原因是照料者不正确的教养方式。</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3.预防和纠正措施</a:t>
            </a:r>
            <a:r>
              <a:rPr lang="zh-CN" altLang="en-US" sz="2400" spc="50" dirty="0">
                <a:ln w="3175">
                  <a:noFill/>
                  <a:prstDash val="dash"/>
                </a:ln>
                <a:solidFill>
                  <a:schemeClr val="tx1"/>
                </a:solidFill>
                <a:latin typeface="+mj-ea"/>
                <a:ea typeface="+mj-ea"/>
                <a:cs typeface="微软雅黑" panose="020B0503020204020204" charset="-122"/>
              </a:rPr>
              <a:t>：</a:t>
            </a:r>
            <a:r>
              <a:rPr sz="2400" spc="50" dirty="0">
                <a:ln w="3175">
                  <a:noFill/>
                  <a:prstDash val="dash"/>
                </a:ln>
                <a:solidFill>
                  <a:schemeClr val="tx1"/>
                </a:solidFill>
                <a:latin typeface="+mj-ea"/>
                <a:ea typeface="+mj-ea"/>
                <a:cs typeface="微软雅黑" panose="020B0503020204020204" charset="-122"/>
              </a:rPr>
              <a:t>不过分关注和溺爱婴幼儿。对年龄较大的婴幼儿，在劝说无效的情况下可采取“冷处理”，严重时可遵医嘱对其进行药物治疗。</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一、情绪类心理行为问题</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（一）屏气发作</a:t>
            </a:r>
            <a:endParaRPr lang="zh-CN" altLang="en-US" sz="2800" dirty="0">
              <a:sym typeface="+mn-ea"/>
            </a:endParaRPr>
          </a:p>
        </p:txBody>
      </p:sp>
    </p:spTree>
    <p:custDataLst>
      <p:tags r:id="rId1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1.表现</a:t>
            </a:r>
            <a:r>
              <a:rPr lang="zh-CN" altLang="en-US" sz="2400" spc="50" dirty="0">
                <a:ln w="3175">
                  <a:noFill/>
                  <a:prstDash val="dash"/>
                </a:ln>
                <a:solidFill>
                  <a:schemeClr val="tx1"/>
                </a:solidFill>
                <a:latin typeface="+mj-ea"/>
                <a:ea typeface="+mj-ea"/>
                <a:cs typeface="微软雅黑" panose="020B0503020204020204" charset="-122"/>
              </a:rPr>
              <a:t>：</a:t>
            </a:r>
            <a:r>
              <a:rPr sz="2400" spc="50" dirty="0">
                <a:ln w="3175">
                  <a:noFill/>
                  <a:prstDash val="dash"/>
                </a:ln>
                <a:solidFill>
                  <a:schemeClr val="tx1"/>
                </a:solidFill>
                <a:latin typeface="+mj-ea"/>
                <a:ea typeface="+mj-ea"/>
                <a:cs typeface="微软雅黑" panose="020B0503020204020204" charset="-122"/>
              </a:rPr>
              <a:t>婴幼儿常常表现为过度烦躁、焦虑不安、胆怯等，有时伴有睡眠不安、做噩梦、食欲不振、多汗、呼吸急促等症状。</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2.原因（1）遗传（2）环境独自面对陌生环境，便会产生焦虑。</a:t>
            </a:r>
            <a:endParaRPr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一、情绪类心理行为问题</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（二）焦虑</a:t>
            </a:r>
            <a:endParaRPr lang="zh-CN" altLang="en-US" sz="2800" dirty="0">
              <a:sym typeface="+mn-ea"/>
            </a:endParaRPr>
          </a:p>
        </p:txBody>
      </p:sp>
    </p:spTree>
    <p:custDataLst>
      <p:tags r:id="rId1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3.预防和纠正措施</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（1）预防。既不溺爱，也不苛求；多与婴幼儿交流，了解并尽量满足其需要；合理安排婴幼儿的作息</a:t>
            </a:r>
            <a:r>
              <a:rPr lang="zh-CN" altLang="en-US" sz="2400" spc="50" dirty="0">
                <a:ln w="3175">
                  <a:noFill/>
                  <a:prstDash val="dash"/>
                </a:ln>
                <a:solidFill>
                  <a:schemeClr val="tx1"/>
                </a:solidFill>
                <a:latin typeface="+mj-ea"/>
                <a:ea typeface="+mj-ea"/>
                <a:cs typeface="微软雅黑" panose="020B0503020204020204" charset="-122"/>
              </a:rPr>
              <a:t>；</a:t>
            </a:r>
            <a:r>
              <a:rPr sz="2400" spc="50" dirty="0">
                <a:ln w="3175">
                  <a:noFill/>
                  <a:prstDash val="dash"/>
                </a:ln>
                <a:solidFill>
                  <a:schemeClr val="tx1"/>
                </a:solidFill>
                <a:latin typeface="+mj-ea"/>
                <a:ea typeface="+mj-ea"/>
                <a:cs typeface="微软雅黑" panose="020B0503020204020204" charset="-122"/>
              </a:rPr>
              <a:t>注重培养婴幼儿开朗的性格和坚强的意志，鼓励其多与他人交往，积极与适龄同伴沟通交流。</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（2）矫治。对于已经出现焦虑症的婴幼儿，要先弄清其焦虑的主要原因，以更好地采取有针对性的矫治措施。</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一、情绪类心理行为问题</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（二）焦虑</a:t>
            </a:r>
            <a:endParaRPr lang="zh-CN" altLang="en-US" sz="2800" dirty="0">
              <a:sym typeface="+mn-ea"/>
            </a:endParaRPr>
          </a:p>
        </p:txBody>
      </p:sp>
    </p:spTree>
    <p:custDataLst>
      <p:tags r:id="rId1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660400" y="1612900"/>
            <a:ext cx="10923270" cy="4739640"/>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719810" y="12357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08330" y="2482850"/>
            <a:ext cx="1053909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1.表现</a:t>
            </a:r>
            <a:endParaRPr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400" spc="50" dirty="0">
                <a:ln w="3175">
                  <a:noFill/>
                  <a:prstDash val="dash"/>
                </a:ln>
                <a:solidFill>
                  <a:schemeClr val="tx1"/>
                </a:solidFill>
                <a:latin typeface="+mj-ea"/>
                <a:ea typeface="+mj-ea"/>
                <a:cs typeface="微软雅黑" panose="020B0503020204020204" charset="-122"/>
              </a:rPr>
              <a:t>恐惧症患儿常对某些物体或情境有强烈的、持续较久的恐惧，并有反复或持续的回避和退缩行为，有时还伴随一些生理变化，如心跳加速或断续、呼吸短促或停顿、出汗、发抖等，严重时可能发生瘫软、晕厥。</a:t>
            </a:r>
            <a:endParaRPr sz="2400" spc="50" dirty="0">
              <a:ln w="3175">
                <a:noFill/>
                <a:prstDash val="dash"/>
              </a:ln>
              <a:solidFill>
                <a:schemeClr val="tx1"/>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一、情绪类心理行为问题</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002665"/>
            <a:ext cx="3977640" cy="521970"/>
          </a:xfrm>
          <a:prstGeom prst="rect">
            <a:avLst/>
          </a:prstGeom>
          <a:noFill/>
        </p:spPr>
        <p:txBody>
          <a:bodyPr wrap="square" rtlCol="0" anchor="t">
            <a:spAutoFit/>
          </a:bodyPr>
          <a:p>
            <a:r>
              <a:rPr lang="zh-CN" altLang="en-US" sz="2800" dirty="0">
                <a:sym typeface="+mn-ea"/>
              </a:rPr>
              <a:t>（三）恐惧</a:t>
            </a:r>
            <a:endParaRPr lang="zh-CN" altLang="en-US" sz="2800" dirty="0">
              <a:sym typeface="+mn-ea"/>
            </a:endParaRPr>
          </a:p>
        </p:txBody>
      </p:sp>
    </p:spTree>
    <p:custDataLst>
      <p:tags r:id="rId12"/>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2"/>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033"/>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033"/>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TAG_VERSION" val="1.0"/>
  <p:tag name="KSO_WM_BEAUTIFY_FLAG" val="#wm#"/>
  <p:tag name="KSO_WM_TEMPLATE_CATEGORY" val="custom"/>
  <p:tag name="KSO_WM_TEMPLATE_INDEX" val="20206033"/>
  <p:tag name="KSO_WM_TEMPLATE_SUBCATEGORY" val="0"/>
  <p:tag name="KSO_WM_TEMPLATE_MASTER_TYPE" val="1"/>
  <p:tag name="KSO_WM_TEMPLATE_COLOR_TYPE" val="1"/>
  <p:tag name="KSO_WM_TEMPLATE_MASTER_THUMB_INDEX" val="12"/>
  <p:tag name="KSO_WM_TEMPLATE_THUMBS_INDEX" val="1、4、7、9、11、13、14、15、16、19、22、23、24"/>
</p:tagLst>
</file>

<file path=ppt/tags/tag142.xml><?xml version="1.0" encoding="utf-8"?>
<p:tagLst xmlns:p="http://schemas.openxmlformats.org/presentationml/2006/main">
  <p:tag name="KSO_WM_UNIT_ISCONTENTSTITLE" val="0"/>
  <p:tag name="KSO_WM_UNIT_ISNUMDGMTITLE" val="0"/>
  <p:tag name="KSO_WM_UNIT_PRESET_TEXT" val="快乐儿童节"/>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6033_1*a*1"/>
  <p:tag name="KSO_WM_TEMPLATE_CATEGORY" val="custom"/>
  <p:tag name="KSO_WM_TEMPLATE_INDEX" val="20206033"/>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43.xml><?xml version="1.0" encoding="utf-8"?>
<p:tagLst xmlns:p="http://schemas.openxmlformats.org/presentationml/2006/main">
  <p:tag name="KSO_WM_BEAUTIFY_FLAG" val="#wm#"/>
  <p:tag name="KSO_WM_TEMPLATE_SUBCATEGORY" val="0"/>
  <p:tag name="KSO_WM_SLIDE_ITEM_CNT" val="0"/>
  <p:tag name="KSO_WM_SLIDE_INDEX" val="1"/>
  <p:tag name="KSO_WM_TAG_VERSION" val="1.0"/>
  <p:tag name="KSO_WM_SLIDE_LAYOUT" val="a_b"/>
  <p:tag name="KSO_WM_SLIDE_LAYOUT_CNT" val="1_1"/>
  <p:tag name="KSO_WM_SLIDE_TYPE" val="title"/>
  <p:tag name="KSO_WM_SLIDE_SUBTYPE" val="pureTxt"/>
  <p:tag name="KSO_WM_TEMPLATE_MASTER_TYPE" val="1"/>
  <p:tag name="KSO_WM_TEMPLATE_COLOR_TYPE" val="1"/>
  <p:tag name="KSO_WM_TEMPLATE_CATEGORY" val="custom"/>
  <p:tag name="KSO_WM_TEMPLATE_INDEX" val="20206033"/>
  <p:tag name="KSO_WM_SLIDE_ID" val="custom20206033_1"/>
  <p:tag name="KSO_WM_TEMPLATE_MASTER_THUMB_INDEX" val="12"/>
  <p:tag name="KSO_WM_TEMPLATE_THUMBS_INDEX" val="1、4、7、9、11、13、14、15、16、19、22、23、24"/>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Lst>
</file>

<file path=ppt/tags/tag145.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LAYOUT" val="a_b_e"/>
  <p:tag name="KSO_WM_SLIDE_LAYOUT_CNT" val="1_1_1"/>
  <p:tag name="KSO_WM_SLIDE_TYPE" val="sectionTitle"/>
  <p:tag name="KSO_WM_SLIDE_SUBTYPE" val="pureTxt"/>
  <p:tag name="KSO_WM_TEMPLATE_MASTER_TYPE" val="1"/>
  <p:tag name="KSO_WM_TEMPLATE_COLOR_TYPE" val="1"/>
  <p:tag name="KSO_WM_TEMPLATE_CATEGORY" val="custom"/>
  <p:tag name="KSO_WM_TEMPLATE_INDEX" val="20206033"/>
  <p:tag name="KSO_WM_SLIDE_ID" val="custom20206033_7"/>
</p:tagLst>
</file>

<file path=ppt/tags/tag146.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19*i*1"/>
  <p:tag name="KSO_WM_UNIT_TYPE" val="i"/>
  <p:tag name="KSO_WM_UNIT_INDEX" val="1"/>
  <p:tag name="KSO_WM_UNIT_HIGHLIGHT" val="0"/>
  <p:tag name="KSO_WM_UNIT_COMPATIBLE" val="0"/>
  <p:tag name="KSO_WM_UNIT_DIAGRAM_ISNUMVISUAL" val="0"/>
  <p:tag name="KSO_WM_UNIT_DIAGRAM_ISREFERUNIT" val="0"/>
  <p:tag name="KSO_WM_DIAGRAM_GROUP_CODE" val="q1-1"/>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DIAGRAM_GROUP_CODE" val="q1-1"/>
  <p:tag name="KSO_WM_UNIT_ID" val="custom20206033_19*i*2"/>
  <p:tag name="KSO_WM_UNIT_LAYERLEVEL" val="1"/>
  <p:tag name="KSO_WM_TAG_VERSION" val="1.0"/>
  <p:tag name="KSO_WM_BEAUTIFY_FLAG" val="#wm#"/>
  <p:tag name="KSO_WM_UNIT_USESOURCEFORMAT_APPLY" val="1"/>
</p:tagLst>
</file>

<file path=ppt/tags/tag14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DIAGRAM_GROUP_CODE" val="q1-1"/>
  <p:tag name="KSO_WM_UNIT_ID" val="custom20206033_19*i*3"/>
  <p:tag name="KSO_WM_UNIT_LAYERLEVEL" val="1"/>
  <p:tag name="KSO_WM_TAG_VERSION" val="1.0"/>
  <p:tag name="KSO_WM_BEAUTIFY_FLAG" val="#wm#"/>
  <p:tag name="KSO_WM_UNIT_USESOURCEFORMAT_APPLY" val="1"/>
</p:tagLst>
</file>

<file path=ppt/tags/tag1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TEMPLATE_CATEGORY" val="custom"/>
  <p:tag name="KSO_WM_TEMPLATE_INDEX" val="20206033"/>
  <p:tag name="KSO_WM_UNIT_ID" val="custom20206033_19*a*1"/>
  <p:tag name="KSO_WM_DIAGRAM_GROUP_CODE" val="q1-1"/>
  <p:tag name="KSO_WM_UNIT_TEXT_FILL_FORE_SCHEMECOLOR_INDEX" val="1"/>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4"/>
  <p:tag name="KSO_WM_SLIDE_INDEX" val="19"/>
  <p:tag name="KSO_WM_SLIDE_SIZE" val="854*368.868"/>
  <p:tag name="KSO_WM_SLIDE_POSITION" val="52.8186*114.501"/>
  <p:tag name="KSO_WM_DIAGRAM_GROUP_CODE" val="q1-1"/>
  <p:tag name="KSO_WM_SLIDE_DIAGTYPE" val="q"/>
  <p:tag name="KSO_WM_TAG_VERSION" val="1.0"/>
  <p:tag name="KSO_WM_BEAUTIFY_FLAG" val="#wm#"/>
  <p:tag name="KSO_WM_SLIDE_LAYOUT" val="a_i_q"/>
  <p:tag name="KSO_WM_SLIDE_LAYOUT_CNT" val="1_1_1"/>
  <p:tag name="KSO_WM_TEMPLATE_MASTER_TYPE" val="1"/>
  <p:tag name="KSO_WM_TEMPLATE_COLOR_TYPE" val="1"/>
  <p:tag name="KSO_WM_TEMPLATE_CATEGORY" val="custom"/>
  <p:tag name="KSO_WM_TEMPLATE_INDEX" val="20206033"/>
  <p:tag name="KSO_WM_SLIDE_ID" val="custom20206033_19"/>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LAYERLEVEL" val="1_1_1"/>
  <p:tag name="KSO_WM_TAG_VERSION" val="1.0"/>
  <p:tag name="KSO_WM_BEAUTIFY_FLAG" val="#wm#"/>
  <p:tag name="KSO_WM_TEMPLATE_CATEGORY" val="custom"/>
  <p:tag name="KSO_WM_TEMPLATE_INDEX" val="20206033"/>
  <p:tag name="KSO_WM_UNIT_ID" val="custom20206033_4*l_h_i*1_1_1"/>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COLOR_SCHEME_SHAPE_ID" val="131"/>
  <p:tag name="KSO_WM_UNIT_COLOR_SCHEME_PARENT_PAGE" val="0_4"/>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LAYERLEVEL" val="1_1_1"/>
  <p:tag name="KSO_WM_TAG_VERSION" val="1.0"/>
  <p:tag name="KSO_WM_BEAUTIFY_FLAG" val="#wm#"/>
  <p:tag name="KSO_WM_UNIT_PRESET_TEXT" val="添加标题"/>
  <p:tag name="KSO_WM_TEMPLATE_CATEGORY" val="custom"/>
  <p:tag name="KSO_WM_TEMPLATE_INDEX" val="20206033"/>
  <p:tag name="KSO_WM_UNIT_ID" val="custom20206033_4*l_h_a*1_1_1"/>
  <p:tag name="KSO_WM_UNIT_ISNUMDGMTITLE" val="0"/>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UNIT_ISCONTENTSTITLE" val="1"/>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UNIT_PRESET_TEXT" val="目录/CONTENTS"/>
  <p:tag name="KSO_WM_TEMPLATE_CATEGORY" val="custom"/>
  <p:tag name="KSO_WM_TEMPLATE_INDEX" val="20206033"/>
  <p:tag name="KSO_WM_UNIT_ID" val="custom20206033_4*a*1"/>
  <p:tag name="KSO_WM_UNIT_ISNUMDGMTITLE" val="0"/>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LAYERLEVEL" val="1_1_1"/>
  <p:tag name="KSO_WM_TAG_VERSION" val="1.0"/>
  <p:tag name="KSO_WM_BEAUTIFY_FLAG" val="#wm#"/>
  <p:tag name="KSO_WM_TEMPLATE_CATEGORY" val="custom"/>
  <p:tag name="KSO_WM_TEMPLATE_INDEX" val="20206033"/>
  <p:tag name="KSO_WM_UNIT_ID" val="custom20206033_4*l_h_i*1_2_1"/>
  <p:tag name="KSO_WM_UNIT_TEXT_FILL_FORE_SCHEMECOLOR_INDEX" val="6"/>
  <p:tag name="KSO_WM_UNIT_TEXT_FILL_TYPE" val="1"/>
  <p:tag name="KSO_WM_UNIT_USESOURCEFORMAT_APPLY" val="1"/>
</p:tagLst>
</file>

<file path=ppt/tags/tag155.xml><?xml version="1.0" encoding="utf-8"?>
<p:tagLst xmlns:p="http://schemas.openxmlformats.org/presentationml/2006/main">
  <p:tag name="KSO_WM_UNIT_COLOR_SCHEME_SHAPE_ID" val="131"/>
  <p:tag name="KSO_WM_UNIT_COLOR_SCHEME_PARENT_PAGE" val="0_4"/>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LAYERLEVEL" val="1_1_1"/>
  <p:tag name="KSO_WM_TAG_VERSION" val="1.0"/>
  <p:tag name="KSO_WM_BEAUTIFY_FLAG" val="#wm#"/>
  <p:tag name="KSO_WM_UNIT_PRESET_TEXT" val="添加标题"/>
  <p:tag name="KSO_WM_TEMPLATE_CATEGORY" val="custom"/>
  <p:tag name="KSO_WM_TEMPLATE_INDEX" val="20206033"/>
  <p:tag name="KSO_WM_UNIT_ID" val="custom20206033_4*l_h_a*1_2_1"/>
  <p:tag name="KSO_WM_UNIT_ISNUMDGMTITLE" val="0"/>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275_1_1"/>
  <p:tag name="KSO_WM_UNIT_LAYERLEVEL" val="1_1_1"/>
  <p:tag name="KSO_WM_TAG_VERSION" val="1.0"/>
  <p:tag name="KSO_WM_BEAUTIFY_FLAG" val="#wm#"/>
  <p:tag name="KSO_WM_TEMPLATE_CATEGORY" val="custom"/>
  <p:tag name="KSO_WM_TEMPLATE_INDEX" val="20206033"/>
  <p:tag name="KSO_WM_UNIT_ID" val="custom20206033_4*l_h_i*275_1_1"/>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UNIT_COLOR_SCHEME_SHAPE_ID" val="131"/>
  <p:tag name="KSO_WM_UNIT_COLOR_SCHEME_PARENT_PAGE" val="0_4"/>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275_1_1"/>
  <p:tag name="KSO_WM_UNIT_LAYERLEVEL" val="1_1_1"/>
  <p:tag name="KSO_WM_TAG_VERSION" val="1.0"/>
  <p:tag name="KSO_WM_BEAUTIFY_FLAG" val="#wm#"/>
  <p:tag name="KSO_WM_UNIT_PRESET_TEXT" val="添加标题"/>
  <p:tag name="KSO_WM_TEMPLATE_CATEGORY" val="custom"/>
  <p:tag name="KSO_WM_TEMPLATE_INDEX" val="20206033"/>
  <p:tag name="KSO_WM_UNIT_ID" val="custom20206033_4*l_h_a*275_1_1"/>
  <p:tag name="KSO_WM_UNIT_ISNUMDGMTITLE" val="0"/>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275_2_1"/>
  <p:tag name="KSO_WM_UNIT_LAYERLEVEL" val="1_1_1"/>
  <p:tag name="KSO_WM_TAG_VERSION" val="1.0"/>
  <p:tag name="KSO_WM_BEAUTIFY_FLAG" val="#wm#"/>
  <p:tag name="KSO_WM_TEMPLATE_CATEGORY" val="custom"/>
  <p:tag name="KSO_WM_TEMPLATE_INDEX" val="20206033"/>
  <p:tag name="KSO_WM_UNIT_ID" val="custom20206033_4*l_h_i*275_2_1"/>
  <p:tag name="KSO_WM_UNIT_TEXT_FILL_FORE_SCHEMECOLOR_INDEX" val="6"/>
  <p:tag name="KSO_WM_UNIT_TEXT_FILL_TYPE" val="1"/>
  <p:tag name="KSO_WM_UNIT_USESOURCEFORMAT_APPLY" val="1"/>
</p:tagLst>
</file>

<file path=ppt/tags/tag159.xml><?xml version="1.0" encoding="utf-8"?>
<p:tagLst xmlns:p="http://schemas.openxmlformats.org/presentationml/2006/main">
  <p:tag name="KSO_WM_UNIT_COLOR_SCHEME_SHAPE_ID" val="131"/>
  <p:tag name="KSO_WM_UNIT_COLOR_SCHEME_PARENT_PAGE" val="0_4"/>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275_2_1"/>
  <p:tag name="KSO_WM_UNIT_LAYERLEVEL" val="1_1_1"/>
  <p:tag name="KSO_WM_TAG_VERSION" val="1.0"/>
  <p:tag name="KSO_WM_BEAUTIFY_FLAG" val="#wm#"/>
  <p:tag name="KSO_WM_UNIT_PRESET_TEXT" val="添加标题"/>
  <p:tag name="KSO_WM_TEMPLATE_CATEGORY" val="custom"/>
  <p:tag name="KSO_WM_TEMPLATE_INDEX" val="20206033"/>
  <p:tag name="KSO_WM_UNIT_ID" val="custom20206033_4*l_h_a*275_2_1"/>
  <p:tag name="KSO_WM_UNIT_ISNUMDGMTITLE" val="0"/>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6033"/>
  <p:tag name="KSO_WM_SLIDE_ID" val="custom20206033_4"/>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标题"/>
  <p:tag name="KSO_WM_TEMPLATE_CATEGORY" val="custom"/>
  <p:tag name="KSO_WM_TEMPLATE_INDEX" val="20206033"/>
  <p:tag name="KSO_WM_UNIT_ID" val="custom20206033_7*a*1"/>
  <p:tag name="KSO_WM_UNIT_ISNUMDGMTITLE" val="0"/>
</p:tagLst>
</file>

<file path=ppt/tags/tag162.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LAYOUT" val="a_b_e"/>
  <p:tag name="KSO_WM_SLIDE_LAYOUT_CNT" val="1_1_1"/>
  <p:tag name="KSO_WM_SLIDE_TYPE" val="sectionTitle"/>
  <p:tag name="KSO_WM_SLIDE_SUBTYPE" val="pureTxt"/>
  <p:tag name="KSO_WM_TEMPLATE_MASTER_TYPE" val="1"/>
  <p:tag name="KSO_WM_TEMPLATE_COLOR_TYPE" val="1"/>
  <p:tag name="KSO_WM_TEMPLATE_CATEGORY" val="custom"/>
  <p:tag name="KSO_WM_TEMPLATE_INDEX" val="20206033"/>
  <p:tag name="KSO_WM_SLIDE_ID" val="custom20206033_7"/>
</p:tagLst>
</file>

<file path=ppt/tags/tag163.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6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6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66.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67.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168.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6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71.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72.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73.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74.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75.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176.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7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78.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79.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81.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82.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83.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184.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8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86.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87.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8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8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91.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192.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9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94.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95.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96.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9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98.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99.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y*1"/>
  <p:tag name="KSO_WM_UNIT_TYPE" val="y"/>
  <p:tag name="KSO_WM_UNIT_INDEX" val="1"/>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0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02.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03.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0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0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06.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07.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08.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0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11.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12.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13.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14.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15.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16.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1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18.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19.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21.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22.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23.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24.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2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26.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27.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2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2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31.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32.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3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34.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35.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36.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3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38.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39.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4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42.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43.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4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4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46.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47.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48.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51.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52.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53.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54.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55.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56.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5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58.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59.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61.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62.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63.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64.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6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66.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67.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6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6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71.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72.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7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74.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75.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76.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7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78.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79.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8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82.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83.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8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8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86.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87.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88.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8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91.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92.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293.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294.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95.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296.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9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298.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299.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301.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302.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303.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304.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30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306.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307.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30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30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311.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312.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31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314.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315.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316.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31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318.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319.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32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322.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323.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32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32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326.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327.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328.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32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331.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332.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333.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334.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335.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336.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33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338.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339.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341.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342.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343.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344.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34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346.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347.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34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34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351.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352.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35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354.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355.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356.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35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358.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359.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36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362.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363.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36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36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366.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367.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368.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36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371.xml><?xml version="1.0" encoding="utf-8"?>
<p:tagLst xmlns:p="http://schemas.openxmlformats.org/presentationml/2006/main">
  <p:tag name="KSO_WM_SLIDE_BACKGROUND_TYPE" val="belt"/>
  <p:tag name="KSO_WM_UNIT_SUBTYPE" val="h"/>
  <p:tag name="KSO_WM_TEMPLATE_CATEGORY" val="custom"/>
  <p:tag name="KSO_WM_TEMPLATE_INDEX" val="20206033"/>
  <p:tag name="KSO_WM_UNIT_ID" val="custom20206033_12*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372.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12*i*2"/>
  <p:tag name="KSO_WM_UNIT_LAYERLEVEL" val="1"/>
  <p:tag name="KSO_WM_TAG_VERSION" val="1.0"/>
  <p:tag name="KSO_WM_BEAUTIFY_FLAG" val="#wm#"/>
</p:tagLst>
</file>

<file path=ppt/tags/tag373.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12*i*3"/>
  <p:tag name="KSO_WM_UNIT_LAYERLEVEL" val="1"/>
  <p:tag name="KSO_WM_TAG_VERSION" val="1.0"/>
  <p:tag name="KSO_WM_BEAUTIFY_FLAG" val="#wm#"/>
</p:tagLst>
</file>

<file path=ppt/tags/tag374.xml><?xml version="1.0" encoding="utf-8"?>
<p:tagLst xmlns:p="http://schemas.openxmlformats.org/presentationml/2006/main">
  <p:tag name="KSO_WM_UNIT_ISCONTENTSTITLE" val="0"/>
  <p:tag name="KSO_WM_UNIT_PRESET_TEXT" val="单击此处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DEFAULT_FONT" val="28;32;4"/>
  <p:tag name="KSO_WM_UNIT_BLOCK" val="0"/>
  <p:tag name="KSO_WM_TEMPLATE_CATEGORY" val="custom"/>
  <p:tag name="KSO_WM_TEMPLATE_INDEX" val="20206033"/>
  <p:tag name="KSO_WM_UNIT_ID" val="custom20206033_12*a*1"/>
  <p:tag name="KSO_WM_UNIT_ISNUMDGMTITLE" val="0"/>
</p:tagLst>
</file>

<file path=ppt/tags/tag375.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
  <p:tag name="KSO_WM_UNIT_NOCLEAR" val="0"/>
  <p:tag name="KSO_WM_UNIT_VALUE" val="328"/>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DEFAULT_FONT" val="12;16;2"/>
  <p:tag name="KSO_WM_UNIT_BLOCK" val="0"/>
  <p:tag name="KSO_WM_TEMPLATE_CATEGORY" val="custom"/>
  <p:tag name="KSO_WM_TEMPLATE_INDEX" val="20206033"/>
  <p:tag name="KSO_WM_UNIT_ID" val="custom20206033_12*f*1"/>
  <p:tag name="KSO_WM_UNIT_SUBTYPE" val="a"/>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2"/>
  <p:tag name="KSO_WM_SLIDE_SIZE" val="960*492"/>
  <p:tag name="KSO_WM_SLIDE_POSITION" val="0*47"/>
  <p:tag name="KSO_WM_TAG_VERSION" val="1.0"/>
  <p:tag name="KSO_WM_BEAUTIFY_FLAG" val="#wm#"/>
  <p:tag name="KSO_WM_SLIDE_LAYOUT" val="a_f_i"/>
  <p:tag name="KSO_WM_SLIDE_LAYOUT_CNT" val="1_1_1"/>
  <p:tag name="KSO_WM_SLIDE_LAYOUT_INFO" val="{&quot;direction&quot;:1,&quot;horizontalAlign&quot;:1,&quot;verticalAlign&quot;:1,&quot;type&quot;:0,&quot;diagramDirection&quot;:0,&quot;canSetOverLayout&quot;:0,&quot;isOverLayout&quot;:0,&quot;normalSize&quot;:{&quot;size1&quot;:82.3},&quot;minSize&quot;:{&quot;size1&quot;:82.3},&quot;maxSize&quot;:{&quot;size1&quot;:82.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887139142,&quot;right&quot;:0.0,&quot;bottom&quot;:0.0887139142,&quot;leftAbs&quot;:false,&quot;topAbs&quot;:false,&quot;rightAbs&quot;:false,&quot;bottomAbs&quot;:false}],&quot;subLayout&quot;:[{&quot;direction&quot;:0,&quot;horizontalAlign&quot;:2,&quot;verticalAlign&quot;:1,&quot;type&quot;:0,&quot;diagramDirection&quot;:0,&quot;canSetOverLayout&quot;:0,&quot;isOverLayout&quot;:0,&quot;margin&quot;:{&quot;left&quot;:2.54,&quot;top&quot;:3.39,&quot;right&quot;:0.394,&quot;bottom&quot;:3.39},&quot;edge&quot;:{&quot;left&quot;:true,&quot;top&quot;:true,&quot;right&quot;:false,&quot;bottom&quot;:true}},{&quot;direction&quot;:0,&quot;horizontalAlign&quot;:0,&quot;verticalAlign&quot;:1,&quot;type&quot;:0,&quot;diagramDirection&quot;:0,&quot;canSetOverLayout&quot;:0,&quot;isOverLayout&quot;:0,&quot;margin&quot;:{&quot;left&quot;:0.026,&quot;top&quot;:3.39,&quot;right&quot;:2.54,&quot;bottom&quot;:3.39},&quot;edge&quot;:{&quot;left&quot;:false,&quot;top&quot;:true,&quot;right&quot;:true,&quot;bottom&quot;:true}}]}"/>
  <p:tag name="KSO_WM_SLIDE_CAN_ADD_NAVIGATION" val="1"/>
  <p:tag name="KSO_WM_SLIDE_BACKGROUND" val="[&quot;general&quot;,&quot;belt&quot;]"/>
  <p:tag name="KSO_WM_SLIDE_RATIO" val="1.777778"/>
  <p:tag name="KSO_WM_TEMPLATE_MASTER_TYPE" val="1"/>
  <p:tag name="KSO_WM_TEMPLATE_COLOR_TYPE" val="1"/>
  <p:tag name="KSO_WM_TEMPLATE_CATEGORY" val="custom"/>
  <p:tag name="KSO_WM_TEMPLATE_INDEX" val="20206033"/>
  <p:tag name="KSO_WM_SLIDE_ID" val="custom20206033_12"/>
</p:tagLst>
</file>

<file path=ppt/tags/tag379.xml><?xml version="1.0" encoding="utf-8"?>
<p:tagLst xmlns:p="http://schemas.openxmlformats.org/presentationml/2006/main">
  <p:tag name="KSO_WM_SLIDE_BACKGROUND_TYPE" val="belt"/>
  <p:tag name="KSO_WM_UNIT_SUBTYPE" val="h"/>
  <p:tag name="KSO_WM_TEMPLATE_CATEGORY" val="custom"/>
  <p:tag name="KSO_WM_TEMPLATE_INDEX" val="20206033"/>
  <p:tag name="KSO_WM_UNIT_ID" val="custom20206033_12*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12*i*2"/>
  <p:tag name="KSO_WM_UNIT_LAYERLEVEL" val="1"/>
  <p:tag name="KSO_WM_TAG_VERSION" val="1.0"/>
  <p:tag name="KSO_WM_BEAUTIFY_FLAG" val="#wm#"/>
</p:tagLst>
</file>

<file path=ppt/tags/tag381.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12*i*3"/>
  <p:tag name="KSO_WM_UNIT_LAYERLEVEL" val="1"/>
  <p:tag name="KSO_WM_TAG_VERSION" val="1.0"/>
  <p:tag name="KSO_WM_BEAUTIFY_FLAG" val="#wm#"/>
</p:tagLst>
</file>

<file path=ppt/tags/tag382.xml><?xml version="1.0" encoding="utf-8"?>
<p:tagLst xmlns:p="http://schemas.openxmlformats.org/presentationml/2006/main">
  <p:tag name="KSO_WM_UNIT_ISCONTENTSTITLE" val="0"/>
  <p:tag name="KSO_WM_UNIT_PRESET_TEXT" val="单击此处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DEFAULT_FONT" val="28;32;4"/>
  <p:tag name="KSO_WM_UNIT_BLOCK" val="0"/>
  <p:tag name="KSO_WM_TEMPLATE_CATEGORY" val="custom"/>
  <p:tag name="KSO_WM_TEMPLATE_INDEX" val="20206033"/>
  <p:tag name="KSO_WM_UNIT_ID" val="custom20206033_12*a*1"/>
  <p:tag name="KSO_WM_UNIT_ISNUMDGMTITLE" val="0"/>
</p:tagLst>
</file>

<file path=ppt/tags/tag383.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
  <p:tag name="KSO_WM_UNIT_NOCLEAR" val="0"/>
  <p:tag name="KSO_WM_UNIT_VALUE" val="328"/>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DEFAULT_FONT" val="12;16;2"/>
  <p:tag name="KSO_WM_UNIT_BLOCK" val="0"/>
  <p:tag name="KSO_WM_TEMPLATE_CATEGORY" val="custom"/>
  <p:tag name="KSO_WM_TEMPLATE_INDEX" val="20206033"/>
  <p:tag name="KSO_WM_UNIT_ID" val="custom20206033_12*f*1"/>
  <p:tag name="KSO_WM_UNIT_SUBTYPE" val="a"/>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2"/>
  <p:tag name="KSO_WM_SLIDE_SIZE" val="960*492"/>
  <p:tag name="KSO_WM_SLIDE_POSITION" val="0*47"/>
  <p:tag name="KSO_WM_TAG_VERSION" val="1.0"/>
  <p:tag name="KSO_WM_BEAUTIFY_FLAG" val="#wm#"/>
  <p:tag name="KSO_WM_SLIDE_LAYOUT" val="a_f_i"/>
  <p:tag name="KSO_WM_SLIDE_LAYOUT_CNT" val="1_1_1"/>
  <p:tag name="KSO_WM_SLIDE_LAYOUT_INFO" val="{&quot;direction&quot;:1,&quot;horizontalAlign&quot;:1,&quot;verticalAlign&quot;:1,&quot;type&quot;:0,&quot;diagramDirection&quot;:0,&quot;canSetOverLayout&quot;:0,&quot;isOverLayout&quot;:0,&quot;normalSize&quot;:{&quot;size1&quot;:82.3},&quot;minSize&quot;:{&quot;size1&quot;:82.3},&quot;maxSize&quot;:{&quot;size1&quot;:82.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887139142,&quot;right&quot;:0.0,&quot;bottom&quot;:0.0887139142,&quot;leftAbs&quot;:false,&quot;topAbs&quot;:false,&quot;rightAbs&quot;:false,&quot;bottomAbs&quot;:false}],&quot;subLayout&quot;:[{&quot;direction&quot;:0,&quot;horizontalAlign&quot;:2,&quot;verticalAlign&quot;:1,&quot;type&quot;:0,&quot;diagramDirection&quot;:0,&quot;canSetOverLayout&quot;:0,&quot;isOverLayout&quot;:0,&quot;margin&quot;:{&quot;left&quot;:2.54,&quot;top&quot;:3.39,&quot;right&quot;:0.394,&quot;bottom&quot;:3.39},&quot;edge&quot;:{&quot;left&quot;:true,&quot;top&quot;:true,&quot;right&quot;:false,&quot;bottom&quot;:true}},{&quot;direction&quot;:0,&quot;horizontalAlign&quot;:0,&quot;verticalAlign&quot;:1,&quot;type&quot;:0,&quot;diagramDirection&quot;:0,&quot;canSetOverLayout&quot;:0,&quot;isOverLayout&quot;:0,&quot;margin&quot;:{&quot;left&quot;:0.026,&quot;top&quot;:3.39,&quot;right&quot;:2.54,&quot;bottom&quot;:3.39},&quot;edge&quot;:{&quot;left&quot;:false,&quot;top&quot;:true,&quot;right&quot;:true,&quot;bottom&quot;:true}}]}"/>
  <p:tag name="KSO_WM_SLIDE_CAN_ADD_NAVIGATION" val="1"/>
  <p:tag name="KSO_WM_SLIDE_BACKGROUND" val="[&quot;general&quot;,&quot;belt&quot;]"/>
  <p:tag name="KSO_WM_SLIDE_RATIO" val="1.777778"/>
  <p:tag name="KSO_WM_TEMPLATE_MASTER_TYPE" val="1"/>
  <p:tag name="KSO_WM_TEMPLATE_COLOR_TYPE" val="1"/>
  <p:tag name="KSO_WM_TEMPLATE_CATEGORY" val="custom"/>
  <p:tag name="KSO_WM_TEMPLATE_INDEX" val="20206033"/>
  <p:tag name="KSO_WM_SLIDE_ID" val="custom20206033_12"/>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1"/>
  <p:tag name="KSO_WM_UNIT_VALUE" val="10"/>
  <p:tag name="KSO_WM_UNIT_TYPE" val="a"/>
  <p:tag name="KSO_WM_UNIT_INDEX" val="1"/>
  <p:tag name="KSO_WM_UNIT_PRESET_TEXT" val="谢谢聆听"/>
  <p:tag name="KSO_WM_TEMPLATE_CATEGORY" val="custom"/>
  <p:tag name="KSO_WM_TEMPLATE_INDEX" val="20206033"/>
  <p:tag name="KSO_WM_UNIT_ID" val="custom20206033_24*a*1"/>
  <p:tag name="KSO_WM_UNIT_ISNUMDGMTITLE" val="0"/>
</p:tagLst>
</file>

<file path=ppt/tags/tag388.xml><?xml version="1.0" encoding="utf-8"?>
<p:tagLst xmlns:p="http://schemas.openxmlformats.org/presentationml/2006/main">
  <p:tag name="KSO_WM_BEAUTIFY_FLAG" val="#wm#"/>
  <p:tag name="KSO_WM_TEMPLATE_SUBCATEGORY" val="0"/>
  <p:tag name="KSO_WM_SLIDE_TYPE" val="endPage"/>
  <p:tag name="KSO_WM_SLIDE_SUBTYPE" val="pureTxt"/>
  <p:tag name="KSO_WM_SLIDE_ITEM_CNT" val="0"/>
  <p:tag name="KSO_WM_SLIDE_INDEX" val="24"/>
  <p:tag name="KSO_WM_TAG_VERSION" val="1.0"/>
  <p:tag name="KSO_WM_SLIDE_LAYOUT" val="a_b"/>
  <p:tag name="KSO_WM_SLIDE_LAYOUT_CNT" val="1_1"/>
  <p:tag name="KSO_WM_TEMPLATE_MASTER_TYPE" val="1"/>
  <p:tag name="KSO_WM_TEMPLATE_COLOR_TYPE" val="1"/>
  <p:tag name="KSO_WM_TEMPLATE_CATEGORY" val="custom"/>
  <p:tag name="KSO_WM_TEMPLATE_INDEX" val="20206033"/>
  <p:tag name="KSO_WM_SLIDE_ID" val="custom20206033_24"/>
</p:tagLst>
</file>

<file path=ppt/tags/tag389.xml><?xml version="1.0" encoding="utf-8"?>
<p:tagLst xmlns:p="http://schemas.openxmlformats.org/presentationml/2006/main">
  <p:tag name="COMMONDATA" val="eyJoZGlkIjoiNDg0NzEwNTFlOGUxYjJhODA3MGZmODRkOTRkZWE2NjcifQ=="/>
  <p:tag name="KSO_WPP_MARK_KEY" val="edc4ae16-9a38-4313-bf6e-428e8fa34f27"/>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3.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1.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Lst>
</file>

<file path=ppt/tags/tag9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9.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1F5FC"/>
      </a:dk2>
      <a:lt2>
        <a:srgbClr val="FDFEFE"/>
      </a:lt2>
      <a:accent1>
        <a:srgbClr val="57BEE5"/>
      </a:accent1>
      <a:accent2>
        <a:srgbClr val="4DB89E"/>
      </a:accent2>
      <a:accent3>
        <a:srgbClr val="6FA55E"/>
      </a:accent3>
      <a:accent4>
        <a:srgbClr val="AB8740"/>
      </a:accent4>
      <a:accent5>
        <a:srgbClr val="E26849"/>
      </a:accent5>
      <a:accent6>
        <a:srgbClr val="E5567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4467</Words>
  <Application>WPS 演示</Application>
  <PresentationFormat>宽屏</PresentationFormat>
  <Paragraphs>269</Paragraphs>
  <Slides>34</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34</vt:i4>
      </vt:variant>
    </vt:vector>
  </HeadingPairs>
  <TitlesOfParts>
    <vt:vector size="51" baseType="lpstr">
      <vt:lpstr>Arial</vt:lpstr>
      <vt:lpstr>宋体</vt:lpstr>
      <vt:lpstr>Wingdings</vt:lpstr>
      <vt:lpstr>幼圆</vt:lpstr>
      <vt:lpstr>汉仪乐喵体W</vt:lpstr>
      <vt:lpstr>微软雅黑</vt:lpstr>
      <vt:lpstr>黑体</vt:lpstr>
      <vt:lpstr>隶书</vt:lpstr>
      <vt:lpstr>楷体</vt:lpstr>
      <vt:lpstr>Segoe UI</vt:lpstr>
      <vt:lpstr>Times New Roman</vt:lpstr>
      <vt:lpstr>Lato Light</vt:lpstr>
      <vt:lpstr>Calibri</vt:lpstr>
      <vt:lpstr>MS PGothic</vt:lpstr>
      <vt:lpstr>Arial Unicode MS</vt:lpstr>
      <vt:lpstr>Office 主题</vt:lpstr>
      <vt:lpstr>1_Office 主题​​</vt:lpstr>
      <vt:lpstr>掌握婴幼儿衣着的护理方法</vt:lpstr>
      <vt:lpstr>一、教学目标 知识目标： 1.了解婴幼儿衣着的护理方法； 2.掌握婴幼儿穿脱衣物的正确方法。 能力目标：	 1.能够选择适合婴幼儿的衣物； 2.能够给0～1岁、1～2岁、2～3岁的婴幼儿穿脱衣裤。 素质目标：	 能在操作中关心和保护好幼儿，树立起精技善育的照护理念，认同敬业、友善的价值观，发扬责任心、爱心、细心的职业精神。 </vt:lpstr>
      <vt:lpstr>PowerPoint 演示文稿</vt:lpstr>
      <vt:lpstr>PowerPoint 演示文稿</vt:lpstr>
      <vt:lpstr>思考：婴幼儿皮肤有什么特点?          要选择什么样的衣服？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下次见！</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WJX</dc:creator>
  <cp:lastModifiedBy>李1384733737</cp:lastModifiedBy>
  <cp:revision>14</cp:revision>
  <dcterms:created xsi:type="dcterms:W3CDTF">2023-05-23T12:01:00Z</dcterms:created>
  <dcterms:modified xsi:type="dcterms:W3CDTF">2023-05-27T14:24:12Z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4AE591C0572A48E58BF2C248684E8607</vt:lpwstr>
  </property>
  <property fmtid="{D5CDD505-2E9C-101B-9397-08002B2CF9AE}" pid="3" name="KSOProductBuildVer">
    <vt:lpwstr>2052-11.1.0.13703</vt:lpwstr>
  </property>
</Properties>
</file>