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28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  <p:sldId id="296" r:id="rId39"/>
    <p:sldId id="297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18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FED76-81B4-F357-B15D-72D8078AC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29D2E0-874D-F4D4-7CD0-9F08F3555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F86C33-122A-49AF-B203-AC085100B4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75653-AD20-36EB-06DC-1CDFCEA01F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71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c3e5cd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EE1B73-75DD-4839-A97F-E65CDC95F4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动词的时态和语态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c3e5cd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E8C6257-FA9E-4E67-83DC-2C30F0F3F0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4c0325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0fb3e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03ce4c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568a2d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4c0325f6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c0fb3e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03ce4c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568a2d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动词的时态和语态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c3e5cd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749EB8-A214-4071-BA68-078805873F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4c0325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0fb3e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03ce4c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568a2d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4c0325f6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c0fb3e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03ce4c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568a2d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动词的时态和语态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7F9FC7-8309-39BD-F4C8-9779FFB5653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3526DD-ACF9-47AE-B6C5-BF18CF9F58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8962F4F-3880-4967-B00C-CEAA6FC5C9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4c0325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0fb3e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03ce4c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568a2d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4c0325f6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c0fb3e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03ce4c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568a2d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08C3A92-B03E-4DD4-A000-ACA6D9030B5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4c0325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0fb3e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03ce4c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568a2d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4c0325f6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c0fb3e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03ce4c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568a2de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5A3C4-C558-8E1B-5E80-4D979DE8F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vtp=1&amp;vaab=1&amp;bt=1&amp;bbb=1">
            <a:extLst>
              <a:ext uri="{FF2B5EF4-FFF2-40B4-BE49-F238E27FC236}">
                <a16:creationId xmlns:a16="http://schemas.microsoft.com/office/drawing/2014/main" id="{49F7045C-1A18-B51E-D9B2-6E16DD439290}"/>
              </a:ext>
            </a:extLst>
          </p:cNvPr>
          <p:cNvSpPr/>
          <p:nvPr/>
        </p:nvSpPr>
        <p:spPr>
          <a:xfrm>
            <a:off x="539496" y="13927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动词过去式的构成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，见下表：</a:t>
            </a:r>
            <a:endParaRPr lang="en-US" altLang="zh-CN" sz="2800" dirty="0"/>
          </a:p>
        </p:txBody>
      </p:sp>
      <p:graphicFrame>
        <p:nvGraphicFramePr>
          <p:cNvPr id="10" name="P_6_BD#36fd07af6?colgroup=2,5,5,11,4&amp;vcp=1&amp;pid=c27194eb8&amp;color=0,0,0&amp;vtp=1&amp;vaab=1&amp;bbb=1&amp;hb=1">
            <a:extLst>
              <a:ext uri="{FF2B5EF4-FFF2-40B4-BE49-F238E27FC236}">
                <a16:creationId xmlns:a16="http://schemas.microsoft.com/office/drawing/2014/main" id="{3E55EBCE-2F37-7114-1F26-342989587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427801"/>
              </p:ext>
            </p:extLst>
          </p:nvPr>
        </p:nvGraphicFramePr>
        <p:xfrm>
          <a:off x="539496" y="2078958"/>
          <a:ext cx="11055096" cy="3597942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4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8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71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80591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规则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在词尾加-ed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词尾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加-d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末尾只有一个辅音字母的重读闭音节词，双写该辅音字母后，加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以“辅音字母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+y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”结尾的词，改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planned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8356742-C234-1282-AF06-E4356C6E9735}"/>
              </a:ext>
            </a:extLst>
          </p:cNvPr>
          <p:cNvCxnSpPr/>
          <p:nvPr/>
        </p:nvCxnSpPr>
        <p:spPr>
          <a:xfrm>
            <a:off x="539496" y="2078958"/>
            <a:ext cx="1962404" cy="11658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D13315A-37CC-795F-2758-AD2F98E8F26F}"/>
              </a:ext>
            </a:extLst>
          </p:cNvPr>
          <p:cNvCxnSpPr/>
          <p:nvPr/>
        </p:nvCxnSpPr>
        <p:spPr>
          <a:xfrm>
            <a:off x="539496" y="2078958"/>
            <a:ext cx="1086104" cy="21755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689497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4.动词过去分词的构成和动词过去式一样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，有规则变化和不规则变化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。规则变化与过去式完全一样，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不规则变化则见不规则动词变化表。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虽然叫不规则变化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，其实这些动词的变化也是有规律的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，大家可以把变</a:t>
            </a:r>
          </a:p>
          <a:p>
            <a:pPr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化相同或相似的词进行归类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，用归类记忆的方法就很容易记住了。例如：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（1）AAA型（即原形、过去式与过去分词三式同形）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cut—cut—cut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put—put—put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hurt—hurt—hurt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cost—cost—cost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hit—hit—hit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let—let—let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read—read—read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shut—shut—shut等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（2）ABB型（即过去式与过去分词同形）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—thought—thought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—brought—brought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—bought—bought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—taught—taught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—caught—caught等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（3）ABC型（即原形、过去式、过去分词不同形）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do—did—done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go—went—gone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fly—flew—flown 	know—knew—known</a:t>
            </a:r>
            <a:endParaRPr lang="en-US" altLang="zh-CN" sz="2800" dirty="0"/>
          </a:p>
          <a:p>
            <a:pPr indent="723900">
              <a:lnSpc>
                <a:spcPts val="51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blow—blew—blown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see—saw—seen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6253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write—wrote—written等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mp=1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（4）ABA型（即原形与过去分词同形）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—came—come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run—ran—run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—became—become等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b64ca27?sp=1&amp;vcp=1&amp;pid=9c0fb3e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二、动词的时态</a:t>
            </a:r>
            <a:endParaRPr lang="en-US" altLang="zh-CN" sz="3200" dirty="0"/>
          </a:p>
        </p:txBody>
      </p:sp>
      <p:sp>
        <p:nvSpPr>
          <p:cNvPr id="3" name="P_6_BD#b395c35d6?vcp=1&amp;pid=4db64ca27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初中阶段共出现了一般现在时、一般过去时、现在进行时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、过去进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、一般将来时、现在完成时、过去完成时、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过去将来时这八种时态。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1.中考重点考查一般现在时、现在进行时、一般将来时、一般过去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时、过去进行时和现在完成时。在复习时，大家要掌握上述六种时态的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概念、用法、结构及它们各自标志性的时间状语。现归纳如下表：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b395c35d6?colgroup=3,6,7,5,5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291747"/>
              </p:ext>
            </p:extLst>
          </p:nvPr>
        </p:nvGraphicFramePr>
        <p:xfrm>
          <a:off x="413258" y="636968"/>
          <a:ext cx="11073384" cy="5615814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8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48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875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现阶段经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惯性的动作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目前的状况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自然界的客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+be+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第三人称单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行为动词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词尾需加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-es）+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day/week/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morning/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farmer.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7:00.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87C0036-35F5-7487-89CB-E2C9E1FBBC09}"/>
              </a:ext>
            </a:extLst>
          </p:cNvPr>
          <p:cNvCxnSpPr>
            <a:cxnSpLocks/>
          </p:cNvCxnSpPr>
          <p:nvPr/>
        </p:nvCxnSpPr>
        <p:spPr>
          <a:xfrm>
            <a:off x="413258" y="636968"/>
            <a:ext cx="1189323" cy="10799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b395c35d6?colgroup=2,6,5,5,8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981200"/>
              </p:ext>
            </p:extLst>
          </p:nvPr>
        </p:nvGraphicFramePr>
        <p:xfrm>
          <a:off x="539496" y="1476438"/>
          <a:ext cx="11082528" cy="3905124"/>
        </p:xfrm>
        <a:graphic>
          <a:graphicData uri="http://schemas.openxmlformats.org/drawingml/2006/table">
            <a:tbl>
              <a:tblPr/>
              <a:tblGrid>
                <a:gridCol w="1663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6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表示某一动作此刻或目前阶段正在进行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moment,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◆Look!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3C3BB69-2040-183F-8285-9933DEC8C259}"/>
              </a:ext>
            </a:extLst>
          </p:cNvPr>
          <p:cNvCxnSpPr>
            <a:cxnSpLocks/>
          </p:cNvCxnSpPr>
          <p:nvPr/>
        </p:nvCxnSpPr>
        <p:spPr>
          <a:xfrm>
            <a:off x="539496" y="1476438"/>
            <a:ext cx="1657604" cy="1103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b395c35d6?colgroup=2,9,4,6,5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018790"/>
              </p:ext>
            </p:extLst>
          </p:nvPr>
        </p:nvGraphicFramePr>
        <p:xfrm>
          <a:off x="539496" y="867283"/>
          <a:ext cx="11055096" cy="5322507"/>
        </p:xfrm>
        <a:graphic>
          <a:graphicData uri="http://schemas.openxmlformats.org/drawingml/2006/table">
            <a:tbl>
              <a:tblPr/>
              <a:tblGrid>
                <a:gridCol w="1454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3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4860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标志性的时间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816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表示将要发生的动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存在的状态或事先安排好要做的事情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某些表示位置移动的动词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travel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其现在进行时形式表示将来时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to+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+will/shall+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 day/week/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95c35d6?colgroup=2,9,4,6,5&amp;vcp=1&amp;pid=4db64ca27&amp;color=0,0,0&amp;mp=1&amp;vtp=1&amp;vaab=1&amp;bt=1&amp;bbb=1">
            <a:extLst>
              <a:ext uri="{FF2B5EF4-FFF2-40B4-BE49-F238E27FC236}">
                <a16:creationId xmlns:a16="http://schemas.microsoft.com/office/drawing/2014/main" id="{46A3E431-943A-1AB1-C874-810179444AB7}"/>
              </a:ext>
            </a:extLst>
          </p:cNvPr>
          <p:cNvSpPr txBox="1"/>
          <p:nvPr/>
        </p:nvSpPr>
        <p:spPr>
          <a:xfrm>
            <a:off x="10876447" y="3042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E9E570B-065E-A260-0D38-FB2B074C81D6}"/>
              </a:ext>
            </a:extLst>
          </p:cNvPr>
          <p:cNvCxnSpPr>
            <a:cxnSpLocks/>
          </p:cNvCxnSpPr>
          <p:nvPr/>
        </p:nvCxnSpPr>
        <p:spPr>
          <a:xfrm>
            <a:off x="539496" y="867283"/>
            <a:ext cx="1436375" cy="1044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b395c35d6?colgroup=3,7,6,5,6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000856"/>
              </p:ext>
            </p:extLst>
          </p:nvPr>
        </p:nvGraphicFramePr>
        <p:xfrm>
          <a:off x="539496" y="1559528"/>
          <a:ext cx="11064240" cy="4443540"/>
        </p:xfrm>
        <a:graphic>
          <a:graphicData uri="http://schemas.openxmlformats.org/drawingml/2006/table">
            <a:tbl>
              <a:tblPr/>
              <a:tblGrid>
                <a:gridCol w="1638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8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654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表示过去某个时间发生的动作或存在的状态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动词过去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95c35d6?colgroup=3,7,6,5,6&amp;vcp=1&amp;pid=4db64ca27&amp;color=0,0,0&amp;mp=1&amp;vtp=1&amp;vaab=1&amp;bt=1&amp;bbb=1">
            <a:extLst>
              <a:ext uri="{FF2B5EF4-FFF2-40B4-BE49-F238E27FC236}">
                <a16:creationId xmlns:a16="http://schemas.microsoft.com/office/drawing/2014/main" id="{26ACE996-7B09-AF35-97F2-1ED48443E7F3}"/>
              </a:ext>
            </a:extLst>
          </p:cNvPr>
          <p:cNvSpPr txBox="1"/>
          <p:nvPr/>
        </p:nvSpPr>
        <p:spPr>
          <a:xfrm>
            <a:off x="10885591" y="8511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B6B6C6D-0E65-976D-F3B4-37A9D16E8AF3}"/>
              </a:ext>
            </a:extLst>
          </p:cNvPr>
          <p:cNvCxnSpPr>
            <a:cxnSpLocks/>
          </p:cNvCxnSpPr>
          <p:nvPr/>
        </p:nvCxnSpPr>
        <p:spPr>
          <a:xfrm>
            <a:off x="539496" y="1563306"/>
            <a:ext cx="1635379" cy="1103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b395c35d6?colgroup=3,6,6,5,6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01659"/>
              </p:ext>
            </p:extLst>
          </p:nvPr>
        </p:nvGraphicFramePr>
        <p:xfrm>
          <a:off x="539496" y="2110137"/>
          <a:ext cx="11064240" cy="3848228"/>
        </p:xfrm>
        <a:graphic>
          <a:graphicData uri="http://schemas.openxmlformats.org/drawingml/2006/table">
            <a:tbl>
              <a:tblPr/>
              <a:tblGrid>
                <a:gridCol w="1638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32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过去进行时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表示过去某一时刻或某一段时间内正在进行的动作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+was/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were+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过去的某个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95c35d6?colgroup=3,6,6,5,6&amp;vcp=1&amp;pid=4db64ca27&amp;color=0,0,0&amp;mp=1&amp;vtp=1&amp;vaab=1&amp;bt=1&amp;bbb=1">
            <a:extLst>
              <a:ext uri="{FF2B5EF4-FFF2-40B4-BE49-F238E27FC236}">
                <a16:creationId xmlns:a16="http://schemas.microsoft.com/office/drawing/2014/main" id="{9B530685-3C16-CF85-73E1-E7EC07E1A92C}"/>
              </a:ext>
            </a:extLst>
          </p:cNvPr>
          <p:cNvSpPr txBox="1"/>
          <p:nvPr/>
        </p:nvSpPr>
        <p:spPr>
          <a:xfrm>
            <a:off x="10885591" y="14017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0A4AE-564A-0423-26EF-4015A9B8D912}"/>
              </a:ext>
            </a:extLst>
          </p:cNvPr>
          <p:cNvCxnSpPr>
            <a:cxnSpLocks/>
          </p:cNvCxnSpPr>
          <p:nvPr/>
        </p:nvCxnSpPr>
        <p:spPr>
          <a:xfrm>
            <a:off x="539496" y="2110137"/>
            <a:ext cx="1632204" cy="11029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b395c35d6?colgroup=3,8,3,6,6&amp;vcp=1&amp;pid=4db64ca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844092"/>
              </p:ext>
            </p:extLst>
          </p:nvPr>
        </p:nvGraphicFramePr>
        <p:xfrm>
          <a:off x="380746" y="921448"/>
          <a:ext cx="11073384" cy="5034852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62228">
                <a:tc>
                  <a:txBody>
                    <a:bodyPr/>
                    <a:lstStyle/>
                    <a:p>
                      <a:pPr algn="r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标志性的时间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262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表示过去已经发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生或已完成的动作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对现在造成的影响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或结果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过去开始一直延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续到现在的动作或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have/has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去分词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recently,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段时间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一个时间点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95c35d6?colgroup=3,8,3,6,6&amp;vcp=1&amp;pid=4db64ca27&amp;color=0,0,0&amp;mp=1&amp;vtp=1&amp;vaab=1&amp;bt=1&amp;bbb=1">
            <a:extLst>
              <a:ext uri="{FF2B5EF4-FFF2-40B4-BE49-F238E27FC236}">
                <a16:creationId xmlns:a16="http://schemas.microsoft.com/office/drawing/2014/main" id="{10C90100-7514-AA2F-CCDE-2C9195424889}"/>
              </a:ext>
            </a:extLst>
          </p:cNvPr>
          <p:cNvSpPr txBox="1"/>
          <p:nvPr/>
        </p:nvSpPr>
        <p:spPr>
          <a:xfrm>
            <a:off x="10894735" y="43375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2FC7DB9-A418-2E66-176E-17B39AA49059}"/>
              </a:ext>
            </a:extLst>
          </p:cNvPr>
          <p:cNvCxnSpPr/>
          <p:nvPr/>
        </p:nvCxnSpPr>
        <p:spPr>
          <a:xfrm>
            <a:off x="380746" y="921448"/>
            <a:ext cx="1498854" cy="1047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395c35d6?sp=1&amp;vcp=1&amp;pid=4db64ca27&amp;color=0,0,0&amp;mp=1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（1）过去完成时：由“助动词had+动词过去分词”构成。①表示在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过去某一时间或某一动作之前已经完成的动作或存在的状态。其标志性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的时间状语为“by+一个过去时间”。例如：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②表示由过去某一时间开始，一直持续到过去另一时间的动作。例如：</a:t>
            </a:r>
            <a:endParaRPr kumimoji="0" lang="en-US" altLang="zh-CN" sz="2800" b="0" i="0" u="none" strike="noStrike" kern="1200" cap="none" spc="-1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395c35d6?sp=1&amp;vcp=1&amp;pid=4db64ca27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（2）过去将来时：一般由“was/were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to或would+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动词原形”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，表示过去将要发生或存在的状态，常用在宾语从句中。例如：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bba33d5?sp=1&amp;vcp=1&amp;pid=9c0fb3e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三、被动语态</a:t>
            </a:r>
            <a:endParaRPr lang="en-US" altLang="zh-CN" sz="3200" dirty="0"/>
          </a:p>
        </p:txBody>
      </p:sp>
      <p:sp>
        <p:nvSpPr>
          <p:cNvPr id="3" name="P_6_BD#8710078bc?vcp=1&amp;pid=84bba33d5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当主语是动作的执行者时，谓语动词用主动语态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。当主语是动作的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承受者时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，谓语动词用被动语态。及物动词才有被动语态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，不及物动词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无被动语态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。被动语态和主动语态一样，有多种时态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，但中考要考查的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主要是一般现在时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、一般过去时、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一般将来时和含情态动词的被动语态。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1.一般现在时被动语态的构成：主语+am/is/are+过去分词。例如：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710078bc?sp=1&amp;vcp=1&amp;pid=84bba33d5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2.一般过去时被动语态的构成：主语+was/were+过去分词。例如：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3.一般将来时的被动语态的构成：will/be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to+be+过去分词。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710078bc?sp=1&amp;vcp=1&amp;pid=84bba33d5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4.含情态动词的被动语态的构成：主语+can/may/must+be+过去分词.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1.被动语态时态的变化主要靠助动词be的变化来体现。如：“will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be+过去分词”表示“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将要被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have（has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been+过去分词”表示“已经被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710078bc?sp=1&amp;vcp=1&amp;pid=84bba33d5&amp;color=0,0,0&amp;vtp=1&amp;vaab=1&amp;bt=1&amp;bbb=1&amp;hb=1"/>
          <p:cNvSpPr/>
          <p:nvPr/>
        </p:nvSpPr>
        <p:spPr>
          <a:xfrm>
            <a:off x="539496" y="5597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2.带双宾语的主动语态，若将其直接宾语（物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）调出来作被动语态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的主语时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，留下的间接宾语（人）前必须加介词to或for。例如：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3.感官动词和使役动词，如hear,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have等，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在主动语态中作谓语时，其宾语补足语后的动词不定式不能带to，但变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成被动语态时，必须将to加上。例如：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boss.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03ce4c7.fixed?vcp=1&amp;pid=4c3e5cd6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动词的时态和语态</a:t>
            </a:r>
            <a:endParaRPr lang="en-US" altLang="zh-CN" sz="4000" dirty="0"/>
          </a:p>
        </p:txBody>
      </p:sp>
      <p:sp>
        <p:nvSpPr>
          <p:cNvPr id="3" name="C_4_BD#4b03ce4c7.fixed?vcp=1&amp;pid=4c3e5cd6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c0325f6.fixed?vcp=1&amp;pid=4c3e5cd6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动词的时态和语态</a:t>
            </a:r>
            <a:endParaRPr lang="en-US" altLang="zh-CN" sz="4000" dirty="0"/>
          </a:p>
        </p:txBody>
      </p:sp>
      <p:sp>
        <p:nvSpPr>
          <p:cNvPr id="3" name="C_4_BD#44c0325f6.fixed?vcp=1&amp;pid=4c3e5cd6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71e75c530?sp=1&amp;vaa=1&amp;vcp=1&amp;pid=4b03ce4c7&amp;color=0,0,0&amp;vtp=1&amp;vaab=1&amp;bt=1&amp;bbb=1&amp;hb=1"/>
          <p:cNvSpPr/>
          <p:nvPr/>
        </p:nvSpPr>
        <p:spPr>
          <a:xfrm>
            <a:off x="539496" y="21789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endParaRPr lang="en-US" altLang="zh-CN" sz="2800" dirty="0"/>
          </a:p>
        </p:txBody>
      </p:sp>
      <p:sp>
        <p:nvSpPr>
          <p:cNvPr id="4" name="QC_5_BD.1_2#71e75c530.choices?vaa=1&amp;vcp=1&amp;pid=4b03ce4c7&amp;color=0,0,0&amp;vtp=1&amp;vaab=1&amp;bbb=1"/>
          <p:cNvSpPr/>
          <p:nvPr/>
        </p:nvSpPr>
        <p:spPr>
          <a:xfrm>
            <a:off x="539496" y="4099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66315" algn="l"/>
                <a:tab pos="50660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1e75c530?vaa=1&amp;vcp=1&amp;pid=4b03ce4c7&amp;color=0,0,0&amp;mp=1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打扰一下，我可以用一下你的字典吗？我把我的落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。——当然可以。给你。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考查动词时态。分析句子可知，字典落下了，所以借用对方的，强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调过去的动作对现在造成了影响，应用现在完成时，结构是have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71e75c530?vaa=1&amp;vcp=1&amp;pid=4b03ce4c7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9066f85f1?sp=1&amp;vaa=1&amp;vcp=1&amp;pid=4b03ce4c7&amp;color=0,0,0&amp;vtp=1&amp;vaab=1&amp;bt=1&amp;bbb=1"/>
          <p:cNvSpPr/>
          <p:nvPr/>
        </p:nvSpPr>
        <p:spPr>
          <a:xfrm>
            <a:off x="539496" y="8907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（2024·黑龙江龙东地区·中考题）—Lucy,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meeting.</a:t>
            </a:r>
            <a:endParaRPr lang="en-US" altLang="zh-CN" sz="2800" dirty="0"/>
          </a:p>
        </p:txBody>
      </p:sp>
      <p:sp>
        <p:nvSpPr>
          <p:cNvPr id="3" name="QC_5_AN.7_1#9066f85f1.blank?vaa=1&amp;vcp=1&amp;pid=4b03ce4c7&amp;color=0,0,0&amp;vpa=2&amp;vtp=1&amp;vaab=1"/>
          <p:cNvSpPr/>
          <p:nvPr/>
        </p:nvSpPr>
        <p:spPr>
          <a:xfrm>
            <a:off x="1459453" y="148704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9066f85f1.choices?vaa=1&amp;vcp=1&amp;pid=4b03ce4c7&amp;color=0,0,0&amp;vtp=1&amp;vaab=1&amp;bbb=1"/>
          <p:cNvSpPr/>
          <p:nvPr/>
        </p:nvSpPr>
        <p:spPr>
          <a:xfrm>
            <a:off x="539496" y="21659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49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C_5_AS.1_1#9066f85f1?vaa=1&amp;vcp=1&amp;pid=4b03ce4c7&amp;color=0,0,0&amp;vtp=1&amp;vaab=1&amp;bbb=1&amp;hb=1"/>
          <p:cNvSpPr/>
          <p:nvPr/>
        </p:nvSpPr>
        <p:spPr>
          <a:xfrm>
            <a:off x="539496" y="27954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句意：——露西，王先生在哪里？——他去北京参加会议了。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考查现在完成时。has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to“去了某地”，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表示人还没回来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to“去了某地”，表示人已经回来；has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in“待在某地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分析句子可知，对话发生时王先生不在此地，可知他去北京还未回来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to，故选A。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661a6053?sp=1&amp;vaa=1&amp;vcp=1&amp;pid=4b03ce4c7&amp;color=0,0,0&amp;vtp=1&amp;vaab=1&amp;bt=1&amp;bbb=1&amp;hb=1"/>
          <p:cNvSpPr/>
          <p:nvPr/>
        </p:nvSpPr>
        <p:spPr>
          <a:xfrm>
            <a:off x="539496" y="800926"/>
            <a:ext cx="11109960" cy="1713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（2024·江西·中考题）—Oh，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1_1#a661a6053.blank?vaa=1&amp;vcp=1&amp;pid=4b03ce4c7&amp;color=0,0,0&amp;vpa=3&amp;vtp=1&amp;vaab=1"/>
          <p:cNvSpPr/>
          <p:nvPr/>
        </p:nvSpPr>
        <p:spPr>
          <a:xfrm>
            <a:off x="2505742" y="137204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a661a6053.choices?vaa=1&amp;vcp=1&amp;pid=4b03ce4c7&amp;color=0,0,0&amp;vtp=1&amp;vaab=1&amp;bbb=1"/>
          <p:cNvSpPr/>
          <p:nvPr/>
        </p:nvSpPr>
        <p:spPr>
          <a:xfrm>
            <a:off x="539496" y="257714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152015" algn="l"/>
                <a:tab pos="5447030" algn="l"/>
                <a:tab pos="8310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5" name="QC_5_AS.1_1#a661a6053?vaa=1&amp;vcp=1&amp;pid=4b03ce4c7&amp;color=0,0,0&amp;vtp=1&amp;vaab=1&amp;bbb=1&amp;hb=1"/>
          <p:cNvSpPr/>
          <p:nvPr/>
        </p:nvSpPr>
        <p:spPr>
          <a:xfrm>
            <a:off x="539496" y="315811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句意：——哦，嗨，我想买一双鞋。——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嗯，你来对地方了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我们店里有很多鞋子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7550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考查现在完成时。根据“Well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可知，强调来对地方对现在有影响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能买到想要的鞋子，所以用现在完成时，其结构是have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done，故选D。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6566910f8?sp=1&amp;vaa=1&amp;vcp=1&amp;pid=4b03ce4c7&amp;color=0,0,0&amp;vtp=1&amp;vaab=1&amp;bt=1&amp;bbb=1&amp;hb=1"/>
          <p:cNvSpPr/>
          <p:nvPr/>
        </p:nvSpPr>
        <p:spPr>
          <a:xfrm>
            <a:off x="539496" y="8910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（2024·四川达州·中考题）—Bob,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3" name="QC_5_AN.15_1#6566910f8.blank?vaa=1&amp;vcp=1&amp;pid=4b03ce4c7&amp;color=0,0,0&amp;vpa=4&amp;vtp=1&amp;vaab=1"/>
          <p:cNvSpPr/>
          <p:nvPr/>
        </p:nvSpPr>
        <p:spPr>
          <a:xfrm>
            <a:off x="524415" y="15082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6566910f8.choices?vaa=1&amp;vcp=1&amp;pid=4b03ce4c7&amp;color=0,0,0&amp;vtp=1&amp;vaab=1&amp;bbb=1"/>
          <p:cNvSpPr/>
          <p:nvPr/>
        </p:nvSpPr>
        <p:spPr>
          <a:xfrm>
            <a:off x="539496" y="2811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263053" algn="l"/>
                <a:tab pos="7338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endParaRPr lang="en-US" altLang="zh-CN" sz="2800" dirty="0"/>
          </a:p>
        </p:txBody>
      </p:sp>
      <p:sp>
        <p:nvSpPr>
          <p:cNvPr id="5" name="QC_5_AS.1_1#6566910f8?vaa=1&amp;vcp=1&amp;pid=4b03ce4c7&amp;color=0,0,0&amp;vtp=1&amp;vaab=1&amp;bbb=1&amp;hb=1"/>
          <p:cNvSpPr/>
          <p:nvPr/>
        </p:nvSpPr>
        <p:spPr>
          <a:xfrm>
            <a:off x="539496" y="34410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鲍勃，你的房间太脏了。必须每天清扫一下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好的。妈妈，我现在就去打扫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考查含情态动词的被动语态。在本题需填空的句子中，主语是动作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的承受者，所以用被动语态be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done，must后用动词原形，故选B。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d834b9edd?vaa=1&amp;vcp=1&amp;pid=4b03ce4c7&amp;color=0,0,0&amp;vtp=1&amp;vaab=1&amp;bt=1&amp;bbb=1"/>
          <p:cNvSpPr/>
          <p:nvPr/>
        </p:nvSpPr>
        <p:spPr>
          <a:xfrm>
            <a:off x="539496" y="22042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（2024·广西·中考题）Listen!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3" name="QC_5_AN.19_1#d834b9edd.blank?vaa=1&amp;vcp=1&amp;pid=4b03ce4c7&amp;color=0,0,0&amp;vpa=5&amp;vtp=1&amp;vaab=1"/>
          <p:cNvSpPr/>
          <p:nvPr/>
        </p:nvSpPr>
        <p:spPr>
          <a:xfrm>
            <a:off x="7480839" y="21527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d834b9edd.choices?vaa=1&amp;vcp=1&amp;pid=4b03ce4c7&amp;color=0,0,0&amp;vtp=1&amp;vaab=1&amp;bbb=1"/>
          <p:cNvSpPr/>
          <p:nvPr/>
        </p:nvSpPr>
        <p:spPr>
          <a:xfrm>
            <a:off x="539496" y="2828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5453" algn="l"/>
                <a:tab pos="6856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5" name="QC_5_AS.1_1#d834b9edd?vaa=1&amp;vcp=1&amp;pid=4b03ce4c7&amp;color=0,0,0&amp;vtp=1&amp;vaab=1&amp;bbb=1&amp;hb=1"/>
          <p:cNvSpPr/>
          <p:nvPr/>
        </p:nvSpPr>
        <p:spPr>
          <a:xfrm>
            <a:off x="539496" y="34581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考查动词时态。根据“Listen!”以及句子中的now可知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，时态是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现在进行时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，结构为：am/is/are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doing，故选C。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76d52214?sp=1&amp;vaa=1&amp;vcp=1&amp;pid=4b03ce4c7&amp;color=0,0,0&amp;vtp=1&amp;vaab=1&amp;bt=1&amp;bbb=1"/>
          <p:cNvSpPr/>
          <p:nvPr/>
        </p:nvSpPr>
        <p:spPr>
          <a:xfrm>
            <a:off x="539496" y="59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（2024·江西·中考题）—Where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</a:t>
            </a:r>
            <a:endParaRPr lang="en-US" altLang="zh-CN" sz="2800" dirty="0"/>
          </a:p>
        </p:txBody>
      </p:sp>
      <p:sp>
        <p:nvSpPr>
          <p:cNvPr id="4" name="QC_5_BD.21_2#176d52214.choices?vaa=1&amp;vcp=1&amp;pid=4b03ce4c7&amp;color=0,0,0&amp;vtp=1&amp;vaab=1&amp;bbb=1"/>
          <p:cNvSpPr/>
          <p:nvPr/>
        </p:nvSpPr>
        <p:spPr>
          <a:xfrm>
            <a:off x="539496" y="1868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110740" algn="l"/>
                <a:tab pos="5377180" algn="l"/>
                <a:tab pos="8326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C_5_AS.1_1#176d52214?vaa=1&amp;vcp=1&amp;pid=4b03ce4c7&amp;color=0,0,0&amp;vtp=1&amp;vaab=1&amp;bbb=1"/>
          <p:cNvSpPr/>
          <p:nvPr/>
        </p:nvSpPr>
        <p:spPr>
          <a:xfrm>
            <a:off x="539496" y="2490565"/>
            <a:ext cx="11555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句意：——海伦在哪里？——我不确定。也许她正在上棒球课。</a:t>
            </a:r>
            <a:endParaRPr lang="en-US" altLang="zh-CN" sz="2800" dirty="0"/>
          </a:p>
        </p:txBody>
      </p:sp>
      <p:sp>
        <p:nvSpPr>
          <p:cNvPr id="3" name="QC_5_AS.1_1#176d52214?vaa=1&amp;vcp=1&amp;pid=4b03ce4c7&amp;color=0,0,0&amp;mp=1&amp;vtp=1&amp;vaab=1&amp;bt=1&amp;bbb=1&amp;hb=1">
            <a:extLst>
              <a:ext uri="{FF2B5EF4-FFF2-40B4-BE49-F238E27FC236}">
                <a16:creationId xmlns:a16="http://schemas.microsoft.com/office/drawing/2014/main" id="{34BB7C9A-EFDC-93C4-750F-ECA862618580}"/>
              </a:ext>
            </a:extLst>
          </p:cNvPr>
          <p:cNvSpPr/>
          <p:nvPr/>
        </p:nvSpPr>
        <p:spPr>
          <a:xfrm>
            <a:off x="539496" y="31123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考查现在进行时。在本题中，没有明显的时间状语来判断用什么时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态，我们只能根据上下文的意思来判断。根据“Where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Helen?”和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“Maybe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可知，强调动作正在发生，用现在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进行时，故选C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19_1#d834b9edd.blank?vaa=1&amp;vcp=1&amp;pid=4b03ce4c7&amp;color=0,0,0&amp;vpa=5&amp;vtp=1&amp;vaab=1">
            <a:extLst>
              <a:ext uri="{FF2B5EF4-FFF2-40B4-BE49-F238E27FC236}">
                <a16:creationId xmlns:a16="http://schemas.microsoft.com/office/drawing/2014/main" id="{21DE2B1B-63D3-38FA-4908-1814419D75AE}"/>
              </a:ext>
            </a:extLst>
          </p:cNvPr>
          <p:cNvSpPr/>
          <p:nvPr/>
        </p:nvSpPr>
        <p:spPr>
          <a:xfrm>
            <a:off x="4921789" y="12358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c459a3591?vaa=1&amp;vcp=1&amp;pid=4b03ce4c7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（2024·河北·中考题）Emma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</p:txBody>
      </p:sp>
      <p:sp>
        <p:nvSpPr>
          <p:cNvPr id="3" name="QC_5_AN.28_1#c459a3591.blank?vaa=1&amp;vcp=1&amp;pid=4b03ce4c7&amp;color=0,0,0&amp;vpa=7&amp;vtp=1&amp;vaab=1"/>
          <p:cNvSpPr/>
          <p:nvPr/>
        </p:nvSpPr>
        <p:spPr>
          <a:xfrm>
            <a:off x="10387553" y="120980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6_2#c459a3591.choices?vaa=1&amp;vcp=1&amp;pid=4b03ce4c7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69540" algn="l"/>
                <a:tab pos="5161280" algn="l"/>
                <a:tab pos="8072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  <p:sp>
        <p:nvSpPr>
          <p:cNvPr id="5" name="QC_5_AS.1_1#c459a3591?vaa=1&amp;vcp=1&amp;pid=4b03ce4c7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句意：当艾玛的作品在课堂上被当作范文朗读时，她很兴奋。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考查一般过去时的被动语态。本句主语是动作的承受者，结合“Emma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excited”可知，动作发生在过去，所以用一般过去时的被动语态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were/was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done，故选D。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5382ad324?vaa=1&amp;vcp=1&amp;pid=4b03ce4c7&amp;color=0,0,0&amp;vtp=1&amp;vaab=1&amp;bt=1&amp;bbb=1&amp;hb=1"/>
          <p:cNvSpPr/>
          <p:nvPr/>
        </p:nvSpPr>
        <p:spPr>
          <a:xfrm>
            <a:off x="539496" y="91389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（2024·黑龙江绥化·中考题）Hurry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2_1#5382ad324.blank?vaa=1&amp;vcp=1&amp;pid=4b03ce4c7&amp;color=0,0,0&amp;vpa=8&amp;vtp=1&amp;vaab=1"/>
          <p:cNvSpPr/>
          <p:nvPr/>
        </p:nvSpPr>
        <p:spPr>
          <a:xfrm>
            <a:off x="9220739" y="88341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0_2#5382ad324.choices?vaa=1&amp;vcp=1&amp;pid=4b03ce4c7&amp;color=0,0,0&amp;vtp=1&amp;vaab=1&amp;bbb=1"/>
          <p:cNvSpPr/>
          <p:nvPr/>
        </p:nvSpPr>
        <p:spPr>
          <a:xfrm>
            <a:off x="539496" y="21993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2287" algn="l"/>
                <a:tab pos="7106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begun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B.began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5_AS.1_1#5382ad324?vaa=1&amp;vcp=1&amp;pid=4b03ce4c7&amp;color=0,0,0&amp;vtp=1&amp;vaab=1&amp;bbb=1&amp;hb=1"/>
          <p:cNvSpPr/>
          <p:nvPr/>
        </p:nvSpPr>
        <p:spPr>
          <a:xfrm>
            <a:off x="539496" y="282886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句意：快点！电影已经开始十分钟了。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考查动词时态。根据时间状语for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minutes可知电影已经开始十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分钟了，用现在完成时。时间状语是一段时间，现在完成时中动词要用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延续性动词。begin是非延续性动词，需要把begin改为相应的延续性动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on，才能与表示一段时间的时间状语连用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210859ece?sp=1&amp;vaa=1&amp;vcp=1&amp;pid=4b03ce4c7&amp;color=0,0,0&amp;vtp=1&amp;vaab=1&amp;bt=1&amp;bbb=1&amp;hb=1"/>
          <p:cNvSpPr/>
          <p:nvPr/>
        </p:nvSpPr>
        <p:spPr>
          <a:xfrm>
            <a:off x="539496" y="5492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Ethan.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dishes.</a:t>
            </a:r>
            <a:endParaRPr lang="en-US" altLang="zh-CN" sz="2800" dirty="0"/>
          </a:p>
        </p:txBody>
      </p:sp>
      <p:sp>
        <p:nvSpPr>
          <p:cNvPr id="4" name="QC_5_BD.34_2#210859ece.choices?vaa=1&amp;vcp=1&amp;pid=4b03ce4c7&amp;color=0,0,0&amp;vtp=1&amp;vaab=1&amp;bbb=1"/>
          <p:cNvSpPr/>
          <p:nvPr/>
        </p:nvSpPr>
        <p:spPr>
          <a:xfrm>
            <a:off x="539496" y="2465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196465" algn="l"/>
                <a:tab pos="4697730" algn="l"/>
                <a:tab pos="7935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B.washed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endParaRPr lang="en-US" altLang="zh-CN" sz="2800" dirty="0"/>
          </a:p>
        </p:txBody>
      </p:sp>
      <p:sp>
        <p:nvSpPr>
          <p:cNvPr id="3" name="QC_5_AS.1_1#210859ece?vaa=1&amp;vcp=1&amp;pid=4b03ce4c7&amp;color=0,0,0&amp;mp=1&amp;vtp=1&amp;vaab=1&amp;bt=1&amp;bbb=1&amp;hb=1">
            <a:extLst>
              <a:ext uri="{FF2B5EF4-FFF2-40B4-BE49-F238E27FC236}">
                <a16:creationId xmlns:a16="http://schemas.microsoft.com/office/drawing/2014/main" id="{1D7413EC-9C0C-C0C3-2645-A8013DAEBE8D}"/>
              </a:ext>
            </a:extLst>
          </p:cNvPr>
          <p:cNvSpPr/>
          <p:nvPr/>
        </p:nvSpPr>
        <p:spPr>
          <a:xfrm>
            <a:off x="539496" y="30257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句意：——嗨，伊森。我昨晚8点给你打电话，但你没有接。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——抱歉，我当时正在洗碗。</a:t>
            </a:r>
            <a:endParaRPr lang="en-US" altLang="zh-CN" sz="2800" dirty="0"/>
          </a:p>
          <a:p>
            <a:pPr indent="717550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考查动词时态。根据at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night可知，此处指昨晚8点打电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话时伊森正在洗碗。表示过去某一时间点正在做某事，应用过去进行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32_1#5382ad324.blank?vaa=1&amp;vcp=1&amp;pid=4b03ce4c7&amp;color=0,0,0&amp;vpa=8&amp;vtp=1&amp;vaab=1">
            <a:extLst>
              <a:ext uri="{FF2B5EF4-FFF2-40B4-BE49-F238E27FC236}">
                <a16:creationId xmlns:a16="http://schemas.microsoft.com/office/drawing/2014/main" id="{75DD4A52-FCCF-E6AC-83FF-B29CEE55C09D}"/>
              </a:ext>
            </a:extLst>
          </p:cNvPr>
          <p:cNvSpPr/>
          <p:nvPr/>
        </p:nvSpPr>
        <p:spPr>
          <a:xfrm>
            <a:off x="2242089" y="18248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5b27fe5b?vcp=1&amp;pid=44c0325f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32204"/>
            <a:ext cx="1106424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87f9d88a?vcp=1&amp;pid=4b03ce4c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学习至此，请完成“第31讲备考练习（动词的时态和语态）”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568a2de3.fixed?vcp=1&amp;pid=4c3e5cd6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动词的时态和语态</a:t>
            </a:r>
            <a:endParaRPr lang="en-US" altLang="zh-CN" sz="4000" dirty="0"/>
          </a:p>
        </p:txBody>
      </p:sp>
      <p:sp>
        <p:nvSpPr>
          <p:cNvPr id="3" name="C_4_BD#e568a2de3.fixed?vcp=1&amp;pid=4c3e5cd6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第31讲备考练习（动词的时态和语态）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001e5cd?vcp=1&amp;pid=e568a2de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cf9e9e10a?sp=1&amp;vcp=1&amp;pid=0d001e5c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8_1#386a03bba?vaa=1&amp;vcp=1&amp;pid=0d001e5cd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（2024·江苏扬州·中考题改编）Look!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386a03bba.bracket?vaa=1&amp;vcp=1&amp;pid=0d001e5cd&amp;color=0,0,0&amp;vpa=10&amp;vtp=1&amp;vaab=1"/>
          <p:cNvSpPr/>
          <p:nvPr/>
        </p:nvSpPr>
        <p:spPr>
          <a:xfrm>
            <a:off x="4240180" y="25392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38_2#386a03bba.choices?vaa=1&amp;vcp=1&amp;pid=0d001e5cd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setting</a:t>
            </a:r>
            <a:endParaRPr lang="en-US" altLang="zh-CN" sz="2800" dirty="0"/>
          </a:p>
        </p:txBody>
      </p:sp>
      <p:sp>
        <p:nvSpPr>
          <p:cNvPr id="7" name="QC_6_BD.40_1#7b95bad00?vaa=1&amp;vcp=1&amp;pid=0d001e5cd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Yangtze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41_1#7b95bad00.bracket?vaa=1&amp;vcp=1&amp;pid=0d001e5cd&amp;color=0,0,0&amp;vpa=11&amp;vtp=1&amp;vaab=1"/>
          <p:cNvSpPr/>
          <p:nvPr/>
        </p:nvSpPr>
        <p:spPr>
          <a:xfrm>
            <a:off x="8955628" y="44378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40_2#7b95bad00.choices?vaa=1&amp;vcp=1&amp;pid=0d001e5cd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.knows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ad2721414?vaa=1&amp;vcp=1&amp;pid=0d001e5cd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（2024·江西·中考题改编）Ted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d2721414.bracket?vaa=1&amp;vcp=1&amp;pid=0d001e5cd&amp;color=0,0,0&amp;mp=1&amp;vpa=12&amp;vtp=1&amp;vaab=1"/>
          <p:cNvSpPr/>
          <p:nvPr/>
        </p:nvSpPr>
        <p:spPr>
          <a:xfrm>
            <a:off x="8934100" y="1860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2_2#ad2721414.choices?vaa=1&amp;vcp=1&amp;pid=0d001e5cd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endParaRPr lang="en-US" altLang="zh-CN" sz="2800" dirty="0"/>
          </a:p>
        </p:txBody>
      </p:sp>
      <p:sp>
        <p:nvSpPr>
          <p:cNvPr id="5" name="QC_6_BD.44_1#2700cf846?vaa=1&amp;vcp=1&amp;pid=0d001e5cd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（2024·江苏连云港·中考题改编）As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武术）,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Taijiquan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5_1#2700cf846.bracket?vaa=1&amp;vcp=1&amp;pid=0d001e5cd&amp;color=0,0,0&amp;vpa=13&amp;vtp=1&amp;vaab=1"/>
          <p:cNvSpPr/>
          <p:nvPr/>
        </p:nvSpPr>
        <p:spPr>
          <a:xfrm>
            <a:off x="2782856" y="44050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4_2#2700cf846.choices?vaa=1&amp;vcp=1&amp;pid=0d001e5cd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.spreads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e2bc2279d?vaa=1&amp;vcp=1&amp;pid=0d001e5cd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（2024·河北·中考题改编）Alex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2010.(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2bc2279d.bracket?vaa=1&amp;vcp=1&amp;pid=0d001e5cd&amp;color=0,0,0&amp;mp=1&amp;vpa=14&amp;vtp=1&amp;vaab=1"/>
          <p:cNvSpPr/>
          <p:nvPr/>
        </p:nvSpPr>
        <p:spPr>
          <a:xfrm>
            <a:off x="3550190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6_2#e2bc2279d.choices?vaa=1&amp;vcp=1&amp;pid=0d001e5cd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B.studied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endParaRPr lang="en-US" altLang="zh-CN" sz="2800" dirty="0"/>
          </a:p>
        </p:txBody>
      </p:sp>
      <p:sp>
        <p:nvSpPr>
          <p:cNvPr id="5" name="QC_6_BD.48_1#5fbe2bcfb?vaa=1&amp;vcp=1&amp;pid=0d001e5cd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（2024·河北·中考题改编）I’m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9_1#5fbe2bcfb.bracket?vaa=1&amp;vcp=1&amp;pid=0d001e5cd&amp;color=0,0,0&amp;vpa=15&amp;vtp=1&amp;vaab=1"/>
          <p:cNvSpPr/>
          <p:nvPr/>
        </p:nvSpPr>
        <p:spPr>
          <a:xfrm>
            <a:off x="3116230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8_2#5fbe2bcfb.choices?vaa=1&amp;vcp=1&amp;pid=0d001e5cd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B.ordered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e563b7301?vaa=1&amp;vcp=1&amp;pid=0d001e5cd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563b7301.bracket?vaa=1&amp;vcp=1&amp;pid=0d001e5cd&amp;color=0,0,0&amp;vpa=16&amp;vtp=1&amp;vaab=1"/>
          <p:cNvSpPr/>
          <p:nvPr/>
        </p:nvSpPr>
        <p:spPr>
          <a:xfrm>
            <a:off x="2505614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0_2#e563b7301.choices?vaa=1&amp;vcp=1&amp;pid=0d001e5cd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5" name="QC_6_BD.52_1#444f34b7c?vaa=1&amp;vcp=1&amp;pid=0d001e5cd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（2024·甘肃白银·中考题改编）Tom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444f34b7c.bracket?vaa=1&amp;vcp=1&amp;pid=0d001e5cd&amp;color=0,0,0&amp;vpa=17&amp;vtp=1&amp;vaab=1"/>
          <p:cNvSpPr/>
          <p:nvPr/>
        </p:nvSpPr>
        <p:spPr>
          <a:xfrm>
            <a:off x="2069053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2_2#444f34b7c.choices?vaa=1&amp;vcp=1&amp;pid=0d001e5cd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B.walks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endParaRPr lang="en-US" altLang="zh-CN" sz="2800" dirty="0"/>
          </a:p>
        </p:txBody>
      </p:sp>
      <p:sp>
        <p:nvSpPr>
          <p:cNvPr id="8" name="QC_6_BD.54_1#79694439a?vaa=1&amp;vcp=1&amp;pid=0d001e5cd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55_1#79694439a.bracket?vaa=1&amp;vcp=1&amp;pid=0d001e5cd&amp;color=0,0,0&amp;vpa=18&amp;vtp=1&amp;vaab=1"/>
          <p:cNvSpPr/>
          <p:nvPr/>
        </p:nvSpPr>
        <p:spPr>
          <a:xfrm>
            <a:off x="7742778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4_2#79694439a.choices?vaa=1&amp;vcp=1&amp;pid=0d001e5cd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6984ff0ef?sp=1&amp;vaa=1&amp;vcp=1&amp;pid=0d001e5cd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（2024·四川泸州·中考题改编）—Tom,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高铁）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Chongqing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hopefully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984ff0ef.bracket?vaa=1&amp;vcp=1&amp;pid=0d001e5cd&amp;color=0,0,0&amp;vpa=19&amp;vtp=1&amp;vaab=1"/>
          <p:cNvSpPr/>
          <p:nvPr/>
        </p:nvSpPr>
        <p:spPr>
          <a:xfrm>
            <a:off x="6801389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6_2#6984ff0ef.choices?vaa=1&amp;vcp=1&amp;pid=0d001e5cd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.completes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endParaRPr lang="en-US" altLang="zh-CN" sz="2800" dirty="0"/>
          </a:p>
        </p:txBody>
      </p:sp>
      <p:sp>
        <p:nvSpPr>
          <p:cNvPr id="5" name="QC_6_BD.58_1#7c144fb26?vaa=1&amp;vcp=1&amp;pid=0d001e5cd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（2024·甘肃临夏·中考题改编）Many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9_1#7c144fb26.bracket?vaa=1&amp;vcp=1&amp;pid=0d001e5cd&amp;color=0,0,0&amp;vpa=20&amp;vtp=1&amp;vaab=1"/>
          <p:cNvSpPr/>
          <p:nvPr/>
        </p:nvSpPr>
        <p:spPr>
          <a:xfrm>
            <a:off x="4475702" y="47259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8_2#7c144fb26.choices?vaa=1&amp;vcp=1&amp;pid=0d001e5cd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cf67156ed?sp=1&amp;vaa=1&amp;vcp=1&amp;pid=0d001e5cd&amp;color=0,0,0&amp;mp=1&amp;vtp=1&amp;vaab=1&amp;bt=1&amp;bb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f67156ed.bracket?vaa=1&amp;vcp=1&amp;pid=0d001e5cd&amp;color=0,0,0&amp;mp=1&amp;vpa=21&amp;vtp=1&amp;vaab=1"/>
          <p:cNvSpPr/>
          <p:nvPr/>
        </p:nvSpPr>
        <p:spPr>
          <a:xfrm>
            <a:off x="10028016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0_2#cf67156ed.choices?vaa=1&amp;vcp=1&amp;pid=0d001e5cd&amp;color=0,0,0&amp;vtp=1&amp;vaab=1&amp;bbb=1"/>
          <p:cNvSpPr/>
          <p:nvPr/>
        </p:nvSpPr>
        <p:spPr>
          <a:xfrm>
            <a:off x="539496" y="281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.cooked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endParaRPr lang="en-US" altLang="zh-CN" sz="2800" dirty="0"/>
          </a:p>
        </p:txBody>
      </p:sp>
      <p:sp>
        <p:nvSpPr>
          <p:cNvPr id="5" name="QC_6_BD.62_1#c9c76b616?vaa=1&amp;vcp=1&amp;pid=0d001e5cd&amp;color=0,0,0&amp;vtp=1&amp;vaab=1&amp;bbb=1&amp;hb=1"/>
          <p:cNvSpPr/>
          <p:nvPr/>
        </p:nvSpPr>
        <p:spPr>
          <a:xfrm>
            <a:off x="539496" y="3444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3_1#c9c76b616.bracket?vaa=1&amp;vcp=1&amp;pid=0d001e5cd&amp;color=0,0,0&amp;vpa=22&amp;vtp=1&amp;vaab=1"/>
          <p:cNvSpPr/>
          <p:nvPr/>
        </p:nvSpPr>
        <p:spPr>
          <a:xfrm>
            <a:off x="6590253" y="40788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2_2#c9c76b616.choices?vaa=1&amp;vcp=1&amp;pid=0d001e5cd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c2d0d8192?vaa=1&amp;vcp=1&amp;pid=0d001e5cd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（2024·云南·中考题改编）Chinese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2d0d8192.bracket?vaa=1&amp;vcp=1&amp;pid=0d001e5cd&amp;color=0,0,0&amp;mp=1&amp;vpa=23&amp;vtp=1&amp;vaab=1"/>
          <p:cNvSpPr/>
          <p:nvPr/>
        </p:nvSpPr>
        <p:spPr>
          <a:xfrm>
            <a:off x="5659977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4_2#c2d0d8192.choices?vaa=1&amp;vcp=1&amp;pid=0d001e5cd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endParaRPr lang="en-US" altLang="zh-CN" sz="2800" dirty="0"/>
          </a:p>
        </p:txBody>
      </p:sp>
      <p:sp>
        <p:nvSpPr>
          <p:cNvPr id="5" name="QC_6_BD.66_1#dbb4d5b73?vaa=1&amp;vcp=1&amp;pid=0d001e5cd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（2024·江苏连云港·中考题改编）Robot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7_1#dbb4d5b73.bracket?vaa=1&amp;vcp=1&amp;pid=0d001e5cd&amp;color=0,0,0&amp;vpa=24&amp;vtp=1&amp;vaab=1"/>
          <p:cNvSpPr/>
          <p:nvPr/>
        </p:nvSpPr>
        <p:spPr>
          <a:xfrm>
            <a:off x="8268239" y="40811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6_2#dbb4d5b73.choices?vaa=1&amp;vcp=1&amp;pid=0d001e5cd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5dbfe77a2?sp=1&amp;vaa=1&amp;vcp=1&amp;pid=0d001e5cd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（2024·云南·中考题）—Helen,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dbfe77a2.bracket?vaa=1&amp;vcp=1&amp;pid=0d001e5cd&amp;color=0,0,0&amp;vpa=25&amp;vtp=1&amp;vaab=1"/>
          <p:cNvSpPr/>
          <p:nvPr/>
        </p:nvSpPr>
        <p:spPr>
          <a:xfrm>
            <a:off x="1535653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8_2#5dbfe77a2.choices?vaa=1&amp;vcp=1&amp;pid=0d001e5cd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endParaRPr lang="en-US" altLang="zh-CN" sz="2800" dirty="0"/>
          </a:p>
        </p:txBody>
      </p:sp>
      <p:sp>
        <p:nvSpPr>
          <p:cNvPr id="5" name="QC_6_BD.70_1#0dbcc5b61?vaa=1&amp;vcp=1&amp;pid=0d001e5cd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（2024·甘肃临夏·中考题改编）Mr.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1_1#0dbcc5b61.bracket?vaa=1&amp;vcp=1&amp;pid=0d001e5cd&amp;color=0,0,0&amp;vpa=26&amp;vtp=1&amp;vaab=1"/>
          <p:cNvSpPr/>
          <p:nvPr/>
        </p:nvSpPr>
        <p:spPr>
          <a:xfrm>
            <a:off x="1654714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0_2#0dbcc5b61.choices?vaa=1&amp;vcp=1&amp;pid=0d001e5cd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0fb3ec2.fixed?vcp=1&amp;pid=4c3e5cd6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动词的时态和语态</a:t>
            </a:r>
            <a:endParaRPr lang="en-US" altLang="zh-CN" sz="4000" dirty="0"/>
          </a:p>
        </p:txBody>
      </p:sp>
      <p:sp>
        <p:nvSpPr>
          <p:cNvPr id="3" name="C_4_BD#9c0fb3ec2.fixed?vcp=1&amp;pid=4c3e5cd6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ae549e396?sp=1&amp;vaa=1&amp;vcp=1&amp;pid=0d001e5cd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（2024·甘肃白银·中考题改编）—Oh,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e549e396.bracket?vaa=1&amp;vcp=1&amp;pid=0d001e5cd&amp;color=0,0,0&amp;mp=1&amp;vpa=27&amp;vtp=1&amp;vaab=1"/>
          <p:cNvSpPr/>
          <p:nvPr/>
        </p:nvSpPr>
        <p:spPr>
          <a:xfrm>
            <a:off x="7316375" y="18364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2_2#ae549e396.choices?vaa=1&amp;vcp=1&amp;pid=0d001e5cd&amp;color=0,0,0&amp;vtp=1&amp;vaab=1&amp;bbb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5" name="QC_6_BD.74_1#748d8d6cf?sp=1&amp;vaa=1&amp;vcp=1&amp;pid=0d001e5cd&amp;color=0,0,0&amp;vtp=1&amp;vaab=1&amp;bbb=1&amp;hb=1"/>
          <p:cNvSpPr/>
          <p:nvPr/>
        </p:nvSpPr>
        <p:spPr>
          <a:xfrm>
            <a:off x="539496" y="30997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（2024·四川凉山·中考题）—Do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5_1#748d8d6cf.bracket?vaa=1&amp;vcp=1&amp;pid=0d001e5cd&amp;color=0,0,0&amp;vpa=28&amp;vtp=1&amp;vaab=1"/>
          <p:cNvSpPr/>
          <p:nvPr/>
        </p:nvSpPr>
        <p:spPr>
          <a:xfrm>
            <a:off x="2326228" y="50295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4_2#748d8d6cf.choices?vaa=1&amp;vcp=1&amp;pid=0d001e5cd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6_1#048a82dff?sp=1&amp;vaa=1&amp;vcp=1&amp;pid=0d001e5cd&amp;color=0,0,0&amp;mp=1&amp;vtp=1&amp;vaab=1&amp;bt=1&amp;bb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（2024·四川达州·中考题）—May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48a82dff.bracket?vaa=1&amp;vcp=1&amp;pid=0d001e5cd&amp;color=0,0,0&amp;mp=1&amp;vpa=29&amp;vtp=1&amp;vaab=1"/>
          <p:cNvSpPr/>
          <p:nvPr/>
        </p:nvSpPr>
        <p:spPr>
          <a:xfrm>
            <a:off x="9292875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6_2#048a82dff.choices?vaa=1&amp;vcp=1&amp;pid=0d001e5cd&amp;color=0,0,0&amp;vtp=1&amp;vaab=1&amp;bbb=1"/>
          <p:cNvSpPr/>
          <p:nvPr/>
        </p:nvSpPr>
        <p:spPr>
          <a:xfrm>
            <a:off x="539496" y="281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  <p:sp>
        <p:nvSpPr>
          <p:cNvPr id="5" name="QC_6_BD.78_1#8f1534ae2?vaa=1&amp;vcp=1&amp;pid=0d001e5cd&amp;color=0,0,0&amp;vtp=1&amp;vaab=1&amp;bbb=1&amp;hb=1"/>
          <p:cNvSpPr/>
          <p:nvPr/>
        </p:nvSpPr>
        <p:spPr>
          <a:xfrm>
            <a:off x="539496" y="3444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（2024·天津·中考题改编）Lao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Artist”.(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9_1#8f1534ae2.bracket?vaa=1&amp;vcp=1&amp;pid=0d001e5cd&amp;color=0,0,0&amp;vpa=30&amp;vtp=1&amp;vaab=1"/>
          <p:cNvSpPr/>
          <p:nvPr/>
        </p:nvSpPr>
        <p:spPr>
          <a:xfrm>
            <a:off x="5622893" y="40788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8_2#8f1534ae2.choices?vaa=1&amp;vcp=1&amp;pid=0d001e5cd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.names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B.named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0_1#fa8e2917c?vaa=1&amp;vcp=1&amp;pid=0d001e5cd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（2024·吉林·中考题）Look!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a8e2917c.bracket?vaa=1&amp;vcp=1&amp;pid=0d001e5cd&amp;color=0,0,0&amp;vpa=31&amp;vtp=1&amp;vaab=1"/>
          <p:cNvSpPr/>
          <p:nvPr/>
        </p:nvSpPr>
        <p:spPr>
          <a:xfrm>
            <a:off x="6518244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0_2#fa8e2917c.choices?vaa=1&amp;vcp=1&amp;pid=0d001e5cd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.had</a:t>
            </a:r>
            <a:endParaRPr lang="en-US" altLang="zh-CN" sz="2800" dirty="0"/>
          </a:p>
        </p:txBody>
      </p:sp>
      <p:sp>
        <p:nvSpPr>
          <p:cNvPr id="5" name="QC_6_BD.82_1#84bde5d77?sp=1&amp;vaa=1&amp;vcp=1&amp;pid=0d001e5cd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3_1#84bde5d77.bracket?vaa=1&amp;vcp=1&amp;pid=0d001e5cd&amp;color=0,0,0&amp;vpa=32&amp;vtp=1&amp;vaab=1"/>
          <p:cNvSpPr/>
          <p:nvPr/>
        </p:nvSpPr>
        <p:spPr>
          <a:xfrm>
            <a:off x="5801265" y="4728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2_2#84bde5d77.choices?vaa=1&amp;vcp=1&amp;pid=0d001e5cd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B.solves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fa278e461?sp=1&amp;vaa=1&amp;vcp=1&amp;pid=0d001e5cd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（2024·天津·中考题改编）—Jane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a278e461.bracket?vaa=1&amp;vcp=1&amp;pid=0d001e5cd&amp;color=0,0,0&amp;vpa=33&amp;vtp=1&amp;vaab=1"/>
          <p:cNvSpPr/>
          <p:nvPr/>
        </p:nvSpPr>
        <p:spPr>
          <a:xfrm>
            <a:off x="4193127" y="21719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4_2#fa278e461.choices?vaa=1&amp;vcp=1&amp;pid=0d001e5cd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endParaRPr lang="en-US" altLang="zh-CN" sz="2800" dirty="0"/>
          </a:p>
        </p:txBody>
      </p:sp>
      <p:sp>
        <p:nvSpPr>
          <p:cNvPr id="5" name="QC_6_BD.86_1#55617d0f7?sp=1&amp;vaa=1&amp;vcp=1&amp;pid=0d001e5cd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（2024·四川遂宁·中考题改编）—Tim,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7_1#55617d0f7.bracket?vaa=1&amp;vcp=1&amp;pid=0d001e5cd&amp;color=0,0,0&amp;vpa=34&amp;vtp=1&amp;vaab=1"/>
          <p:cNvSpPr/>
          <p:nvPr/>
        </p:nvSpPr>
        <p:spPr>
          <a:xfrm>
            <a:off x="7162769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6_2#55617d0f7.choices?vaa=1&amp;vcp=1&amp;pid=0d001e5cd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2b4867df?vcp=1&amp;pid=9c0fb3ec2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动词决定句子的结构或句型，它有时态、语态、词形等的变化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一讲要求熟记动词的词形变化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；掌握初中阶段出现的八种时态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，重点掌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握一般现在时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、一般过去时、一般将来时、现在进行时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、过去进行时和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；同时要掌握被动语态的用法。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7194eb8?sp=1&amp;vcp=1&amp;pid=9c0fb3e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一、动词的词形变化</a:t>
            </a:r>
            <a:endParaRPr lang="en-US" altLang="zh-CN" sz="3200" dirty="0"/>
          </a:p>
        </p:txBody>
      </p:sp>
      <p:sp>
        <p:nvSpPr>
          <p:cNvPr id="3" name="P_6_BD#36fd07af6?sp=1&amp;vcp=1&amp;pid=c27194eb8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动词是词形变化最多的一类词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。这些变化是较难掌握而又必须掌握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，主要包括以下几方面的知识：1.第三人称单数形式；2.现在分词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.过去式；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1.第三人称单数形式的构成，见下表：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36fd07af6?colgroup=5,5,9,9&amp;vcp=1&amp;pid=c27194e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141114"/>
              </p:ext>
            </p:extLst>
          </p:nvPr>
        </p:nvGraphicFramePr>
        <p:xfrm>
          <a:off x="539496" y="1745614"/>
          <a:ext cx="11055096" cy="3366771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4432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规则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以“辅音字母+y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”结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变y为i,再加-es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ch等结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第三人称单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F57A6C3-9516-12AB-AC0C-D8B370D32B9D}"/>
              </a:ext>
            </a:extLst>
          </p:cNvPr>
          <p:cNvCxnSpPr/>
          <p:nvPr/>
        </p:nvCxnSpPr>
        <p:spPr>
          <a:xfrm>
            <a:off x="539496" y="1745614"/>
            <a:ext cx="2024661" cy="8313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639CB7D-C8A2-D680-4D03-5CEFE6A95981}"/>
              </a:ext>
            </a:extLst>
          </p:cNvPr>
          <p:cNvCxnSpPr>
            <a:cxnSpLocks/>
          </p:cNvCxnSpPr>
          <p:nvPr/>
        </p:nvCxnSpPr>
        <p:spPr>
          <a:xfrm>
            <a:off x="539496" y="1745614"/>
            <a:ext cx="1007950" cy="16833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fd07af6?sp=1&amp;vcp=1&amp;pid=c27194eb8&amp;color=0,0,0&amp;vtp=1&amp;vaab=1&amp;bt=1&amp;bbb=1"/>
          <p:cNvSpPr/>
          <p:nvPr/>
        </p:nvSpPr>
        <p:spPr>
          <a:xfrm>
            <a:off x="539496" y="13927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2.现在分词的构成，见下表：</a:t>
            </a:r>
            <a:endParaRPr lang="en-US" altLang="zh-CN" sz="2800" dirty="0"/>
          </a:p>
        </p:txBody>
      </p:sp>
      <p:graphicFrame>
        <p:nvGraphicFramePr>
          <p:cNvPr id="10" name="P_6_BD#36fd07af6?colgroup=2,5,5,11,4&amp;vcp=1&amp;pid=c27194eb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927765"/>
              </p:ext>
            </p:extLst>
          </p:nvPr>
        </p:nvGraphicFramePr>
        <p:xfrm>
          <a:off x="539496" y="2078958"/>
          <a:ext cx="11055096" cy="3597942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4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8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88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80591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规则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在词尾加-ing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去掉词尾不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发音的e后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重读闭音节结尾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且末尾只有一个辅音字母时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双写该辅音字母后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改词尾ie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stopping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sitting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C79BD57-7BC5-2B1F-04FE-AEB62C7E8D27}"/>
              </a:ext>
            </a:extLst>
          </p:cNvPr>
          <p:cNvCxnSpPr/>
          <p:nvPr/>
        </p:nvCxnSpPr>
        <p:spPr>
          <a:xfrm>
            <a:off x="539496" y="2078958"/>
            <a:ext cx="1962404" cy="11658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2A36425-C1D3-EDB9-1427-E3027454E2B5}"/>
              </a:ext>
            </a:extLst>
          </p:cNvPr>
          <p:cNvCxnSpPr/>
          <p:nvPr/>
        </p:nvCxnSpPr>
        <p:spPr>
          <a:xfrm>
            <a:off x="539496" y="2078958"/>
            <a:ext cx="1086104" cy="21755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3198</Words>
  <Application>Microsoft Office PowerPoint</Application>
  <PresentationFormat>宽屏</PresentationFormat>
  <Paragraphs>574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2024-11-29T11:42:24Z</dcterms:created>
  <dcterms:modified xsi:type="dcterms:W3CDTF">2025-07-25T08:06:26Z</dcterms:modified>
  <cp:category/>
  <cp:contentStatus/>
</cp:coreProperties>
</file>