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93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5116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b6ef384b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93F9E36-2FB6-4D44-A58D-C9225C010BF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第38讲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状语从句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6ef384b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50866D7-8B0F-4AA8-8B00-6B3FC5BC3D1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9dbf789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a968dfb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656f003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3078c83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9dbf7892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da968dfb2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e656f0037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03078c83e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状语从句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b6ef384b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86EA7DA-761C-4785-AEE7-CB7F02FBF64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9dbf789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a968dfb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656f003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3078c83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9dbf7892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da968dfb2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e656f0037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03078c83e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状语从句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3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2280AAC-5D79-2565-AAD4-E6C84496931C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48793CC-4179-47A4-88E4-BC36076C6FE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B83D834-78D9-4877-BBD1-295A9DF8C5B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9dbf789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a968dfb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656f003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3078c83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9dbf7892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da968dfb2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e656f0037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03078c83e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E478A2D-E36C-4868-BD75-2D34EC6E148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9dbf789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a968dfb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656f003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3078c83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9dbf7892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da968dfb2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e656f0037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03078c83e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5_BD#f21317bb9?colgroup=2,5,6,14&amp;vcp=1&amp;pid=da968dfb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280385"/>
              </p:ext>
            </p:extLst>
          </p:nvPr>
        </p:nvGraphicFramePr>
        <p:xfrm>
          <a:off x="539496" y="1318450"/>
          <a:ext cx="11064240" cy="4938142"/>
        </p:xfrm>
        <a:graphic>
          <a:graphicData uri="http://schemas.openxmlformats.org/drawingml/2006/table">
            <a:tbl>
              <a:tblPr/>
              <a:tblGrid>
                <a:gridCol w="1124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31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目的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状语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回答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for?”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为什么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purpose?”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为什么目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order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could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speaker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better.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little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girl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saved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present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Mother’s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f21317bb9?colgroup=2,5,6,14&amp;vcp=1&amp;pid=da968dfb2&amp;color=0,0,0&amp;vtp=1&amp;vaab=1&amp;bt=1&amp;bbb=1">
            <a:extLst>
              <a:ext uri="{FF2B5EF4-FFF2-40B4-BE49-F238E27FC236}">
                <a16:creationId xmlns:a16="http://schemas.microsoft.com/office/drawing/2014/main" id="{337F558A-1FD8-4284-DCF5-3B4312A524B0}"/>
              </a:ext>
            </a:extLst>
          </p:cNvPr>
          <p:cNvSpPr txBox="1"/>
          <p:nvPr/>
        </p:nvSpPr>
        <p:spPr>
          <a:xfrm>
            <a:off x="10885591" y="61004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5_BD#f21317bb9?colgroup=2,5,6,14&amp;vcp=1&amp;pid=da968dfb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002837"/>
              </p:ext>
            </p:extLst>
          </p:nvPr>
        </p:nvGraphicFramePr>
        <p:xfrm>
          <a:off x="539496" y="1318450"/>
          <a:ext cx="11064240" cy="4938142"/>
        </p:xfrm>
        <a:graphic>
          <a:graphicData uri="http://schemas.openxmlformats.org/drawingml/2006/table">
            <a:tbl>
              <a:tblPr/>
              <a:tblGrid>
                <a:gridCol w="1124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31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目的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状语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回答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for?”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为什么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purpose?”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为什么目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order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spoke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slowly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order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everyone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understand.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arrived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early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that/in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order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train.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f21317bb9?colgroup=2,5,6,14&amp;vcp=1&amp;pid=da968dfb2&amp;color=0,0,0&amp;mp=1&amp;vtp=1&amp;vaab=1&amp;bt=1&amp;bbb=1">
            <a:extLst>
              <a:ext uri="{FF2B5EF4-FFF2-40B4-BE49-F238E27FC236}">
                <a16:creationId xmlns:a16="http://schemas.microsoft.com/office/drawing/2014/main" id="{63F8F9AF-D2F4-9B3F-ACE9-F652B861501E}"/>
              </a:ext>
            </a:extLst>
          </p:cNvPr>
          <p:cNvSpPr txBox="1"/>
          <p:nvPr/>
        </p:nvSpPr>
        <p:spPr>
          <a:xfrm>
            <a:off x="10885591" y="61004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5_BD#f21317bb9?colgroup=2,5,6,14&amp;vcp=1&amp;pid=da968dfb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551125"/>
              </p:ext>
            </p:extLst>
          </p:nvPr>
        </p:nvGraphicFramePr>
        <p:xfrm>
          <a:off x="539496" y="1828736"/>
          <a:ext cx="11064240" cy="3905124"/>
        </p:xfrm>
        <a:graphic>
          <a:graphicData uri="http://schemas.openxmlformats.org/drawingml/2006/table">
            <a:tbl>
              <a:tblPr/>
              <a:tblGrid>
                <a:gridCol w="1124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31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5564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结果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状语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描述结果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weak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walk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joker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laughing.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It’s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chance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shouldn’t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f21317bb9?colgroup=2,5,6,14&amp;vcp=1&amp;pid=da968dfb2&amp;color=0,0,0&amp;vtp=1&amp;vaab=1&amp;bt=1&amp;bbb=1">
            <a:extLst>
              <a:ext uri="{FF2B5EF4-FFF2-40B4-BE49-F238E27FC236}">
                <a16:creationId xmlns:a16="http://schemas.microsoft.com/office/drawing/2014/main" id="{7DEBAED2-756D-D08F-7AFB-D71AE9A10452}"/>
              </a:ext>
            </a:extLst>
          </p:cNvPr>
          <p:cNvSpPr txBox="1"/>
          <p:nvPr/>
        </p:nvSpPr>
        <p:spPr>
          <a:xfrm>
            <a:off x="10885591" y="11203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5_BD#f21317bb9?colgroup=2,5,6,14&amp;vcp=1&amp;pid=da968dfb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654944"/>
              </p:ext>
            </p:extLst>
          </p:nvPr>
        </p:nvGraphicFramePr>
        <p:xfrm>
          <a:off x="539496" y="2103787"/>
          <a:ext cx="11064240" cy="3355023"/>
        </p:xfrm>
        <a:graphic>
          <a:graphicData uri="http://schemas.openxmlformats.org/drawingml/2006/table">
            <a:tbl>
              <a:tblPr/>
              <a:tblGrid>
                <a:gridCol w="1124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31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5463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比较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状语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经常回答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问题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它也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是一种方式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状语从句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walk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faster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Swimming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as/so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exciting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surfing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（is）.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Cycling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exciting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climbing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f21317bb9?colgroup=2,5,6,14&amp;vcp=1&amp;pid=da968dfb2&amp;color=0,0,0&amp;vtp=1&amp;vaab=1&amp;bt=1&amp;bbb=1">
            <a:extLst>
              <a:ext uri="{FF2B5EF4-FFF2-40B4-BE49-F238E27FC236}">
                <a16:creationId xmlns:a16="http://schemas.microsoft.com/office/drawing/2014/main" id="{7752A133-08B5-D403-6330-5E30DC71E836}"/>
              </a:ext>
            </a:extLst>
          </p:cNvPr>
          <p:cNvSpPr txBox="1"/>
          <p:nvPr/>
        </p:nvSpPr>
        <p:spPr>
          <a:xfrm>
            <a:off x="10885591" y="139538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5_BD#f21317bb9?colgroup=2,5,6,14&amp;vcp=1&amp;pid=da968dfb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925509"/>
              </p:ext>
            </p:extLst>
          </p:nvPr>
        </p:nvGraphicFramePr>
        <p:xfrm>
          <a:off x="539496" y="1841436"/>
          <a:ext cx="11064240" cy="3879724"/>
        </p:xfrm>
        <a:graphic>
          <a:graphicData uri="http://schemas.openxmlformats.org/drawingml/2006/table">
            <a:tbl>
              <a:tblPr/>
              <a:tblGrid>
                <a:gridCol w="1124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31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让步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状语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尽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概念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使句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子具有对比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的因素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though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/althoug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/though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matter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Although/Though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money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unhappy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不能用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though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eighty,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looks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strong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healthy.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f21317bb9?colgroup=2,5,6,14&amp;vcp=1&amp;pid=da968dfb2&amp;color=0,0,0&amp;vtp=1&amp;vaab=1&amp;bt=1&amp;bbb=1">
            <a:extLst>
              <a:ext uri="{FF2B5EF4-FFF2-40B4-BE49-F238E27FC236}">
                <a16:creationId xmlns:a16="http://schemas.microsoft.com/office/drawing/2014/main" id="{2DB173EB-63ED-06E8-9C5E-A38711CDD55E}"/>
              </a:ext>
            </a:extLst>
          </p:cNvPr>
          <p:cNvSpPr txBox="1"/>
          <p:nvPr/>
        </p:nvSpPr>
        <p:spPr>
          <a:xfrm>
            <a:off x="10885591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5_BD#f21317bb9?colgroup=2,5,6,14&amp;vcp=1&amp;pid=da968dfb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765355"/>
              </p:ext>
            </p:extLst>
          </p:nvPr>
        </p:nvGraphicFramePr>
        <p:xfrm>
          <a:off x="539496" y="1841436"/>
          <a:ext cx="11064240" cy="3879724"/>
        </p:xfrm>
        <a:graphic>
          <a:graphicData uri="http://schemas.openxmlformats.org/drawingml/2006/table">
            <a:tbl>
              <a:tblPr/>
              <a:tblGrid>
                <a:gridCol w="1124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31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让步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状语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尽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概念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使句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子具有对比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的因素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though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/althoug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/though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matter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happens,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mustn’t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heart.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matter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weather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sports.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f21317bb9?colgroup=2,5,6,14&amp;vcp=1&amp;pid=da968dfb2&amp;color=0,0,0&amp;mp=1&amp;vtp=1&amp;vaab=1&amp;bt=1&amp;bbb=1">
            <a:extLst>
              <a:ext uri="{FF2B5EF4-FFF2-40B4-BE49-F238E27FC236}">
                <a16:creationId xmlns:a16="http://schemas.microsoft.com/office/drawing/2014/main" id="{8E22963C-B721-62D7-0C8D-00FCBE442B75}"/>
              </a:ext>
            </a:extLst>
          </p:cNvPr>
          <p:cNvSpPr txBox="1"/>
          <p:nvPr/>
        </p:nvSpPr>
        <p:spPr>
          <a:xfrm>
            <a:off x="10885591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f21317bb9?vcp=1&amp;pid=da968dfb2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状语从句在使用过程中需注意的是：当主句是一般将来时、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祈使句，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或主句的谓语形式是情态动词加动词原形时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，时间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、条件状语从句的谓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语动词要用一般现在时表示将来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656f0037.fixed?vcp=1&amp;pid=b6ef384b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状语从句</a:t>
            </a:r>
            <a:endParaRPr lang="en-US" altLang="zh-CN" sz="4000" dirty="0"/>
          </a:p>
        </p:txBody>
      </p:sp>
      <p:sp>
        <p:nvSpPr>
          <p:cNvPr id="3" name="C_4_BD#e656f0037.fixed?vcp=1&amp;pid=b6ef384b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典例精析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384f00daf?vaa=1&amp;vcp=1&amp;pid=e656f0037&amp;color=0,0,0&amp;vtp=1&amp;vaab=1&amp;bt=1&amp;bbb=1&amp;hb=1"/>
          <p:cNvSpPr/>
          <p:nvPr/>
        </p:nvSpPr>
        <p:spPr>
          <a:xfrm>
            <a:off x="539496" y="12466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（2024·黑龙江龙东地区·中考）While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visitors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classroom.</a:t>
            </a:r>
            <a:endParaRPr lang="en-US" altLang="zh-CN" sz="2800" dirty="0"/>
          </a:p>
        </p:txBody>
      </p:sp>
      <p:sp>
        <p:nvSpPr>
          <p:cNvPr id="3" name="QC_5_AN.3_1#384f00daf.blank?vaa=1&amp;vcp=1&amp;pid=e656f0037&amp;color=0,0,0&amp;vpa=1&amp;vtp=1&amp;vaab=1"/>
          <p:cNvSpPr/>
          <p:nvPr/>
        </p:nvSpPr>
        <p:spPr>
          <a:xfrm>
            <a:off x="7723728" y="121615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_2#384f00daf.choices?vaa=1&amp;vcp=1&amp;pid=e656f0037&amp;color=0,0,0&amp;vtp=1&amp;vaab=1&amp;bbb=1"/>
          <p:cNvSpPr/>
          <p:nvPr/>
        </p:nvSpPr>
        <p:spPr>
          <a:xfrm>
            <a:off x="539496" y="25137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304453" algn="l"/>
                <a:tab pos="73008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B.sang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singing</a:t>
            </a:r>
            <a:endParaRPr lang="en-US" altLang="zh-CN" sz="2800" dirty="0"/>
          </a:p>
        </p:txBody>
      </p:sp>
      <p:sp>
        <p:nvSpPr>
          <p:cNvPr id="5" name="QC_5_AS.1_1#384f00daf?vaa=1&amp;vcp=1&amp;pid=e656f0037&amp;color=0,0,0&amp;vtp=1&amp;vaab=1&amp;bbb=1&amp;hb=1"/>
          <p:cNvSpPr/>
          <p:nvPr/>
        </p:nvSpPr>
        <p:spPr>
          <a:xfrm>
            <a:off x="539496" y="314318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意为“当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时候”，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引导的时间状语从句多用进行时，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通常与延续性动词连用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。根据came及while引导的时间状语可知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，此外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描述的是过去某时正在进行的动作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，所以应该用过去进行时。句意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：当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我们正在唱一首英文歌时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，一些参观者走进了我们的教室。故答案为A。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f60a7a89a?vaa=1&amp;vcp=1&amp;pid=e656f0037&amp;color=0,0,0&amp;vtp=1&amp;vaab=1&amp;bt=1&amp;bbb=1&amp;hb=1"/>
          <p:cNvSpPr/>
          <p:nvPr/>
        </p:nvSpPr>
        <p:spPr>
          <a:xfrm>
            <a:off x="539496" y="12275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（2024·黑龙江绥化·中考）He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healthier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7_1#f60a7a89a.bracket?vaa=1&amp;vcp=1&amp;pid=e656f0037&amp;color=0,0,0&amp;vpa=2&amp;vtp=1&amp;vaab=1"/>
          <p:cNvSpPr/>
          <p:nvPr/>
        </p:nvSpPr>
        <p:spPr>
          <a:xfrm>
            <a:off x="7476078" y="186194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5_2#f60a7a89a.choices?vaa=1&amp;vcp=1&amp;pid=e656f0037&amp;color=0,0,0&amp;vtp=1&amp;vaab=1&amp;bbb=1"/>
          <p:cNvSpPr/>
          <p:nvPr/>
        </p:nvSpPr>
        <p:spPr>
          <a:xfrm>
            <a:off x="539496" y="24946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199553" algn="l"/>
                <a:tab pos="73262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endParaRPr lang="en-US" altLang="zh-CN" sz="2800" dirty="0"/>
          </a:p>
        </p:txBody>
      </p:sp>
      <p:sp>
        <p:nvSpPr>
          <p:cNvPr id="5" name="QC_5_AS.1_1#f60a7a89a?vaa=1&amp;vcp=1&amp;pid=e656f0037&amp;color=0,0,0&amp;vtp=1&amp;vaab=1&amp;bbb=1&amp;hb=1"/>
          <p:cNvSpPr/>
          <p:nvPr/>
        </p:nvSpPr>
        <p:spPr>
          <a:xfrm>
            <a:off x="539496" y="312413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if引导的条件状语从句，遵循“主将从现”的原则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，即主句用一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般将来时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，从句用一般现在时表示将来。从句的主语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是第三人称单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，所以谓语动词用第三人称单数形式。句意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：如果他在空闲时间做足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够的运动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，他会健康得多。故答案为B。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ef126acc7.fixed?vcp=1&amp;pid=ea4cf00f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ef126acc7.fixed?vcp=1&amp;pid=ea4cf00f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ef126acc7.fixed?vcp=1&amp;pid=ea4cf00f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句法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e3a6bdab0?sp=1&amp;vaa=1&amp;vcp=1&amp;pid=e656f0037&amp;color=0,0,0&amp;vtp=1&amp;vaab=1&amp;bt=1&amp;bbb=1&amp;hb=1"/>
          <p:cNvSpPr/>
          <p:nvPr/>
        </p:nvSpPr>
        <p:spPr>
          <a:xfrm>
            <a:off x="539496" y="796480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（2024·四川遂宁·中考）—Do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started.</a:t>
            </a:r>
            <a:endParaRPr lang="en-US" altLang="zh-CN" sz="2800" dirty="0"/>
          </a:p>
        </p:txBody>
      </p:sp>
      <p:sp>
        <p:nvSpPr>
          <p:cNvPr id="3" name="QC_5_AN.11_1#e3a6bdab0.blank?vaa=1&amp;vcp=1&amp;pid=e656f0037&amp;color=0,0,0&amp;vpa=3&amp;vtp=1&amp;vaab=1"/>
          <p:cNvSpPr/>
          <p:nvPr/>
        </p:nvSpPr>
        <p:spPr>
          <a:xfrm>
            <a:off x="2025491" y="1939100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9_2#e3a6bdab0.choices?vaa=1&amp;vcp=1&amp;pid=e656f0037&amp;color=0,0,0&amp;vtp=1&amp;vaab=1&amp;bbb=1"/>
          <p:cNvSpPr/>
          <p:nvPr/>
        </p:nvSpPr>
        <p:spPr>
          <a:xfrm>
            <a:off x="539496" y="257270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2529840" algn="l"/>
                <a:tab pos="5834380" algn="l"/>
                <a:tab pos="80213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endParaRPr lang="en-US" altLang="zh-CN" sz="2800" dirty="0"/>
          </a:p>
        </p:txBody>
      </p:sp>
      <p:sp>
        <p:nvSpPr>
          <p:cNvPr id="5" name="QC_5_AS.1_1#e3a6bdab0?vaa=1&amp;vcp=1&amp;pid=e656f0037&amp;color=0,0,0&amp;vtp=1&amp;vaab=1&amp;bbb=1&amp;hb=1"/>
          <p:cNvSpPr/>
          <p:nvPr/>
        </p:nvSpPr>
        <p:spPr>
          <a:xfrm>
            <a:off x="539496" y="3151505"/>
            <a:ext cx="11109960" cy="2903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分析句子可知，此处是含since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引导的时间状语从句的复合句，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从句时态用一般过去时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，主句时态应用现在完成时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。现在完成时的结构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“助动词have/has+过去分词”，句中的主语为it，是第三人称单数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，助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动词应用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has。句意：——你了解“一带一路”吗？——是的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，自它提出以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来已经超过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10年了。故答案为D。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3cca9d2a4?sp=1&amp;vaa=1&amp;vcp=1&amp;pid=e656f0037&amp;color=0,0,0&amp;vtp=1&amp;vaab=1&amp;bt=1&amp;bbb=1&amp;hb=1"/>
          <p:cNvSpPr/>
          <p:nvPr/>
        </p:nvSpPr>
        <p:spPr>
          <a:xfrm>
            <a:off x="539496" y="21811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（2023·黑龙江龙东地区·中考）—What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r>
              <a:rPr lang="en-US" altLang="zh-CN" sz="2800" b="0" i="1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Wandering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Ⅱ?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13_2#3cca9d2a4.choices?vaa=1&amp;vcp=1&amp;pid=e656f0037&amp;color=0,0,0&amp;vtp=1&amp;vaab=1&amp;bbb=1"/>
          <p:cNvSpPr/>
          <p:nvPr/>
        </p:nvSpPr>
        <p:spPr>
          <a:xfrm>
            <a:off x="539496" y="40945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01720" algn="l"/>
                <a:tab pos="7292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A.too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；that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.such；that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3cca9d2a4?vaa=1&amp;vcp=1&amp;pid=e656f0037&amp;color=0,0,0&amp;vtp=1&amp;vaab=1&amp;bbb=1&amp;hb=1">
            <a:extLst>
              <a:ext uri="{FF2B5EF4-FFF2-40B4-BE49-F238E27FC236}">
                <a16:creationId xmlns:a16="http://schemas.microsoft.com/office/drawing/2014/main" id="{94B5B6D8-B6CA-E62E-8EF1-37D4D0DD5C23}"/>
              </a:ext>
            </a:extLst>
          </p:cNvPr>
          <p:cNvSpPr/>
          <p:nvPr/>
        </p:nvSpPr>
        <p:spPr>
          <a:xfrm>
            <a:off x="539496" y="122471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本题考查连词的用法。“so+形容词/副词+that从句”意为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以至于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”；“such+a/an+形容词+单数名词+that从句”意为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以至于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”。根据第一设空处后是wonderful可知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，此空处应填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修饰形容词的程度副词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。第二设空处后是一个句子，所以应用“so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that”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。句意：——你觉得新电影《流浪地球2》怎么样？——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它太棒了，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我真的很喜欢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。故答案为B。</a:t>
            </a:r>
            <a:endParaRPr lang="en-US" altLang="zh-CN" sz="2800" dirty="0"/>
          </a:p>
        </p:txBody>
      </p:sp>
      <p:sp>
        <p:nvSpPr>
          <p:cNvPr id="3" name="QC_5_AN.2_1#3cca9d2a4?vaa=1&amp;vcp=1&amp;pid=e656f0037&amp;color=0,0,0&amp;vtp=1&amp;vaab=1&amp;bbb=1">
            <a:extLst>
              <a:ext uri="{FF2B5EF4-FFF2-40B4-BE49-F238E27FC236}">
                <a16:creationId xmlns:a16="http://schemas.microsoft.com/office/drawing/2014/main" id="{B5163CFB-3E82-845C-3B46-4391B2643694}"/>
              </a:ext>
            </a:extLst>
          </p:cNvPr>
          <p:cNvSpPr/>
          <p:nvPr/>
        </p:nvSpPr>
        <p:spPr>
          <a:xfrm>
            <a:off x="539496" y="50662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19499615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_1#8911b1336?sp=1&amp;vaa=1&amp;vcp=1&amp;pid=e656f0037&amp;color=0,0,0&amp;vtp=1&amp;vaab=1&amp;bt=1&amp;bbb=1&amp;hb=1"/>
          <p:cNvSpPr/>
          <p:nvPr/>
        </p:nvSpPr>
        <p:spPr>
          <a:xfrm>
            <a:off x="539496" y="8996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（2022·黑龙江牡丹江、鸡西·中考）—Mike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America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himself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college.</a:t>
            </a:r>
            <a:endParaRPr lang="en-US" altLang="zh-CN" sz="2800" dirty="0"/>
          </a:p>
        </p:txBody>
      </p:sp>
      <p:sp>
        <p:nvSpPr>
          <p:cNvPr id="3" name="QC_5_AN.19_1#8911b1336.blank?vaa=1&amp;vcp=1&amp;pid=e656f0037&amp;color=0,0,0&amp;vpa=5&amp;vtp=1&amp;vaab=1"/>
          <p:cNvSpPr/>
          <p:nvPr/>
        </p:nvSpPr>
        <p:spPr>
          <a:xfrm>
            <a:off x="9846214" y="21436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7_2#8911b1336.choices?vaa=1&amp;vcp=1&amp;pid=e656f0037&amp;color=0,0,0&amp;vtp=1&amp;vaab=1&amp;bbb=1"/>
          <p:cNvSpPr/>
          <p:nvPr/>
        </p:nvSpPr>
        <p:spPr>
          <a:xfrm>
            <a:off x="539496" y="281559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27687" algn="l"/>
                <a:tab pos="79442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attending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attended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.attended</a:t>
            </a:r>
            <a:endParaRPr lang="en-US" altLang="zh-CN" sz="2800" dirty="0"/>
          </a:p>
        </p:txBody>
      </p:sp>
      <p:sp>
        <p:nvSpPr>
          <p:cNvPr id="5" name="QC_5_AS.1_1#8911b1336?vaa=1&amp;vcp=1&amp;pid=e656f0037&amp;color=0,0,0&amp;vtp=1&amp;vaab=1&amp;bbb=1&amp;hb=1"/>
          <p:cNvSpPr/>
          <p:nvPr/>
        </p:nvSpPr>
        <p:spPr>
          <a:xfrm>
            <a:off x="539496" y="34450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本题考查状语从句的时态的用法。since意为“自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”，作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，引导时间状语从句，通常情况下,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从句用一般过去时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，主句用现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在完成时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。句意：——迈克来自美国，但汉语说得很好。——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确实如此。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自从上大学以来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，他就自学了汉语。故答案为C。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2a5dc225?vcp=1&amp;pid=e656f0037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学习至此，请完成第38讲备考练习（第284页）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3078c83e.fixed?vcp=1&amp;pid=b6ef384b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状语从句</a:t>
            </a:r>
            <a:endParaRPr lang="en-US" altLang="zh-CN" sz="4000" dirty="0"/>
          </a:p>
        </p:txBody>
      </p:sp>
      <p:sp>
        <p:nvSpPr>
          <p:cNvPr id="3" name="C_4_BD#03078c83e.fixed?vcp=1&amp;pid=b6ef384bf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第38讲备考练习（状语从句）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6_BD.21_1#9661669a3?sp=1&amp;vaa=1&amp;vcp=1&amp;pid=a8b46b7e7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（2024·黑龙江齐齐哈尔·中考）—How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Qiqihar?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9661669a3.bracket?vaa=1&amp;vcp=1&amp;pid=a8b46b7e7&amp;color=0,0,0&amp;vpa=6&amp;vtp=1&amp;vaab=1"/>
          <p:cNvSpPr/>
          <p:nvPr/>
        </p:nvSpPr>
        <p:spPr>
          <a:xfrm>
            <a:off x="9747789" y="189786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21_2#9661669a3.choices?vaa=1&amp;vcp=1&amp;pid=a8b46b7e7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B.While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.Since</a:t>
            </a:r>
            <a:endParaRPr lang="en-US" altLang="zh-CN" sz="2800" dirty="0"/>
          </a:p>
        </p:txBody>
      </p:sp>
      <p:sp>
        <p:nvSpPr>
          <p:cNvPr id="6" name="QC_6_BD.23_1#edf65c636?sp=1&amp;vaa=1&amp;vcp=1&amp;pid=a8b46b7e7&amp;color=0,0,0&amp;vtp=1&amp;vaab=1&amp;bbb=1&amp;hb=1"/>
          <p:cNvSpPr/>
          <p:nvPr/>
        </p:nvSpPr>
        <p:spPr>
          <a:xfrm>
            <a:off x="539496" y="316913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（2024·安徽·中考改编）—There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task.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24_1#edf65c636.bracket?vaa=1&amp;vcp=1&amp;pid=a8b46b7e7&amp;color=0,0,0&amp;vpa=7&amp;vtp=1&amp;vaab=1"/>
          <p:cNvSpPr/>
          <p:nvPr/>
        </p:nvSpPr>
        <p:spPr>
          <a:xfrm>
            <a:off x="7640670" y="445120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6_BD.23_2#edf65c636.choices?vaa=1&amp;vcp=1&amp;pid=a8b46b7e7&amp;color=0,0,0&amp;vtp=1&amp;vaab=1&amp;bbb=1"/>
          <p:cNvSpPr/>
          <p:nvPr/>
        </p:nvSpPr>
        <p:spPr>
          <a:xfrm>
            <a:off x="539496" y="50917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.before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5_1#e8fbdd9d1?vaa=1&amp;vcp=1&amp;pid=a8b46b7e7&amp;color=0,0,0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（2024·江苏扬州·中考改编）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To-Do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To-Don’t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e8fbdd9d1.bracket?vaa=1&amp;vcp=1&amp;pid=a8b46b7e7&amp;color=0,0,0&amp;vpa=8&amp;vtp=1&amp;vaab=1"/>
          <p:cNvSpPr/>
          <p:nvPr/>
        </p:nvSpPr>
        <p:spPr>
          <a:xfrm>
            <a:off x="7950232" y="21846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5_2#e8fbdd9d1.choices?vaa=1&amp;vcp=1&amp;pid=a8b46b7e7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B.Until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.Unless</a:t>
            </a:r>
            <a:endParaRPr lang="en-US" altLang="zh-CN" sz="2800" dirty="0"/>
          </a:p>
        </p:txBody>
      </p:sp>
      <p:sp>
        <p:nvSpPr>
          <p:cNvPr id="5" name="QC_6_BD.27_1#b2247019f?vaa=1&amp;vcp=1&amp;pid=a8b46b7e7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（2024·吉林·中考）Bob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8_1#b2247019f.bracket?vaa=1&amp;vcp=1&amp;pid=a8b46b7e7&amp;color=0,0,0&amp;vpa=9&amp;vtp=1&amp;vaab=1"/>
          <p:cNvSpPr/>
          <p:nvPr/>
        </p:nvSpPr>
        <p:spPr>
          <a:xfrm>
            <a:off x="7521544" y="40811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27_2#b2247019f.choices?vaa=1&amp;vcp=1&amp;pid=a8b46b7e7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.although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B.because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.unless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9_1#309ae4c92?sp=1&amp;vaa=1&amp;vcp=1&amp;pid=a8b46b7e7&amp;color=0,0,0&amp;vtp=1&amp;vaab=1&amp;bt=1&amp;bbb=1&amp;hb=1"/>
          <p:cNvSpPr/>
          <p:nvPr/>
        </p:nvSpPr>
        <p:spPr>
          <a:xfrm>
            <a:off x="539496" y="554400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（2024·四川乐山·中考）—Do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Guimei,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China”（感动中国人物）?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difficulties,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successfully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college.(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309ae4c92.bracket?vaa=1&amp;vcp=1&amp;pid=a8b46b7e7&amp;color=0,0,0&amp;vpa=10&amp;vtp=1&amp;vaab=1"/>
          <p:cNvSpPr/>
          <p:nvPr/>
        </p:nvSpPr>
        <p:spPr>
          <a:xfrm>
            <a:off x="5679027" y="2335258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9_2#309ae4c92.choices?vaa=1&amp;vcp=1&amp;pid=a8b46b7e7&amp;color=0,0,0&amp;vtp=1&amp;vaab=1&amp;bbb=1"/>
          <p:cNvSpPr/>
          <p:nvPr/>
        </p:nvSpPr>
        <p:spPr>
          <a:xfrm>
            <a:off x="539496" y="290212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.Although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B.Since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.If</a:t>
            </a:r>
            <a:endParaRPr lang="en-US" altLang="zh-CN" sz="2800" dirty="0"/>
          </a:p>
        </p:txBody>
      </p:sp>
      <p:sp>
        <p:nvSpPr>
          <p:cNvPr id="5" name="QC_6_BD.31_1#ceb0a7226?sp=1&amp;vaa=1&amp;vcp=1&amp;pid=a8b46b7e7&amp;color=0,0,0&amp;vtp=1&amp;vaab=1&amp;bbb=1&amp;hb=1"/>
          <p:cNvSpPr/>
          <p:nvPr/>
        </p:nvSpPr>
        <p:spPr>
          <a:xfrm>
            <a:off x="539496" y="3483084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（2023·四川雅安·中考改编）—Lucy,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zongzi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grandma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32_1#ceb0a7226.bracket?vaa=1&amp;vcp=1&amp;pid=a8b46b7e7&amp;color=0,0,0&amp;vpa=11&amp;vtp=1&amp;vaab=1"/>
          <p:cNvSpPr/>
          <p:nvPr/>
        </p:nvSpPr>
        <p:spPr>
          <a:xfrm>
            <a:off x="1221328" y="5263942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31_2#ceb0a7226.choices?vaa=1&amp;vcp=1&amp;pid=a8b46b7e7&amp;color=0,0,0&amp;vtp=1&amp;vaab=1&amp;bbb=1"/>
          <p:cNvSpPr/>
          <p:nvPr/>
        </p:nvSpPr>
        <p:spPr>
          <a:xfrm>
            <a:off x="539496" y="583868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3_1#af0563bbc?vaa=1&amp;vcp=1&amp;pid=a8b46b7e7&amp;color=0,0,0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（2023·天津·中考改编）While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visitors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af0563bbc.bracket?vaa=1&amp;vcp=1&amp;pid=a8b46b7e7&amp;color=0,0,0&amp;vpa=12&amp;vtp=1&amp;vaab=1"/>
          <p:cNvSpPr/>
          <p:nvPr/>
        </p:nvSpPr>
        <p:spPr>
          <a:xfrm>
            <a:off x="4850352" y="21846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3_2#af0563bbc.choices?vaa=1&amp;vcp=1&amp;pid=a8b46b7e7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singing</a:t>
            </a:r>
            <a:endParaRPr lang="en-US" altLang="zh-CN" sz="2800" dirty="0"/>
          </a:p>
        </p:txBody>
      </p:sp>
      <p:sp>
        <p:nvSpPr>
          <p:cNvPr id="5" name="QC_6_BD.35_1#51d2eb8dd?vaa=1&amp;vcp=1&amp;pid=a8b46b7e7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（2023·江苏常州·中考改编）As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rapidly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behind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36_1#51d2eb8dd.bracket?vaa=1&amp;vcp=1&amp;pid=a8b46b7e7&amp;color=0,0,0&amp;vpa=13&amp;vtp=1&amp;vaab=1"/>
          <p:cNvSpPr/>
          <p:nvPr/>
        </p:nvSpPr>
        <p:spPr>
          <a:xfrm>
            <a:off x="9836689" y="408117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35_2#51d2eb8dd.choices?vaa=1&amp;vcp=1&amp;pid=a8b46b7e7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.unless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.though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9dbf7892.fixed?vcp=1&amp;pid=b6ef384b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状语从句</a:t>
            </a:r>
            <a:endParaRPr lang="en-US" altLang="zh-CN" sz="4000" dirty="0"/>
          </a:p>
        </p:txBody>
      </p:sp>
      <p:sp>
        <p:nvSpPr>
          <p:cNvPr id="3" name="C_4_BD#29dbf7892.fixed?vcp=1&amp;pid=b6ef384b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7_1#90d2facd9?sp=1&amp;vaa=1&amp;vcp=1&amp;pid=a8b46b7e7&amp;color=0,0,0&amp;vtp=1&amp;vaab=1&amp;bt=1&amp;bbb=1&amp;hb=1"/>
          <p:cNvSpPr/>
          <p:nvPr/>
        </p:nvSpPr>
        <p:spPr>
          <a:xfrm>
            <a:off x="539496" y="8984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（2023·四川凉山州·中考）—Are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panda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Huahua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Chengdu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Research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chance,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perhaps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90d2facd9.bracket?vaa=1&amp;vcp=1&amp;pid=a8b46b7e7&amp;color=0,0,0&amp;vpa=14&amp;vtp=1&amp;vaab=1"/>
          <p:cNvSpPr/>
          <p:nvPr/>
        </p:nvSpPr>
        <p:spPr>
          <a:xfrm>
            <a:off x="2638076" y="28282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37_2#90d2facd9.choices?vaa=1&amp;vcp=1&amp;pid=a8b46b7e7&amp;color=0,0,0&amp;vtp=1&amp;vaab=1&amp;bbb=1"/>
          <p:cNvSpPr/>
          <p:nvPr/>
        </p:nvSpPr>
        <p:spPr>
          <a:xfrm>
            <a:off x="539496" y="34621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.miss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B.missed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endParaRPr lang="en-US" altLang="zh-CN" sz="2800" dirty="0"/>
          </a:p>
        </p:txBody>
      </p:sp>
      <p:sp>
        <p:nvSpPr>
          <p:cNvPr id="5" name="QC_6_BD.39_1#737c554d0?vaa=1&amp;vcp=1&amp;pid=a8b46b7e7&amp;color=0,0,0&amp;vtp=1&amp;vaab=1&amp;bbb=1&amp;hb=1"/>
          <p:cNvSpPr/>
          <p:nvPr/>
        </p:nvSpPr>
        <p:spPr>
          <a:xfrm>
            <a:off x="539496" y="409159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（2023·湖南岳阳·中考）You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successfully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40_1#737c554d0.bracket?vaa=1&amp;vcp=1&amp;pid=a8b46b7e7&amp;color=0,0,0&amp;vpa=15&amp;vtp=1&amp;vaab=1"/>
          <p:cNvSpPr/>
          <p:nvPr/>
        </p:nvSpPr>
        <p:spPr>
          <a:xfrm>
            <a:off x="6013100" y="472595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39_2#737c554d0.choices?vaa=1&amp;vcp=1&amp;pid=a8b46b7e7&amp;color=0,0,0&amp;vtp=1&amp;vaab=1&amp;bbb=1"/>
          <p:cNvSpPr/>
          <p:nvPr/>
        </p:nvSpPr>
        <p:spPr>
          <a:xfrm>
            <a:off x="539496" y="53607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B.unless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1_1#08aa09fc0?sp=1&amp;vaa=1&amp;vcp=1&amp;pid=a8b46b7e7&amp;color=0,0,0&amp;vtp=1&amp;vaab=1&amp;bt=1&amp;bbb=1&amp;hb=1"/>
          <p:cNvSpPr/>
          <p:nvPr/>
        </p:nvSpPr>
        <p:spPr>
          <a:xfrm>
            <a:off x="539496" y="8898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（2022·黑龙江绥化·中考）—The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heavy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08aa09fc0.bracket?vaa=1&amp;vcp=1&amp;pid=a8b46b7e7&amp;color=0,0,0&amp;vpa=16&amp;vtp=1&amp;vaab=1"/>
          <p:cNvSpPr/>
          <p:nvPr/>
        </p:nvSpPr>
        <p:spPr>
          <a:xfrm>
            <a:off x="5706649" y="21719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41_2#08aa09fc0.choices?vaa=1&amp;vcp=1&amp;pid=a8b46b7e7&amp;color=0,0,0&amp;vtp=1&amp;vaab=1&amp;bbb=1"/>
          <p:cNvSpPr/>
          <p:nvPr/>
        </p:nvSpPr>
        <p:spPr>
          <a:xfrm>
            <a:off x="539496" y="28103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A.such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.too;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5" name="QC_6_BD.43_1#44d0049dc?sp=1&amp;vaa=1&amp;vcp=1&amp;pid=a8b46b7e7&amp;color=0,0,0&amp;vtp=1&amp;vaab=1&amp;bbb=1&amp;hb=1"/>
          <p:cNvSpPr/>
          <p:nvPr/>
        </p:nvSpPr>
        <p:spPr>
          <a:xfrm>
            <a:off x="539496" y="34398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（2022·山东菏泽·中考）—Daddy,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soccer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44_1#44d0049dc.bracket?vaa=1&amp;vcp=1&amp;pid=a8b46b7e7&amp;color=0,0,0&amp;vpa=17&amp;vtp=1&amp;vaab=1"/>
          <p:cNvSpPr/>
          <p:nvPr/>
        </p:nvSpPr>
        <p:spPr>
          <a:xfrm>
            <a:off x="10714640" y="472189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43_2#44d0049dc.choices?vaa=1&amp;vcp=1&amp;pid=a8b46b7e7&amp;color=0,0,0&amp;vtp=1&amp;vaab=1&amp;bbb=1"/>
          <p:cNvSpPr/>
          <p:nvPr/>
        </p:nvSpPr>
        <p:spPr>
          <a:xfrm>
            <a:off x="539496" y="53624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B.since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.unless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5_1#8e6b4fc66?sp=1&amp;vaa=1&amp;vcp=1&amp;pid=a8b46b7e7&amp;color=0,0,0&amp;vtp=1&amp;vaab=1&amp;bt=1&amp;bbb=1&amp;hb=1"/>
          <p:cNvSpPr/>
          <p:nvPr/>
        </p:nvSpPr>
        <p:spPr>
          <a:xfrm>
            <a:off x="539496" y="554400"/>
            <a:ext cx="11109960" cy="2068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（2022·辽宁抚顺·中考改编）—The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TV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Lifelong</a:t>
            </a:r>
            <a:r>
              <a:rPr lang="en-US" altLang="zh-CN" sz="2800" b="0" i="1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Journey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人世间》）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8e6b4fc66.bracket?vaa=1&amp;vcp=1&amp;pid=a8b46b7e7&amp;color=0,0,0&amp;vpa=18&amp;vtp=1&amp;vaab=1"/>
          <p:cNvSpPr/>
          <p:nvPr/>
        </p:nvSpPr>
        <p:spPr>
          <a:xfrm>
            <a:off x="1575339" y="2141900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45_2#8e6b4fc66.choices?vaa=1&amp;vcp=1&amp;pid=a8b46b7e7&amp;color=0,0,0&amp;vtp=1&amp;vaab=1&amp;bbb=1"/>
          <p:cNvSpPr/>
          <p:nvPr/>
        </p:nvSpPr>
        <p:spPr>
          <a:xfrm>
            <a:off x="539496" y="2686222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.until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B.since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.though</a:t>
            </a:r>
            <a:endParaRPr lang="en-US" altLang="zh-CN" sz="2800" dirty="0"/>
          </a:p>
        </p:txBody>
      </p:sp>
      <p:sp>
        <p:nvSpPr>
          <p:cNvPr id="5" name="QC_6_BD.47_1#a57cffc80?vaa=1&amp;vcp=1&amp;pid=a8b46b7e7&amp;color=0,0,0&amp;vtp=1&amp;vaab=1&amp;bbb=1&amp;hb=1"/>
          <p:cNvSpPr/>
          <p:nvPr/>
        </p:nvSpPr>
        <p:spPr>
          <a:xfrm>
            <a:off x="539496" y="3198603"/>
            <a:ext cx="11109960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（2022·江苏徐州·中考改编）Dad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supermarket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shopping.(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a57cffc80.bracket?vaa=1&amp;vcp=1&amp;pid=a8b46b7e7&amp;color=0,0,0&amp;vpa=19&amp;vtp=1&amp;vaab=1"/>
          <p:cNvSpPr/>
          <p:nvPr/>
        </p:nvSpPr>
        <p:spPr>
          <a:xfrm>
            <a:off x="7341139" y="3719303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47_2#a57cffc80.choices?vaa=1&amp;vcp=1&amp;pid=a8b46b7e7&amp;color=0,0,0&amp;vtp=1&amp;vaab=1&amp;bbb=1"/>
          <p:cNvSpPr/>
          <p:nvPr/>
        </p:nvSpPr>
        <p:spPr>
          <a:xfrm>
            <a:off x="539496" y="4269531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.though</a:t>
            </a:r>
            <a:endParaRPr lang="en-US" altLang="zh-CN" sz="2800" dirty="0"/>
          </a:p>
        </p:txBody>
      </p:sp>
      <p:sp>
        <p:nvSpPr>
          <p:cNvPr id="8" name="QC_6_BD.49_1#530c89ec5?vaa=1&amp;vcp=1&amp;pid=a8b46b7e7&amp;color=0,0,0&amp;vtp=1&amp;vaab=1&amp;bbb=1&amp;hb=1"/>
          <p:cNvSpPr/>
          <p:nvPr/>
        </p:nvSpPr>
        <p:spPr>
          <a:xfrm>
            <a:off x="539496" y="4781912"/>
            <a:ext cx="11109960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（2022·辽宁大连·中考改编）The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continued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tired.(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50_1#530c89ec5.bracket?vaa=1&amp;vcp=1&amp;pid=a8b46b7e7&amp;color=0,0,0&amp;vpa=20&amp;vtp=1&amp;vaab=1"/>
          <p:cNvSpPr/>
          <p:nvPr/>
        </p:nvSpPr>
        <p:spPr>
          <a:xfrm>
            <a:off x="5623465" y="5302612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49_2#530c89ec5.choices?vaa=1&amp;vcp=1&amp;pid=a8b46b7e7&amp;color=0,0,0&amp;vtp=1&amp;vaab=1&amp;bbb=1"/>
          <p:cNvSpPr/>
          <p:nvPr/>
        </p:nvSpPr>
        <p:spPr>
          <a:xfrm>
            <a:off x="539496" y="5852840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B.because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.although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1_1#29c8549b4?vaa=1&amp;vcp=1&amp;pid=a8b46b7e7&amp;color=0,0,0&amp;vtp=1&amp;vaab=1&amp;bt=1&amp;bbb=1&amp;hb=1"/>
          <p:cNvSpPr/>
          <p:nvPr/>
        </p:nvSpPr>
        <p:spPr>
          <a:xfrm>
            <a:off x="539496" y="554400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（2022·黑龙江齐齐哈尔·中考）Learning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clearly.(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29c8549b4.bracket?vaa=1&amp;vcp=1&amp;pid=a8b46b7e7&amp;color=0,0,0&amp;vpa=21&amp;vtp=1&amp;vaab=1"/>
          <p:cNvSpPr/>
          <p:nvPr/>
        </p:nvSpPr>
        <p:spPr>
          <a:xfrm>
            <a:off x="7441788" y="1087737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51_2#29c8549b4.choices?vaa=1&amp;vcp=1&amp;pid=a8b46b7e7&amp;color=0,0,0&amp;vtp=1&amp;vaab=1&amp;bbb=1"/>
          <p:cNvSpPr/>
          <p:nvPr/>
        </p:nvSpPr>
        <p:spPr>
          <a:xfrm>
            <a:off x="539496" y="1627233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.Unless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endParaRPr lang="en-US" altLang="zh-CN" sz="2800" dirty="0"/>
          </a:p>
        </p:txBody>
      </p:sp>
      <p:sp>
        <p:nvSpPr>
          <p:cNvPr id="5" name="QC_6_BD.53_1#96b04e084?vaa=1&amp;vcp=1&amp;pid=a8b46b7e7&amp;color=0,0,0&amp;vtp=1&amp;vaab=1&amp;bbb=1&amp;hb=1"/>
          <p:cNvSpPr/>
          <p:nvPr/>
        </p:nvSpPr>
        <p:spPr>
          <a:xfrm>
            <a:off x="539496" y="3252833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（2022·黑龙江龙东地区·中考）It’s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necessary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96b04e084.bracket?vaa=1&amp;vcp=1&amp;pid=a8b46b7e7&amp;color=0,0,0&amp;vpa=22&amp;vtp=1&amp;vaab=1"/>
          <p:cNvSpPr/>
          <p:nvPr/>
        </p:nvSpPr>
        <p:spPr>
          <a:xfrm>
            <a:off x="5418043" y="3786170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53_2#96b04e084.choices?vaa=1&amp;vcp=1&amp;pid=a8b46b7e7&amp;color=0,0,0&amp;vtp=1&amp;vaab=1&amp;bbb=1"/>
          <p:cNvSpPr/>
          <p:nvPr/>
        </p:nvSpPr>
        <p:spPr>
          <a:xfrm>
            <a:off x="539496" y="4345858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.unless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B.although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.as</a:t>
            </a:r>
            <a:endParaRPr lang="en-US" altLang="zh-CN" sz="2800" dirty="0"/>
          </a:p>
        </p:txBody>
      </p:sp>
      <p:sp>
        <p:nvSpPr>
          <p:cNvPr id="8" name="QC_6_BD.55_1#d6284dd18?vaa=1&amp;vcp=1&amp;pid=a8b46b7e7&amp;color=0,0,0&amp;vtp=1&amp;vaab=1&amp;bbb=1&amp;hb=1"/>
          <p:cNvSpPr/>
          <p:nvPr/>
        </p:nvSpPr>
        <p:spPr>
          <a:xfrm>
            <a:off x="539496" y="4874052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（2022·辽宁营口·中考改编）My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56_1#d6284dd18.bracket?vaa=1&amp;vcp=1&amp;pid=a8b46b7e7&amp;color=0,0,0&amp;vpa=23&amp;vtp=1&amp;vaab=1"/>
          <p:cNvSpPr/>
          <p:nvPr/>
        </p:nvSpPr>
        <p:spPr>
          <a:xfrm>
            <a:off x="7258589" y="5407389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55_2#d6284dd18.choices?vaa=1&amp;vcp=1&amp;pid=a8b46b7e7&amp;color=0,0,0&amp;vtp=1&amp;vaab=1&amp;bbb=1"/>
          <p:cNvSpPr/>
          <p:nvPr/>
        </p:nvSpPr>
        <p:spPr>
          <a:xfrm>
            <a:off x="539496" y="5967077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.although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B.until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7_1#f8ad43ad6?vaa=1&amp;vcp=1&amp;pid=a8b46b7e7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（2022·海南·中考）According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temperature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f8ad43ad6.bracket?vaa=1&amp;vcp=1&amp;pid=a8b46b7e7&amp;color=0,0,0&amp;vpa=24&amp;vtp=1&amp;vaab=1"/>
          <p:cNvSpPr/>
          <p:nvPr/>
        </p:nvSpPr>
        <p:spPr>
          <a:xfrm>
            <a:off x="10216103" y="11887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57_2#f8ad43ad6.choices?vaa=1&amp;vcp=1&amp;pid=a8b46b7e7&amp;color=0,0,0&amp;vtp=1&amp;vaab=1&amp;bbb=1"/>
          <p:cNvSpPr/>
          <p:nvPr/>
        </p:nvSpPr>
        <p:spPr>
          <a:xfrm>
            <a:off x="539496" y="1829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1053" algn="l"/>
                <a:tab pos="75929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.before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B.though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.unless</a:t>
            </a:r>
            <a:endParaRPr lang="en-US" altLang="zh-CN" sz="2800" dirty="0"/>
          </a:p>
        </p:txBody>
      </p:sp>
      <p:sp>
        <p:nvSpPr>
          <p:cNvPr id="5" name="QC_6_BD.59_1#424d54952?sp=1&amp;vaa=1&amp;vcp=1&amp;pid=a8b46b7e7&amp;color=0,0,0&amp;vtp=1&amp;vaab=1&amp;bbb=1&amp;hb=1"/>
          <p:cNvSpPr/>
          <p:nvPr/>
        </p:nvSpPr>
        <p:spPr>
          <a:xfrm>
            <a:off x="539496" y="245908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（2022·贵州铜仁·中考改编）—Your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60_1#424d54952.bracket?vaa=1&amp;vcp=1&amp;pid=a8b46b7e7&amp;color=0,0,0&amp;vpa=25&amp;vtp=1&amp;vaab=1"/>
          <p:cNvSpPr/>
          <p:nvPr/>
        </p:nvSpPr>
        <p:spPr>
          <a:xfrm>
            <a:off x="2742153" y="374114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59_2#424d54952.choices?vaa=1&amp;vcp=1&amp;pid=a8b46b7e7&amp;color=0,0,0&amp;vtp=1&amp;vaab=1&amp;bbb=1"/>
          <p:cNvSpPr/>
          <p:nvPr/>
        </p:nvSpPr>
        <p:spPr>
          <a:xfrm>
            <a:off x="539496" y="438948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5d09c985f?vcp=1&amp;pid=29dbf7892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952" y="914400"/>
            <a:ext cx="10671048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a968dfb2.fixed?vcp=1&amp;pid=b6ef384b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状语从句</a:t>
            </a:r>
            <a:endParaRPr lang="en-US" altLang="zh-CN" sz="4000" dirty="0"/>
          </a:p>
        </p:txBody>
      </p:sp>
      <p:sp>
        <p:nvSpPr>
          <p:cNvPr id="3" name="C_4_BD#da968dfb2.fixed?vcp=1&amp;pid=b6ef384b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f21317bb9?vcp=1&amp;pid=da968dfb2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状语从句不仅是初中英语学习的重点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，而且也是每年中考必考的内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容之一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。从历年全国各地中考英语试题对状语从句的考查内容来看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，考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查点主要集中在引导状语从句的连词和状语从句的时态两方面。状语从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句分为时间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、原因、条件、比较、目的、结果和让步等类型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。现归纳举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5_BD#f21317bb9?colgroup=2,5,6,14&amp;vcp=1&amp;pid=da968dfb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7678380"/>
              </p:ext>
            </p:extLst>
          </p:nvPr>
        </p:nvGraphicFramePr>
        <p:xfrm>
          <a:off x="539496" y="637984"/>
          <a:ext cx="11064240" cy="5582032"/>
        </p:xfrm>
        <a:graphic>
          <a:graphicData uri="http://schemas.openxmlformats.org/drawingml/2006/table">
            <a:tbl>
              <a:tblPr/>
              <a:tblGrid>
                <a:gridCol w="1124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31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247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时间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状语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一般回答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“When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?”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after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before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while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until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/till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whenever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clothes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After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married,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Joan’s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life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changed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lot.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While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writing,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wife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cooking.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Whenever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we’re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trouble,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until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return.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5_BD#f21317bb9?colgroup=2,5,6,14&amp;vcp=1&amp;pid=da968dfb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1140669"/>
              </p:ext>
            </p:extLst>
          </p:nvPr>
        </p:nvGraphicFramePr>
        <p:xfrm>
          <a:off x="539496" y="1828736"/>
          <a:ext cx="11064240" cy="3905124"/>
        </p:xfrm>
        <a:graphic>
          <a:graphicData uri="http://schemas.openxmlformats.org/drawingml/2006/table">
            <a:tbl>
              <a:tblPr/>
              <a:tblGrid>
                <a:gridCol w="1124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31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5564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原因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状语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一般回答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既然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young.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expensive,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afford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Since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answer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else.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f21317bb9?colgroup=2,5,6,14&amp;vcp=1&amp;pid=da968dfb2&amp;color=0,0,0&amp;vtp=1&amp;vaab=1&amp;bt=1&amp;bbb=1">
            <a:extLst>
              <a:ext uri="{FF2B5EF4-FFF2-40B4-BE49-F238E27FC236}">
                <a16:creationId xmlns:a16="http://schemas.microsoft.com/office/drawing/2014/main" id="{69485CC2-EB10-F79E-0F10-A6069222E632}"/>
              </a:ext>
            </a:extLst>
          </p:cNvPr>
          <p:cNvSpPr txBox="1"/>
          <p:nvPr/>
        </p:nvSpPr>
        <p:spPr>
          <a:xfrm>
            <a:off x="10885591" y="11203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5_BD#f21317bb9?colgroup=2,5,6,14&amp;vcp=1&amp;pid=da968dfb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121732"/>
              </p:ext>
            </p:extLst>
          </p:nvPr>
        </p:nvGraphicFramePr>
        <p:xfrm>
          <a:off x="539496" y="2112454"/>
          <a:ext cx="11064240" cy="3337688"/>
        </p:xfrm>
        <a:graphic>
          <a:graphicData uri="http://schemas.openxmlformats.org/drawingml/2006/table">
            <a:tbl>
              <a:tblPr/>
              <a:tblGrid>
                <a:gridCol w="1124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31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2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条件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状语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表示条件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初中阶段只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讨论真实条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件句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if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unless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除非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之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有时相当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I’ll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rains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tomorrow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Unless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hard,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pass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exam.=If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doesn’t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exam.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f21317bb9?colgroup=2,5,6,14&amp;vcp=1&amp;pid=da968dfb2&amp;color=0,0,0&amp;vtp=1&amp;vaab=1&amp;bt=1&amp;bbb=1">
            <a:extLst>
              <a:ext uri="{FF2B5EF4-FFF2-40B4-BE49-F238E27FC236}">
                <a16:creationId xmlns:a16="http://schemas.microsoft.com/office/drawing/2014/main" id="{C283EE04-BDE6-9B7D-B507-CC2B0A794EEB}"/>
              </a:ext>
            </a:extLst>
          </p:cNvPr>
          <p:cNvSpPr txBox="1"/>
          <p:nvPr/>
        </p:nvSpPr>
        <p:spPr>
          <a:xfrm>
            <a:off x="10885591" y="14040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2028</Words>
  <Application>Microsoft Office PowerPoint</Application>
  <PresentationFormat>宽屏</PresentationFormat>
  <Paragraphs>392</Paragraphs>
  <Slides>34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 (正文)</vt:lpstr>
      <vt:lpstr>华文隶书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5</cp:revision>
  <dcterms:created xsi:type="dcterms:W3CDTF">2024-11-19T11:59:08Z</dcterms:created>
  <dcterms:modified xsi:type="dcterms:W3CDTF">2025-07-25T08:39:45Z</dcterms:modified>
  <cp:category/>
  <cp:contentStatus/>
</cp:coreProperties>
</file>