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91" r:id="rId3"/>
    <p:sldId id="411" r:id="rId5"/>
    <p:sldId id="759" r:id="rId6"/>
    <p:sldId id="713" r:id="rId7"/>
    <p:sldId id="778" r:id="rId8"/>
    <p:sldId id="762" r:id="rId9"/>
    <p:sldId id="771" r:id="rId10"/>
    <p:sldId id="772" r:id="rId11"/>
    <p:sldId id="794" r:id="rId12"/>
    <p:sldId id="773" r:id="rId13"/>
    <p:sldId id="774" r:id="rId14"/>
    <p:sldId id="775" r:id="rId15"/>
    <p:sldId id="776" r:id="rId16"/>
    <p:sldId id="777" r:id="rId17"/>
    <p:sldId id="779" r:id="rId18"/>
    <p:sldId id="780" r:id="rId19"/>
    <p:sldId id="781" r:id="rId20"/>
    <p:sldId id="782" r:id="rId21"/>
    <p:sldId id="783" r:id="rId22"/>
    <p:sldId id="784" r:id="rId23"/>
    <p:sldId id="761" r:id="rId24"/>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2" autoAdjust="0"/>
    <p:restoredTop sz="86449" autoAdjust="0"/>
  </p:normalViewPr>
  <p:slideViewPr>
    <p:cSldViewPr showGuides="1">
      <p:cViewPr varScale="1">
        <p:scale>
          <a:sx n="131" d="100"/>
          <a:sy n="131" d="100"/>
        </p:scale>
        <p:origin x="1176" y="114"/>
      </p:cViewPr>
      <p:guideLst>
        <p:guide orient="horz" pos="1706"/>
        <p:guide pos="2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64"/>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endParaRPr lang="zh-CN" altLang="zh-CN" sz="1200"/>
          </a:p>
          <a:p>
            <a:pPr>
              <a:spcBef>
                <a:spcPct val="30000"/>
              </a:spcBef>
              <a:defRPr/>
            </a:pPr>
            <a:r>
              <a:rPr lang="zh-CN" altLang="zh-CN" sz="1200"/>
              <a:t>第二级</a:t>
            </a:r>
            <a:endParaRPr lang="zh-CN" altLang="zh-CN" sz="1200"/>
          </a:p>
          <a:p>
            <a:pPr>
              <a:spcBef>
                <a:spcPct val="30000"/>
              </a:spcBef>
              <a:defRPr/>
            </a:pPr>
            <a:r>
              <a:rPr lang="zh-CN" altLang="zh-CN" sz="1200"/>
              <a:t>第三级</a:t>
            </a:r>
            <a:endParaRPr lang="zh-CN" altLang="zh-CN" sz="1200"/>
          </a:p>
          <a:p>
            <a:pPr>
              <a:spcBef>
                <a:spcPct val="30000"/>
              </a:spcBef>
              <a:defRPr/>
            </a:pPr>
            <a:r>
              <a:rPr lang="zh-CN" altLang="zh-CN" sz="1200"/>
              <a:t>第四级</a:t>
            </a:r>
            <a:endParaRPr lang="zh-CN" altLang="zh-CN" sz="1200"/>
          </a:p>
          <a:p>
            <a:pPr>
              <a:spcBef>
                <a:spcPct val="30000"/>
              </a:spcBef>
              <a:defRPr/>
            </a:pPr>
            <a:r>
              <a:rPr lang="zh-CN" altLang="zh-CN" sz="1200"/>
              <a:t>第五级</a:t>
            </a:r>
            <a:endParaRPr lang="zh-CN" altLang="zh-CN" sz="1200"/>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1075" y="2067560"/>
            <a:ext cx="7182485" cy="876935"/>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任务二 汽车进气压力传感器的应用</a:t>
            </a:r>
            <a:endPar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2701925" y="1347470"/>
            <a:ext cx="3740785"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项目六 压力传感器的应用</a:t>
            </a:r>
            <a:endParaRPr lang="zh-CN"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467360" y="1059815"/>
            <a:ext cx="6532245" cy="365188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rPr lang="zh-CN" altLang="en-US"/>
              <a:t>当前汽车上主要采用</a:t>
            </a:r>
            <a:r>
              <a:rPr lang="en-US" altLang="zh-CN">
                <a:sym typeface="+mn-ea"/>
              </a:rPr>
              <a:t>半导体压阻效应式压力传感器</a:t>
            </a:r>
            <a:r>
              <a:rPr lang="zh-CN" altLang="en-US">
                <a:sym typeface="+mn-ea"/>
              </a:rPr>
              <a:t>，下面主要讲解</a:t>
            </a:r>
            <a:r>
              <a:rPr lang="zh-CN">
                <a:sym typeface="+mn-ea"/>
              </a:rPr>
              <a:t>其</a:t>
            </a:r>
            <a:r>
              <a:rPr lang="zh-CN" altLang="en-US">
                <a:sym typeface="+mn-ea"/>
              </a:rPr>
              <a:t>结构和原理。</a:t>
            </a:r>
            <a:endParaRPr lang="en-US" altLang="zh-CN"/>
          </a:p>
          <a:p>
            <a:pPr marL="0" indent="0" latinLnBrk="0">
              <a:lnSpc>
                <a:spcPct val="150000"/>
              </a:lnSpc>
              <a:buFont typeface="Wingdings" panose="05000000000000000000" charset="0"/>
              <a:buNone/>
            </a:pPr>
            <a:r>
              <a:rPr lang="en-US" altLang="zh-CN"/>
              <a:t>    1.压阻效应</a:t>
            </a:r>
            <a:r>
              <a:rPr lang="zh-CN" altLang="en-US"/>
              <a:t>：单晶硅材料受到应力作用后,其电阻发生明显变化的现象。</a:t>
            </a:r>
            <a:endParaRPr lang="zh-CN" altLang="en-US"/>
          </a:p>
          <a:p>
            <a:pPr marL="0" indent="0" latinLnBrk="0">
              <a:lnSpc>
                <a:spcPct val="150000"/>
              </a:lnSpc>
              <a:buFont typeface="Wingdings" panose="05000000000000000000" charset="0"/>
              <a:buNone/>
            </a:pPr>
            <a:r>
              <a:rPr lang="zh-CN" altLang="en-US"/>
              <a:t> </a:t>
            </a:r>
            <a:r>
              <a:rPr lang="en-US" altLang="zh-CN"/>
              <a:t>   2.</a:t>
            </a:r>
            <a:r>
              <a:rPr lang="zh-CN" altLang="en-US">
                <a:sym typeface="+mn-ea"/>
              </a:rPr>
              <a:t>制造技术：</a:t>
            </a:r>
            <a:r>
              <a:rPr lang="en-US" altLang="zh-CN"/>
              <a:t>利用半</a:t>
            </a:r>
            <a:r>
              <a:rPr lang="zh-CN" altLang="en-US"/>
              <a:t>导体硅的压阻效应和微电子技术制成</a:t>
            </a:r>
            <a:r>
              <a:rPr lang="en-US" altLang="zh-CN">
                <a:sym typeface="+mn-ea"/>
              </a:rPr>
              <a:t>半导体压阻效应式压力传感器</a:t>
            </a:r>
            <a:r>
              <a:rPr lang="zh-CN" altLang="en-US"/>
              <a:t>。</a:t>
            </a:r>
            <a:endParaRPr lang="zh-CN" altLang="en-US"/>
          </a:p>
          <a:p>
            <a:pPr marL="0" indent="0" latinLnBrk="0">
              <a:lnSpc>
                <a:spcPct val="150000"/>
              </a:lnSpc>
              <a:buFont typeface="Wingdings" panose="05000000000000000000" charset="0"/>
              <a:buNone/>
            </a:pPr>
            <a:r>
              <a:rPr lang="zh-CN" altLang="en-US"/>
              <a:t> </a:t>
            </a:r>
            <a:r>
              <a:rPr lang="en-US" altLang="zh-CN"/>
              <a:t>   3.</a:t>
            </a:r>
            <a:r>
              <a:rPr lang="en-US" altLang="zh-CN">
                <a:sym typeface="+mn-ea"/>
              </a:rPr>
              <a:t>半导体压阻效应式压力传感器</a:t>
            </a:r>
            <a:r>
              <a:rPr lang="zh-CN" altLang="en-US"/>
              <a:t>优点：具有灵敏度高、动态响</a:t>
            </a:r>
            <a:r>
              <a:rPr lang="en-US" altLang="zh-CN"/>
              <a:t>应好、易于微型化和集成化等优点,因此被广泛应用。</a:t>
            </a:r>
            <a:endParaRPr lang="en-US" altLang="zh-CN"/>
          </a:p>
          <a:p>
            <a:pPr marL="0" indent="0" latinLnBrk="0">
              <a:lnSpc>
                <a:spcPct val="150000"/>
              </a:lnSpc>
              <a:buFont typeface="Wingdings" panose="05000000000000000000" charset="0"/>
              <a:buNone/>
            </a:pPr>
            <a:r>
              <a:rPr lang="en-US" altLang="zh-CN"/>
              <a:t>   </a:t>
            </a:r>
            <a:endParaRPr lang="zh-CN" altLang="en-US"/>
          </a:p>
        </p:txBody>
      </p:sp>
      <p:sp>
        <p:nvSpPr>
          <p:cNvPr id="6" name="文本框 5"/>
          <p:cNvSpPr txBox="1"/>
          <p:nvPr/>
        </p:nvSpPr>
        <p:spPr>
          <a:xfrm>
            <a:off x="251460" y="763270"/>
            <a:ext cx="4572000" cy="368300"/>
          </a:xfrm>
          <a:prstGeom prst="rect">
            <a:avLst/>
          </a:prstGeom>
          <a:noFill/>
        </p:spPr>
        <p:txBody>
          <a:bodyPr wrap="square" rtlCol="0" anchor="t">
            <a:spAutoFit/>
          </a:bodyPr>
          <a:p>
            <a:r>
              <a:rPr lang="zh-CN" altLang="en-US" b="1"/>
              <a:t>（四）汽车进气压力传感器结构</a:t>
            </a:r>
            <a:endParaRPr lang="zh-CN" altLang="en-US" b="1"/>
          </a:p>
        </p:txBody>
      </p:sp>
      <p:pic>
        <p:nvPicPr>
          <p:cNvPr id="8" name="图片 7" descr="图6-2-2 汽车进气压力传感器外观"/>
          <p:cNvPicPr>
            <a:picLocks noChangeAspect="1"/>
          </p:cNvPicPr>
          <p:nvPr>
            <p:custDataLst>
              <p:tags r:id="rId1"/>
            </p:custDataLst>
          </p:nvPr>
        </p:nvPicPr>
        <p:blipFill>
          <a:blip r:embed="rId2"/>
          <a:srcRect l="3183" t="24626" r="8154"/>
          <a:stretch>
            <a:fillRect/>
          </a:stretch>
        </p:blipFill>
        <p:spPr>
          <a:xfrm>
            <a:off x="7020560" y="1995805"/>
            <a:ext cx="2016125" cy="137668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539115" y="1059815"/>
            <a:ext cx="8051800" cy="97599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4.</a:t>
            </a:r>
            <a:r>
              <a:rPr lang="en-US" altLang="zh-CN">
                <a:sym typeface="+mn-ea"/>
              </a:rPr>
              <a:t>半导体压阻效应式传感器</a:t>
            </a:r>
            <a:r>
              <a:rPr lang="en-US" altLang="zh-CN"/>
              <a:t>结构</a:t>
            </a:r>
            <a:r>
              <a:rPr lang="zh-CN" altLang="en-US"/>
              <a:t>：主要由硅膜片、真空室、混合集成电路、真空管、线束插头和壳体组成</a:t>
            </a:r>
            <a:endParaRPr lang="zh-CN" altLang="en-US"/>
          </a:p>
        </p:txBody>
      </p:sp>
      <p:sp>
        <p:nvSpPr>
          <p:cNvPr id="6" name="文本框 5"/>
          <p:cNvSpPr txBox="1"/>
          <p:nvPr/>
        </p:nvSpPr>
        <p:spPr>
          <a:xfrm>
            <a:off x="251460" y="763270"/>
            <a:ext cx="4572000" cy="368300"/>
          </a:xfrm>
          <a:prstGeom prst="rect">
            <a:avLst/>
          </a:prstGeom>
          <a:noFill/>
        </p:spPr>
        <p:txBody>
          <a:bodyPr wrap="square" rtlCol="0" anchor="t">
            <a:spAutoFit/>
          </a:bodyPr>
          <a:p>
            <a:r>
              <a:rPr lang="zh-CN" altLang="en-US" b="1"/>
              <a:t>（四）汽车进气压力传感器结构</a:t>
            </a:r>
            <a:endParaRPr lang="zh-CN" altLang="en-US" b="1"/>
          </a:p>
        </p:txBody>
      </p:sp>
      <p:pic>
        <p:nvPicPr>
          <p:cNvPr id="7" name="图片 6"/>
          <p:cNvPicPr>
            <a:picLocks noChangeAspect="1"/>
          </p:cNvPicPr>
          <p:nvPr/>
        </p:nvPicPr>
        <p:blipFill>
          <a:blip r:embed="rId1"/>
          <a:stretch>
            <a:fillRect/>
          </a:stretch>
        </p:blipFill>
        <p:spPr>
          <a:xfrm>
            <a:off x="2699385" y="2035810"/>
            <a:ext cx="3384550" cy="274193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167640" y="988060"/>
            <a:ext cx="8589645" cy="2178050"/>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半导体压阻效应式压力传感器工作时,硅膜片一面通真空室,另一面接进气歧管。</a:t>
            </a:r>
            <a:endParaRPr lang="en-US" altLang="zh-CN"/>
          </a:p>
          <a:p>
            <a:pPr marL="0" indent="0" latinLnBrk="0">
              <a:lnSpc>
                <a:spcPct val="150000"/>
              </a:lnSpc>
              <a:buFont typeface="Wingdings" panose="05000000000000000000" charset="0"/>
              <a:buNone/>
            </a:pPr>
            <a:r>
              <a:rPr lang="en-US" altLang="zh-CN"/>
              <a:t>       </a:t>
            </a:r>
            <a:r>
              <a:rPr lang="zh-CN" altLang="en-US"/>
              <a:t>在进气歧管压力的作用下,硅膜片产生应力,应变电阻的电阻率发生变化从而引起电阻值的变化,惠斯通电桥上原来一样的电阻值的平衡被打破。</a:t>
            </a:r>
            <a:endParaRPr lang="zh-CN" altLang="en-US"/>
          </a:p>
          <a:p>
            <a:pPr marL="0" indent="0" latinLnBrk="0">
              <a:lnSpc>
                <a:spcPct val="150000"/>
              </a:lnSpc>
              <a:buFont typeface="Wingdings" panose="05000000000000000000" charset="0"/>
              <a:buNone/>
            </a:pPr>
            <a:r>
              <a:rPr lang="zh-CN" altLang="en-US"/>
              <a:t> </a:t>
            </a:r>
            <a:r>
              <a:rPr lang="en-US" altLang="zh-CN"/>
              <a:t>      </a:t>
            </a:r>
            <a:r>
              <a:rPr lang="zh-CN" altLang="en-US"/>
              <a:t>当在电桥输入端输入一定的电压或电流时,电桥的输出端就可以得到变化的信号电压或信号电流。 根据信号电压或信号电流的大小,就可以计算出进气歧管压力值。</a:t>
            </a:r>
            <a:endParaRPr lang="zh-CN" altLang="en-US"/>
          </a:p>
        </p:txBody>
      </p:sp>
      <p:sp>
        <p:nvSpPr>
          <p:cNvPr id="6" name="文本框 5"/>
          <p:cNvSpPr txBox="1"/>
          <p:nvPr/>
        </p:nvSpPr>
        <p:spPr>
          <a:xfrm>
            <a:off x="251460" y="691515"/>
            <a:ext cx="4572000" cy="368300"/>
          </a:xfrm>
          <a:prstGeom prst="rect">
            <a:avLst/>
          </a:prstGeom>
          <a:noFill/>
        </p:spPr>
        <p:txBody>
          <a:bodyPr wrap="square" rtlCol="0" anchor="t">
            <a:spAutoFit/>
          </a:bodyPr>
          <a:p>
            <a:r>
              <a:rPr lang="zh-CN" altLang="en-US" b="1"/>
              <a:t>（五）汽车进气压力传感器原理</a:t>
            </a:r>
            <a:endParaRPr lang="zh-CN" altLang="en-US" b="1"/>
          </a:p>
        </p:txBody>
      </p:sp>
      <p:pic>
        <p:nvPicPr>
          <p:cNvPr id="2" name="图片 1" descr="图6-2-4 进气压力传感器测量原理"/>
          <p:cNvPicPr>
            <a:picLocks noChangeAspect="1"/>
          </p:cNvPicPr>
          <p:nvPr>
            <p:custDataLst>
              <p:tags r:id="rId1"/>
            </p:custDataLst>
          </p:nvPr>
        </p:nvPicPr>
        <p:blipFill>
          <a:blip r:embed="rId2"/>
          <a:stretch>
            <a:fillRect/>
          </a:stretch>
        </p:blipFill>
        <p:spPr>
          <a:xfrm>
            <a:off x="250825" y="3095625"/>
            <a:ext cx="4679315" cy="2047875"/>
          </a:xfrm>
          <a:prstGeom prst="rect">
            <a:avLst/>
          </a:prstGeom>
        </p:spPr>
      </p:pic>
      <p:pic>
        <p:nvPicPr>
          <p:cNvPr id="8" name="图片 7" descr="图6-3-5 膜片上的4个电阻和惠斯通电桥2"/>
          <p:cNvPicPr>
            <a:picLocks noChangeAspect="1"/>
          </p:cNvPicPr>
          <p:nvPr/>
        </p:nvPicPr>
        <p:blipFill>
          <a:blip r:embed="rId3"/>
          <a:stretch>
            <a:fillRect/>
          </a:stretch>
        </p:blipFill>
        <p:spPr>
          <a:xfrm>
            <a:off x="5289550" y="3147695"/>
            <a:ext cx="3576955" cy="1995805"/>
          </a:xfrm>
          <a:prstGeom prst="rect">
            <a:avLst/>
          </a:prstGeom>
        </p:spPr>
      </p:pic>
      <p:sp>
        <p:nvSpPr>
          <p:cNvPr id="7" name="文本框 6"/>
          <p:cNvSpPr txBox="1"/>
          <p:nvPr/>
        </p:nvSpPr>
        <p:spPr>
          <a:xfrm>
            <a:off x="6083935" y="3291840"/>
            <a:ext cx="1392555" cy="368300"/>
          </a:xfrm>
          <a:prstGeom prst="rect">
            <a:avLst/>
          </a:prstGeom>
          <a:noFill/>
        </p:spPr>
        <p:txBody>
          <a:bodyPr wrap="square" rtlCol="0">
            <a:spAutoFit/>
          </a:bodyPr>
          <a:p>
            <a:r>
              <a:rPr lang="zh-CN" altLang="en-US">
                <a:sym typeface="+mn-ea"/>
              </a:rPr>
              <a:t>惠斯通电桥</a:t>
            </a: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539115" y="963930"/>
            <a:ext cx="8051800" cy="1823720"/>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实验表明,</a:t>
            </a:r>
            <a:r>
              <a:rPr lang="zh-CN" altLang="en-US"/>
              <a:t>当发动机节气门开度增大,进气流量增大,进气歧管压力升高,硅膜片应力增大,应变电阻阻值的变化量增大,电桥输出的电压升高,同时经集成电路进行比例放大后,传感器输入电控单元(ECU)的信号电压升高;反之,传感器输入电控单元的信号电压降低。</a:t>
            </a:r>
            <a:endParaRPr lang="zh-CN" altLang="en-US"/>
          </a:p>
        </p:txBody>
      </p:sp>
      <p:sp>
        <p:nvSpPr>
          <p:cNvPr id="6" name="文本框 5"/>
          <p:cNvSpPr txBox="1"/>
          <p:nvPr/>
        </p:nvSpPr>
        <p:spPr>
          <a:xfrm>
            <a:off x="251460" y="661035"/>
            <a:ext cx="4572000" cy="368300"/>
          </a:xfrm>
          <a:prstGeom prst="rect">
            <a:avLst/>
          </a:prstGeom>
          <a:noFill/>
        </p:spPr>
        <p:txBody>
          <a:bodyPr wrap="square" rtlCol="0" anchor="t">
            <a:spAutoFit/>
          </a:bodyPr>
          <a:p>
            <a:r>
              <a:rPr lang="zh-CN" altLang="en-US" b="1"/>
              <a:t>（五）汽车进气压力传感器原理</a:t>
            </a:r>
            <a:endParaRPr lang="zh-CN" altLang="en-US" b="1"/>
          </a:p>
        </p:txBody>
      </p:sp>
      <p:pic>
        <p:nvPicPr>
          <p:cNvPr id="2" name="图片 1" descr="图6-2-4 进气压力传感器测量原理"/>
          <p:cNvPicPr>
            <a:picLocks noChangeAspect="1"/>
          </p:cNvPicPr>
          <p:nvPr/>
        </p:nvPicPr>
        <p:blipFill>
          <a:blip r:embed="rId1"/>
          <a:stretch>
            <a:fillRect/>
          </a:stretch>
        </p:blipFill>
        <p:spPr>
          <a:xfrm>
            <a:off x="2195830" y="2644140"/>
            <a:ext cx="5092700" cy="222821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539115" y="963930"/>
            <a:ext cx="8051800" cy="109283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t>大多数进气压力传感器为三线式传感器,三个端子分别是 5 V 电源端子、信号电压端子和地线端子。 进气压力传感器的信号电压一般为 0.45 ~ 4.8 V。 </a:t>
            </a:r>
          </a:p>
        </p:txBody>
      </p:sp>
      <p:sp>
        <p:nvSpPr>
          <p:cNvPr id="6" name="文本框 5"/>
          <p:cNvSpPr txBox="1"/>
          <p:nvPr/>
        </p:nvSpPr>
        <p:spPr>
          <a:xfrm>
            <a:off x="251460" y="661035"/>
            <a:ext cx="4572000" cy="368300"/>
          </a:xfrm>
          <a:prstGeom prst="rect">
            <a:avLst/>
          </a:prstGeom>
          <a:noFill/>
        </p:spPr>
        <p:txBody>
          <a:bodyPr wrap="square" rtlCol="0" anchor="t">
            <a:spAutoFit/>
          </a:bodyPr>
          <a:p>
            <a:r>
              <a:rPr lang="zh-CN" altLang="en-US" b="1"/>
              <a:t>（六）汽车进气压力传感器电路</a:t>
            </a:r>
            <a:endParaRPr lang="zh-CN" altLang="en-US" b="1"/>
          </a:p>
        </p:txBody>
      </p:sp>
      <p:pic>
        <p:nvPicPr>
          <p:cNvPr id="8" name="图片 7" descr="图6-2-5 进气压力传感器电路图"/>
          <p:cNvPicPr>
            <a:picLocks noChangeAspect="1"/>
          </p:cNvPicPr>
          <p:nvPr/>
        </p:nvPicPr>
        <p:blipFill>
          <a:blip r:embed="rId1"/>
          <a:srcRect t="12278" b="11607"/>
          <a:stretch>
            <a:fillRect/>
          </a:stretch>
        </p:blipFill>
        <p:spPr>
          <a:xfrm>
            <a:off x="1547495" y="1924050"/>
            <a:ext cx="6356350" cy="298577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
        <p:nvSpPr>
          <p:cNvPr id="5" name="文本框 4"/>
          <p:cNvSpPr txBox="1"/>
          <p:nvPr/>
        </p:nvSpPr>
        <p:spPr>
          <a:xfrm>
            <a:off x="349885" y="771525"/>
            <a:ext cx="4521200" cy="3991610"/>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rPr lang="zh-CN" altLang="en-US" b="1">
                <a:sym typeface="+mn-ea"/>
              </a:rPr>
              <a:t>步骤 1:准备以下工具</a:t>
            </a:r>
            <a:r>
              <a:rPr lang="en-US" altLang="zh-CN" b="1">
                <a:sym typeface="+mn-ea"/>
              </a:rPr>
              <a:t>:</a:t>
            </a:r>
            <a:r>
              <a:rPr lang="zh-CN" altLang="en-US" b="1">
                <a:sym typeface="+mn-ea"/>
              </a:rPr>
              <a:t>进气压力传感器 1 个、多用电表 1 个、手动真空泵 1 个、导线</a:t>
            </a:r>
            <a:r>
              <a:rPr lang="en-US" altLang="zh-CN" b="1">
                <a:sym typeface="+mn-ea"/>
              </a:rPr>
              <a:t>3</a:t>
            </a:r>
            <a:r>
              <a:rPr lang="zh-CN" altLang="en-US" b="1">
                <a:sym typeface="+mn-ea"/>
              </a:rPr>
              <a:t>根、直流电源(5 V 电源)1 个、示波器 1 个。 将各元件按图连接。</a:t>
            </a:r>
            <a:endParaRPr lang="zh-CN" altLang="en-US" b="1">
              <a:sym typeface="+mn-ea"/>
            </a:endParaRPr>
          </a:p>
          <a:p>
            <a:pPr marL="0" indent="0" latinLnBrk="0">
              <a:lnSpc>
                <a:spcPct val="150000"/>
              </a:lnSpc>
              <a:buFont typeface="Wingdings" panose="05000000000000000000" charset="0"/>
              <a:buNone/>
            </a:pPr>
            <a:endParaRPr lang="zh-CN" altLang="en-US" b="1">
              <a:sym typeface="+mn-ea"/>
            </a:endParaRPr>
          </a:p>
          <a:p>
            <a:pPr marL="0" indent="0" latinLnBrk="0">
              <a:lnSpc>
                <a:spcPct val="150000"/>
              </a:lnSpc>
              <a:buFont typeface="Wingdings" panose="05000000000000000000" charset="0"/>
              <a:buNone/>
            </a:pPr>
            <a:r>
              <a:rPr lang="en-US" altLang="zh-CN" sz="1800" b="1"/>
              <a:t>       </a:t>
            </a:r>
            <a:r>
              <a:rPr lang="zh-CN" altLang="en-US" sz="1800" b="1"/>
              <a:t>步骤 2:在进气压力传感器上连接一个手动真空泵。</a:t>
            </a:r>
            <a:endParaRPr lang="zh-CN" altLang="en-US" sz="1800" b="1"/>
          </a:p>
        </p:txBody>
      </p:sp>
      <p:pic>
        <p:nvPicPr>
          <p:cNvPr id="2" name="图片 1" descr="图6-2-6 进气压力传感器电路图"/>
          <p:cNvPicPr>
            <a:picLocks noChangeAspect="1"/>
          </p:cNvPicPr>
          <p:nvPr/>
        </p:nvPicPr>
        <p:blipFill>
          <a:blip r:embed="rId1"/>
          <a:stretch>
            <a:fillRect/>
          </a:stretch>
        </p:blipFill>
        <p:spPr>
          <a:xfrm>
            <a:off x="5003800" y="771525"/>
            <a:ext cx="3779520" cy="387604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
        <p:nvSpPr>
          <p:cNvPr id="5" name="文本框 4"/>
          <p:cNvSpPr txBox="1"/>
          <p:nvPr/>
        </p:nvSpPr>
        <p:spPr>
          <a:xfrm>
            <a:off x="349885" y="771525"/>
            <a:ext cx="8369935" cy="1009650"/>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t>步骤 3:用多用电表测量进气压力传感器信号输出端的电压,调节手动真空泵的真空度为 15、25、40、50、65 kPa,并将对应的电压读数记录在表中。</a:t>
            </a:r>
          </a:p>
        </p:txBody>
      </p:sp>
      <p:pic>
        <p:nvPicPr>
          <p:cNvPr id="6" name="图片 5"/>
          <p:cNvPicPr>
            <a:picLocks noChangeAspect="1"/>
          </p:cNvPicPr>
          <p:nvPr>
            <p:custDataLst>
              <p:tags r:id="rId1"/>
            </p:custDataLst>
          </p:nvPr>
        </p:nvPicPr>
        <p:blipFill>
          <a:blip r:embed="rId2"/>
          <a:srcRect l="28891" t="51359" r="25889" b="34650"/>
          <a:stretch>
            <a:fillRect/>
          </a:stretch>
        </p:blipFill>
        <p:spPr>
          <a:xfrm>
            <a:off x="323215" y="2067560"/>
            <a:ext cx="8689975" cy="151257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endParaRPr lang="zh-CN" altLang="en-US" sz="2400" b="1" dirty="0">
              <a:solidFill>
                <a:schemeClr val="accent5">
                  <a:lumMod val="50000"/>
                </a:schemeClr>
              </a:solidFill>
              <a:latin typeface="+mn-ea"/>
              <a:ea typeface="+mn-ea"/>
            </a:endParaRPr>
          </a:p>
        </p:txBody>
      </p:sp>
      <p:sp>
        <p:nvSpPr>
          <p:cNvPr id="5" name="文本框 4"/>
          <p:cNvSpPr txBox="1"/>
          <p:nvPr/>
        </p:nvSpPr>
        <p:spPr>
          <a:xfrm>
            <a:off x="349885" y="771525"/>
            <a:ext cx="8369935" cy="1009650"/>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t>步骤 4:换用示波器测量信号输出端,调节手动真空泵的真空度为 15、25、40、50、65kPa,画出其对应的电压波形图。</a:t>
            </a:r>
          </a:p>
        </p:txBody>
      </p:sp>
      <p:pic>
        <p:nvPicPr>
          <p:cNvPr id="2" name="图片 1"/>
          <p:cNvPicPr>
            <a:picLocks noChangeAspect="1"/>
          </p:cNvPicPr>
          <p:nvPr>
            <p:custDataLst>
              <p:tags r:id="rId1"/>
            </p:custDataLst>
          </p:nvPr>
        </p:nvPicPr>
        <p:blipFill>
          <a:blip r:embed="rId2"/>
          <a:srcRect l="15879" t="35326" r="9982" b="17621"/>
          <a:stretch>
            <a:fillRect/>
          </a:stretch>
        </p:blipFill>
        <p:spPr>
          <a:xfrm>
            <a:off x="755650" y="1851660"/>
            <a:ext cx="8164830" cy="291528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endParaRPr lang="en-US" altLang="zh-CN" sz="2400" dirty="0">
                <a:solidFill>
                  <a:schemeClr val="tx1">
                    <a:lumMod val="65000"/>
                    <a:lumOff val="35000"/>
                  </a:schemeClr>
                </a:solidFill>
                <a:latin typeface="+mj-ea"/>
                <a:ea typeface="+mj-ea"/>
              </a:endParaRP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panose="02010803020104030203"/>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endParaRPr lang="zh-CN" altLang="en-US" sz="2400" b="1" dirty="0">
              <a:solidFill>
                <a:schemeClr val="accent5">
                  <a:lumMod val="50000"/>
                </a:schemeClr>
              </a:solidFill>
              <a:latin typeface="+mn-ea"/>
              <a:ea typeface="+mn-ea"/>
            </a:endParaRPr>
          </a:p>
        </p:txBody>
      </p:sp>
      <p:sp>
        <p:nvSpPr>
          <p:cNvPr id="5" name="文本框 4"/>
          <p:cNvSpPr txBox="1"/>
          <p:nvPr/>
        </p:nvSpPr>
        <p:spPr>
          <a:xfrm>
            <a:off x="395605" y="627380"/>
            <a:ext cx="8369935" cy="4513580"/>
          </a:xfrm>
          <a:prstGeom prst="rect">
            <a:avLst/>
          </a:prstGeom>
          <a:solidFill>
            <a:schemeClr val="bg1"/>
          </a:solidFill>
        </p:spPr>
        <p:txBody>
          <a:bodyPr wrap="square" rtlCol="0" anchor="t">
            <a:noAutofit/>
          </a:bodyPr>
          <a:p>
            <a:pPr marL="0" indent="0" latinLnBrk="0">
              <a:lnSpc>
                <a:spcPct val="150000"/>
              </a:lnSpc>
              <a:buFont typeface="Wingdings" panose="05000000000000000000" charset="0"/>
              <a:buNone/>
            </a:pPr>
            <a:r>
              <a:rPr sz="1600">
                <a:latin typeface="黑体" panose="02010609060101010101" charset="-122"/>
                <a:ea typeface="黑体" panose="02010609060101010101" charset="-122"/>
                <a:cs typeface="黑体" panose="02010609060101010101" charset="-122"/>
              </a:rPr>
              <a:t>1.汽车进气压力传感器装在汽车的什么位置? </a:t>
            </a:r>
            <a:endParaRPr sz="1600">
              <a:latin typeface="黑体" panose="02010609060101010101" charset="-122"/>
              <a:ea typeface="黑体" panose="02010609060101010101" charset="-122"/>
              <a:cs typeface="黑体" panose="02010609060101010101" charset="-122"/>
            </a:endParaRPr>
          </a:p>
          <a:p>
            <a:pPr marL="0" indent="0" latinLnBrk="0">
              <a:lnSpc>
                <a:spcPct val="150000"/>
              </a:lnSpc>
              <a:buFont typeface="Wingdings" panose="05000000000000000000" charset="0"/>
              <a:buNone/>
            </a:pPr>
            <a:r>
              <a:rPr lang="zh-CN" altLang="zh-CN" sz="1600">
                <a:sym typeface="+mn-ea"/>
              </a:rPr>
              <a:t>答：</a:t>
            </a:r>
            <a:r>
              <a:rPr lang="en-US" altLang="zh-CN" sz="1600">
                <a:sym typeface="+mn-ea"/>
              </a:rPr>
              <a:t>汽车进气压力传感器位于节气门后方,通常安</a:t>
            </a:r>
            <a:r>
              <a:rPr lang="zh-CN" altLang="en-US" sz="1600">
                <a:sym typeface="+mn-ea"/>
              </a:rPr>
              <a:t>装在进气歧管上</a:t>
            </a:r>
            <a:endParaRPr lang="zh-CN" altLang="en-US" sz="1600">
              <a:sym typeface="+mn-ea"/>
            </a:endParaRPr>
          </a:p>
          <a:p>
            <a:pPr marL="0" indent="0" latinLnBrk="0">
              <a:lnSpc>
                <a:spcPct val="150000"/>
              </a:lnSpc>
              <a:buFont typeface="Wingdings" panose="05000000000000000000" charset="0"/>
              <a:buNone/>
            </a:pPr>
            <a:r>
              <a:rPr sz="1600">
                <a:latin typeface="黑体" panose="02010609060101010101" charset="-122"/>
                <a:ea typeface="黑体" panose="02010609060101010101" charset="-122"/>
                <a:cs typeface="黑体" panose="02010609060101010101" charset="-122"/>
              </a:rPr>
              <a:t>2.汽车进气压力传感器的作用是什么?</a:t>
            </a:r>
            <a:endParaRPr sz="1600">
              <a:latin typeface="黑体" panose="02010609060101010101" charset="-122"/>
              <a:ea typeface="黑体" panose="02010609060101010101" charset="-122"/>
              <a:cs typeface="黑体" panose="02010609060101010101" charset="-122"/>
            </a:endParaRPr>
          </a:p>
          <a:p>
            <a:pPr marL="0" indent="0" latinLnBrk="0">
              <a:lnSpc>
                <a:spcPct val="150000"/>
              </a:lnSpc>
              <a:buFont typeface="Wingdings" panose="05000000000000000000" charset="0"/>
              <a:buNone/>
            </a:pPr>
            <a:r>
              <a:rPr lang="zh-CN" sz="1600"/>
              <a:t>答：汽车进气压力传感器可以直接检测进气歧管内压力的变化,并转换为电压信号传送给发动机控制单元，主要作用是控制喷油量。</a:t>
            </a:r>
            <a:endParaRPr lang="zh-CN" sz="1600"/>
          </a:p>
          <a:p>
            <a:pPr marL="0" indent="0" latinLnBrk="0">
              <a:lnSpc>
                <a:spcPct val="150000"/>
              </a:lnSpc>
              <a:buFont typeface="Wingdings" panose="05000000000000000000" charset="0"/>
              <a:buNone/>
            </a:pPr>
            <a:r>
              <a:rPr sz="1600">
                <a:latin typeface="黑体" panose="02010609060101010101" charset="-122"/>
                <a:ea typeface="黑体" panose="02010609060101010101" charset="-122"/>
                <a:cs typeface="黑体" panose="02010609060101010101" charset="-122"/>
              </a:rPr>
              <a:t>3.汽车进气压力传感器</a:t>
            </a:r>
            <a:r>
              <a:rPr lang="zh-CN" sz="1600">
                <a:latin typeface="黑体" panose="02010609060101010101" charset="-122"/>
                <a:ea typeface="黑体" panose="02010609060101010101" charset="-122"/>
                <a:cs typeface="黑体" panose="02010609060101010101" charset="-122"/>
              </a:rPr>
              <a:t>主要</a:t>
            </a:r>
            <a:r>
              <a:rPr sz="1600">
                <a:latin typeface="黑体" panose="02010609060101010101" charset="-122"/>
                <a:ea typeface="黑体" panose="02010609060101010101" charset="-122"/>
                <a:cs typeface="黑体" panose="02010609060101010101" charset="-122"/>
              </a:rPr>
              <a:t>采用哪种压力传感器? </a:t>
            </a:r>
            <a:endParaRPr sz="1600"/>
          </a:p>
          <a:p>
            <a:pPr marL="0" indent="0" latinLnBrk="0">
              <a:lnSpc>
                <a:spcPct val="150000"/>
              </a:lnSpc>
              <a:buFont typeface="Wingdings" panose="05000000000000000000" charset="0"/>
              <a:buNone/>
            </a:pPr>
            <a:r>
              <a:rPr lang="zh-CN" sz="1600">
                <a:sym typeface="+mn-ea"/>
              </a:rPr>
              <a:t>答：主要采用半导体压阻效应式压力传感器</a:t>
            </a:r>
            <a:endParaRPr lang="zh-CN" sz="1600">
              <a:sym typeface="+mn-ea"/>
            </a:endParaRPr>
          </a:p>
          <a:p>
            <a:pPr marL="0" indent="0" latinLnBrk="0">
              <a:lnSpc>
                <a:spcPct val="150000"/>
              </a:lnSpc>
              <a:buFont typeface="Wingdings" panose="05000000000000000000" charset="0"/>
              <a:buNone/>
            </a:pPr>
            <a:r>
              <a:rPr sz="1600">
                <a:latin typeface="黑体" panose="02010609060101010101" charset="-122"/>
                <a:ea typeface="黑体" panose="02010609060101010101" charset="-122"/>
                <a:cs typeface="黑体" panose="02010609060101010101" charset="-122"/>
              </a:rPr>
              <a:t>4.汽车进气压力传感器的电路图中有几根线?电压各为多少？</a:t>
            </a:r>
            <a:endParaRPr lang="zh-CN" sz="1600"/>
          </a:p>
          <a:p>
            <a:pPr marL="0" indent="0" latinLnBrk="0">
              <a:lnSpc>
                <a:spcPct val="150000"/>
              </a:lnSpc>
              <a:buFont typeface="Wingdings" panose="05000000000000000000" charset="0"/>
              <a:buNone/>
            </a:pPr>
            <a:r>
              <a:rPr lang="zh-CN" sz="1600">
                <a:sym typeface="+mn-ea"/>
              </a:rPr>
              <a:t>答：有三根线，电源线电压为</a:t>
            </a:r>
            <a:r>
              <a:rPr lang="en-US" altLang="zh-CN" sz="1600">
                <a:sym typeface="+mn-ea"/>
              </a:rPr>
              <a:t>5V</a:t>
            </a:r>
            <a:r>
              <a:rPr lang="zh-CN" altLang="en-US" sz="1600">
                <a:sym typeface="+mn-ea"/>
              </a:rPr>
              <a:t>，信号线电压为</a:t>
            </a:r>
            <a:r>
              <a:rPr lang="en-US" altLang="zh-CN" sz="1600">
                <a:sym typeface="+mn-ea"/>
              </a:rPr>
              <a:t>0.45-4.8V</a:t>
            </a:r>
            <a:r>
              <a:rPr lang="zh-CN" altLang="en-US" sz="1600">
                <a:sym typeface="+mn-ea"/>
              </a:rPr>
              <a:t>，地线为</a:t>
            </a:r>
            <a:r>
              <a:rPr lang="en-US" altLang="zh-CN" sz="1600">
                <a:sym typeface="+mn-ea"/>
              </a:rPr>
              <a:t>0V</a:t>
            </a:r>
            <a:r>
              <a:rPr lang="zh-CN" altLang="en-US" sz="1600">
                <a:sym typeface="+mn-ea"/>
              </a:rPr>
              <a:t>。</a:t>
            </a:r>
            <a:endParaRPr lang="zh-CN" sz="1600"/>
          </a:p>
          <a:p>
            <a:pPr marL="0" indent="0" latinLnBrk="0">
              <a:lnSpc>
                <a:spcPct val="150000"/>
              </a:lnSpc>
              <a:buFont typeface="Wingdings" panose="05000000000000000000" charset="0"/>
              <a:buNone/>
            </a:pPr>
            <a:r>
              <a:rPr sz="1600">
                <a:latin typeface="黑体" panose="02010609060101010101" charset="-122"/>
                <a:ea typeface="黑体" panose="02010609060101010101" charset="-122"/>
                <a:cs typeface="黑体" panose="02010609060101010101" charset="-122"/>
              </a:rPr>
              <a:t>5.</a:t>
            </a:r>
            <a:r>
              <a:rPr sz="1600">
                <a:latin typeface="黑体" panose="02010609060101010101" charset="-122"/>
                <a:ea typeface="黑体" panose="02010609060101010101" charset="-122"/>
                <a:cs typeface="黑体" panose="02010609060101010101" charset="-122"/>
                <a:sym typeface="+mn-ea"/>
              </a:rPr>
              <a:t>发动机节气门开度增大,进气流量增大，传感器输入电控单元(ECU)的信号电压会怎样？</a:t>
            </a:r>
            <a:endParaRPr sz="1600">
              <a:latin typeface="黑体" panose="02010609060101010101" charset="-122"/>
              <a:ea typeface="黑体" panose="02010609060101010101" charset="-122"/>
              <a:cs typeface="黑体" panose="02010609060101010101" charset="-122"/>
              <a:sym typeface="+mn-ea"/>
            </a:endParaRPr>
          </a:p>
          <a:p>
            <a:pPr marL="0" indent="0" latinLnBrk="0">
              <a:lnSpc>
                <a:spcPct val="150000"/>
              </a:lnSpc>
              <a:buFont typeface="Wingdings" panose="05000000000000000000" charset="0"/>
              <a:buNone/>
            </a:pPr>
            <a:r>
              <a:rPr lang="zh-CN" altLang="en-US" sz="1600">
                <a:sym typeface="+mn-ea"/>
              </a:rPr>
              <a:t>答：传感器输入电控单元(ECU)的信号电压会升高。</a:t>
            </a:r>
            <a:endParaRPr lang="zh-CN" altLang="en-US" sz="16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4294967295" end="4294967295"/>
                                            </p:txEl>
                                          </p:spTgt>
                                        </p:tgtEl>
                                        <p:attrNameLst>
                                          <p:attrName>style.visibility</p:attrName>
                                        </p:attrNameLst>
                                      </p:cBhvr>
                                      <p:to>
                                        <p:strVal val="visible"/>
                                      </p:to>
                                    </p:set>
                                    <p:animEffect transition="in" filter="blinds(horizontal)">
                                      <p:cBhvr>
                                        <p:cTn id="7" dur="500"/>
                                        <p:tgtEl>
                                          <p:spTgt spid="5">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linds(horizontal)">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blinds(horizontal)">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blinds(horizontal)">
                                      <p:cBhvr>
                                        <p:cTn id="52" dur="500"/>
                                        <p:tgtEl>
                                          <p:spTgt spid="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blinds(horizontal)">
                                      <p:cBhvr>
                                        <p:cTn id="57"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endParaRPr lang="zh-CN" altLang="en-US" sz="2400" b="1" dirty="0">
              <a:solidFill>
                <a:schemeClr val="accent5">
                  <a:lumMod val="50000"/>
                </a:schemeClr>
              </a:solidFill>
              <a:latin typeface="+mn-ea"/>
              <a:ea typeface="+mn-ea"/>
            </a:endParaRPr>
          </a:p>
        </p:txBody>
      </p:sp>
      <p:sp>
        <p:nvSpPr>
          <p:cNvPr id="2" name="矩形 1"/>
          <p:cNvSpPr/>
          <p:nvPr/>
        </p:nvSpPr>
        <p:spPr>
          <a:xfrm>
            <a:off x="755650" y="3580130"/>
            <a:ext cx="8122920" cy="1168400"/>
          </a:xfrm>
          <a:prstGeom prst="rect">
            <a:avLst/>
          </a:prstGeom>
        </p:spPr>
        <p:txBody>
          <a:bodyPr wrap="square">
            <a:spAutoFit/>
          </a:bodyPr>
          <a:lstStyle/>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关键知识点:进气压力传感器的位置、作用、电路图。</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关键技能点:检测进气压力传感器是否正常。</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676275" y="771525"/>
            <a:ext cx="7855585" cy="2584450"/>
          </a:xfrm>
          <a:prstGeom prst="rect">
            <a:avLst/>
          </a:prstGeom>
          <a:noFill/>
        </p:spPr>
        <p:txBody>
          <a:bodyPr wrap="square" rtlCol="0" anchor="t">
            <a:spAutoFit/>
          </a:bodyPr>
          <a:p>
            <a:pPr>
              <a:lnSpc>
                <a:spcPct val="150000"/>
              </a:lnSpc>
            </a:pPr>
            <a:r>
              <a:rPr lang="en-US" altLang="zh-CN"/>
              <a:t>       </a:t>
            </a:r>
            <a:r>
              <a:rPr lang="zh-CN" altLang="en-US"/>
              <a:t>有车主送一辆汽车到店维修,该车累计行驶约 14 000 km,车主反映该车起步困难,行驶中发动机偶尔熄火,但能正常起动,但低速行驶时加速迟缓,当车速达到 50 km / h 后加速正常,发动机故障灯没有点亮。 接车后维修人员首先连接故障检测仪进行检测,发现进气压力传感器数据流异常,需要进一步检测进气压力传感器。 本任务需要了解进气压力传感器的位置、作用、电路图和检测方法。</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1299210" y="1275715"/>
            <a:ext cx="6969125" cy="3429635"/>
          </a:xfrm>
          <a:prstGeom prst="rect">
            <a:avLst/>
          </a:prstGeom>
          <a:noFill/>
        </p:spPr>
        <p:txBody>
          <a:bodyPr wrap="square" rtlCol="0" anchor="t">
            <a:noAutofit/>
          </a:bodyPr>
          <a:p>
            <a:pPr marL="0" indent="0" latinLnBrk="0">
              <a:lnSpc>
                <a:spcPct val="250000"/>
              </a:lnSpc>
              <a:buFont typeface="Wingdings" panose="05000000000000000000" charset="0"/>
              <a:buNone/>
            </a:pPr>
            <a:r>
              <a:rPr lang="en-US" altLang="zh-CN"/>
              <a:t>1.</a:t>
            </a:r>
            <a:r>
              <a:rPr lang="zh-CN" altLang="en-US"/>
              <a:t>压力传感器的原理：将气体或液体的压力信号转换为电信号。</a:t>
            </a:r>
            <a:endParaRPr lang="zh-CN" altLang="en-US"/>
          </a:p>
          <a:p>
            <a:pPr marL="0" indent="0" latinLnBrk="0">
              <a:lnSpc>
                <a:spcPct val="250000"/>
              </a:lnSpc>
              <a:buFont typeface="Wingdings" panose="05000000000000000000" charset="0"/>
              <a:buNone/>
            </a:pPr>
            <a:r>
              <a:rPr lang="en-US" altLang="zh-CN"/>
              <a:t>2.</a:t>
            </a:r>
            <a:r>
              <a:rPr lang="zh-CN" altLang="en-US"/>
              <a:t>车用压力传感器按结构类型：</a:t>
            </a:r>
            <a:endParaRPr lang="zh-CN" altLang="en-US"/>
          </a:p>
          <a:p>
            <a:pPr marL="0" indent="0" latinLnBrk="0">
              <a:lnSpc>
                <a:spcPct val="250000"/>
              </a:lnSpc>
              <a:buFont typeface="+mj-ea"/>
              <a:buNone/>
            </a:pPr>
            <a:r>
              <a:rPr lang="zh-CN" altLang="en-US">
                <a:sym typeface="+mn-ea"/>
              </a:rPr>
              <a:t>（</a:t>
            </a:r>
            <a:r>
              <a:rPr lang="en-US" altLang="zh-CN">
                <a:sym typeface="+mn-ea"/>
              </a:rPr>
              <a:t>1</a:t>
            </a:r>
            <a:r>
              <a:rPr lang="zh-CN" altLang="en-US">
                <a:sym typeface="+mn-ea"/>
              </a:rPr>
              <a:t>）电阻应变计式</a:t>
            </a:r>
            <a:endParaRPr lang="zh-CN" altLang="en-US"/>
          </a:p>
          <a:p>
            <a:pPr marL="0" indent="0" latinLnBrk="0">
              <a:lnSpc>
                <a:spcPct val="250000"/>
              </a:lnSpc>
              <a:buFont typeface="+mj-ea"/>
              <a:buNone/>
            </a:pPr>
            <a:r>
              <a:rPr lang="zh-CN" altLang="en-US">
                <a:sym typeface="+mn-ea"/>
              </a:rPr>
              <a:t>（</a:t>
            </a:r>
            <a:r>
              <a:rPr lang="en-US" altLang="zh-CN">
                <a:sym typeface="+mn-ea"/>
              </a:rPr>
              <a:t>2</a:t>
            </a:r>
            <a:r>
              <a:rPr lang="zh-CN" altLang="en-US">
                <a:sym typeface="+mn-ea"/>
              </a:rPr>
              <a:t>）半导体压阻效应式</a:t>
            </a:r>
            <a:endParaRPr lang="zh-CN" altLang="en-US"/>
          </a:p>
          <a:p>
            <a:pPr marL="0" indent="0" latinLnBrk="0">
              <a:lnSpc>
                <a:spcPct val="250000"/>
              </a:lnSpc>
              <a:buFont typeface="+mj-ea"/>
              <a:buNone/>
            </a:pPr>
            <a:r>
              <a:rPr lang="zh-CN" altLang="en-US">
                <a:sym typeface="+mn-ea"/>
              </a:rPr>
              <a:t>（</a:t>
            </a:r>
            <a:r>
              <a:rPr lang="en-US" altLang="zh-CN">
                <a:sym typeface="+mn-ea"/>
              </a:rPr>
              <a:t>3</a:t>
            </a:r>
            <a:r>
              <a:rPr lang="zh-CN" altLang="en-US">
                <a:sym typeface="+mn-ea"/>
              </a:rPr>
              <a:t>）电感式(即波纹管与差动变压器组合式)</a:t>
            </a:r>
            <a:endParaRPr lang="zh-CN" altLang="en-US">
              <a:sym typeface="+mn-ea"/>
            </a:endParaRPr>
          </a:p>
          <a:p>
            <a:pPr marL="0" indent="0" latinLnBrk="0">
              <a:lnSpc>
                <a:spcPct val="250000"/>
              </a:lnSpc>
              <a:buFont typeface="Wingdings" panose="05000000000000000000" charset="0"/>
              <a:buNone/>
            </a:pPr>
            <a:endParaRPr lang="zh-CN" altLang="en-US"/>
          </a:p>
          <a:p>
            <a:pPr marL="342900" indent="-342900" latinLnBrk="0">
              <a:lnSpc>
                <a:spcPct val="250000"/>
              </a:lnSpc>
              <a:buFont typeface="Wingdings" panose="05000000000000000000" charset="0"/>
              <a:buChar char="u"/>
            </a:pPr>
            <a:endParaRPr lang="zh-CN" altLang="en-US"/>
          </a:p>
        </p:txBody>
      </p:sp>
      <p:sp>
        <p:nvSpPr>
          <p:cNvPr id="6" name="文本框 5"/>
          <p:cNvSpPr txBox="1"/>
          <p:nvPr/>
        </p:nvSpPr>
        <p:spPr>
          <a:xfrm>
            <a:off x="251460" y="805180"/>
            <a:ext cx="4572000" cy="368300"/>
          </a:xfrm>
          <a:prstGeom prst="rect">
            <a:avLst/>
          </a:prstGeom>
          <a:noFill/>
        </p:spPr>
        <p:txBody>
          <a:bodyPr wrap="square" rtlCol="0" anchor="t">
            <a:spAutoFit/>
          </a:bodyPr>
          <a:p>
            <a:r>
              <a:rPr lang="zh-CN" altLang="en-US" b="1"/>
              <a:t>（一）汽车用压力传感器的功用与类型</a:t>
            </a:r>
            <a:endParaRPr lang="zh-CN" altLang="en-US" b="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683260" y="1243330"/>
            <a:ext cx="7360920" cy="353377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rPr lang="zh-CN" altLang="en-US"/>
              <a:t>在汽车的电控系统中,发动机的进气压力、大气压力、燃油压力、润滑油压力、制动油液压力和变速传动油液压力等都需要进行监测。</a:t>
            </a:r>
            <a:endParaRPr lang="zh-CN" altLang="en-US"/>
          </a:p>
          <a:p>
            <a:pPr marL="0" indent="0" latinLnBrk="0">
              <a:lnSpc>
                <a:spcPct val="150000"/>
              </a:lnSpc>
              <a:buFont typeface="Wingdings" panose="05000000000000000000" charset="0"/>
              <a:buNone/>
            </a:pPr>
            <a:r>
              <a:rPr lang="zh-CN" altLang="en-US"/>
              <a:t> </a:t>
            </a:r>
            <a:r>
              <a:rPr lang="en-US" altLang="zh-CN"/>
              <a:t>    3.</a:t>
            </a:r>
            <a:r>
              <a:rPr lang="zh-CN" altLang="en-US"/>
              <a:t>应用分类：</a:t>
            </a:r>
            <a:endParaRPr lang="zh-CN" altLang="en-US"/>
          </a:p>
          <a:p>
            <a:pPr marL="0" indent="0" latinLnBrk="0">
              <a:lnSpc>
                <a:spcPct val="150000"/>
              </a:lnSpc>
              <a:buFont typeface="Wingdings" panose="05000000000000000000" charset="0"/>
              <a:buNone/>
            </a:pPr>
            <a:r>
              <a:rPr lang="en-US" altLang="zh-CN"/>
              <a:t>    </a:t>
            </a:r>
            <a:r>
              <a:rPr lang="zh-CN" altLang="en-US"/>
              <a:t>（</a:t>
            </a:r>
            <a:r>
              <a:rPr lang="en-US" altLang="zh-CN"/>
              <a:t>1</a:t>
            </a:r>
            <a:r>
              <a:rPr lang="zh-CN" altLang="en-US"/>
              <a:t>）检测压力</a:t>
            </a:r>
            <a:r>
              <a:rPr lang="zh-CN" altLang="en-US">
                <a:solidFill>
                  <a:schemeClr val="tx1"/>
                </a:solidFill>
                <a:effectLst>
                  <a:outerShdw blurRad="38100" dist="19050" dir="2700000" algn="tl" rotWithShape="0">
                    <a:schemeClr val="dk1">
                      <a:alpha val="40000"/>
                    </a:schemeClr>
                  </a:outerShdw>
                </a:effectLst>
              </a:rPr>
              <a:t>较小</a:t>
            </a:r>
            <a:r>
              <a:rPr lang="zh-CN" altLang="en-US"/>
              <a:t>的进气歧管压力和大气压力一般采用半导体压阻效应式压力传感器或电感式压力传感器。</a:t>
            </a:r>
            <a:endParaRPr lang="zh-CN" altLang="en-US"/>
          </a:p>
          <a:p>
            <a:pPr marL="0" indent="0" latinLnBrk="0">
              <a:lnSpc>
                <a:spcPct val="150000"/>
              </a:lnSpc>
              <a:buFont typeface="Wingdings" panose="05000000000000000000" charset="0"/>
              <a:buNone/>
            </a:pPr>
            <a:r>
              <a:rPr lang="en-US" altLang="zh-CN"/>
              <a:t>    </a:t>
            </a:r>
            <a:r>
              <a:rPr lang="zh-CN" altLang="en-US"/>
              <a:t>（</a:t>
            </a:r>
            <a:r>
              <a:rPr lang="en-US" altLang="zh-CN"/>
              <a:t>2</a:t>
            </a:r>
            <a:r>
              <a:rPr lang="zh-CN" altLang="en-US"/>
              <a:t>）检测压力较大的制动油液或变速传动油液压力一般采用电阻应变计式压力传感器。</a:t>
            </a:r>
            <a:endParaRPr lang="zh-CN" altLang="en-US"/>
          </a:p>
        </p:txBody>
      </p:sp>
      <p:sp>
        <p:nvSpPr>
          <p:cNvPr id="6" name="文本框 5"/>
          <p:cNvSpPr txBox="1"/>
          <p:nvPr/>
        </p:nvSpPr>
        <p:spPr>
          <a:xfrm>
            <a:off x="251460" y="805180"/>
            <a:ext cx="4572000" cy="368300"/>
          </a:xfrm>
          <a:prstGeom prst="rect">
            <a:avLst/>
          </a:prstGeom>
          <a:noFill/>
        </p:spPr>
        <p:txBody>
          <a:bodyPr wrap="square" rtlCol="0" anchor="t">
            <a:spAutoFit/>
          </a:bodyPr>
          <a:p>
            <a:r>
              <a:rPr lang="zh-CN" altLang="en-US" b="1"/>
              <a:t>（一）汽车用压力传感器的功用与类型</a:t>
            </a:r>
            <a:endParaRPr lang="zh-CN" altLang="en-US"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467360" y="1564005"/>
            <a:ext cx="4540885" cy="353377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汽车进气压力传感器位于节气门后方,通常安</a:t>
            </a:r>
            <a:r>
              <a:rPr lang="zh-CN" altLang="en-US"/>
              <a:t>装在进气歧管上,如图所示。</a:t>
            </a:r>
            <a:endParaRPr lang="zh-CN" altLang="en-US"/>
          </a:p>
          <a:p>
            <a:pPr marL="0" indent="0" latinLnBrk="0">
              <a:lnSpc>
                <a:spcPct val="150000"/>
              </a:lnSpc>
              <a:buFont typeface="Wingdings" panose="05000000000000000000" charset="0"/>
              <a:buNone/>
            </a:pPr>
            <a:r>
              <a:rPr lang="zh-CN" altLang="en-US"/>
              <a:t> </a:t>
            </a:r>
            <a:r>
              <a:rPr lang="en-US" altLang="zh-CN"/>
              <a:t>     </a:t>
            </a:r>
            <a:r>
              <a:rPr lang="zh-CN" altLang="en-US"/>
              <a:t> 汽车进气压力传感器也称汽车歧管压力传感器或绝对压力传感器。</a:t>
            </a:r>
            <a:endParaRPr lang="zh-CN" altLang="en-US"/>
          </a:p>
        </p:txBody>
      </p:sp>
      <p:sp>
        <p:nvSpPr>
          <p:cNvPr id="6" name="文本框 5"/>
          <p:cNvSpPr txBox="1"/>
          <p:nvPr/>
        </p:nvSpPr>
        <p:spPr>
          <a:xfrm>
            <a:off x="251460" y="805180"/>
            <a:ext cx="4572000" cy="368300"/>
          </a:xfrm>
          <a:prstGeom prst="rect">
            <a:avLst/>
          </a:prstGeom>
          <a:noFill/>
        </p:spPr>
        <p:txBody>
          <a:bodyPr wrap="square" rtlCol="0" anchor="t">
            <a:spAutoFit/>
          </a:bodyPr>
          <a:p>
            <a:r>
              <a:rPr lang="zh-CN" altLang="en-US" b="1"/>
              <a:t>（二）汽车进气压力传感器的位置</a:t>
            </a:r>
            <a:endParaRPr lang="zh-CN" altLang="en-US" b="1"/>
          </a:p>
        </p:txBody>
      </p:sp>
      <p:pic>
        <p:nvPicPr>
          <p:cNvPr id="7" name="图片 6" descr="图6-2-1 汽车进气压力传感器安装在进气歧管上"/>
          <p:cNvPicPr>
            <a:picLocks noChangeAspect="1"/>
          </p:cNvPicPr>
          <p:nvPr/>
        </p:nvPicPr>
        <p:blipFill>
          <a:blip r:embed="rId1"/>
          <a:stretch>
            <a:fillRect/>
          </a:stretch>
        </p:blipFill>
        <p:spPr>
          <a:xfrm>
            <a:off x="5939790" y="843915"/>
            <a:ext cx="2692400" cy="359029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endParaRPr lang="zh-CN" altLang="en-US" sz="2400" b="1" dirty="0">
              <a:solidFill>
                <a:schemeClr val="accent5">
                  <a:lumMod val="50000"/>
                </a:schemeClr>
              </a:solidFill>
              <a:latin typeface="+mn-ea"/>
              <a:ea typeface="+mn-ea"/>
            </a:endParaRPr>
          </a:p>
        </p:txBody>
      </p:sp>
      <p:sp>
        <p:nvSpPr>
          <p:cNvPr id="5" name="文本框 4"/>
          <p:cNvSpPr txBox="1"/>
          <p:nvPr/>
        </p:nvSpPr>
        <p:spPr>
          <a:xfrm>
            <a:off x="467360" y="1173480"/>
            <a:ext cx="8411845" cy="3785235"/>
          </a:xfrm>
          <a:prstGeom prst="rect">
            <a:avLst/>
          </a:prstGeom>
          <a:noFill/>
        </p:spPr>
        <p:txBody>
          <a:bodyPr wrap="square" rtlCol="0" anchor="t">
            <a:noAutofit/>
          </a:bodyPr>
          <a:p>
            <a:pPr marL="0" indent="0" latinLnBrk="0">
              <a:lnSpc>
                <a:spcPct val="150000"/>
              </a:lnSpc>
              <a:buFont typeface="Wingdings" panose="05000000000000000000" charset="0"/>
              <a:buNone/>
            </a:pPr>
            <a:r>
              <a:rPr lang="en-US" altLang="zh-CN"/>
              <a:t>       </a:t>
            </a:r>
            <a:r>
              <a:rPr lang="zh-CN" altLang="en-US"/>
              <a:t>汽车进气压力传感器可以直接检测进气歧管内压力的变化,并转换为电压信号传送给发动机控制单元，起到以下作用：</a:t>
            </a:r>
            <a:endParaRPr lang="zh-CN" altLang="en-US"/>
          </a:p>
          <a:p>
            <a:pPr marL="0" indent="0" latinLnBrk="0">
              <a:lnSpc>
                <a:spcPct val="150000"/>
              </a:lnSpc>
              <a:buFont typeface="Wingdings" panose="05000000000000000000" charset="0"/>
              <a:buNone/>
            </a:pPr>
            <a:r>
              <a:rPr lang="en-US" altLang="zh-CN"/>
              <a:t>    </a:t>
            </a:r>
            <a:r>
              <a:rPr lang="zh-CN" altLang="en-US"/>
              <a:t>（</a:t>
            </a:r>
            <a:r>
              <a:rPr lang="en-US" altLang="zh-CN"/>
              <a:t>1</a:t>
            </a:r>
            <a:r>
              <a:rPr lang="zh-CN" altLang="en-US"/>
              <a:t>）检测发动机负荷</a:t>
            </a:r>
            <a:endParaRPr lang="zh-CN" altLang="en-US"/>
          </a:p>
          <a:p>
            <a:pPr marL="0" indent="0" latinLnBrk="0">
              <a:lnSpc>
                <a:spcPct val="150000"/>
              </a:lnSpc>
              <a:buFont typeface="Wingdings" panose="05000000000000000000" charset="0"/>
              <a:buNone/>
            </a:pPr>
            <a:r>
              <a:rPr lang="en-US" altLang="zh-CN">
                <a:sym typeface="+mn-ea"/>
              </a:rPr>
              <a:t>    </a:t>
            </a:r>
            <a:r>
              <a:rPr lang="zh-CN" altLang="en-US">
                <a:sym typeface="+mn-ea"/>
              </a:rPr>
              <a:t>（</a:t>
            </a:r>
            <a:r>
              <a:rPr lang="zh-CN" altLang="en-US"/>
              <a:t>2</a:t>
            </a:r>
            <a:r>
              <a:rPr lang="zh-CN" altLang="en-US">
                <a:sym typeface="+mn-ea"/>
              </a:rPr>
              <a:t>）</a:t>
            </a:r>
            <a:r>
              <a:rPr lang="zh-CN" altLang="en-US"/>
              <a:t>计算海拔高度</a:t>
            </a:r>
            <a:endParaRPr lang="zh-CN" altLang="en-US"/>
          </a:p>
          <a:p>
            <a:pPr marL="0" indent="0" latinLnBrk="0">
              <a:lnSpc>
                <a:spcPct val="150000"/>
              </a:lnSpc>
              <a:buFont typeface="Wingdings" panose="05000000000000000000" charset="0"/>
              <a:buNone/>
            </a:pPr>
            <a:r>
              <a:rPr lang="en-US" altLang="zh-CN">
                <a:sym typeface="+mn-ea"/>
              </a:rPr>
              <a:t>    </a:t>
            </a:r>
            <a:r>
              <a:rPr lang="zh-CN" altLang="en-US">
                <a:sym typeface="+mn-ea"/>
              </a:rPr>
              <a:t>（</a:t>
            </a:r>
            <a:r>
              <a:rPr lang="zh-CN" altLang="en-US"/>
              <a:t>3</a:t>
            </a:r>
            <a:r>
              <a:rPr lang="zh-CN" altLang="en-US">
                <a:sym typeface="+mn-ea"/>
              </a:rPr>
              <a:t>）</a:t>
            </a:r>
            <a:r>
              <a:rPr lang="zh-CN" altLang="en-US"/>
              <a:t>监测废气再循环系统</a:t>
            </a:r>
            <a:endParaRPr lang="zh-CN" altLang="en-US"/>
          </a:p>
          <a:p>
            <a:pPr marL="0" indent="0" latinLnBrk="0">
              <a:lnSpc>
                <a:spcPct val="150000"/>
              </a:lnSpc>
              <a:buFont typeface="Wingdings" panose="05000000000000000000" charset="0"/>
              <a:buNone/>
            </a:pPr>
            <a:r>
              <a:rPr lang="en-US" altLang="zh-CN">
                <a:sym typeface="+mn-ea"/>
              </a:rPr>
              <a:t>    </a:t>
            </a:r>
            <a:r>
              <a:rPr lang="zh-CN" altLang="en-US">
                <a:sym typeface="+mn-ea"/>
              </a:rPr>
              <a:t>（</a:t>
            </a:r>
            <a:r>
              <a:rPr lang="zh-CN" altLang="en-US"/>
              <a:t>4</a:t>
            </a:r>
            <a:r>
              <a:rPr lang="zh-CN" altLang="en-US">
                <a:sym typeface="+mn-ea"/>
              </a:rPr>
              <a:t>）</a:t>
            </a:r>
            <a:r>
              <a:rPr lang="zh-CN" altLang="en-US"/>
              <a:t>判断减速</a:t>
            </a:r>
            <a:endParaRPr lang="zh-CN" altLang="en-US"/>
          </a:p>
          <a:p>
            <a:pPr marL="0" indent="0" latinLnBrk="0">
              <a:lnSpc>
                <a:spcPct val="150000"/>
              </a:lnSpc>
              <a:buFont typeface="Wingdings" panose="05000000000000000000" charset="0"/>
              <a:buNone/>
            </a:pPr>
            <a:r>
              <a:rPr lang="en-US" altLang="zh-CN">
                <a:sym typeface="+mn-ea"/>
              </a:rPr>
              <a:t>    </a:t>
            </a:r>
            <a:r>
              <a:rPr lang="zh-CN" altLang="en-US">
                <a:sym typeface="+mn-ea"/>
              </a:rPr>
              <a:t>（</a:t>
            </a:r>
            <a:r>
              <a:rPr lang="zh-CN" altLang="en-US"/>
              <a:t>5</a:t>
            </a:r>
            <a:r>
              <a:rPr lang="zh-CN" altLang="en-US">
                <a:sym typeface="+mn-ea"/>
              </a:rPr>
              <a:t>）</a:t>
            </a:r>
            <a:r>
              <a:rPr lang="zh-CN" altLang="en-US"/>
              <a:t>调整喷油量</a:t>
            </a:r>
            <a:endParaRPr lang="zh-CN" altLang="en-US"/>
          </a:p>
          <a:p>
            <a:pPr marL="0" indent="0" latinLnBrk="0">
              <a:lnSpc>
                <a:spcPct val="150000"/>
              </a:lnSpc>
              <a:buFont typeface="Wingdings" panose="05000000000000000000" charset="0"/>
              <a:buNone/>
            </a:pPr>
            <a:r>
              <a:rPr lang="en-US" altLang="zh-CN">
                <a:sym typeface="+mn-ea"/>
              </a:rPr>
              <a:t>    </a:t>
            </a:r>
            <a:r>
              <a:rPr lang="zh-CN" altLang="en-US">
                <a:sym typeface="+mn-ea"/>
              </a:rPr>
              <a:t>（</a:t>
            </a:r>
            <a:r>
              <a:rPr lang="zh-CN" altLang="en-US"/>
              <a:t>6</a:t>
            </a:r>
            <a:r>
              <a:rPr lang="zh-CN" altLang="en-US">
                <a:sym typeface="+mn-ea"/>
              </a:rPr>
              <a:t>）</a:t>
            </a:r>
            <a:r>
              <a:rPr lang="zh-CN" altLang="en-US"/>
              <a:t>监测机械状况</a:t>
            </a:r>
            <a:endParaRPr lang="zh-CN" altLang="en-US"/>
          </a:p>
          <a:p>
            <a:pPr marL="0" indent="0" latinLnBrk="0">
              <a:lnSpc>
                <a:spcPct val="150000"/>
              </a:lnSpc>
              <a:buFont typeface="Wingdings" panose="05000000000000000000" charset="0"/>
              <a:buNone/>
            </a:pPr>
            <a:r>
              <a:rPr lang="en-US" altLang="zh-CN"/>
              <a:t>      </a:t>
            </a:r>
            <a:r>
              <a:rPr lang="zh-CN" altLang="en-US"/>
              <a:t>其主要作用是控制喷油量。</a:t>
            </a:r>
            <a:endParaRPr lang="zh-CN" altLang="en-US"/>
          </a:p>
        </p:txBody>
      </p:sp>
      <p:sp>
        <p:nvSpPr>
          <p:cNvPr id="6" name="文本框 5"/>
          <p:cNvSpPr txBox="1"/>
          <p:nvPr/>
        </p:nvSpPr>
        <p:spPr>
          <a:xfrm>
            <a:off x="251460" y="805180"/>
            <a:ext cx="4572000" cy="368300"/>
          </a:xfrm>
          <a:prstGeom prst="rect">
            <a:avLst/>
          </a:prstGeom>
          <a:noFill/>
        </p:spPr>
        <p:txBody>
          <a:bodyPr wrap="square" rtlCol="0" anchor="t">
            <a:spAutoFit/>
          </a:bodyPr>
          <a:p>
            <a:r>
              <a:rPr lang="zh-CN" altLang="en-US" b="1"/>
              <a:t>（三）汽车进气压力传感器的作用</a:t>
            </a:r>
            <a:endParaRPr lang="zh-CN" altLang="en-US" b="1"/>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2277</Words>
  <Application>WPS 演示</Application>
  <PresentationFormat>全屏显示(16:9)</PresentationFormat>
  <Paragraphs>164</Paragraphs>
  <Slides>21</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微软雅黑</vt:lpstr>
      <vt:lpstr>Times New Roman</vt:lpstr>
      <vt:lpstr>Aharoni</vt:lpstr>
      <vt:lpstr>Yu Gothic UI Semibold</vt:lpstr>
      <vt:lpstr>华文细黑</vt:lpstr>
      <vt:lpstr>Impact</vt:lpstr>
      <vt:lpstr>Wingdings</vt:lpstr>
      <vt:lpstr>Arial Unicode MS</vt:lpstr>
      <vt:lpstr>黑体</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M9</cp:lastModifiedBy>
  <cp:revision>1564</cp:revision>
  <dcterms:created xsi:type="dcterms:W3CDTF">2013-04-24T01:35:00Z</dcterms:created>
  <dcterms:modified xsi:type="dcterms:W3CDTF">2023-07-24T15:25:13Z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2052-11.8.2.8959</vt:lpwstr>
  </property>
  <property fmtid="{D5CDD505-2E9C-101B-9397-08002B2CF9AE}" pid="3" name="KSORubyTemplateID">
    <vt:lpwstr>13</vt:lpwstr>
  </property>
  <property fmtid="{D5CDD505-2E9C-101B-9397-08002B2CF9AE}" pid="4" name="ICV">
    <vt:lpwstr>B96D5621462642DEAAF558EE5DEC6A58_13</vt:lpwstr>
  </property>
</Properties>
</file>