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7115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57a7918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A55D1EA-919A-43FA-8135-A031F4F8DD9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微专题14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坚持中国共产党领导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57a7918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3784EF3-7540-40FC-9C23-E2BF4B2D85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d60ccc3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a032b4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f184c29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d60ccc35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8a032b4d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0f184c297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微专题14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坚持中国共产党领导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57a7918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330E60C-061D-4718-82C4-F33C73E3370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d60ccc3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a032b4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f184c29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d60ccc35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8a032b4d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0f184c297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微专题14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坚持中国共产党领导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362550100098fe43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118B33A-503D-E726-C250-98DB53A0B25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CC03D6D-CF26-43CA-A3F0-150EECF208E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3D5ABB6-6AD9-4D85-AA69-512DC748B10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d60ccc3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a032b4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f184c29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d60ccc35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8a032b4d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0f184c297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74DDFC4-E7AD-4B7E-99D0-618861F49A9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d60ccc3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a032b4d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f184c29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d60ccc35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8a032b4d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0f184c297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a032b4dd.fixed?vcp=1&amp;pid=f57a7918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微专题14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坚持中国共产党领导</a:t>
            </a:r>
            <a:endParaRPr lang="en-US" altLang="zh-CN" sz="4000" dirty="0"/>
          </a:p>
        </p:txBody>
      </p:sp>
      <p:sp>
        <p:nvSpPr>
          <p:cNvPr id="3" name="C_4_BD#8a032b4dd.fixed?vcp=1&amp;pid=f57a7918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热点素材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a93e3f0b?vcp=1&amp;pid=8a032b4dd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中国共产党党内统计公报称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截至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中国共产党党员总数为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9918.5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年底净增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114.4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幅为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1.2%。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中国共产党现有基层组织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517.6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年底净增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增幅为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2.2%。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基层党委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总支部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支部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455.4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a93e3f0b?sp=1&amp;vcp=1&amp;pid=8a032b4dd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【解读】1.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中国共产党是中国工人阶级的先锋队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，同时是中国人民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和中华民族的先锋队。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中国共产党坚持立党为公、执政为民。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中国共产党坚持全心全意为人民服务的根本宗旨。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中国共产党领导是中国特色社会主义最本质的特征，是中国特色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社会主义制度的最大优势。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党政军民学，东西南北中，党是领导一切的。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70296352?vcp=1&amp;pid=8a032b4d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典例精析</a:t>
            </a:r>
            <a:endParaRPr lang="en-US" altLang="zh-CN" sz="3200" dirty="0"/>
          </a:p>
        </p:txBody>
      </p:sp>
      <p:sp>
        <p:nvSpPr>
          <p:cNvPr id="3" name="QC_6_BD.1_1#5ddc0325d?vaa=1&amp;vcp=1&amp;pid=970296352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（2024·安徽·中考）曾荣获首届全国连环画评奖绘画一等奖的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《山乡巨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描绘了湖南清溪的农业生产合作社从初级社到高级社的发展过程。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如今的清溪已成为全国闻名的美丽乡村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，实现了“山乡巨变”。由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《山乡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巨变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》到“山乡巨变”，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BD.1_2#5ddc0325d?vaa=1&amp;vcp=1&amp;pid=970296352&amp;color=0,0,0&amp;vtp=1&amp;vaab=1&amp;bbb=1&amp;h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①我国农村发生了巨大的变化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②完成了资本主义工商业改造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③始终坚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持中国共产党的领导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④群众的辛勤劳动和艰苦奋斗</a:t>
            </a:r>
            <a:endParaRPr lang="en-US" altLang="zh-CN" sz="2800" dirty="0"/>
          </a:p>
        </p:txBody>
      </p:sp>
      <p:sp>
        <p:nvSpPr>
          <p:cNvPr id="6" name="QC_6_BD.1_3#5ddc0325d.choices?vaa=1&amp;vcp=1&amp;pid=970296352&amp;color=0,0,0&amp;vtp=1&amp;vaab=1&amp;bbb=1"/>
          <p:cNvSpPr/>
          <p:nvPr/>
        </p:nvSpPr>
        <p:spPr>
          <a:xfrm>
            <a:off x="539496" y="51082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5ddc0325d?vaa=1&amp;vcp=1&amp;pid=970296352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我国农村发生了巨大的变化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是结果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成资本主义工商业改造与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山乡巨变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没有直接的因果关系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D。</a:t>
            </a:r>
            <a:endParaRPr lang="en-US" altLang="zh-CN" sz="2800" dirty="0"/>
          </a:p>
        </p:txBody>
      </p:sp>
      <p:sp>
        <p:nvSpPr>
          <p:cNvPr id="3" name="QC_6_AN.2_1#5ddc0325d?vaa=1&amp;vcp=1&amp;pid=970296352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29067a4d?vcp=1&amp;pid=97029635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7_BD.5_1#aaea7e566?sp=1&amp;vaa=1&amp;vcp=1&amp;pid=329067a4d&amp;color=0,0,0&amp;vtp=1&amp;vaab=1&amp;bbb=1&amp;h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中学生小秦在学习《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习近平新时代中国特色社会主义思想学生读本》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时摘抄了下面两句话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◎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办好中国的事情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关键在党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关键在坚持党要管党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全面从严治党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党在新时代的强军目标是建设一支听党指挥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能打胜仗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作风优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良的人民军队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把人民军队建设成为世界一流军队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_2#aaea7e566?vaa=1&amp;vcp=1&amp;pid=329067a4d&amp;color=0,0,0&amp;mp=1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围绕上述内容，以下认识你不赞同的是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6_1#aaea7e566.bracket?vaa=1&amp;vcp=1&amp;pid=329067a4d&amp;color=0,0,0&amp;mp=1&amp;vpa=2&amp;vtp=1&amp;vaab=1"/>
          <p:cNvSpPr/>
          <p:nvPr/>
        </p:nvSpPr>
        <p:spPr>
          <a:xfrm>
            <a:off x="6915689" y="186867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5_3#aaea7e566.choices?vaa=1&amp;vcp=1&amp;pid=329067a4d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A.勇于自我革命，从严管党治党，是中国共产党最鲜明的品格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.要全面贯彻新时代党的强军思想，全面推进国防和军队现代化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.中国共产党直接管理一切国家事务，总揽全局、协调各方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.我国打造的人民军队既要政治过硬，也要本领高强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_1#f65922abb?sp=1&amp;vaa=1&amp;vcp=1&amp;pid=329067a4d&amp;color=0,0,0&amp;vtp=1&amp;vaab=1&amp;bt=1&amp;bbb=1&amp;hb=1"/>
          <p:cNvSpPr/>
          <p:nvPr/>
        </p:nvSpPr>
        <p:spPr>
          <a:xfrm>
            <a:off x="539496" y="554400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新修订的保守国家秘密法在总则中规定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“坚持中国共产党对保守国家秘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密工作的领导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”，明确中央保密工作领导机构领导全国保密工作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，研究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、指导实施国家保密工作战略和重大方针政策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，统筹协调国家保密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重大事项和重要工作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，推进国家保密法治建设。对此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，下列理解正确的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8_1#f65922abb.bracket?vaa=1&amp;vcp=1&amp;pid=329067a4d&amp;color=0,0,0&amp;vpa=3&amp;vtp=1&amp;vaab=1"/>
          <p:cNvSpPr/>
          <p:nvPr/>
        </p:nvSpPr>
        <p:spPr>
          <a:xfrm>
            <a:off x="1172115" y="29289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7_2#f65922abb?vaa=1&amp;vcp=1&amp;pid=329067a4d&amp;color=0,0,0&amp;vtp=1&amp;vaab=1&amp;bbb=1&amp;hb=1"/>
          <p:cNvSpPr/>
          <p:nvPr/>
        </p:nvSpPr>
        <p:spPr>
          <a:xfrm>
            <a:off x="539496" y="3506705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①中国共产党领导是中国特色社会主义最本质的特征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维护国家安全、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保守国家秘密只是中国共产党党员的责任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③中国共产党领导是中国特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色社会主义制度的最大优势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中国共产党是国家权力机关的执行机关，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必须依法执政</a:t>
            </a:r>
            <a:endParaRPr lang="en-US" altLang="zh-CN" sz="2800" dirty="0"/>
          </a:p>
        </p:txBody>
      </p:sp>
      <p:sp>
        <p:nvSpPr>
          <p:cNvPr id="5" name="QC_7_BD.7_3#f65922abb.choices?vaa=1&amp;vcp=1&amp;pid=329067a4d&amp;color=0,0,0&amp;vtp=1&amp;vaab=1&amp;bbb=1"/>
          <p:cNvSpPr/>
          <p:nvPr/>
        </p:nvSpPr>
        <p:spPr>
          <a:xfrm>
            <a:off x="539496" y="58739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e5856be4?vcp=1&amp;pid=329067a4d&amp;color=0,0,0&amp;vtp=1&amp;vaab=1&amp;bt=1&amp;bbb=1"/>
          <p:cNvSpPr/>
          <p:nvPr/>
        </p:nvSpPr>
        <p:spPr>
          <a:xfrm>
            <a:off x="539496" y="316468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请完成第188页【备考练习】习题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f184c297.fixed?vcp=1&amp;pid=f57a7918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微专题14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坚持中国共产党领导</a:t>
            </a:r>
            <a:endParaRPr lang="en-US" altLang="zh-CN" sz="4000" dirty="0"/>
          </a:p>
        </p:txBody>
      </p:sp>
      <p:sp>
        <p:nvSpPr>
          <p:cNvPr id="3" name="C_4_BD#0f184c297.fixed?vcp=1&amp;pid=f57a7918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微专题14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坚持中国共产党领导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ffb778310.fixed?vcp=1&amp;pid=ed824f3b5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ffb778310.fixed?vcp=1&amp;pid=ed824f3b5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ffb778310.fixed?vcp=1&amp;pid=ed824f3b5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革命传统教育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f7818b1d2?sp=1&amp;vaa=1&amp;vcp=1&amp;pid=0f184c297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2024年是新中国成立75周年。75年来，中国跨越涉滩之险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，克服爬坡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，挺过闯关之难。在各种考验面前，中国总能蓄力突破、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开创新局，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创造一个又一个的伟大成就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。新中国成立以来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，我国取得的伟大成就包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f7818b1d2.bracket?vaa=1&amp;vcp=1&amp;pid=0f184c297&amp;color=0,0,0&amp;vpa=4&amp;vtp=1&amp;vaab=1"/>
          <p:cNvSpPr/>
          <p:nvPr/>
        </p:nvSpPr>
        <p:spPr>
          <a:xfrm>
            <a:off x="1172115" y="28282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9_2#f7818b1d2?vaa=1&amp;vcp=1&amp;pid=0f184c297&amp;color=0,0,0&amp;vtp=1&amp;vaab=1&amp;bbb=1&amp;hb=1"/>
          <p:cNvSpPr/>
          <p:nvPr/>
        </p:nvSpPr>
        <p:spPr>
          <a:xfrm>
            <a:off x="539496" y="34699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①中国共产党应运而生，从此中国有了主心骨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完成了社会主义革命，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确立了社会主义制度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③坚持改革开放，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极大解放和发展了社会生产力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全面建成小康社会，实现第一个百年奋斗目标</a:t>
            </a:r>
            <a:endParaRPr lang="en-US" altLang="zh-CN" sz="2800" dirty="0"/>
          </a:p>
        </p:txBody>
      </p:sp>
      <p:sp>
        <p:nvSpPr>
          <p:cNvPr id="5" name="QC_5_BD.9_3#f7818b1d2.choices?vaa=1&amp;vcp=1&amp;pid=0f184c297&amp;color=0,0,0&amp;vtp=1&amp;vaab=1&amp;bbb=1"/>
          <p:cNvSpPr/>
          <p:nvPr/>
        </p:nvSpPr>
        <p:spPr>
          <a:xfrm>
            <a:off x="539496" y="53925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_1#83f0f195f?sp=1&amp;vaa=1&amp;vcp=1&amp;pid=0f184c297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有关部门推动在重点行业建立公共研发平台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，支持民营企业与科研机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、高校合作建立技术研发中心等创新平台，走专精特新发展道路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大高端装备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、智慧物流等领域应用场景开放力度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，鼓励民营企业参与新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场景开发建设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2_1#83f0f195f.bracket?vaa=1&amp;vcp=1&amp;pid=0f184c297&amp;color=0,0,0&amp;vpa=5&amp;vtp=1&amp;vaab=1"/>
          <p:cNvSpPr/>
          <p:nvPr/>
        </p:nvSpPr>
        <p:spPr>
          <a:xfrm>
            <a:off x="4372515" y="28282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1_2#83f0f195f?vaa=1&amp;vcp=1&amp;pid=0f184c297&amp;color=0,0,0&amp;vtp=1&amp;vaab=1&amp;bbb=1&amp;hb=1"/>
          <p:cNvSpPr/>
          <p:nvPr/>
        </p:nvSpPr>
        <p:spPr>
          <a:xfrm>
            <a:off x="539496" y="34699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①我国民营经济已经成为国民经济的主导力量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②我国鼓励、支持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导非公有制经济发展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③非公有制经济是社会主义市场经济的重要组成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④我国毫不动摇巩固非公有制经济的主体地位</a:t>
            </a:r>
            <a:endParaRPr lang="en-US" altLang="zh-CN" sz="2800" dirty="0"/>
          </a:p>
        </p:txBody>
      </p:sp>
      <p:sp>
        <p:nvSpPr>
          <p:cNvPr id="5" name="QC_5_BD.11_3#83f0f195f.choices?vaa=1&amp;vcp=1&amp;pid=0f184c297&amp;color=0,0,0&amp;vtp=1&amp;vaab=1&amp;bbb=1"/>
          <p:cNvSpPr/>
          <p:nvPr/>
        </p:nvSpPr>
        <p:spPr>
          <a:xfrm>
            <a:off x="539496" y="53925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406668a75?sp=1&amp;vaa=1&amp;vcp=1&amp;pid=0f184c297&amp;color=0,0,0&amp;vtp=1&amp;vaab=1&amp;bt=1&amp;bbb=1&amp;hb=1"/>
          <p:cNvSpPr/>
          <p:nvPr/>
        </p:nvSpPr>
        <p:spPr>
          <a:xfrm>
            <a:off x="539496" y="90484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2023年中国接续奋斗、砥砺前行，走得很坚实，取得了沉甸甸的收获：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我国经济持续回升向好，东北全面振兴谱写新篇，雄安新区拔节生长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长江经济带活力脉动，粤港澳大湾区勇立潮头，C919大飞机实现商飞，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国产大型邮轮完成试航，神舟家族太空接力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奋斗者”号极限深潜，国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货潮牌广受欢迎，国产新手机一机难求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这些成就的取得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4_1#406668a75.bracket?vaa=1&amp;vcp=1&amp;pid=0f184c297&amp;color=0,0,0&amp;vpa=6&amp;vtp=1&amp;vaab=1"/>
          <p:cNvSpPr/>
          <p:nvPr/>
        </p:nvSpPr>
        <p:spPr>
          <a:xfrm>
            <a:off x="10062114" y="34823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3_2#406668a75?vaa=1&amp;vcp=1&amp;pid=0f184c297&amp;color=0,0,0&amp;vtp=1&amp;vaab=1&amp;bbb=1&amp;hb=1"/>
          <p:cNvSpPr/>
          <p:nvPr/>
        </p:nvSpPr>
        <p:spPr>
          <a:xfrm>
            <a:off x="539496" y="41112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①离不开中国共产党的领导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②让中国式现代化发展底气更足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③使我国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社会治理格局更加完善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④让我国经济发展摆脱现实挑战</a:t>
            </a:r>
            <a:endParaRPr lang="en-US" altLang="zh-CN" sz="2800" dirty="0"/>
          </a:p>
        </p:txBody>
      </p:sp>
      <p:sp>
        <p:nvSpPr>
          <p:cNvPr id="5" name="QC_5_BD.13_3#406668a75.choices?vaa=1&amp;vcp=1&amp;pid=0f184c297&amp;color=0,0,0&amp;vtp=1&amp;vaab=1&amp;bbb=1"/>
          <p:cNvSpPr/>
          <p:nvPr/>
        </p:nvSpPr>
        <p:spPr>
          <a:xfrm>
            <a:off x="539496" y="53804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_1#bd9a63c2d?sp=1&amp;vaa=1&amp;vcp=1&amp;pid=0f184c297&amp;color=0,0,0&amp;vtp=1&amp;vaab=1&amp;bt=1&amp;bbb=1&amp;hb=1"/>
          <p:cNvSpPr/>
          <p:nvPr/>
        </p:nvSpPr>
        <p:spPr>
          <a:xfrm>
            <a:off x="539496" y="64284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一百多年来，中国共产党弘扬伟大建党精神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，在长期奋斗中构建起中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国共产党人的精神谱系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，锤炼出鲜明的政治品格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。下列内容共同体现出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的中国共产党人的政治品格是(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24" name="QC_5_BD.15_2#bd9a63c2d?colgroup=13,16&amp;vaa=1&amp;vcp=1&amp;pid=0f184c29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693840"/>
              </p:ext>
            </p:extLst>
          </p:nvPr>
        </p:nvGraphicFramePr>
        <p:xfrm>
          <a:off x="334476" y="2652268"/>
          <a:ext cx="11520000" cy="2243392"/>
        </p:xfrm>
        <a:graphic>
          <a:graphicData uri="http://schemas.openxmlformats.org/drawingml/2006/table">
            <a:tbl>
              <a:tblPr/>
              <a:tblGrid>
                <a:gridCol w="52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33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亲民爱民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艰苦奋斗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科学求实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迎难而上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无私奉献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焦裕禄精神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上下同心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尽锐出战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精准务实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开拓创新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攻坚克难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不负人民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脱贫攻坚精神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C_5_AN.16_1#bd9a63c2d.bracket?vaa=1&amp;vcp=1&amp;pid=0f184c297&amp;color=0,0,0&amp;vpa=7&amp;vtp=1&amp;vaab=1"/>
          <p:cNvSpPr/>
          <p:nvPr/>
        </p:nvSpPr>
        <p:spPr>
          <a:xfrm>
            <a:off x="5439315" y="192490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15_3#bd9a63c2d.choices?vaa=1&amp;vcp=1&amp;pid=0f184c297&amp;color=0,0,0&amp;vtp=1&amp;vaab=1&amp;bbb=1"/>
          <p:cNvSpPr/>
          <p:nvPr/>
        </p:nvSpPr>
        <p:spPr>
          <a:xfrm>
            <a:off x="539496" y="49953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A.不怕牺牲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，英勇斗争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.以人为本，开拓创新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.践行初心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，不负人民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.坚持真理，坚守理想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02dc4b88c?sp=1&amp;vaa=1&amp;vcp=1&amp;pid=0f184c297&amp;color=0,0,0&amp;vtp=1&amp;vaab=1&amp;bt=1&amp;bbb=1&amp;hb=1"/>
          <p:cNvSpPr/>
          <p:nvPr/>
        </p:nvSpPr>
        <p:spPr>
          <a:xfrm>
            <a:off x="539496" y="1546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2023年我国经济持续回升向好，高质量发展扎实推进，粮食生产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“二十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”，绿水青山成色更足，C919大飞机实现商飞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，国货潮牌广受欢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迎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由此我们感受到(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8_1#02dc4b88c.bracket?vaa=1&amp;vcp=1&amp;pid=0f184c297&amp;color=0,0,0&amp;vpa=8&amp;vtp=1&amp;vaab=1"/>
          <p:cNvSpPr/>
          <p:nvPr/>
        </p:nvSpPr>
        <p:spPr>
          <a:xfrm>
            <a:off x="4372515" y="28282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7_2#02dc4b88c?vaa=1&amp;vcp=1&amp;pid=0f184c297&amp;color=0,0,0&amp;vtp=1&amp;vaab=1&amp;bbb=1&amp;hb=1"/>
          <p:cNvSpPr/>
          <p:nvPr/>
        </p:nvSpPr>
        <p:spPr>
          <a:xfrm>
            <a:off x="539496" y="34699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①中国共产党无比坚强的领导力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②强烈的国家认同感和自豪感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基本实现社会主义现代化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④开启了改革开放的历史征程</a:t>
            </a:r>
            <a:endParaRPr lang="en-US" altLang="zh-CN" sz="2800" dirty="0"/>
          </a:p>
        </p:txBody>
      </p:sp>
      <p:sp>
        <p:nvSpPr>
          <p:cNvPr id="5" name="QC_5_BD.17_3#02dc4b88c.choices?vaa=1&amp;vcp=1&amp;pid=0f184c297&amp;color=0,0,0&amp;vtp=1&amp;vaab=1&amp;bbb=1"/>
          <p:cNvSpPr/>
          <p:nvPr/>
        </p:nvSpPr>
        <p:spPr>
          <a:xfrm>
            <a:off x="539496" y="47391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2d9899056?sp=1&amp;vaa=1&amp;vcp=1&amp;pid=0f184c297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2024年2月27日，十四届全国人大常委会第八次会议表决通过新修订的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中华人民共和国保守国家秘密法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此次修订将党管保密写入法律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集中贯彻落实宪法关于保守国家秘密的要求，筑牢新时代国家秘密的安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全防线。据此可知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0_1#2d9899056.bracket?vaa=1&amp;vcp=1&amp;pid=0f184c297&amp;color=0,0,0&amp;vpa=9&amp;vtp=1&amp;vaab=1"/>
          <p:cNvSpPr/>
          <p:nvPr/>
        </p:nvSpPr>
        <p:spPr>
          <a:xfrm>
            <a:off x="3661315" y="28282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9_2#2d9899056?vaa=1&amp;vcp=1&amp;pid=0f184c297&amp;color=0,0,0&amp;vtp=1&amp;vaab=1&amp;bbb=1&amp;hb=1"/>
          <p:cNvSpPr/>
          <p:nvPr/>
        </p:nvSpPr>
        <p:spPr>
          <a:xfrm>
            <a:off x="539496" y="34699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①该法为维护国家安全提供法律保障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②中国共产党是最高政治领导力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③公民的通信自由和通信秘密受法律保护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④公民要自觉行使维护国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家安全的权利</a:t>
            </a:r>
            <a:endParaRPr lang="en-US" altLang="zh-CN" sz="2800" dirty="0"/>
          </a:p>
        </p:txBody>
      </p:sp>
      <p:sp>
        <p:nvSpPr>
          <p:cNvPr id="5" name="QC_5_BD.19_3#2d9899056.choices?vaa=1&amp;vcp=1&amp;pid=0f184c297&amp;color=0,0,0&amp;vtp=1&amp;vaab=1&amp;bbb=1"/>
          <p:cNvSpPr/>
          <p:nvPr/>
        </p:nvSpPr>
        <p:spPr>
          <a:xfrm>
            <a:off x="539496" y="53925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e34ed7867?sp=1&amp;vaa=1&amp;vcp=1&amp;pid=0f184c297&amp;color=0,0,0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习近平总书记指出，中国式现代化是中国共产党领导的社会主义现代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化，只有时刻保持解决大党独有难题的清醒和坚定，把党建设得更加坚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强有力，才能确保中国式现代化劈波斩浪、行稳致远。这告诉我们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2_1#e34ed7867.bracket?vaa=1&amp;vcp=1&amp;pid=0f184c297&amp;color=0,0,0&amp;vpa=10&amp;vtp=1&amp;vaab=1"/>
          <p:cNvSpPr/>
          <p:nvPr/>
        </p:nvSpPr>
        <p:spPr>
          <a:xfrm>
            <a:off x="11217814" y="2504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1_2#e34ed7867?vaa=1&amp;vcp=1&amp;pid=0f184c297&amp;color=0,0,0&amp;vtp=1&amp;vaab=1&amp;bbb=1&amp;hb=1"/>
          <p:cNvSpPr/>
          <p:nvPr/>
        </p:nvSpPr>
        <p:spPr>
          <a:xfrm>
            <a:off x="539496" y="3146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①中国共产党领导是中国特色社会主义最本质的特征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②中国共产党坚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持以人民为中心的根本宗旨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③要坚持全面从严治党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④没有共产党就没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有中国的独立和解放</a:t>
            </a:r>
            <a:endParaRPr lang="en-US" altLang="zh-CN" sz="2800" dirty="0"/>
          </a:p>
        </p:txBody>
      </p:sp>
      <p:sp>
        <p:nvSpPr>
          <p:cNvPr id="5" name="QC_5_BD.21_3#e34ed7867.choices?vaa=1&amp;vcp=1&amp;pid=0f184c297&amp;color=0,0,0&amp;vtp=1&amp;vaab=1&amp;bbb=1"/>
          <p:cNvSpPr/>
          <p:nvPr/>
        </p:nvSpPr>
        <p:spPr>
          <a:xfrm>
            <a:off x="539496" y="50686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d60ccc35.fixed?vcp=1&amp;pid=f57a7918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微专题14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坚持中国共产党领导</a:t>
            </a:r>
            <a:endParaRPr lang="en-US" altLang="zh-CN" sz="4000" dirty="0"/>
          </a:p>
        </p:txBody>
      </p:sp>
      <p:sp>
        <p:nvSpPr>
          <p:cNvPr id="3" name="C_4_BD#4d60ccc35.fixed?vcp=1&amp;pid=f57a7918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要点总结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feb2657c4?sp=1&amp;vcp=1&amp;pid=4d60ccc35&amp;color=0,0,0&amp;vtp=1&amp;vaab=1&amp;bt=1&amp;bbb=1"/>
          <p:cNvSpPr/>
          <p:nvPr/>
        </p:nvSpPr>
        <p:spPr>
          <a:xfrm>
            <a:off x="539496" y="7938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1.知识概览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关于党的知识</a:t>
            </a:r>
            <a:endParaRPr lang="en-US" altLang="zh-CN" sz="2800" dirty="0"/>
          </a:p>
        </p:txBody>
      </p:sp>
      <p:graphicFrame>
        <p:nvGraphicFramePr>
          <p:cNvPr id="5" name="P_5_BD#feb2657c4?colgroup=5,24&amp;vcp=1&amp;pid=4d60ccc3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905931"/>
              </p:ext>
            </p:extLst>
          </p:nvPr>
        </p:nvGraphicFramePr>
        <p:xfrm>
          <a:off x="539496" y="2130773"/>
          <a:ext cx="11082528" cy="3914968"/>
        </p:xfrm>
        <a:graphic>
          <a:graphicData uri="http://schemas.openxmlformats.org/drawingml/2006/table">
            <a:tbl>
              <a:tblPr/>
              <a:tblGrid>
                <a:gridCol w="2029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中国共产党是中国工人阶级的先锋队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同时是中国人民和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中华民族的先锋队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最高政治领导力量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初心和使命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为中国人民谋幸福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为中华民族谋复兴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根本宗旨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全心全意为人民服务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最高理想和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实现共产主义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feb2657c4?colgroup=5,24&amp;vcp=1&amp;pid=4d60ccc3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149089"/>
              </p:ext>
            </p:extLst>
          </p:nvPr>
        </p:nvGraphicFramePr>
        <p:xfrm>
          <a:off x="539496" y="1822100"/>
          <a:ext cx="11082528" cy="3918396"/>
        </p:xfrm>
        <a:graphic>
          <a:graphicData uri="http://schemas.openxmlformats.org/drawingml/2006/table">
            <a:tbl>
              <a:tblPr/>
              <a:tblGrid>
                <a:gridCol w="2029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指导思想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马克思列宁主义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毛泽东思想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邓小平理论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三个代表”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科学发展观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习近平新时代中国特色社会主义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中心任务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团结带领全国各族人民全面建成社会主义现代化强国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现第二个百年奋斗目标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以中国式现代化全面推进中华民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族伟大复兴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执政方式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科学执政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民主执政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依法执政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feb2657c4?colgroup=5,24&amp;vcp=1&amp;pid=4d60ccc35&amp;color=0,0,0&amp;vtp=1&amp;vaab=1&amp;bt=1&amp;bbb=1">
            <a:extLst>
              <a:ext uri="{FF2B5EF4-FFF2-40B4-BE49-F238E27FC236}">
                <a16:creationId xmlns:a16="http://schemas.microsoft.com/office/drawing/2014/main" id="{27690753-FB6E-A554-10C4-59C5246B732B}"/>
              </a:ext>
            </a:extLst>
          </p:cNvPr>
          <p:cNvSpPr txBox="1"/>
          <p:nvPr/>
        </p:nvSpPr>
        <p:spPr>
          <a:xfrm>
            <a:off x="10903879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feb2657c4?colgroup=5,24&amp;vcp=1&amp;pid=4d60ccc3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008555"/>
              </p:ext>
            </p:extLst>
          </p:nvPr>
        </p:nvGraphicFramePr>
        <p:xfrm>
          <a:off x="539496" y="2376836"/>
          <a:ext cx="11082528" cy="2808924"/>
        </p:xfrm>
        <a:graphic>
          <a:graphicData uri="http://schemas.openxmlformats.org/drawingml/2006/table">
            <a:tbl>
              <a:tblPr/>
              <a:tblGrid>
                <a:gridCol w="2029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2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执政理念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立党为公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执政为民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“两个确立”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确立习近平同志党中央的核心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全党的核心地位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确立习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近平新时代中国特色社会主义思想的指导地位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“两个维护”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坚决维护习近平总书记党中央的核心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全党的核心地位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坚决维护党中央权威和集中统一领导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feb2657c4?colgroup=5,24&amp;vcp=1&amp;pid=4d60ccc35&amp;color=0,0,0&amp;mp=1&amp;vtp=1&amp;vaab=1&amp;bt=1&amp;bbb=1">
            <a:extLst>
              <a:ext uri="{FF2B5EF4-FFF2-40B4-BE49-F238E27FC236}">
                <a16:creationId xmlns:a16="http://schemas.microsoft.com/office/drawing/2014/main" id="{FCA16732-F67F-48FB-304D-00E0D74A9091}"/>
              </a:ext>
            </a:extLst>
          </p:cNvPr>
          <p:cNvSpPr txBox="1"/>
          <p:nvPr/>
        </p:nvSpPr>
        <p:spPr>
          <a:xfrm>
            <a:off x="10903879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feb2657c4?sp=1&amp;vcp=1&amp;pid=4d60ccc35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.重点难点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（1）加强党风廉政建设和反腐败工作的意义。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①有利于加强和巩固中国共产党的执政地位。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②有利于保持党的先进性和纯洁性。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③有利于使我们党更好践行初心和使命，密切和人民群众的联系。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④有利于全面从严治党，全面建设社会主义现代化国家。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eb2657c4?sp=1&amp;vcp=1&amp;pid=4d60ccc35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弘扬伟大建党精神有何重要意义？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①有利于弘扬、丰富、发展伟大民族精神。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②有利于推动党和人民事业蓬勃发展。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③有利于激励全党全国各族人民为实现中华民族伟大复兴的中国梦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而奋斗。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eb2657c4?sp=1&amp;vcp=1&amp;pid=4d60ccc35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你能从中国共产党百年奋斗历程中得出哪些结论？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①只有社会主义才能救中国，只有社会主义才能发展中国。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②中国特色社会主义道路是指引中国发展繁荣的正确道路。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③只有改革开放才能发展中国、发展社会主义、发展马克思主义。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④办好中国的事情，关键在党。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891</Words>
  <Application>Microsoft Office PowerPoint</Application>
  <PresentationFormat>宽屏</PresentationFormat>
  <Paragraphs>194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5</cp:revision>
  <dcterms:created xsi:type="dcterms:W3CDTF">2024-11-29T09:08:11Z</dcterms:created>
  <dcterms:modified xsi:type="dcterms:W3CDTF">2025-07-24T08:24:18Z</dcterms:modified>
  <cp:category/>
  <cp:contentStatus/>
</cp:coreProperties>
</file>