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643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2ab58f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310AA7-561A-4EFD-974B-092278574B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2ab58f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51AE226-AA0B-437D-B736-3838710C91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eac7ab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86751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b59682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aa378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eac7ab2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f98675145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b59682cb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0baa3783a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8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B7690FF-51B2-8871-095C-AD3A7B03667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4E0F1D8-7ADE-47EC-A93F-09B7A2BAD0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C70B3F-E6A9-4D04-97BA-5FF0FDA1D1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eac7ab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86751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b59682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aa378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eac7ab2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f98675145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b59682cb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0baa3783a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1#f9137ae6f?vaa=1&amp;vcp=1&amp;vis=1&amp;pid=baaee070d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</a:t>
            </a:r>
            <a:endParaRPr lang="en-US" altLang="zh-CN" sz="2800" dirty="0"/>
          </a:p>
        </p:txBody>
      </p:sp>
      <p:sp>
        <p:nvSpPr>
          <p:cNvPr id="3" name="QB_6_BD.15_1#40812bf51?vaa=1&amp;vcp=1&amp;vis=1&amp;pid=f9137ae6f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：在一定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内，所有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及其生活的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40812bf51.blank?vaa=1&amp;vcp=1&amp;vis=1&amp;pid=f9137ae6f&amp;color=0,0,0&amp;vpa=11&amp;vtp=1&amp;vaab=1&amp;bbb=1"/>
          <p:cNvSpPr/>
          <p:nvPr/>
        </p:nvSpPr>
        <p:spPr>
          <a:xfrm>
            <a:off x="3572415" y="214077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自然区域</a:t>
            </a:r>
            <a:endParaRPr lang="en-US" altLang="zh-CN" sz="2800" dirty="0"/>
          </a:p>
        </p:txBody>
      </p:sp>
      <p:sp>
        <p:nvSpPr>
          <p:cNvPr id="5" name="QB_6_AN.2_1#40812bf51.blank?vaa=1&amp;vcp=1&amp;vis=1&amp;pid=f9137ae6f&amp;color=0,0,0&amp;vpa=12&amp;vtp=1&amp;vaab=1&amp;bbb=1"/>
          <p:cNvSpPr/>
          <p:nvPr/>
        </p:nvSpPr>
        <p:spPr>
          <a:xfrm>
            <a:off x="6772814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6" name="QB_6_AN.3_1#40812bf51.blank?vaa=1&amp;vcp=1&amp;vis=1&amp;pid=f9137ae6f&amp;color=0,0,0&amp;vpa=13&amp;vtp=1&amp;vaab=1&amp;bbb=1"/>
          <p:cNvSpPr/>
          <p:nvPr/>
        </p:nvSpPr>
        <p:spPr>
          <a:xfrm>
            <a:off x="9617614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7" name="QB_6_BD.19_1#6deddab1b?vaa=1&amp;vcp=1&amp;vis=1&amp;pid=f9137ae6f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是地球上最大的生态系统，范围包括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的下层、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的上层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，它为生物的生存提供了基本条件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：营养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、阳光、空气、水、适宜的温度和一定的生存空间。</a:t>
            </a:r>
            <a:endParaRPr lang="en-US" altLang="zh-CN" sz="2800" dirty="0"/>
          </a:p>
        </p:txBody>
      </p:sp>
      <p:sp>
        <p:nvSpPr>
          <p:cNvPr id="8" name="QB_6_AN.20_1#6deddab1b.blank?vaa=1&amp;vcp=1&amp;vis=1&amp;pid=f9137ae6f&amp;color=0,0,0&amp;vpa=14&amp;vtp=1&amp;vaab=1&amp;bbb=1"/>
          <p:cNvSpPr/>
          <p:nvPr/>
        </p:nvSpPr>
        <p:spPr>
          <a:xfrm>
            <a:off x="1438815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9" name="QB_6_AN.21_1#6deddab1b.blank?vaa=1&amp;vcp=1&amp;vis=1&amp;pid=f9137ae6f&amp;color=0,0,0&amp;vpa=15&amp;vtp=1&amp;vaab=1&amp;bbb=1"/>
          <p:cNvSpPr/>
          <p:nvPr/>
        </p:nvSpPr>
        <p:spPr>
          <a:xfrm>
            <a:off x="8550814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大气圈</a:t>
            </a:r>
            <a:endParaRPr lang="en-US" altLang="zh-CN" sz="2800" dirty="0"/>
          </a:p>
        </p:txBody>
      </p:sp>
      <p:sp>
        <p:nvSpPr>
          <p:cNvPr id="10" name="QB_6_AN.22_1#6deddab1b.blank?vaa=1&amp;vcp=1&amp;vis=1&amp;pid=f9137ae6f&amp;color=0,0,0&amp;vpa=16&amp;vtp=1&amp;vaab=1&amp;bbb=1"/>
          <p:cNvSpPr/>
          <p:nvPr/>
        </p:nvSpPr>
        <p:spPr>
          <a:xfrm>
            <a:off x="1261015" y="4065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水圈</a:t>
            </a:r>
            <a:endParaRPr lang="en-US" altLang="zh-CN" sz="2800" dirty="0"/>
          </a:p>
        </p:txBody>
      </p:sp>
      <p:sp>
        <p:nvSpPr>
          <p:cNvPr id="11" name="QB_6_AN.23_1#6deddab1b.blank?vaa=1&amp;vcp=1&amp;vis=1&amp;pid=f9137ae6f&amp;color=0,0,0&amp;vpa=17&amp;vtp=1&amp;vaab=1&amp;bbb=1"/>
          <p:cNvSpPr/>
          <p:nvPr/>
        </p:nvSpPr>
        <p:spPr>
          <a:xfrm>
            <a:off x="2683414" y="4065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岩石圈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76815dffe?vaa=1&amp;vcp=1&amp;vis=1&amp;pid=f9137ae6f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：生态系统包括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（生产者、消费者、分解者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（水、阳光、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空气等）。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：在生态系统中起决定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性作用。主要是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，此外还包括一些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，还包括一些营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是联系生物与环境的纽带，主要包括营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5_1#76815dffe.blank?vaa=1&amp;vcp=1&amp;vis=1&amp;pid=f9137ae6f&amp;color=0,0,0&amp;vpa=18&amp;vtp=1&amp;vaab=1&amp;bbb=1"/>
          <p:cNvSpPr/>
          <p:nvPr/>
        </p:nvSpPr>
        <p:spPr>
          <a:xfrm>
            <a:off x="4639215" y="15338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4" name="QB_6_AN.26_1#76815dffe.blank?vaa=1&amp;vcp=1&amp;vis=1&amp;pid=f9137ae6f&amp;color=0,0,0&amp;vpa=19&amp;vtp=1&amp;vaab=1&amp;bbb=1"/>
          <p:cNvSpPr/>
          <p:nvPr/>
        </p:nvSpPr>
        <p:spPr>
          <a:xfrm>
            <a:off x="549815" y="21815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5" name="QB_6_AN.27_1#76815dffe.blank?vaa=1&amp;vcp=1&amp;vis=1&amp;pid=f9137ae6f&amp;color=0,0,0&amp;vpa=20&amp;vtp=1&amp;vaab=1&amp;bbb=1"/>
          <p:cNvSpPr/>
          <p:nvPr/>
        </p:nvSpPr>
        <p:spPr>
          <a:xfrm>
            <a:off x="6595014" y="21815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6" name="QB_6_AN.28_1#76815dffe.blank?vaa=1&amp;vcp=1&amp;vis=1&amp;pid=f9137ae6f&amp;color=0,0,0&amp;vpa=21&amp;vtp=1&amp;vaab=1&amp;bbb=1"/>
          <p:cNvSpPr/>
          <p:nvPr/>
        </p:nvSpPr>
        <p:spPr>
          <a:xfrm>
            <a:off x="3039014" y="28292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sp>
        <p:nvSpPr>
          <p:cNvPr id="7" name="QB_6_AN.29_1#76815dffe.blank?vaa=1&amp;vcp=1&amp;vis=1&amp;pid=f9137ae6f&amp;color=0,0,0&amp;vpa=22&amp;vtp=1&amp;vaab=1&amp;bbb=1"/>
          <p:cNvSpPr/>
          <p:nvPr/>
        </p:nvSpPr>
        <p:spPr>
          <a:xfrm>
            <a:off x="6950614" y="28292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自养型</a:t>
            </a:r>
            <a:endParaRPr lang="en-US" altLang="zh-CN" sz="2800" dirty="0"/>
          </a:p>
        </p:txBody>
      </p:sp>
      <p:sp>
        <p:nvSpPr>
          <p:cNvPr id="8" name="QB_6_AN.30_1#76815dffe.blank?vaa=1&amp;vcp=1&amp;vis=1&amp;pid=f9137ae6f&amp;color=0,0,0&amp;vpa=23&amp;vtp=1&amp;vaab=1&amp;bbb=1"/>
          <p:cNvSpPr/>
          <p:nvPr/>
        </p:nvSpPr>
        <p:spPr>
          <a:xfrm>
            <a:off x="9439814" y="28292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9" name="QB_6_AN.31_1#76815dffe.blank?vaa=1&amp;vcp=1&amp;vis=1&amp;pid=f9137ae6f&amp;color=0,0,0&amp;vpa=24&amp;vtp=1&amp;vaab=1&amp;bbb=1"/>
          <p:cNvSpPr/>
          <p:nvPr/>
        </p:nvSpPr>
        <p:spPr>
          <a:xfrm>
            <a:off x="1616614" y="34769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10" name="QB_6_AN.32_1#76815dffe.blank?vaa=1&amp;vcp=1&amp;vis=1&amp;pid=f9137ae6f&amp;color=0,0,0&amp;vpa=25&amp;vtp=1&amp;vaab=1&amp;bbb=1"/>
          <p:cNvSpPr/>
          <p:nvPr/>
        </p:nvSpPr>
        <p:spPr>
          <a:xfrm>
            <a:off x="5172615" y="34769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11" name="QB_6_AN.33_1#76815dffe.blank?vaa=1&amp;vcp=1&amp;vis=1&amp;pid=f9137ae6f&amp;color=0,0,0&amp;vpa=26&amp;vtp=1&amp;vaab=1&amp;bbb=1"/>
          <p:cNvSpPr/>
          <p:nvPr/>
        </p:nvSpPr>
        <p:spPr>
          <a:xfrm>
            <a:off x="7306214" y="347697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12" name="QB_6_AN.34_1#76815dffe.blank?vaa=1&amp;vcp=1&amp;vis=1&amp;pid=f9137ae6f&amp;color=0,0,0&amp;vpa=27&amp;vtp=1&amp;vaab=1&amp;bbb=1"/>
          <p:cNvSpPr/>
          <p:nvPr/>
        </p:nvSpPr>
        <p:spPr>
          <a:xfrm>
            <a:off x="9795414" y="34769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13" name="QB_6_AN.35_1#76815dffe.blank?vaa=1&amp;vcp=1&amp;vis=1&amp;pid=f9137ae6f&amp;color=0,0,0&amp;vpa=28&amp;vtp=1&amp;vaab=1&amp;bbb=1"/>
          <p:cNvSpPr/>
          <p:nvPr/>
        </p:nvSpPr>
        <p:spPr>
          <a:xfrm>
            <a:off x="6595014" y="41246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腐生</a:t>
            </a:r>
            <a:endParaRPr lang="en-US" altLang="zh-CN" sz="2800" dirty="0"/>
          </a:p>
        </p:txBody>
      </p:sp>
      <p:sp>
        <p:nvSpPr>
          <p:cNvPr id="14" name="QB_6_AN.36_1#76815dffe.blank?vaa=1&amp;vcp=1&amp;vis=1&amp;pid=f9137ae6f&amp;color=0,0,0&amp;vpa=29&amp;vtp=1&amp;vaab=1&amp;bbb=1"/>
          <p:cNvSpPr/>
          <p:nvPr/>
        </p:nvSpPr>
        <p:spPr>
          <a:xfrm>
            <a:off x="8728614" y="412467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</a:t>
            </a:r>
            <a:endParaRPr lang="en-US" altLang="zh-CN" sz="2800" dirty="0"/>
          </a:p>
        </p:txBody>
      </p:sp>
      <p:sp>
        <p:nvSpPr>
          <p:cNvPr id="15" name="QB_6_AN.37_1#76815dffe.blank?vaa=1&amp;vcp=1&amp;vis=1&amp;pid=f9137ae6f&amp;color=0,0,0&amp;vpa=30&amp;vtp=1&amp;vaab=1&amp;bbb=1"/>
          <p:cNvSpPr/>
          <p:nvPr/>
        </p:nvSpPr>
        <p:spPr>
          <a:xfrm>
            <a:off x="905415" y="475141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a36bfce82?vaa=1&amp;vcp=1&amp;vis=1&amp;pid=f9137ae6f&amp;color=0,0,0&amp;mp=1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：生态系统具有一定的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能力，使生态系统中各种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生物的数量和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稳定的状态，称为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但这种调节能力是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36bfce82.blank?vaa=1&amp;vcp=1&amp;vis=1&amp;pid=f9137ae6f&amp;color=0,0,0&amp;mp=1&amp;vpa=31&amp;vtp=1&amp;vaab=1&amp;bbb=1"/>
          <p:cNvSpPr/>
          <p:nvPr/>
        </p:nvSpPr>
        <p:spPr>
          <a:xfrm>
            <a:off x="5706015" y="184988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自我调节</a:t>
            </a:r>
            <a:endParaRPr lang="en-US" altLang="zh-CN" sz="2800" dirty="0"/>
          </a:p>
        </p:txBody>
      </p:sp>
      <p:sp>
        <p:nvSpPr>
          <p:cNvPr id="4" name="QB_6_AN.2_1#a36bfce82.blank?vaa=1&amp;vcp=1&amp;vis=1&amp;pid=f9137ae6f&amp;color=0,0,0&amp;mp=1&amp;vpa=32&amp;vtp=1&amp;vaab=1&amp;bbb=1"/>
          <p:cNvSpPr/>
          <p:nvPr/>
        </p:nvSpPr>
        <p:spPr>
          <a:xfrm>
            <a:off x="2683414" y="249758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所占的比例</a:t>
            </a:r>
            <a:endParaRPr lang="en-US" altLang="zh-CN" sz="2800" dirty="0"/>
          </a:p>
        </p:txBody>
      </p:sp>
      <p:sp>
        <p:nvSpPr>
          <p:cNvPr id="5" name="QB_6_AN.3_1#a36bfce82.blank?vaa=1&amp;vcp=1&amp;vis=1&amp;pid=f9137ae6f&amp;color=0,0,0&amp;mp=1&amp;vpa=33&amp;vtp=1&amp;vaab=1&amp;bbb=1"/>
          <p:cNvSpPr/>
          <p:nvPr/>
        </p:nvSpPr>
        <p:spPr>
          <a:xfrm>
            <a:off x="5883815" y="24975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</a:t>
            </a:r>
            <a:endParaRPr lang="en-US" altLang="zh-CN" sz="2800" dirty="0"/>
          </a:p>
        </p:txBody>
      </p:sp>
      <p:sp>
        <p:nvSpPr>
          <p:cNvPr id="6" name="QB_6_AN.4_1#a36bfce82.blank?vaa=1&amp;vcp=1&amp;vis=1&amp;pid=f9137ae6f&amp;color=0,0,0&amp;mp=1&amp;vpa=34&amp;vtp=1&amp;vaab=1&amp;bbb=1"/>
          <p:cNvSpPr/>
          <p:nvPr/>
        </p:nvSpPr>
        <p:spPr>
          <a:xfrm>
            <a:off x="9795414" y="249758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</a:t>
            </a:r>
            <a:endParaRPr lang="en-US" altLang="zh-CN" sz="2800" dirty="0"/>
          </a:p>
        </p:txBody>
      </p:sp>
      <p:sp>
        <p:nvSpPr>
          <p:cNvPr id="7" name="QB_6_AN.5_1#a36bfce82.blank?vaa=1&amp;vcp=1&amp;vis=1&amp;pid=f9137ae6f&amp;color=0,0,0&amp;mp=1&amp;vpa=35&amp;vtp=1&amp;vaab=1&amp;bbb=1"/>
          <p:cNvSpPr/>
          <p:nvPr/>
        </p:nvSpPr>
        <p:spPr>
          <a:xfrm>
            <a:off x="3394615" y="312432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有限的</a:t>
            </a:r>
            <a:endParaRPr lang="en-US" altLang="zh-CN" sz="2800" dirty="0"/>
          </a:p>
        </p:txBody>
      </p:sp>
      <p:sp>
        <p:nvSpPr>
          <p:cNvPr id="8" name="QB_6_BD.44_1#f9c1c9f96?vaa=1&amp;vcp=1&amp;vis=1&amp;pid=f9137ae6f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。前者比后者的自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我调节能力强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45_1#f9c1c9f96.blank?vaa=1&amp;vcp=1&amp;vis=1&amp;pid=f9137ae6f&amp;color=0,0,0&amp;vpa=36&amp;vtp=1&amp;vaab=1&amp;bbb=1"/>
          <p:cNvSpPr/>
          <p:nvPr/>
        </p:nvSpPr>
        <p:spPr>
          <a:xfrm>
            <a:off x="3216815" y="3778186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自然生态系统</a:t>
            </a:r>
            <a:endParaRPr lang="en-US" altLang="zh-CN" sz="2800" dirty="0"/>
          </a:p>
        </p:txBody>
      </p:sp>
      <p:sp>
        <p:nvSpPr>
          <p:cNvPr id="10" name="QB_6_AN.46_1#f9c1c9f96.blank?vaa=1&amp;vcp=1&amp;vis=1&amp;pid=f9137ae6f&amp;color=0,0,0&amp;vpa=37&amp;vtp=1&amp;vaab=1&amp;bbb=1"/>
          <p:cNvSpPr/>
          <p:nvPr/>
        </p:nvSpPr>
        <p:spPr>
          <a:xfrm>
            <a:off x="6061615" y="3778186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人工生态系统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7_1#892b99671?vaa=1&amp;vcp=1&amp;vis=1&amp;pid=f9137ae6f&amp;color=0,0,0&amp;mp=1&amp;vtp=1&amp;vaab=1&amp;bt=1&amp;bbb=1"/>
          <p:cNvSpPr/>
          <p:nvPr/>
        </p:nvSpPr>
        <p:spPr>
          <a:xfrm>
            <a:off x="539496" y="3816191"/>
            <a:ext cx="11109960" cy="3155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流动，能量流动是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5" name="QB_6_AN.48_1#892b99671.blank?vaa=1&amp;vcp=1&amp;vis=1&amp;pid=f9137ae6f&amp;color=0,0,0&amp;mp=1&amp;vpa=38&amp;vtp=1&amp;vaab=1&amp;bbb=1"/>
          <p:cNvSpPr/>
          <p:nvPr/>
        </p:nvSpPr>
        <p:spPr>
          <a:xfrm>
            <a:off x="2683414" y="380095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物质和能量</a:t>
            </a:r>
            <a:endParaRPr lang="en-US" altLang="zh-CN" sz="2800" dirty="0"/>
          </a:p>
        </p:txBody>
      </p:sp>
      <p:sp>
        <p:nvSpPr>
          <p:cNvPr id="6" name="QB_6_AN.49_1#892b99671.blank?vaa=1&amp;vcp=1&amp;vis=1&amp;pid=f9137ae6f&amp;color=0,0,0&amp;mp=1&amp;vpa=39&amp;vtp=1&amp;vaab=1&amp;bbb=1"/>
          <p:cNvSpPr/>
          <p:nvPr/>
        </p:nvSpPr>
        <p:spPr>
          <a:xfrm>
            <a:off x="5528215" y="38009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7" name="QB_6_AN.50_1#892b99671.blank?vaa=1&amp;vcp=1&amp;vis=1&amp;pid=f9137ae6f&amp;color=0,0,0&amp;mp=1&amp;vpa=40&amp;vtp=1&amp;vaab=1&amp;bbb=1"/>
          <p:cNvSpPr/>
          <p:nvPr/>
        </p:nvSpPr>
        <p:spPr>
          <a:xfrm>
            <a:off x="7306214" y="38009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8" name="QB_6_AN.51_1#892b99671.blank?vaa=1&amp;vcp=1&amp;vis=1&amp;pid=f9137ae6f&amp;color=0,0,0&amp;mp=1&amp;vpa=41&amp;vtp=1&amp;vaab=1&amp;bbb=1"/>
          <p:cNvSpPr/>
          <p:nvPr/>
        </p:nvSpPr>
        <p:spPr>
          <a:xfrm>
            <a:off x="549815" y="44276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单向</a:t>
            </a:r>
            <a:endParaRPr lang="en-US" altLang="zh-CN" sz="2800" dirty="0"/>
          </a:p>
        </p:txBody>
      </p:sp>
      <p:sp>
        <p:nvSpPr>
          <p:cNvPr id="9" name="QB_6_AN.52_1#892b99671.blank?vaa=1&amp;vcp=1&amp;vis=1&amp;pid=f9137ae6f&amp;color=0,0,0&amp;mp=1&amp;vpa=42&amp;vtp=1&amp;vaab=1&amp;bbb=1"/>
          <p:cNvSpPr/>
          <p:nvPr/>
        </p:nvSpPr>
        <p:spPr>
          <a:xfrm>
            <a:off x="2327814" y="442769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逐级递减</a:t>
            </a:r>
            <a:endParaRPr lang="en-US" altLang="zh-CN" sz="28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F0C7EEA-E47E-F2C4-E972-2B68941C2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31" y="1676400"/>
            <a:ext cx="7533424" cy="209737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3_1#fabd1bdb4?vaa=1&amp;vcp=1&amp;vis=1&amp;pid=baaee070d&amp;color=0,0,0&amp;vtp=1&amp;vaab=1&amp;bt=1&amp;bbb=1"/>
          <p:cNvSpPr/>
          <p:nvPr/>
        </p:nvSpPr>
        <p:spPr>
          <a:xfrm>
            <a:off x="539496" y="12133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食物链和食物网</a:t>
            </a:r>
            <a:endParaRPr lang="en-US" altLang="zh-CN" sz="2800" dirty="0"/>
          </a:p>
        </p:txBody>
      </p:sp>
      <p:sp>
        <p:nvSpPr>
          <p:cNvPr id="3" name="QB_6_BD.54_1#0eaf6f835?vaa=1&amp;vcp=1&amp;vis=1&amp;pid=fabd1bdb4&amp;color=0,0,0&amp;vtp=1&amp;vaab=1&amp;bbb=1&amp;hb=1"/>
          <p:cNvSpPr/>
          <p:nvPr/>
        </p:nvSpPr>
        <p:spPr>
          <a:xfrm>
            <a:off x="539496" y="18410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（1）概念：在生态系统中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，不同生物之间由于吃与被吃的关系而形成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的链状结构叫作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一个生态系统中往往有很多条食物链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彼此交错连接，这样就形成了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0eaf6f835.blank?vaa=1&amp;vcp=1&amp;vis=1&amp;pid=fabd1bdb4&amp;color=0,0,0&amp;vpa=43&amp;vtp=1&amp;vaab=1&amp;bbb=1"/>
          <p:cNvSpPr/>
          <p:nvPr/>
        </p:nvSpPr>
        <p:spPr>
          <a:xfrm>
            <a:off x="3039014" y="245827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5" name="QB_6_AN.2_1#0eaf6f835.blank?vaa=1&amp;vcp=1&amp;vis=1&amp;pid=fabd1bdb4&amp;color=0,0,0&amp;vpa=44&amp;vtp=1&amp;vaab=1&amp;bbb=1"/>
          <p:cNvSpPr/>
          <p:nvPr/>
        </p:nvSpPr>
        <p:spPr>
          <a:xfrm>
            <a:off x="5172615" y="30850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6" name="QB_6_BD.57_1#7f7053798?sp=1&amp;vaa=1&amp;vcp=1&amp;vis=1&amp;pid=fabd1bdb4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：食物链的起始端是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，箭头指向表示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流动的方向；食物链只包括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不写入食物链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58_1#7f7053798.blank?vaa=1&amp;vcp=1&amp;vis=1&amp;pid=fabd1bdb4&amp;color=0,0,0&amp;vpa=45&amp;vtp=1&amp;vaab=1&amp;bbb=1"/>
          <p:cNvSpPr/>
          <p:nvPr/>
        </p:nvSpPr>
        <p:spPr>
          <a:xfrm>
            <a:off x="6772814" y="374097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8" name="QB_6_AN.59_1#7f7053798.blank?vaa=1&amp;vcp=1&amp;vis=1&amp;pid=fabd1bdb4&amp;color=0,0,0&amp;vpa=46&amp;vtp=1&amp;vaab=1&amp;bbb=1"/>
          <p:cNvSpPr/>
          <p:nvPr/>
        </p:nvSpPr>
        <p:spPr>
          <a:xfrm>
            <a:off x="10595514" y="37409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9" name="QB_6_AN.60_1#7f7053798.blank?vaa=1&amp;vcp=1&amp;vis=1&amp;pid=fabd1bdb4&amp;color=0,0,0&amp;vpa=47&amp;vtp=1&amp;vaab=1&amp;bbb=1"/>
          <p:cNvSpPr/>
          <p:nvPr/>
        </p:nvSpPr>
        <p:spPr>
          <a:xfrm>
            <a:off x="1616614" y="43886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10" name="QB_6_AN.61_1#7f7053798.blank?vaa=1&amp;vcp=1&amp;vis=1&amp;pid=fabd1bdb4&amp;color=0,0,0&amp;vpa=48&amp;vtp=1&amp;vaab=1&amp;bbb=1"/>
          <p:cNvSpPr/>
          <p:nvPr/>
        </p:nvSpPr>
        <p:spPr>
          <a:xfrm>
            <a:off x="6950614" y="438867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生产者和消费者</a:t>
            </a:r>
            <a:endParaRPr lang="en-US" altLang="zh-CN" sz="2800" dirty="0"/>
          </a:p>
        </p:txBody>
      </p:sp>
      <p:sp>
        <p:nvSpPr>
          <p:cNvPr id="11" name="QB_6_AN.62_1#7f7053798.blank?vaa=1&amp;vcp=1&amp;vis=1&amp;pid=fabd1bdb4&amp;color=0,0,0&amp;vpa=49&amp;vtp=1&amp;vaab=1&amp;bbb=1"/>
          <p:cNvSpPr/>
          <p:nvPr/>
        </p:nvSpPr>
        <p:spPr>
          <a:xfrm>
            <a:off x="1261015" y="501542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3_1#10ea86da4?vaa=1&amp;vcp=1&amp;vis=1&amp;pid=fabd1bdb4&amp;color=0,0,0&amp;mp=1&amp;vtp=1&amp;vaab=1&amp;bt=1&amp;bbb=1&amp;hb=1"/>
          <p:cNvSpPr/>
          <p:nvPr/>
        </p:nvSpPr>
        <p:spPr>
          <a:xfrm>
            <a:off x="539496" y="6306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（3）生产者是第一营养级，营养级越高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，生物数量越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，生物获得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的能量越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，生物体内的有毒有害物质积累越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10ea86da4.blank?vaa=1&amp;vcp=1&amp;vis=1&amp;pid=fabd1bdb4&amp;color=0,0,0&amp;mp=1&amp;vpa=50&amp;vtp=1&amp;vaab=1"/>
          <p:cNvSpPr/>
          <p:nvPr/>
        </p:nvSpPr>
        <p:spPr>
          <a:xfrm>
            <a:off x="8906414" y="60020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B_6_AN.2_1#10ea86da4.blank?vaa=1&amp;vcp=1&amp;vis=1&amp;pid=fabd1bdb4&amp;color=0,0,0&amp;mp=1&amp;vpa=51&amp;vtp=1&amp;vaab=1"/>
          <p:cNvSpPr/>
          <p:nvPr/>
        </p:nvSpPr>
        <p:spPr>
          <a:xfrm>
            <a:off x="1972214" y="122694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5" name="QB_6_AN.3_1#10ea86da4.blank?vaa=1&amp;vcp=1&amp;vis=1&amp;pid=fabd1bdb4&amp;color=0,0,0&amp;mp=1&amp;vpa=52&amp;vtp=1&amp;vaab=1"/>
          <p:cNvSpPr/>
          <p:nvPr/>
        </p:nvSpPr>
        <p:spPr>
          <a:xfrm>
            <a:off x="8017414" y="122694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67_1#1455d7203?vaa=1&amp;vcp=1&amp;vis=1&amp;pid=fabd1bdb4&amp;color=0,0,0&amp;vtp=1&amp;vaab=1&amp;bbb=1"/>
              <p:cNvSpPr/>
              <p:nvPr/>
            </p:nvSpPr>
            <p:spPr>
              <a:xfrm>
                <a:off x="539496" y="1897761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（4）食物链中生物数量的变化（以“甲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丙”为例）：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67_1#1455d7203?vaa=1&amp;vcp=1&amp;vis=1&amp;pid=fabd1bdb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7761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BD.68_1#722417e8f?vaa=1&amp;vcp=1&amp;vis=1&amp;pid=1455d7203&amp;color=0,0,0&amp;vtp=1&amp;vaab=1&amp;bbb=1&amp;hb=1"/>
          <p:cNvSpPr/>
          <p:nvPr/>
        </p:nvSpPr>
        <p:spPr>
          <a:xfrm>
            <a:off x="539496" y="24541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①短时间内:若乙的数量减少，则甲的数量增加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，丙的数量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;若乙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，则甲的数量减少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，丙的数量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_1#722417e8f.blank?vaa=1&amp;vcp=1&amp;vis=1&amp;pid=1455d7203&amp;color=0,0,0&amp;vpa=53&amp;vtp=1&amp;vaab=1&amp;bbb=1"/>
          <p:cNvSpPr/>
          <p:nvPr/>
        </p:nvSpPr>
        <p:spPr>
          <a:xfrm>
            <a:off x="9538239" y="24236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9" name="QB_7_AN.5_1#722417e8f.blank?vaa=1&amp;vcp=1&amp;vis=1&amp;pid=1455d7203&amp;color=0,0,0&amp;vpa=54&amp;vtp=1&amp;vaab=1&amp;bbb=1"/>
          <p:cNvSpPr/>
          <p:nvPr/>
        </p:nvSpPr>
        <p:spPr>
          <a:xfrm>
            <a:off x="6950614" y="30504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/>
          </a:p>
        </p:txBody>
      </p:sp>
      <p:sp>
        <p:nvSpPr>
          <p:cNvPr id="10" name="QB_7_BD.71_1#52e3fbc03?sp=1&amp;vaa=1&amp;vcp=1&amp;vis=1&amp;pid=1455d7203&amp;color=0,0,0&amp;vtp=1&amp;vaab=1&amp;bbb=1&amp;hb=1"/>
          <p:cNvSpPr/>
          <p:nvPr/>
        </p:nvSpPr>
        <p:spPr>
          <a:xfrm>
            <a:off x="539496" y="37407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②长时间内:若乙的数量减少，则甲的数量先增加后减少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，丙的数量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若乙的数量增加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，则甲的数量先减少后增加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，丙的数量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最终各种生物数量维持相对稳定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72_1#52e3fbc03.blank?vaa=1&amp;vcp=1&amp;vis=1&amp;pid=1455d7203&amp;color=0,0,0&amp;vpa=55&amp;vtp=1&amp;vaab=1&amp;bbb=1"/>
          <p:cNvSpPr/>
          <p:nvPr/>
        </p:nvSpPr>
        <p:spPr>
          <a:xfrm>
            <a:off x="549815" y="435794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先减少后增加</a:t>
            </a:r>
            <a:endParaRPr lang="en-US" altLang="zh-CN" sz="2800" dirty="0"/>
          </a:p>
        </p:txBody>
      </p:sp>
      <p:sp>
        <p:nvSpPr>
          <p:cNvPr id="12" name="QB_7_AN.73_1#52e3fbc03.blank?vaa=1&amp;vcp=1&amp;vis=1&amp;pid=1455d7203&amp;color=0,0,0&amp;vpa=56&amp;vtp=1&amp;vaab=1&amp;bbb=1"/>
          <p:cNvSpPr/>
          <p:nvPr/>
        </p:nvSpPr>
        <p:spPr>
          <a:xfrm>
            <a:off x="9084214" y="500564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4_1#c7dd1f972?vaa=1&amp;vcp=1&amp;vis=1&amp;pid=baaee070d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环境保护</a:t>
            </a:r>
            <a:endParaRPr lang="en-US" altLang="zh-CN" sz="2800" dirty="0"/>
          </a:p>
        </p:txBody>
      </p:sp>
      <p:sp>
        <p:nvSpPr>
          <p:cNvPr id="3" name="QB_6_BD.75_1#389479ed4?vaa=1&amp;vcp=1&amp;vis=1&amp;pid=c7dd1f972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带来的不仅仅是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的问题，还有土地资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源问题、能源物质问题，会使生态环境遭到破坏，导致物种灭绝的加速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政策是改善人口老龄化的有效措施，促进人口长期均衡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389479ed4.blank?vaa=1&amp;vcp=1&amp;vis=1&amp;pid=c7dd1f972&amp;color=0,0,0&amp;vpa=57&amp;vtp=1&amp;vaab=1&amp;bbb=1"/>
          <p:cNvSpPr/>
          <p:nvPr/>
        </p:nvSpPr>
        <p:spPr>
          <a:xfrm>
            <a:off x="5350415" y="24620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粮食</a:t>
            </a:r>
            <a:endParaRPr lang="en-US" altLang="zh-CN" sz="2800" dirty="0"/>
          </a:p>
        </p:txBody>
      </p:sp>
      <p:sp>
        <p:nvSpPr>
          <p:cNvPr id="5" name="QB_6_AN.2_1#389479ed4.blank?vaa=1&amp;vcp=1&amp;vis=1&amp;pid=c7dd1f972&amp;color=0,0,0&amp;vpa=58&amp;vtp=1&amp;vaab=1&amp;bbb=1"/>
          <p:cNvSpPr/>
          <p:nvPr/>
        </p:nvSpPr>
        <p:spPr>
          <a:xfrm>
            <a:off x="6772814" y="24620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水资源</a:t>
            </a:r>
            <a:endParaRPr lang="en-US" altLang="zh-CN" sz="2800" dirty="0"/>
          </a:p>
        </p:txBody>
      </p:sp>
      <p:sp>
        <p:nvSpPr>
          <p:cNvPr id="7" name="QB_6_AN.79_1#389479ed4.blank?vaa=1&amp;vcp=1&amp;vis=1&amp;pid=c7dd1f972&amp;color=0,0,0&amp;vpa=59&amp;vtp=1&amp;vaab=1&amp;bbb=1"/>
          <p:cNvSpPr/>
          <p:nvPr/>
        </p:nvSpPr>
        <p:spPr>
          <a:xfrm>
            <a:off x="1349773" y="374403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0_1#82418897a?vaa=1&amp;vcp=1&amp;vis=1&amp;pid=baaee070d&amp;color=0,0,0&amp;mp=1&amp;vtp=1&amp;vaab=1&amp;bt=1&amp;bbb=1"/>
          <p:cNvSpPr/>
          <p:nvPr/>
        </p:nvSpPr>
        <p:spPr>
          <a:xfrm>
            <a:off x="539496" y="2211610"/>
            <a:ext cx="11109960" cy="2417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1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121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3" name="QB_5_BD.80_1#82418897a?vaa=1&amp;vcp=1&amp;vis=1&amp;pid=baaee070d&amp;color=0,0,0&amp;mp=1&amp;tib=255,255,255&amp;iip=2&amp;vip=60#6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227" y="2214086"/>
            <a:ext cx="11324407" cy="256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N.81_1#82418897a.blank?vaa=1&amp;vcp=1&amp;vis=1&amp;pid=baaee070d&amp;color=0,0,0&amp;mp=1&amp;vpa=60&amp;vtp=1&amp;vaab=1"/>
          <p:cNvSpPr/>
          <p:nvPr/>
        </p:nvSpPr>
        <p:spPr>
          <a:xfrm>
            <a:off x="9936479" y="2214086"/>
            <a:ext cx="1449293" cy="467869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氮氧化物</a:t>
            </a:r>
            <a:endParaRPr lang="en-US" altLang="zh-CN" sz="2800" dirty="0"/>
          </a:p>
        </p:txBody>
      </p:sp>
      <p:sp>
        <p:nvSpPr>
          <p:cNvPr id="5" name="QB_5_AN.82_1#82418897a.blank?vaa=1&amp;vcp=1&amp;vis=1&amp;pid=baaee070d&amp;color=0,0,0&amp;mp=1&amp;vpa=61&amp;vtp=1&amp;vaab=1"/>
          <p:cNvSpPr/>
          <p:nvPr/>
        </p:nvSpPr>
        <p:spPr>
          <a:xfrm>
            <a:off x="5643404" y="4344638"/>
            <a:ext cx="3108960" cy="29260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良好的生活习惯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9653f57d?vcp=1&amp;pid=f9867514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sp>
        <p:nvSpPr>
          <p:cNvPr id="3" name="QO_5_BD.83_1#5dec9dd30?vaa=1&amp;vcp=1&amp;vis=1&amp;pid=89653f57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图一为某湿地公园部分生物之间的关系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，图二表示图一某条食物链中四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种生物所含能量的多少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。请据图回答下列问题：</a:t>
            </a:r>
            <a:endParaRPr lang="en-US" altLang="zh-CN" sz="2800" dirty="0"/>
          </a:p>
        </p:txBody>
      </p:sp>
      <p:pic>
        <p:nvPicPr>
          <p:cNvPr id="4" name="QO_5_BD.83_2#5dec9dd30?vaa=1&amp;vcp=1&amp;vis=1&amp;pid=89653f5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1671" y="2688380"/>
            <a:ext cx="5524101" cy="274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4_1#a84a7fc69?vaa=1&amp;vcp=1&amp;vis=1&amp;pid=5dec9dd30&amp;color=0,0,0&amp;vtp=1&amp;vaab=1&amp;bt=1&amp;bbb=1&amp;hb=1"/>
          <p:cNvSpPr/>
          <p:nvPr/>
        </p:nvSpPr>
        <p:spPr>
          <a:xfrm>
            <a:off x="539496" y="4594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）图一中共有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请写出最长的一条食物链：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85_1#a84a7fc69.blank?vaa=1&amp;vcp=1&amp;vis=1&amp;pid=5dec9dd30&amp;color=0,0,0&amp;vpa=62&amp;vtp=1&amp;vaab=1"/>
          <p:cNvSpPr/>
          <p:nvPr/>
        </p:nvSpPr>
        <p:spPr>
          <a:xfrm>
            <a:off x="3216815" y="42899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87_1#a84a7fc69.blank?vaa=1&amp;vcp=1&amp;vis=1&amp;pid=5dec9dd30&amp;color=0,0,0&amp;vpa=63&amp;vtp=1&amp;vaab=1&amp;bbb=1&amp;hb=1"/>
              <p:cNvSpPr/>
              <p:nvPr/>
            </p:nvSpPr>
            <p:spPr>
              <a:xfrm>
                <a:off x="539496" y="421379"/>
                <a:ext cx="11109960" cy="122040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4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昆虫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N.87_1#a84a7fc69.blank?vaa=1&amp;vcp=1&amp;vis=1&amp;pid=5dec9dd30&amp;color=0,0,0&amp;vpa=6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1379"/>
                <a:ext cx="11109960" cy="1220407"/>
              </a:xfrm>
              <a:prstGeom prst="rect">
                <a:avLst/>
              </a:prstGeom>
              <a:blipFill>
                <a:blip r:embed="rId3"/>
                <a:stretch>
                  <a:fillRect l="-1976" b="-16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5_BD.86_1#a84a7fc69?vaa=1&amp;vcp=1&amp;vis=1&amp;pid=5dec9dd3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3524135"/>
            <a:ext cx="5714296" cy="284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88_1#c5d308922?vaa=1&amp;vcp=1&amp;vis=1&amp;pid=5dec9dd30&amp;color=0,0,0&amp;vtp=1&amp;vaab=1&amp;bt=1&amp;bbb=1">
            <a:extLst>
              <a:ext uri="{FF2B5EF4-FFF2-40B4-BE49-F238E27FC236}">
                <a16:creationId xmlns:a16="http://schemas.microsoft.com/office/drawing/2014/main" id="{5989E647-CFD1-A500-A708-166DC1FCFA35}"/>
              </a:ext>
            </a:extLst>
          </p:cNvPr>
          <p:cNvSpPr/>
          <p:nvPr/>
        </p:nvSpPr>
        <p:spPr>
          <a:xfrm>
            <a:off x="539496" y="16858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2）生态系统的组成成分中除了图一所示部分外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，还应包括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6_AN.89_1#c5d308922.blank?vaa=1&amp;vcp=1&amp;vis=1&amp;pid=5dec9dd30&amp;color=0,0,0&amp;vpa=64&amp;vtp=1&amp;vaab=1&amp;bbb=1">
            <a:extLst>
              <a:ext uri="{FF2B5EF4-FFF2-40B4-BE49-F238E27FC236}">
                <a16:creationId xmlns:a16="http://schemas.microsoft.com/office/drawing/2014/main" id="{8221A243-1D7F-BF5B-9F02-23B54DDA750F}"/>
              </a:ext>
            </a:extLst>
          </p:cNvPr>
          <p:cNvSpPr/>
          <p:nvPr/>
        </p:nvSpPr>
        <p:spPr>
          <a:xfrm>
            <a:off x="9623964" y="1634410"/>
            <a:ext cx="127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spc="-100" dirty="0"/>
          </a:p>
        </p:txBody>
      </p:sp>
      <p:sp>
        <p:nvSpPr>
          <p:cNvPr id="8" name="QB_6_BD.90_1#4f5b2238d?vaa=1&amp;vcp=1&amp;vis=1&amp;pid=5dec9dd30&amp;color=0,0,0&amp;vtp=1&amp;vaab=1&amp;bt=1&amp;bbb=1&amp;hb=1">
            <a:extLst>
              <a:ext uri="{FF2B5EF4-FFF2-40B4-BE49-F238E27FC236}">
                <a16:creationId xmlns:a16="http://schemas.microsoft.com/office/drawing/2014/main" id="{B5AA9F95-15E2-7C48-DC5F-CDFF2054B92B}"/>
              </a:ext>
            </a:extLst>
          </p:cNvPr>
          <p:cNvSpPr/>
          <p:nvPr/>
        </p:nvSpPr>
        <p:spPr>
          <a:xfrm>
            <a:off x="539496" y="22160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（3）根据生态系统中能量流动的特点判断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，图二中的甲对应图一中的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。这个生态系统的能量最终来源于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91_1#4f5b2238d.blank?vaa=1&amp;vcp=1&amp;vis=1&amp;pid=5dec9dd30&amp;color=0,0,0&amp;vpa=65&amp;vtp=1&amp;vaab=1">
            <a:extLst>
              <a:ext uri="{FF2B5EF4-FFF2-40B4-BE49-F238E27FC236}">
                <a16:creationId xmlns:a16="http://schemas.microsoft.com/office/drawing/2014/main" id="{266D2406-4FE8-0DDE-F80C-4096D432E784}"/>
              </a:ext>
            </a:extLst>
          </p:cNvPr>
          <p:cNvSpPr/>
          <p:nvPr/>
        </p:nvSpPr>
        <p:spPr>
          <a:xfrm>
            <a:off x="1616614" y="281230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/>
          </a:p>
        </p:txBody>
      </p:sp>
      <p:sp>
        <p:nvSpPr>
          <p:cNvPr id="10" name="QB_6_AN.93_1#4f5b2238d.blank?vaa=1&amp;vcp=1&amp;vis=1&amp;pid=5dec9dd30&amp;color=0,0,0&amp;vpa=66&amp;vtp=1&amp;vaab=1&amp;bbb=1">
            <a:extLst>
              <a:ext uri="{FF2B5EF4-FFF2-40B4-BE49-F238E27FC236}">
                <a16:creationId xmlns:a16="http://schemas.microsoft.com/office/drawing/2014/main" id="{EE5830B3-C0BE-22F7-EF37-F5E9757E8AC7}"/>
              </a:ext>
            </a:extLst>
          </p:cNvPr>
          <p:cNvSpPr/>
          <p:nvPr/>
        </p:nvSpPr>
        <p:spPr>
          <a:xfrm>
            <a:off x="7661814" y="28123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lang="en-US" altLang="zh-CN" sz="2800" dirty="0"/>
          </a:p>
        </p:txBody>
      </p:sp>
      <p:sp>
        <p:nvSpPr>
          <p:cNvPr id="11" name="QB_6_BD.94_1#d28b70644?vaa=1&amp;vcp=1&amp;vis=1&amp;pid=5dec9dd30&amp;color=0,0,0&amp;vtp=1&amp;vaab=1&amp;bt=1&amp;bbb=1&amp;hb=1">
            <a:extLst>
              <a:ext uri="{FF2B5EF4-FFF2-40B4-BE49-F238E27FC236}">
                <a16:creationId xmlns:a16="http://schemas.microsoft.com/office/drawing/2014/main" id="{6428BC7D-A349-040A-ACD4-6C855E481BFC}"/>
              </a:ext>
            </a:extLst>
          </p:cNvPr>
          <p:cNvSpPr/>
          <p:nvPr/>
        </p:nvSpPr>
        <p:spPr>
          <a:xfrm>
            <a:off x="539496" y="3462545"/>
            <a:ext cx="5199567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（4）如果图一的生态系统被某重金属污染，那么在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的体内该重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含量最高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6_AN.95_1#d28b70644.blank?vaa=1&amp;vcp=1&amp;vis=1&amp;pid=5dec9dd30&amp;color=0,0,0&amp;vpa=67&amp;vtp=1&amp;vaab=1">
            <a:extLst>
              <a:ext uri="{FF2B5EF4-FFF2-40B4-BE49-F238E27FC236}">
                <a16:creationId xmlns:a16="http://schemas.microsoft.com/office/drawing/2014/main" id="{DFADA4E5-40D6-CF0A-91A6-16AB5448719F}"/>
              </a:ext>
            </a:extLst>
          </p:cNvPr>
          <p:cNvSpPr/>
          <p:nvPr/>
        </p:nvSpPr>
        <p:spPr>
          <a:xfrm>
            <a:off x="3473487" y="409380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6_1#ff40255c0?vaa=1&amp;vcp=1&amp;vis=1&amp;pid=5dec9dd30&amp;color=0,0,0&amp;vtp=1&amp;vaab=1&amp;bt=1&amp;bbb=1&amp;hb=1"/>
          <p:cNvSpPr/>
          <p:nvPr/>
        </p:nvSpPr>
        <p:spPr>
          <a:xfrm>
            <a:off x="539496" y="11859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（5）若人类大量捕捉野生青蛙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，则昆虫的数量会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终导致该生态系统遭到严重破坏，说明生态系统具有的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是有限的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97_1#ff40255c0.blank?vaa=1&amp;vcp=1&amp;vis=1&amp;pid=5dec9dd30&amp;color=0,0,0&amp;vpa=68&amp;vtp=1&amp;vaab=1&amp;bbb=1"/>
          <p:cNvSpPr/>
          <p:nvPr/>
        </p:nvSpPr>
        <p:spPr>
          <a:xfrm>
            <a:off x="8195214" y="1155446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  <p:sp>
        <p:nvSpPr>
          <p:cNvPr id="4" name="QB_6_AN.99_1#ff40255c0.blank?vaa=1&amp;vcp=1&amp;vis=1&amp;pid=5dec9dd30&amp;color=0,0,0&amp;vpa=69&amp;vtp=1&amp;vaab=1&amp;bbb=1"/>
          <p:cNvSpPr/>
          <p:nvPr/>
        </p:nvSpPr>
        <p:spPr>
          <a:xfrm>
            <a:off x="9084214" y="180314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自我调节</a:t>
            </a:r>
            <a:endParaRPr lang="en-US" altLang="zh-CN" sz="2800" dirty="0"/>
          </a:p>
        </p:txBody>
      </p:sp>
      <p:pic>
        <p:nvPicPr>
          <p:cNvPr id="5" name="QO_5_BD.98_1#ff40255c0?vaa=1&amp;vcp=1&amp;vis=1&amp;pid=5dec9dd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3168142"/>
            <a:ext cx="5120640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0_1#cdcbb58d6?vaa=1&amp;vcp=1&amp;vis=1&amp;pid=5dec9dd30&amp;color=0,0,0&amp;vtp=1&amp;vaab=1&amp;bt=1&amp;bbb=1&amp;hb=1"/>
          <p:cNvSpPr/>
          <p:nvPr/>
        </p:nvSpPr>
        <p:spPr>
          <a:xfrm>
            <a:off x="539496" y="11371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（6）在自然界的物质循环中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，大多数的细菌和真菌能够把动植物遗体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分解成二氧化碳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、水和无机盐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。这样的细菌和真菌被称为生态系统中的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1_1#cdcbb58d6.blank?vaa=1&amp;vcp=1&amp;vis=1&amp;pid=5dec9dd30&amp;color=0,0,0&amp;vpa=70&amp;vtp=1&amp;vaab=1&amp;bbb=1"/>
          <p:cNvSpPr/>
          <p:nvPr/>
        </p:nvSpPr>
        <p:spPr>
          <a:xfrm>
            <a:off x="549815" y="238112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pic>
        <p:nvPicPr>
          <p:cNvPr id="4" name="QO_5_BD.100_2#cdcbb58d6?vaa=1&amp;vcp=1&amp;vis=1&amp;pid=5dec9dd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5576" y="3114802"/>
            <a:ext cx="525780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b59682cb.fixed?vcp=1&amp;pid=b2ab58fe5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9b59682cb.fixed?vcp=1&amp;pid=b2ab58f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02_1#0926b5fb4?vaa=1&amp;vcp=1&amp;vis=1&amp;pid=9b59682cb&amp;color=0,0,0&amp;vtp=1&amp;vaab=1&amp;bt=1&amp;bbb=1&amp;hb=1"/>
              <p:cNvSpPr/>
              <p:nvPr/>
            </p:nvSpPr>
            <p:spPr>
              <a:xfrm>
                <a:off x="539496" y="554400"/>
                <a:ext cx="11109960" cy="31944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四川达州·中考）花萼山生物种类繁多，生态环境优美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人们康养度假的胜地。某校生物研学小组的同学对该生态环境进行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了调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查，绘制了图一花萼山森林生态系统部分成分示意图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（①～④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某种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生理活动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表示丙中的三种生物）和图二生态系统组成图解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列分析错误的是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102_1#0926b5fb4?vaa=1&amp;vcp=1&amp;vis=1&amp;pid=9b59682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94401"/>
              </a:xfrm>
              <a:prstGeom prst="rect">
                <a:avLst/>
              </a:prstGeom>
              <a:blipFill>
                <a:blip r:embed="rId3"/>
                <a:stretch>
                  <a:fillRect l="-1976" r="-4391" b="-57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102_3#0926b5fb4?iti=1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3814744"/>
            <a:ext cx="265176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4_BD.102_4#0926b5fb4?iti=2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0920" y="3942760"/>
            <a:ext cx="3026664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102_5#0926b5fb4?iti=1&amp;htil=1&amp;vaa=1&amp;vcp=1&amp;vis=1&amp;pid=9b59682cb&amp;color=0,0,0&amp;vtp=1&amp;vaab=1&amp;bbb=1"/>
          <p:cNvSpPr/>
          <p:nvPr/>
        </p:nvSpPr>
        <p:spPr>
          <a:xfrm>
            <a:off x="2923191" y="5843696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7" name="QC_4_BD.102_6#0926b5fb4?iti=2&amp;htil=1&amp;vaa=1&amp;vcp=1&amp;vis=1&amp;pid=9b59682cb&amp;color=0,0,0&amp;vtp=1&amp;vaab=1&amp;bbb=1"/>
          <p:cNvSpPr/>
          <p:nvPr/>
        </p:nvSpPr>
        <p:spPr>
          <a:xfrm>
            <a:off x="8478171" y="5843696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04_1#0926b5fb4.choices?vaa=1&amp;vcp=1&amp;vis=1&amp;pid=9b59682cb&amp;color=0,0,0&amp;vtp=1&amp;vaab=1&amp;bt=1&amp;bbb=1&amp;hb=1"/>
              <p:cNvSpPr/>
              <p:nvPr/>
            </p:nvSpPr>
            <p:spPr>
              <a:xfrm>
                <a:off x="539496" y="554400"/>
                <a:ext cx="11109960" cy="2792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A.花萼山生态系统的能量最终来自图一中乙合成的有机物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.图一中，③对维持生物圈中二氧化碳和氧气的相对平衡起重要作用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.一般情况下，花萼山生态系统比农田生态系统的自我调节能力更强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.图一中甲对应图二中的③，若图一的生态环境受有毒物质污染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，则食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物网中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有毒物质积累最多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104_1#0926b5fb4.choices?vaa=1&amp;vcp=1&amp;vis=1&amp;pid=9b59682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792032"/>
              </a:xfrm>
              <a:prstGeom prst="rect">
                <a:avLst/>
              </a:prstGeom>
              <a:blipFill>
                <a:blip r:embed="rId3"/>
                <a:stretch>
                  <a:fillRect l="-1976" t="-1747" r="-823" b="-67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04_3#0926b5fb4?iti=3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3663868"/>
            <a:ext cx="265176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4_BD.104_4#0926b5fb4?iti=4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744" y="3471844"/>
            <a:ext cx="355701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04_5#0926b5fb4?iti=3&amp;htil=1&amp;vaa=1&amp;vcp=1&amp;vis=1&amp;pid=9b59682cb&amp;color=0,0,0&amp;vtp=1&amp;vaab=1&amp;bbb=1"/>
          <p:cNvSpPr/>
          <p:nvPr/>
        </p:nvSpPr>
        <p:spPr>
          <a:xfrm>
            <a:off x="2923191" y="5692820"/>
            <a:ext cx="792162" cy="512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4_BD.104_6#0926b5fb4?iti=4&amp;htil=1&amp;vaa=1&amp;vcp=1&amp;vis=1&amp;pid=9b59682cb&amp;color=0,0,0&amp;vtp=1&amp;vaab=1&amp;bbb=1"/>
          <p:cNvSpPr/>
          <p:nvPr/>
        </p:nvSpPr>
        <p:spPr>
          <a:xfrm>
            <a:off x="8478171" y="5692820"/>
            <a:ext cx="792162" cy="512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0926b5fb4?vaa=1&amp;vcp=1&amp;vis=1&amp;pid=9b59682cb&amp;color=0,0,0&amp;vtp=1&amp;vaab=1&amp;bt=1&amp;bbb=1&amp;hb=1"/>
          <p:cNvSpPr/>
          <p:nvPr/>
        </p:nvSpPr>
        <p:spPr>
          <a:xfrm>
            <a:off x="539496" y="5013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生态系统中，各生物生命活动所需能量最终来自太阳能，因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此花萼山生态系统的能量最终来自太阳能，而不是图一中乙（生产者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合成的有机物，A错误。图一中③表示光合作用，能吸收二氧化碳释放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氧气，故对维持生物圈中二氧化碳和氧气的相对平衡起重要作用，B正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确。一般情况下，花萼山生态系统生物种类更多，营养结构更复杂，故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花萼山生态系统比农田生态系统的自我调节能力更强一些，C正确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EX.1_1#0926b5fb4?iti=5&amp;htil=1&amp;vaa=1&amp;vcp=1&amp;vis=1&amp;pid=9b59682cb&amp;color=0,0,0&amp;tib=255,255,255&amp;vtp=1&amp;vaab=1" descr="preencoded.png">
            <a:extLst>
              <a:ext uri="{FF2B5EF4-FFF2-40B4-BE49-F238E27FC236}">
                <a16:creationId xmlns:a16="http://schemas.microsoft.com/office/drawing/2014/main" id="{79DC404C-197B-A8B0-C586-DAD94F0E07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9012" y="4361593"/>
            <a:ext cx="265176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4_EX.1_1#0926b5fb4?iti=6&amp;htil=1&amp;vaa=1&amp;vcp=1&amp;vis=1&amp;pid=9b59682cb&amp;color=0,0,0&amp;tib=255,255,255&amp;vtp=1&amp;vaab=1" descr="preencoded.png">
            <a:extLst>
              <a:ext uri="{FF2B5EF4-FFF2-40B4-BE49-F238E27FC236}">
                <a16:creationId xmlns:a16="http://schemas.microsoft.com/office/drawing/2014/main" id="{D191FFC5-EF9D-10D4-9B25-FD72AC4CFF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7164" y="4265581"/>
            <a:ext cx="355701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EX.1_1#0926b5fb4?iti=5&amp;htil=1&amp;vaa=1&amp;vcp=1&amp;vis=1&amp;pid=9b59682cb&amp;color=0,0,0&amp;vtp=1&amp;vaab=1&amp;bbb=1">
            <a:extLst>
              <a:ext uri="{FF2B5EF4-FFF2-40B4-BE49-F238E27FC236}">
                <a16:creationId xmlns:a16="http://schemas.microsoft.com/office/drawing/2014/main" id="{07AB0258-1638-4D5F-E46E-2D8F9BE0CFE6}"/>
              </a:ext>
            </a:extLst>
          </p:cNvPr>
          <p:cNvSpPr/>
          <p:nvPr/>
        </p:nvSpPr>
        <p:spPr>
          <a:xfrm>
            <a:off x="3908902" y="5824633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4_EX.1_1#0926b5fb4?iti=6&amp;htil=1&amp;vaa=1&amp;vcp=1&amp;vis=1&amp;pid=9b59682cb&amp;color=0,0,0&amp;vtp=1&amp;vaab=1&amp;bbb=1">
            <a:extLst>
              <a:ext uri="{FF2B5EF4-FFF2-40B4-BE49-F238E27FC236}">
                <a16:creationId xmlns:a16="http://schemas.microsoft.com/office/drawing/2014/main" id="{0497A1CB-5928-88D7-C706-1595DE5E2B31}"/>
              </a:ext>
            </a:extLst>
          </p:cNvPr>
          <p:cNvSpPr/>
          <p:nvPr/>
        </p:nvSpPr>
        <p:spPr>
          <a:xfrm>
            <a:off x="10792651" y="5824633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0926b5fb4?vaa=1&amp;vcp=1&amp;vis=1&amp;pid=9b59682cb&amp;color=0,0,0&amp;mp=1&amp;vtp=1&amp;vaab=1&amp;bt=1&amp;bbb=1&amp;hb=1"/>
              <p:cNvSpPr/>
              <p:nvPr/>
            </p:nvSpPr>
            <p:spPr>
              <a:xfrm>
                <a:off x="539496" y="727043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图一中甲对应图二中③，都表示分解者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。有毒物质会沿食物链流动并逐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级积累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，因此食物链中营养级别越高的生物，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体内有毒物质积累越多，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所以该食物网中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体内的有毒物质最多，D正确。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0926b5fb4?vaa=1&amp;vcp=1&amp;vis=1&amp;pid=9b59682cb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7043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878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EX.1_1#0926b5fb4?iti=5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2887567"/>
            <a:ext cx="265176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4_EX.1_1#0926b5fb4?iti=6&amp;htil=1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744" y="2704687"/>
            <a:ext cx="355701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EX.1_1#0926b5fb4?iti=5&amp;htil=1&amp;vaa=1&amp;vcp=1&amp;vis=1&amp;pid=9b59682cb&amp;color=0,0,0&amp;vtp=1&amp;vaab=1&amp;bbb=1"/>
          <p:cNvSpPr/>
          <p:nvPr/>
        </p:nvSpPr>
        <p:spPr>
          <a:xfrm>
            <a:off x="2923191" y="4916519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4_EX.1_1#0926b5fb4?iti=6&amp;htil=1&amp;vaa=1&amp;vcp=1&amp;vis=1&amp;pid=9b59682cb&amp;color=0,0,0&amp;vtp=1&amp;vaab=1&amp;bbb=1"/>
          <p:cNvSpPr/>
          <p:nvPr/>
        </p:nvSpPr>
        <p:spPr>
          <a:xfrm>
            <a:off x="8478171" y="4925663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C_4_AN.1_1#0926b5fb4?vaa=1&amp;vcp=1&amp;vis=1&amp;pid=9b59682cb&amp;color=0,0,0&amp;vtp=1&amp;vaab=1&amp;bbb=1"/>
          <p:cNvSpPr/>
          <p:nvPr/>
        </p:nvSpPr>
        <p:spPr>
          <a:xfrm>
            <a:off x="539496" y="5563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7_1#84d14f668?vaa=1&amp;vcp=1&amp;vis=1&amp;pid=9b59682cb&amp;color=0,0,0&amp;vtp=1&amp;vaab=1&amp;bt=1&amp;bbb=1&amp;hb=1"/>
          <p:cNvSpPr/>
          <p:nvPr/>
        </p:nvSpPr>
        <p:spPr>
          <a:xfrm>
            <a:off x="539496" y="88061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陕西·中考）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创新题·生活应用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烟草燃烧时会产生尼古丁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油和一氧化碳等物质。为探究吸烟对肺的影响，小秦在老师的帮助下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用下图装置进行实验（注：一氧化碳与血红蛋白的结合能力比氧更强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致血液中的氧含量降低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4_BD.107_2#84d14f668?htil=4&amp;vaa=1&amp;vcp=1&amp;vis=1&amp;pid=9b59682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503" y="3429000"/>
            <a:ext cx="3083389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07_3#84d14f668.choices?htil=4&amp;vaa=1&amp;vcp=1&amp;vis=1&amp;pid=9b59682cb&amp;color=0,0,0&amp;vtp=1&amp;vaab=1&amp;bbb=1"/>
          <p:cNvSpPr/>
          <p:nvPr/>
        </p:nvSpPr>
        <p:spPr>
          <a:xfrm>
            <a:off x="539496" y="3452050"/>
            <a:ext cx="82753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A.上推注射器，可使烟雾进入锥形瓶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.实验后，鸡血和棉絮颜色保持不变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.下抽注射器，模拟人体的呼气过程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.吸烟对肺有影响，对人体健康不利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84d14f668?htil=5&amp;vaa=1&amp;vcp=1&amp;vis=1&amp;pid=9b59682c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144" y="455876"/>
            <a:ext cx="27249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84d14f668?htil=5&amp;vaa=1&amp;vcp=1&amp;vis=1&amp;pid=9b59682cb&amp;color=0,0,0&amp;vtp=1&amp;vaab=1&amp;bt=1&amp;bbb=1&amp;hb=1&amp;hs=1"/>
          <p:cNvSpPr/>
          <p:nvPr/>
        </p:nvSpPr>
        <p:spPr>
          <a:xfrm>
            <a:off x="539496" y="437588"/>
            <a:ext cx="82570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吸气时，膈肌与肋间肌收缩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，引起胸腔前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、左右及上下径均增大，肺随之扩大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，造成肺内气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压小于外界大气压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，外界气体进入肺内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，形成主动吸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；呼气时，膈肌和肋间肌舒张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，肋骨与胸骨因</a:t>
            </a:r>
            <a:endParaRPr lang="en-US" altLang="zh-CN" sz="2800" dirty="0"/>
          </a:p>
        </p:txBody>
      </p:sp>
      <p:sp>
        <p:nvSpPr>
          <p:cNvPr id="4" name="QC_4_EX.1_1#84d14f668?htil=5&amp;vaa=1&amp;vcp=1&amp;vis=1&amp;pid=9b59682cb&amp;color=0,0,0&amp;vtp=1&amp;vaab=1&amp;bt=1&amp;bbb=1&amp;hb=1&amp;hs=1">
            <a:extLst>
              <a:ext uri="{FF2B5EF4-FFF2-40B4-BE49-F238E27FC236}">
                <a16:creationId xmlns:a16="http://schemas.microsoft.com/office/drawing/2014/main" id="{C30A8D02-31F6-900E-1330-A47A054641EA}"/>
              </a:ext>
            </a:extLst>
          </p:cNvPr>
          <p:cNvSpPr/>
          <p:nvPr/>
        </p:nvSpPr>
        <p:spPr>
          <a:xfrm>
            <a:off x="539496" y="3050232"/>
            <a:ext cx="11112011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自身重力及弹性而回位，结果胸廓缩小，肺也随之回缩，造成肺内气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于外界气压，肺内气体排出肺，形成被动的呼气运动。</a:t>
            </a: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吸烟对身体的多个器官会造成不同程度的影响，有研</a:t>
            </a:r>
            <a:r>
              <a:rPr lang="zh-CN" altLang="en-US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究证</a:t>
            </a: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据表明，吸烟及二手烟与四大慢性病，即慢性呼吸</a:t>
            </a:r>
            <a:r>
              <a:rPr lang="zh-CN" altLang="en-US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疾病</a:t>
            </a:r>
            <a:r>
              <a:rPr lang="en-US" altLang="zh-CN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恶性肿瘤、心血管疾病及糖尿病之间有很大关系</a:t>
            </a:r>
            <a:r>
              <a:rPr lang="zh-CN" altLang="en-US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84d14f668?htil=7&amp;vaa=1&amp;vcp=1&amp;vis=1&amp;pid=9b59682c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715867"/>
            <a:ext cx="2743200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84d14f668?htil=7&amp;vaa=1&amp;vcp=1&amp;vis=1&amp;pid=9b59682cb&amp;color=0,0,0&amp;mp=1&amp;vtp=1&amp;vaab=1&amp;bt=1&amp;bbb=1&amp;hb=1&amp;hs=1"/>
          <p:cNvSpPr/>
          <p:nvPr/>
        </p:nvSpPr>
        <p:spPr>
          <a:xfrm>
            <a:off x="539496" y="578707"/>
            <a:ext cx="823874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上推注射器，锥形瓶内气压增大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，烟雾不能进入锥形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，A错误。实验模拟了吸烟过程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，烟草燃烧的产物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如一氧化碳）会与鸡血中的血红蛋白结合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，导致血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液中的氧含量降低，进而使得血液颜色由鲜红色变为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暗红色；而烟草燃烧产生的微小固体颗粒物也会滞留</a:t>
            </a:r>
            <a:endParaRPr lang="en-US" altLang="zh-CN" sz="2800" dirty="0"/>
          </a:p>
        </p:txBody>
      </p:sp>
      <p:sp>
        <p:nvSpPr>
          <p:cNvPr id="4" name="QC_4_AN.1_1#84d14f668?vaa=1&amp;vcp=1&amp;vis=1&amp;pid=9b59682cb&amp;color=0,0,0&amp;vtp=1&amp;vaab=1&amp;bbb=1&amp;hs=1"/>
          <p:cNvSpPr/>
          <p:nvPr/>
        </p:nvSpPr>
        <p:spPr>
          <a:xfrm>
            <a:off x="539496" y="5712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EX.1_1#84d14f668?htil=7&amp;vaa=1&amp;vcp=1&amp;vis=1&amp;pid=9b59682cb&amp;color=0,0,0&amp;mp=1&amp;vtp=1&amp;vaab=1&amp;bt=1&amp;bbb=1&amp;hb=1&amp;hs=1">
            <a:extLst>
              <a:ext uri="{FF2B5EF4-FFF2-40B4-BE49-F238E27FC236}">
                <a16:creationId xmlns:a16="http://schemas.microsoft.com/office/drawing/2014/main" id="{869ECF40-7A2B-89CF-48DD-977B0883EE45}"/>
              </a:ext>
            </a:extLst>
          </p:cNvPr>
          <p:cNvSpPr/>
          <p:nvPr/>
        </p:nvSpPr>
        <p:spPr>
          <a:xfrm>
            <a:off x="539995" y="378971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在棉絮上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，导致棉絮颜色发生变化，B错误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。下抽注射器，锥形瓶内气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压减小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，模拟人体的吸气过程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。吸烟对肺部有害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，烟草中的化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学物质会进入肺部并对肺组织造成损伤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eac7ab28.fixed?vcp=1&amp;pid=b2ab58fe5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aeac7ab28.fixed?vcp=1&amp;pid=b2ab58f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baa3783a.fixed?vcp=1&amp;pid=b2ab58fe5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0baa3783a.fixed?vcp=1&amp;pid=b2ab58f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105a3a70?vcp=1&amp;pid=0baa3783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11_1#77002242b?vaa=1&amp;vcp=1&amp;vis=1&amp;pid=4105a3a70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（湖南·中考）自然界乌鸦与狼群有一种奇妙关系：乌鸦对食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叫声是狼发现食物的警报器，狼的到来可将猎物的皮毛撕开，方便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乌鸦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用喙啄食。乌鸦与狼的关系是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_1#77002242b.bracket?vaa=1&amp;vcp=1&amp;vis=1&amp;pid=4105a3a70&amp;color=0,0,0&amp;vpa=73&amp;vtp=1&amp;vaab=1"/>
          <p:cNvSpPr/>
          <p:nvPr/>
        </p:nvSpPr>
        <p:spPr>
          <a:xfrm>
            <a:off x="4853621" y="257782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11_2#77002242b.choices?vaa=1&amp;vcp=1&amp;vis=1&amp;pid=4105a3a7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.捕食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B.竞争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C.寄生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.合作</a:t>
            </a:r>
            <a:endParaRPr lang="en-US" altLang="zh-CN" sz="2800" dirty="0"/>
          </a:p>
        </p:txBody>
      </p:sp>
      <p:sp>
        <p:nvSpPr>
          <p:cNvPr id="6" name="QC_5_BD.113_1#e2d898d89?vaa=1&amp;vcp=1&amp;vis=1&amp;pid=4105a3a70&amp;color=0,0,0&amp;vtp=1&amp;vaab=1&amp;bbb=1"/>
          <p:cNvSpPr/>
          <p:nvPr/>
        </p:nvSpPr>
        <p:spPr>
          <a:xfrm>
            <a:off x="539496" y="3805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下列实例不能反映生物对环境适应的是(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114_1#e2d898d89.bracket?vaa=1&amp;vcp=1&amp;vis=1&amp;pid=4105a3a70&amp;color=0,0,0&amp;vpa=74&amp;vtp=1&amp;vaab=1"/>
          <p:cNvSpPr/>
          <p:nvPr/>
        </p:nvSpPr>
        <p:spPr>
          <a:xfrm>
            <a:off x="7128414" y="37918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13_2#e2d898d89.choices?vaa=1&amp;vcp=1&amp;vis=1&amp;pid=4105a3a70&amp;color=0,0,0&amp;vtp=1&amp;vaab=1&amp;bbb=1"/>
          <p:cNvSpPr/>
          <p:nvPr/>
        </p:nvSpPr>
        <p:spPr>
          <a:xfrm>
            <a:off x="539496" y="4434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.竹节虫的身体与竹枝极为相像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.仙人掌的叶退化成刺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C.旗形树的树冠像一面旗帜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.蚯蚓的活动使土壤变得疏松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5_1#689941da6?vaa=1&amp;vcp=1&amp;vis=1&amp;pid=4105a3a70&amp;color=0,0,0&amp;vtp=1&amp;vaab=1&amp;bt=1&amp;bbb=1"/>
          <p:cNvSpPr/>
          <p:nvPr/>
        </p:nvSpPr>
        <p:spPr>
          <a:xfrm>
            <a:off x="539496" y="928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组成一个生态系统必须具有下列哪些成分？(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689941da6.bracket?vaa=1&amp;vcp=1&amp;vis=1&amp;pid=4105a3a70&amp;color=0,0,0&amp;vpa=75&amp;vtp=1&amp;vaab=1"/>
          <p:cNvSpPr/>
          <p:nvPr/>
        </p:nvSpPr>
        <p:spPr>
          <a:xfrm>
            <a:off x="7839614" y="9155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5_2#689941da6.choices?vaa=1&amp;vcp=1&amp;vis=1&amp;pid=4105a3a70&amp;color=0,0,0&amp;vtp=1&amp;vaab=1&amp;bbb=1"/>
          <p:cNvSpPr/>
          <p:nvPr/>
        </p:nvSpPr>
        <p:spPr>
          <a:xfrm>
            <a:off x="539496" y="1561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.生产者与分解者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.空气、水、阳光、适宜的温度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C.非生物环境与生物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.生产者、分解者、和消费者</a:t>
            </a:r>
            <a:endParaRPr lang="en-US" altLang="zh-CN" sz="2800" dirty="0"/>
          </a:p>
        </p:txBody>
      </p:sp>
      <p:sp>
        <p:nvSpPr>
          <p:cNvPr id="5" name="QC_5_BD.117_1#85e77fcb0?vaa=1&amp;vcp=1&amp;vis=1&amp;pid=4105a3a70&amp;color=0,0,0&amp;vtp=1&amp;vaab=1&amp;bbb=1"/>
          <p:cNvSpPr/>
          <p:nvPr/>
        </p:nvSpPr>
        <p:spPr>
          <a:xfrm>
            <a:off x="539496" y="28302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下列可以看成一个生态系统的是(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2_1#85e77fcb0.bracket?vaa=1&amp;vcp=1&amp;vis=1&amp;pid=4105a3a70&amp;color=0,0,0&amp;vpa=76&amp;vtp=1&amp;vaab=1"/>
          <p:cNvSpPr/>
          <p:nvPr/>
        </p:nvSpPr>
        <p:spPr>
          <a:xfrm>
            <a:off x="6061615" y="2816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17_2#85e77fcb0.choices?vaa=1&amp;vcp=1&amp;vis=1&amp;pid=4105a3a70&amp;color=0,0,0&amp;vtp=1&amp;vaab=1&amp;bbb=1"/>
          <p:cNvSpPr/>
          <p:nvPr/>
        </p:nvSpPr>
        <p:spPr>
          <a:xfrm>
            <a:off x="539496" y="3459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.一座山上的所有生物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.黄河中的鲤鱼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C.一个池塘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.一块农田里的所有非生物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5_BD.119_1#e1283968b?vaa=1&amp;vcp=1&amp;vis=1&amp;pid=4105a3a70&amp;color=0,0,0&amp;vtp=1&amp;vaab=1&amp;bbb=1"/>
              <p:cNvSpPr/>
              <p:nvPr/>
            </p:nvSpPr>
            <p:spPr>
              <a:xfrm>
                <a:off x="539496" y="4728940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在“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螳螂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黄雀”这条食物链中，①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最可能是(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5_BD.119_1#e1283968b?vaa=1&amp;vcp=1&amp;vis=1&amp;pid=4105a3a7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28940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5_AN.120_1#e1283968b.bracket?vaa=1&amp;vcp=1&amp;vis=1&amp;pid=4105a3a70&amp;color=0,0,0&amp;vpa=77&amp;vtp=1&amp;vaab=1"/>
          <p:cNvSpPr/>
          <p:nvPr/>
        </p:nvSpPr>
        <p:spPr>
          <a:xfrm>
            <a:off x="9681496" y="4715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119_2#e1283968b.choices?vaa=1&amp;vcp=1&amp;vis=1&amp;pid=4105a3a70&amp;color=0,0,0&amp;vtp=1&amp;vaab=1&amp;bbb=1"/>
          <p:cNvSpPr/>
          <p:nvPr/>
        </p:nvSpPr>
        <p:spPr>
          <a:xfrm>
            <a:off x="539496" y="52853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.太阳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B.榕树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.岩石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1_1#c392b70de?vaa=1&amp;vcp=1&amp;vis=1&amp;pid=4105a3a70&amp;color=0,0,0&amp;vtp=1&amp;vaab=1&amp;bt=1&amp;bbb=1"/>
          <p:cNvSpPr/>
          <p:nvPr/>
        </p:nvSpPr>
        <p:spPr>
          <a:xfrm>
            <a:off x="539496" y="12072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腐烂的树桩上长出的真菌属于生态系统中的(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c392b70de.bracket?vaa=1&amp;vcp=1&amp;vis=1&amp;pid=4105a3a70&amp;color=0,0,0&amp;vpa=78&amp;vtp=1&amp;vaab=1"/>
          <p:cNvSpPr/>
          <p:nvPr/>
        </p:nvSpPr>
        <p:spPr>
          <a:xfrm>
            <a:off x="7839614" y="1193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1_2#c392b70de.choices?vaa=1&amp;vcp=1&amp;vis=1&amp;pid=4105a3a70&amp;color=0,0,0&amp;vtp=1&amp;vaab=1&amp;bbb=1"/>
          <p:cNvSpPr/>
          <p:nvPr/>
        </p:nvSpPr>
        <p:spPr>
          <a:xfrm>
            <a:off x="539496" y="18395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.消费者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.生产者和分解者</a:t>
            </a:r>
            <a:endParaRPr lang="en-US" altLang="zh-CN" sz="2800" dirty="0"/>
          </a:p>
        </p:txBody>
      </p:sp>
      <p:sp>
        <p:nvSpPr>
          <p:cNvPr id="5" name="QC_5_BD.123_1#83534fd2e?vaa=1&amp;vcp=1&amp;vis=1&amp;pid=4105a3a70&amp;color=0,0,0&amp;vtp=1&amp;vaab=1&amp;bbb=1&amp;hb=1"/>
          <p:cNvSpPr/>
          <p:nvPr/>
        </p:nvSpPr>
        <p:spPr>
          <a:xfrm>
            <a:off x="539496" y="31165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在生态系统中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，生产者与消费者之间以及各级消费者之间通过捕食关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系形成(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24_1#83534fd2e.bracket?vaa=1&amp;vcp=1&amp;vis=1&amp;pid=4105a3a70&amp;color=0,0,0&amp;vpa=79&amp;vtp=1&amp;vaab=1"/>
          <p:cNvSpPr/>
          <p:nvPr/>
        </p:nvSpPr>
        <p:spPr>
          <a:xfrm>
            <a:off x="1883314" y="375088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23_2#83534fd2e.choices?vaa=1&amp;vcp=1&amp;vis=1&amp;pid=4105a3a70&amp;color=0,0,0&amp;vtp=1&amp;vaab=1&amp;bbb=1"/>
          <p:cNvSpPr/>
          <p:nvPr/>
        </p:nvSpPr>
        <p:spPr>
          <a:xfrm>
            <a:off x="539496" y="4393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.食物链和食物网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.生物因素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C.一个生态系统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.非生物因素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5_1#9c8e15cbe?vaa=1&amp;vcp=1&amp;vis=1&amp;pid=4105a3a70&amp;color=0,0,0&amp;mp=1&amp;vtp=1&amp;vaab=1&amp;bt=1&amp;bbb=1&amp;hb=1"/>
          <p:cNvSpPr/>
          <p:nvPr/>
        </p:nvSpPr>
        <p:spPr>
          <a:xfrm>
            <a:off x="539496" y="1539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（江苏·中考）被重金属污染的池塘中，体内重金属积累最多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9c8e15cbe.bracket?vaa=1&amp;vcp=1&amp;vis=1&amp;pid=4105a3a70&amp;color=0,0,0&amp;mp=1&amp;vpa=80&amp;vtp=1&amp;vaab=1"/>
          <p:cNvSpPr/>
          <p:nvPr/>
        </p:nvSpPr>
        <p:spPr>
          <a:xfrm>
            <a:off x="861338" y="22131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25_2#9c8e15cbe.choices?vaa=1&amp;vcp=1&amp;vis=1&amp;pid=4105a3a70&amp;color=0,0,0&amp;vtp=1&amp;vaab=1&amp;bbb=1"/>
          <p:cNvSpPr/>
          <p:nvPr/>
        </p:nvSpPr>
        <p:spPr>
          <a:xfrm>
            <a:off x="539496" y="28149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3073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C.剑水蚤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.浮萍</a:t>
            </a:r>
            <a:endParaRPr lang="en-US" altLang="zh-CN" sz="2800" dirty="0"/>
          </a:p>
        </p:txBody>
      </p:sp>
      <p:sp>
        <p:nvSpPr>
          <p:cNvPr id="5" name="QC_5_BD.127_1#3b7eb02f0?vaa=1&amp;vcp=1&amp;vis=1&amp;pid=4105a3a70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生态系统中能量流动的特点是(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28_1#3b7eb02f0.bracket?vaa=1&amp;vcp=1&amp;vis=1&amp;pid=4105a3a70&amp;color=0,0,0&amp;vpa=81&amp;vtp=1&amp;vaab=1"/>
          <p:cNvSpPr/>
          <p:nvPr/>
        </p:nvSpPr>
        <p:spPr>
          <a:xfrm>
            <a:off x="5706015" y="34232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27_2#3b7eb02f0.choices?vaa=1&amp;vcp=1&amp;vis=1&amp;pid=4105a3a70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A.逐级增加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，双向流动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.逐级增加，单向流动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.逐级减少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，单向流动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.逐级减少，双向流动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9_1#453ce404d?vaa=1&amp;vcp=1&amp;vis=1&amp;pid=4105a3a70&amp;color=0,0,0&amp;mp=1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（山东·中考）通过废弃物循环再利用，实现无废物生产，是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传统农业的一大特征和核心价值。下列不能体现废物循环利用的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453ce404d.bracket?vaa=1&amp;vcp=1&amp;vis=1&amp;pid=4105a3a70&amp;color=0,0,0&amp;mp=1&amp;vpa=82&amp;vtp=1&amp;vaab=1"/>
          <p:cNvSpPr/>
          <p:nvPr/>
        </p:nvSpPr>
        <p:spPr>
          <a:xfrm>
            <a:off x="10848021" y="12193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9_2#453ce404d.choices?vaa=1&amp;vcp=1&amp;vis=1&amp;pid=4105a3a70&amp;color=0,0,0&amp;vtp=1&amp;vaab=1&amp;bbb=1"/>
          <p:cNvSpPr/>
          <p:nvPr/>
        </p:nvSpPr>
        <p:spPr>
          <a:xfrm>
            <a:off x="539496" y="19103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.稻田养鱼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B.秸秆还田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C.以鸟治虫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.木屑养菇</a:t>
            </a:r>
            <a:endParaRPr lang="en-US" altLang="zh-CN" sz="2800" dirty="0"/>
          </a:p>
        </p:txBody>
      </p:sp>
      <p:sp>
        <p:nvSpPr>
          <p:cNvPr id="5" name="QC_5_BD.131_1#13dd50a56?vaa=1&amp;vcp=1&amp;vis=1&amp;pid=4105a3a70&amp;color=0,0,0&amp;vtp=1&amp;vaab=1&amp;bbb=1&amp;hb=1"/>
          <p:cNvSpPr/>
          <p:nvPr/>
        </p:nvSpPr>
        <p:spPr>
          <a:xfrm>
            <a:off x="539496" y="2539785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（江西·中考）新质生产力本身就是绿色生产力。发展新质生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需坚定不移走生态优先、绿色发展之路。下列不利于发展新质生产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132_1#13dd50a56.bracket?vaa=1&amp;vcp=1&amp;vis=1&amp;pid=4105a3a70&amp;color=0,0,0&amp;vpa=83&amp;vtp=1&amp;vaab=1"/>
          <p:cNvSpPr/>
          <p:nvPr/>
        </p:nvSpPr>
        <p:spPr>
          <a:xfrm>
            <a:off x="909149" y="382185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31_2#13dd50a56.choices?vaa=1&amp;vcp=1&amp;vis=1&amp;pid=4105a3a70&amp;color=0,0,0&amp;vtp=1&amp;vaab=1&amp;bbb=1"/>
          <p:cNvSpPr/>
          <p:nvPr/>
        </p:nvSpPr>
        <p:spPr>
          <a:xfrm>
            <a:off x="539496" y="44701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.垃圾分类变废为宝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.毁林开荒围湖造田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C.植树造林绿化荒漠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.生态农业减污增产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3_1#e903055b2?vaa=1&amp;vcp=1&amp;vis=1&amp;pid=4105a3a70&amp;color=0,0,0&amp;vtp=1&amp;vaab=1&amp;bt=1&amp;bbb=1"/>
          <p:cNvSpPr/>
          <p:nvPr/>
        </p:nvSpPr>
        <p:spPr>
          <a:xfrm>
            <a:off x="539496" y="24206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下列垃圾分类标志中，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表示可回收物的是(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34_1#e903055b2.bracket?vaa=1&amp;vcp=1&amp;vis=1&amp;pid=4105a3a70&amp;color=0,0,0&amp;vpa=84&amp;vtp=1&amp;vaab=1"/>
          <p:cNvSpPr/>
          <p:nvPr/>
        </p:nvSpPr>
        <p:spPr>
          <a:xfrm>
            <a:off x="7661814" y="24072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3_2#e903055b2.choices?vaa=1&amp;vcp=1&amp;vis=1&amp;pid=4105a3a70&amp;color=0,0,0&amp;vtp=1&amp;vaab=1&amp;bbb=1"/>
          <p:cNvSpPr/>
          <p:nvPr/>
        </p:nvSpPr>
        <p:spPr>
          <a:xfrm>
            <a:off x="539496" y="3059049"/>
            <a:ext cx="11109960" cy="1365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2200"/>
              </a:lnSpc>
              <a:tabLst>
                <a:tab pos="2564765" algn="l"/>
                <a:tab pos="5434330" algn="l"/>
                <a:tab pos="84816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8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133_2#e903055b2.choice_image?vaa=1&amp;vcp=1&amp;vis=1&amp;pid=4105a3a70&amp;color=0,0,0&amp;tib=255,255,255&amp;iip=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3043301"/>
            <a:ext cx="1353312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33_2#e903055b2.choice_image?vaa=1&amp;vcp=1&amp;vis=1&amp;pid=4105a3a70&amp;color=0,0,0&amp;tib=255,255,255&amp;iip=4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1160" y="3043301"/>
            <a:ext cx="1691640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33_2#e903055b2.choice_image?vaa=1&amp;vcp=1&amp;vis=1&amp;pid=4105a3a70&amp;color=0,0,0&amp;tib=255,255,255&amp;iip=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5010" y="3043301"/>
            <a:ext cx="1874520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33_2#e903055b2.choice_image?vaa=1&amp;vcp=1&amp;vis=1&amp;pid=4105a3a70&amp;color=0,0,0&amp;tib=255,255,255&amp;iip=6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7585" y="3043301"/>
            <a:ext cx="163677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dab4926a?vcp=1&amp;pid=0baa3783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C_5_BD.135_1#a59dd27b2?htil=8&amp;vaa=1&amp;vcp=1&amp;vis=1&amp;pid=1dab4926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8608" y="1285528"/>
            <a:ext cx="4443984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35_2#a59dd27b2?htil=8&amp;sp=1&amp;vaa=1&amp;vcp=1&amp;vis=1&amp;pid=1dab4926a&amp;color=0,0,0&amp;vtp=1&amp;vaab=1&amp;bbb=1&amp;hb=1&amp;hs=1"/>
          <p:cNvSpPr/>
          <p:nvPr/>
        </p:nvSpPr>
        <p:spPr>
          <a:xfrm>
            <a:off x="539496" y="1267240"/>
            <a:ext cx="6528816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（安徽·中考）混养不同食性的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能增加鱼的产量，提高经济效益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是某鱼塘中部分生物构成的食物网，下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AN.136_1#a59dd27b2.bracket?vaa=1&amp;vcp=1&amp;vis=1&amp;pid=1dab4926a&amp;color=0,0,0&amp;vpa=85&amp;vtp=1&amp;vaab=1"/>
          <p:cNvSpPr/>
          <p:nvPr/>
        </p:nvSpPr>
        <p:spPr>
          <a:xfrm>
            <a:off x="2994939" y="32597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135_3#a59dd27b2.choices?vaa=1&amp;vcp=1&amp;vis=1&amp;pid=1dab4926a&amp;color=0,0,0&amp;vtp=1&amp;vaab=1&amp;bbb=1&amp;hs=1"/>
              <p:cNvSpPr/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A.浮游植物是该生态系统中的生产者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.鲢鱼、鳙鱼和鲤鱼之间是互利共生关系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.鱼类的混养提高了鱼塘中资源的利用率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.能量可沿“浮游植物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浮游动物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鲤鱼”流动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135_3#a59dd27b2.choices?vaa=1&amp;vcp=1&amp;vis=1&amp;pid=1dab4926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7_1#80d646771?vaa=1&amp;vcp=1&amp;vis=1&amp;pid=1dab4926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在草场上适度放牧，草场会由于牧草的不断生长而基本维持原状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一事例说明(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80d646771.bracket?vaa=1&amp;vcp=1&amp;vis=1&amp;pid=1dab4926a&amp;color=0,0,0&amp;vpa=86&amp;vtp=1&amp;vaab=1"/>
          <p:cNvSpPr/>
          <p:nvPr/>
        </p:nvSpPr>
        <p:spPr>
          <a:xfrm>
            <a:off x="25945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7_2#80d646771.choices?vaa=1&amp;vcp=1&amp;vis=1&amp;pid=1dab4926a&amp;color=0,0,0&amp;vtp=1&amp;vaab=1&amp;bb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A.生态系统具有一定的自我调节能力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.生态系统具有复杂的组成成分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.生态系统中各种生物的数量不会改变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.生态系统中各种生物相互依存、相互制约</a:t>
            </a:r>
            <a:endParaRPr lang="en-US" altLang="zh-CN" sz="2800" dirty="0"/>
          </a:p>
        </p:txBody>
      </p:sp>
      <p:sp>
        <p:nvSpPr>
          <p:cNvPr id="5" name="QC_5_BD.139_1#a88cb772a?vaa=1&amp;vcp=1&amp;vis=1&amp;pid=1dab4926a&amp;color=0,0,0&amp;vtp=1&amp;vaab=1&amp;bbb=1"/>
          <p:cNvSpPr/>
          <p:nvPr/>
        </p:nvSpPr>
        <p:spPr>
          <a:xfrm>
            <a:off x="539496" y="4395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下列关于生态系统能量流动的叙述中，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40_1#a88cb772a.bracket?vaa=1&amp;vcp=1&amp;vis=1&amp;pid=1dab4926a&amp;color=0,0,0&amp;vpa=87&amp;vtp=1&amp;vaab=1"/>
          <p:cNvSpPr/>
          <p:nvPr/>
        </p:nvSpPr>
        <p:spPr>
          <a:xfrm>
            <a:off x="8550814" y="4381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39_2#a88cb772a.choices?vaa=1&amp;vcp=1&amp;vis=1&amp;pid=1dab4926a&amp;color=0,0,0&amp;vtp=1&amp;vaab=1&amp;bbb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.能量沿着食物链单向流动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.生产者的能量不能流向分解者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C.能量在传递过程中逐级递减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.生态系统需要不断输入能量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1_1#c18046fd4?vaa=1&amp;vcp=1&amp;vis=1&amp;pid=1dab4926a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（四川·中考）中华民族有很多脍炙人口的诗句。下列诗句能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生物因素影响生物生活的是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42_1#c18046fd4.bracket?vaa=1&amp;vcp=1&amp;vis=1&amp;pid=1dab4926a&amp;color=0,0,0&amp;vpa=88&amp;vtp=1&amp;vaab=1"/>
          <p:cNvSpPr/>
          <p:nvPr/>
        </p:nvSpPr>
        <p:spPr>
          <a:xfrm>
            <a:off x="4471126" y="21864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1_2#c18046fd4.choices?vaa=1&amp;vcp=1&amp;vis=1&amp;pid=1dab4926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A.种豆南山下，草盛豆苗稀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.人间四月芳菲尽，山寺桃花始盛开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.随风潜入夜，润物细无声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.竹外桃花三两枝，春江水暖鸭先知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73252fc0?sp=1&amp;vcp=1&amp;pid=aeac7ab28&amp;color=0,0,0&amp;vtp=1&amp;vaab=1&amp;bt=1&amp;bbb=1"/>
          <p:cNvSpPr/>
          <p:nvPr/>
        </p:nvSpPr>
        <p:spPr>
          <a:xfrm>
            <a:off x="539496" y="14904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生物的生存依赖于一定的环境</a:t>
            </a:r>
            <a:endParaRPr lang="en-US" altLang="zh-CN" sz="2800" dirty="0"/>
          </a:p>
        </p:txBody>
      </p:sp>
      <p:pic>
        <p:nvPicPr>
          <p:cNvPr id="3" name="P_4_BD#a73252fc0?vcp=1&amp;pid=aeac7ab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728" y="2172081"/>
            <a:ext cx="9683496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3_1#9d37f7d2d?sp=1&amp;vaa=1&amp;vcp=1&amp;vis=1&amp;pid=1dab4926a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右图为小哲同学制作的生态瓶。它是不是一个生态系统呢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？下列从生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态系统组成角度的分析判断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4_1#9d37f7d2d.bracket?vaa=1&amp;vcp=1&amp;vis=1&amp;pid=1dab4926a&amp;color=0,0,0&amp;vpa=89&amp;vtp=1&amp;vaab=1"/>
          <p:cNvSpPr/>
          <p:nvPr/>
        </p:nvSpPr>
        <p:spPr>
          <a:xfrm>
            <a:off x="68617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143_2#9d37f7d2d?htil=9&amp;vaa=1&amp;vcp=1&amp;vis=1&amp;pid=1dab492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38" y="2858897"/>
            <a:ext cx="2706624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43_3#9d37f7d2d.choices?htil=9&amp;vaa=1&amp;vcp=1&amp;vis=1&amp;pid=1dab4926a&amp;color=0,0,0&amp;vtp=1&amp;vaab=1&amp;bbb=1"/>
          <p:cNvSpPr/>
          <p:nvPr/>
        </p:nvSpPr>
        <p:spPr>
          <a:xfrm>
            <a:off x="539496" y="2804985"/>
            <a:ext cx="82753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A.生物种类少，不是生态系统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.生物数量少，不是生态系统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.包含植物、动物和微生物，是生态系统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.包括生物和非生物环境，是生态系统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5_1#685d4688d?sp=1&amp;vaa=1&amp;vcp=1&amp;vis=1&amp;pid=1dab4926a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下图是自然界碳循环的简图，图中的甲、乙、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丙各代表的是(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685d4688d.bracket?vaa=1&amp;vcp=1&amp;vis=1&amp;pid=1dab4926a&amp;color=0,0,0&amp;vpa=90&amp;vtp=1&amp;vaab=1"/>
          <p:cNvSpPr/>
          <p:nvPr/>
        </p:nvSpPr>
        <p:spPr>
          <a:xfrm>
            <a:off x="10328814" y="541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5_BD.145_2#685d4688d?htil=10&amp;vaa=1&amp;vcp=1&amp;vis=1&amp;pid=1dab4926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0270" y="1240580"/>
            <a:ext cx="3204458" cy="237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45_3#685d4688d.choices?htil=10&amp;vaa=1&amp;vcp=1&amp;vis=1&amp;pid=1dab4926a&amp;color=0,0,0&amp;vtp=1&amp;vaab=1&amp;bbb=1&amp;hs=1"/>
          <p:cNvSpPr/>
          <p:nvPr/>
        </p:nvSpPr>
        <p:spPr>
          <a:xfrm>
            <a:off x="539496" y="1186669"/>
            <a:ext cx="8238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A.甲为生产者，乙为分解者，丙为消费者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.甲为消费者，乙为分解者，丙为生产者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.甲为分解者，乙为生产者，丙为消费者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.甲为生产者，乙为消费者，丙为分解者</a:t>
            </a:r>
            <a:endParaRPr lang="en-US" altLang="zh-CN" sz="2800" dirty="0"/>
          </a:p>
        </p:txBody>
      </p:sp>
      <p:sp>
        <p:nvSpPr>
          <p:cNvPr id="6" name="QC_5_BD.147_1#250c42a40?vaa=1&amp;vcp=1&amp;vis=1&amp;pid=1dab4926a&amp;color=0,0,0&amp;vtp=1&amp;vaab=1&amp;bbb=1&amp;hb=1&amp;hs=1"/>
          <p:cNvSpPr/>
          <p:nvPr/>
        </p:nvSpPr>
        <p:spPr>
          <a:xfrm>
            <a:off x="539496" y="3752069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（河南·中考）健康的生活方式有利于预防疾病，提高生活质量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列做法不合理的是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148_1#250c42a40.bracket?vaa=1&amp;vcp=1&amp;vis=1&amp;pid=1dab4926a&amp;color=0,0,0&amp;vpa=91&amp;vtp=1&amp;vaab=1"/>
          <p:cNvSpPr/>
          <p:nvPr/>
        </p:nvSpPr>
        <p:spPr>
          <a:xfrm>
            <a:off x="3411797" y="44852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147_2#250c42a40.choices?vaa=1&amp;vcp=1&amp;vis=1&amp;pid=1dab4926a&amp;color=0,0,0&amp;vtp=1&amp;vaab=1&amp;bbb=1&amp;hs=1"/>
          <p:cNvSpPr/>
          <p:nvPr/>
        </p:nvSpPr>
        <p:spPr>
          <a:xfrm>
            <a:off x="539496" y="5029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A.控制饮食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，注重营养均衡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.独来独往，拒绝他人帮助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.安全用药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，学习急救常识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.强身健体，保持心情愉悦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9_1#de384624f?vaa=1&amp;vcp=1&amp;vis=1&amp;pid=1dab4926a&amp;color=0,0,0&amp;vtp=1&amp;vaab=1&amp;bt=1&amp;bbb=1"/>
          <p:cNvSpPr/>
          <p:nvPr/>
        </p:nvSpPr>
        <p:spPr>
          <a:xfrm>
            <a:off x="539496" y="8755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导致酸雨的主要原因是(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de384624f.bracket?vaa=1&amp;vcp=1&amp;vis=1&amp;pid=1dab4926a&amp;color=0,0,0&amp;vpa=92&amp;vtp=1&amp;vaab=1"/>
          <p:cNvSpPr/>
          <p:nvPr/>
        </p:nvSpPr>
        <p:spPr>
          <a:xfrm>
            <a:off x="4639215" y="86220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9_2#de384624f.choices?vaa=1&amp;vcp=1&amp;vis=1&amp;pid=1dab4926a&amp;color=0,0,0&amp;vtp=1&amp;vaab=1&amp;bbb=1"/>
          <p:cNvSpPr/>
          <p:nvPr/>
        </p:nvSpPr>
        <p:spPr>
          <a:xfrm>
            <a:off x="539496" y="15078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.空气中大量的二氧化碳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.空气中大量的二氧化硫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C.空气中大量的一氧化硫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.空气中的大量烟尘</a:t>
            </a:r>
            <a:endParaRPr lang="en-US" altLang="zh-CN" sz="2800" dirty="0"/>
          </a:p>
        </p:txBody>
      </p:sp>
      <p:sp>
        <p:nvSpPr>
          <p:cNvPr id="5" name="QC_5_BD.151_1#91b2eeac4?vaa=1&amp;vcp=1&amp;vis=1&amp;pid=1dab4926a&amp;color=0,0,0&amp;vtp=1&amp;vaab=1&amp;bbb=1&amp;hb=1"/>
          <p:cNvSpPr/>
          <p:nvPr/>
        </p:nvSpPr>
        <p:spPr>
          <a:xfrm>
            <a:off x="539496" y="27847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我国已颁布了“城市生活垃圾分类标志”，部分标志如图所示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。现有废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旧日光灯管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、电池，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应投入贴有哪种标志的垃圾箱？(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52_1#91b2eeac4.bracket?vaa=1&amp;vcp=1&amp;vis=1&amp;pid=1dab4926a&amp;color=0,0,0&amp;vpa=93&amp;vtp=1&amp;vaab=1"/>
          <p:cNvSpPr/>
          <p:nvPr/>
        </p:nvSpPr>
        <p:spPr>
          <a:xfrm>
            <a:off x="8995314" y="34191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51_2#91b2eeac4.choices?vaa=1&amp;vcp=1&amp;vis=1&amp;pid=1dab4926a&amp;color=0,0,0&amp;vtp=1&amp;vaab=1&amp;bbb=1"/>
          <p:cNvSpPr/>
          <p:nvPr/>
        </p:nvSpPr>
        <p:spPr>
          <a:xfrm>
            <a:off x="539496" y="4078287"/>
            <a:ext cx="11109960" cy="18705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6700"/>
              </a:lnSpc>
              <a:tabLst>
                <a:tab pos="2834640" algn="l"/>
                <a:tab pos="5694680" algn="l"/>
                <a:tab pos="85547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4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8" name="QC_5_BD.151_2#91b2eeac4.choice_image?vaa=1&amp;vcp=1&amp;vis=1&amp;pid=1dab4926a&amp;color=0,0,0&amp;tib=255,255,255&amp;iip=7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4052189"/>
            <a:ext cx="1691640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51_2#91b2eeac4.choice_image?vaa=1&amp;vcp=1&amp;vis=1&amp;pid=1dab4926a&amp;color=0,0,0&amp;tib=255,255,255&amp;iip=8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322" y="4052189"/>
            <a:ext cx="172821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151_2#91b2eeac4.choice_image?vaa=1&amp;vcp=1&amp;vis=1&amp;pid=1dab4926a&amp;color=0,0,0&amp;tib=255,255,255&amp;iip=9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7647" y="4052189"/>
            <a:ext cx="175564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5_BD.151_2#91b2eeac4.choice_image?vaa=1&amp;vcp=1&amp;vis=1&amp;pid=1dab4926a&amp;color=0,0,0&amp;tib=255,255,255&amp;iip=10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6038" y="4052189"/>
            <a:ext cx="1645920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3_1#f19eb73a4?vaa=1&amp;vcp=1&amp;vis=1&amp;pid=1dab4926a&amp;color=0,0,0&amp;vtp=1&amp;vaab=1&amp;bt=1&amp;bbb=1"/>
          <p:cNvSpPr/>
          <p:nvPr/>
        </p:nvSpPr>
        <p:spPr>
          <a:xfrm>
            <a:off x="539496" y="8783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通常所说的“白色污染”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f19eb73a4.bracket?vaa=1&amp;vcp=1&amp;vis=1&amp;pid=1dab4926a&amp;color=0,0,0&amp;vpa=94&amp;vtp=1&amp;vaab=1"/>
          <p:cNvSpPr/>
          <p:nvPr/>
        </p:nvSpPr>
        <p:spPr>
          <a:xfrm>
            <a:off x="5486940" y="8649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53_2#f19eb73a4.choices?vaa=1&amp;vcp=1&amp;vis=1&amp;pid=1dab4926a&amp;color=0,0,0&amp;vtp=1&amp;vaab=1&amp;bbb=1"/>
          <p:cNvSpPr/>
          <p:nvPr/>
        </p:nvSpPr>
        <p:spPr>
          <a:xfrm>
            <a:off x="539496" y="15106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.发电厂排出的白色烟雾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.建筑工地的白色建筑废料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C.石灰窑的白色粉末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.塑料垃圾</a:t>
            </a:r>
            <a:endParaRPr lang="en-US" altLang="zh-CN" sz="2800" dirty="0"/>
          </a:p>
        </p:txBody>
      </p:sp>
      <p:sp>
        <p:nvSpPr>
          <p:cNvPr id="5" name="QC_5_BD.155_1#c44842ee0?vaa=1&amp;vcp=1&amp;vis=1&amp;pid=1dab4926a&amp;color=0,0,0&amp;vtp=1&amp;vaab=1&amp;bbb=1"/>
          <p:cNvSpPr/>
          <p:nvPr/>
        </p:nvSpPr>
        <p:spPr>
          <a:xfrm>
            <a:off x="539496" y="2779776"/>
            <a:ext cx="114595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在我国很多农村地区推行的农作物秸秆“过腹还田”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56_1#c44842ee0.bracket?vaa=1&amp;vcp=1&amp;vis=1&amp;pid=1dab4926a&amp;color=0,0,0&amp;vpa=95&amp;vtp=1&amp;vaab=1"/>
          <p:cNvSpPr/>
          <p:nvPr/>
        </p:nvSpPr>
        <p:spPr>
          <a:xfrm>
            <a:off x="10801319" y="27664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55_2#c44842ee0.choices?vaa=1&amp;vcp=1&amp;vis=1&amp;pid=1dab4926a&amp;color=0,0,0&amp;vtp=1&amp;vaab=1&amp;bbb=1"/>
          <p:cNvSpPr/>
          <p:nvPr/>
        </p:nvSpPr>
        <p:spPr>
          <a:xfrm>
            <a:off x="539496" y="34092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A.直接燃烧农作物秸秆，将燃烧后的灰作为肥料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.用农作物秸秆养殖牛羊等，用牛羊的粪便作为肥料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.利用农作物秸秆进行沼气发酵，将沼水和沼渣作为肥料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.将农作物秸秆轧碎，在田地里自然发酵后成为肥料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28011de0?vcp=1&amp;pid=0baa3783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C_5_BD.157_1#9ea935e9b?htil=11&amp;vaa=1&amp;vcp=1&amp;vis=1&amp;pid=828011d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1285528"/>
            <a:ext cx="40507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57_2#9ea935e9b?htil=11&amp;sp=1&amp;vaa=1&amp;vcp=1&amp;vis=1&amp;pid=828011de0&amp;color=0,0,0&amp;vtp=1&amp;vaab=1&amp;bbb=1&amp;hb=1&amp;hs=1"/>
          <p:cNvSpPr/>
          <p:nvPr/>
        </p:nvSpPr>
        <p:spPr>
          <a:xfrm>
            <a:off x="539496" y="1267240"/>
            <a:ext cx="69311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2020年1月1日，长江流域重点水域全面实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施“十年禁渔”，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以促进长江生态可持续发展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图示为长江部分生物构成的食物网，下列有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AN.158_1#9ea935e9b.bracket?vaa=1&amp;vcp=1&amp;vis=1&amp;pid=828011de0&amp;color=0,0,0&amp;vpa=96&amp;vtp=1&amp;vaab=1"/>
          <p:cNvSpPr/>
          <p:nvPr/>
        </p:nvSpPr>
        <p:spPr>
          <a:xfrm>
            <a:off x="3305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5_BD.157_3#9ea935e9b.choices?vaa=1&amp;vcp=1&amp;vis=1&amp;pid=828011de0&amp;color=0,0,0&amp;vtp=1&amp;vaab=1&amp;bb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A.图中食物网共有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5条食物链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.图中鲫鱼和轮虫有竞争关系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C.禁渔能防止图中食物链中断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.禁渔会减弱生态系统稳定性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9_1#5e7778064?vaa=1&amp;vcp=1&amp;vis=1&amp;pid=828011de0&amp;color=0,0,0&amp;vtp=1&amp;vaab=1&amp;bt=1&amp;bbb=1&amp;hb=1"/>
          <p:cNvSpPr/>
          <p:nvPr/>
        </p:nvSpPr>
        <p:spPr>
          <a:xfrm>
            <a:off x="539496" y="8920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（四川·中考）苏云金杆菌生活在昆虫体内，会产生一种毒性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杀死昆虫，因此农业上利用苏云金杆菌作为生物杀虫剂。下列关于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金杆菌的特点及其与昆虫之间的关系，叙述正确的是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5e7778064.bracket?vaa=1&amp;vcp=1&amp;vis=1&amp;pid=828011de0&amp;color=0,0,0&amp;vpa=97&amp;vtp=1&amp;vaab=1"/>
          <p:cNvSpPr/>
          <p:nvPr/>
        </p:nvSpPr>
        <p:spPr>
          <a:xfrm>
            <a:off x="8355832" y="2193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59_2#5e7778064.choices?vaa=1&amp;vcp=1&amp;vis=1&amp;pid=828011de0&amp;color=0,0,0&amp;vtp=1&amp;vaab=1&amp;bbb=1"/>
          <p:cNvSpPr/>
          <p:nvPr/>
        </p:nvSpPr>
        <p:spPr>
          <a:xfrm>
            <a:off x="539496" y="28157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A.自己制造有机物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.自己制造有机物，寄生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.无成形的细胞核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.无成形的细胞核，寄生</a:t>
            </a:r>
            <a:endParaRPr lang="en-US" altLang="zh-CN" sz="2800" dirty="0"/>
          </a:p>
        </p:txBody>
      </p:sp>
      <p:sp>
        <p:nvSpPr>
          <p:cNvPr id="5" name="QC_5_BD.161_1#f0d9e029f?vaa=1&amp;vcp=1&amp;vis=1&amp;pid=828011de0&amp;color=0,0,0&amp;vtp=1&amp;vaab=1&amp;bbb=1"/>
          <p:cNvSpPr/>
          <p:nvPr/>
        </p:nvSpPr>
        <p:spPr>
          <a:xfrm>
            <a:off x="539496" y="40849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生态系统的营养结构基础是(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62_1#f0d9e029f.bracket?vaa=1&amp;vcp=1&amp;vis=1&amp;pid=828011de0&amp;color=0,0,0&amp;vpa=98&amp;vtp=1&amp;vaab=1"/>
          <p:cNvSpPr/>
          <p:nvPr/>
        </p:nvSpPr>
        <p:spPr>
          <a:xfrm>
            <a:off x="5350415" y="40716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61_2#f0d9e029f.choices?vaa=1&amp;vcp=1&amp;vis=1&amp;pid=828011de0&amp;color=0,0,0&amp;vtp=1&amp;vaab=1&amp;bbb=1"/>
          <p:cNvSpPr/>
          <p:nvPr/>
        </p:nvSpPr>
        <p:spPr>
          <a:xfrm>
            <a:off x="539496" y="47144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.所有的生产者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.阳光、空气、水分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C.食物链和食物网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.草食动物与肉食动物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3_1#1f5e88c5c?vaa=1&amp;vcp=1&amp;vis=1&amp;pid=828011de0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（四川·中考）保护生物多样性是实现人类社会可持续发展的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下列对生物多样性的理解，正确的是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64_1#1f5e88c5c.bracket?vaa=1&amp;vcp=1&amp;vis=1&amp;pid=828011de0&amp;color=0,0,0&amp;vpa=99&amp;vtp=1&amp;vaab=1"/>
          <p:cNvSpPr/>
          <p:nvPr/>
        </p:nvSpPr>
        <p:spPr>
          <a:xfrm>
            <a:off x="6094476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3_2#1f5e88c5c.choices?vaa=1&amp;vcp=1&amp;vis=1&amp;pid=828011de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A.生物多样性是指生态系统的多样性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.物种多样性比较高的生态系统相对稳定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.基因多样性较低的物种适应环境的能力更强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.大量引进外来物种可丰富我国的生物多样性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65_1#2a2db2562?sp=1&amp;vaa=1&amp;vcp=1&amp;vis=1&amp;pid=828011de0&amp;color=0,0,0&amp;vtp=1&amp;vaab=1&amp;bt=1&amp;bbb=1&amp;hb=1"/>
              <p:cNvSpPr/>
              <p:nvPr/>
            </p:nvSpPr>
            <p:spPr>
              <a:xfrm>
                <a:off x="539496" y="137871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表示的是某种鹰在一个群落中的数量变化情况，那么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165_1#2a2db2562?sp=1&amp;vaa=1&amp;vcp=1&amp;vis=1&amp;pid=828011d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871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768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66_1#2a2db2562.bracket?vaa=1&amp;vcp=1&amp;vis=1&amp;pid=828011de0&amp;color=0,0,0&amp;vpa=100&amp;vtp=1&amp;vaab=1"/>
          <p:cNvSpPr/>
          <p:nvPr/>
        </p:nvSpPr>
        <p:spPr>
          <a:xfrm>
            <a:off x="1883314" y="2013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165_2#2a2db2562?htil=12&amp;vaa=1&amp;vcp=1&amp;vis=1&amp;pid=828011d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5607" y="2712085"/>
            <a:ext cx="321868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65_3#2a2db2562.choices?htil=12&amp;vaa=1&amp;vcp=1&amp;vis=1&amp;pid=828011de0&amp;color=0,0,0&amp;vtp=1&amp;vaab=1&amp;bbb=1"/>
          <p:cNvSpPr/>
          <p:nvPr/>
        </p:nvSpPr>
        <p:spPr>
          <a:xfrm>
            <a:off x="539496" y="2658173"/>
            <a:ext cx="77632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A.该种鹰的天敌种群数量变化情况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.与鹰有互利共生关系的一个种群数量变化情况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.群落中生产者数量的变化情况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.被鹰捕食的一个种群数量的变化情况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7_1#218c307ce?sp=1&amp;vaa=1&amp;vcp=1&amp;vis=1&amp;pid=828011de0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下图为某生态系统中的部分生物，请分析回答问题。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67_2#218c307ce?htil=13&amp;vaa=1&amp;vcp=1&amp;vis=1&amp;pid=828011d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1580007"/>
            <a:ext cx="3630168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68_1#469e00e8a?htil=13&amp;vaa=1&amp;vcp=1&amp;vis=1&amp;pid=218c307ce&amp;color=0,0,0&amp;vtp=1&amp;vaab=1&amp;bbb=1&amp;hb=1&amp;hs=1"/>
          <p:cNvSpPr/>
          <p:nvPr/>
        </p:nvSpPr>
        <p:spPr>
          <a:xfrm>
            <a:off x="539496" y="1526095"/>
            <a:ext cx="73517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）该生态系统中的生产者是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，消费者共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。如果蛇被大量捕杀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，那么会导致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_1#469e00e8a.blank?vaa=1&amp;vcp=1&amp;vis=1&amp;pid=218c307ce&amp;color=0,0,0&amp;vpa=101&amp;vtp=1&amp;vaab=1"/>
          <p:cNvSpPr/>
          <p:nvPr/>
        </p:nvSpPr>
        <p:spPr>
          <a:xfrm>
            <a:off x="5350415" y="14956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2_1#469e00e8a.blank?vaa=1&amp;vcp=1&amp;vis=1&amp;pid=218c307ce&amp;color=0,0,0&amp;vpa=102&amp;vtp=1&amp;vaab=1"/>
          <p:cNvSpPr/>
          <p:nvPr/>
        </p:nvSpPr>
        <p:spPr>
          <a:xfrm>
            <a:off x="905415" y="2143315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3_1#469e00e8a.blank?vaa=1&amp;vcp=1&amp;vis=1&amp;pid=218c307ce&amp;color=0,0,0&amp;vpa=103&amp;vtp=1&amp;vaab=1"/>
          <p:cNvSpPr/>
          <p:nvPr/>
        </p:nvSpPr>
        <p:spPr>
          <a:xfrm>
            <a:off x="7128414" y="21433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BD.172_1#4c95dfd66?htil=13&amp;vaa=1&amp;vcp=1&amp;vis=1&amp;pid=218c307ce&amp;color=0,0,0&amp;vtp=1&amp;vaab=1&amp;bbb=1&amp;hb=1&amp;hs=1"/>
          <p:cNvSpPr/>
          <p:nvPr/>
        </p:nvSpPr>
        <p:spPr>
          <a:xfrm>
            <a:off x="539496" y="3456495"/>
            <a:ext cx="73517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（2）如果该生态系统被有毒物质污染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体内有毒物质富集最多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4_1#4c95dfd66.blank?vaa=1&amp;vcp=1&amp;vis=1&amp;pid=218c307ce&amp;color=0,0,0&amp;vpa=104&amp;vtp=1&amp;vaab=1"/>
          <p:cNvSpPr/>
          <p:nvPr/>
        </p:nvSpPr>
        <p:spPr>
          <a:xfrm>
            <a:off x="905415" y="40527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BD.174_1#2d5814050?vaa=1&amp;vcp=1&amp;vis=1&amp;pid=218c307ce&amp;color=0,0,0&amp;vtp=1&amp;vaab=1&amp;bbb=1&amp;hb=1&amp;hs=1"/>
          <p:cNvSpPr/>
          <p:nvPr/>
        </p:nvSpPr>
        <p:spPr>
          <a:xfrm>
            <a:off x="539496" y="4733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）图中各生物间通过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的关系构成食物链，其中最长的食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物链是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用文字和箭头表示）。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1" name="QB_6_AN.175_1#2d5814050.blank?vaa=1&amp;vcp=1&amp;vis=1&amp;pid=218c307ce&amp;color=0,0,0&amp;vpa=105&amp;vtp=1&amp;vaab=1&amp;bbb=1"/>
          <p:cNvSpPr/>
          <p:nvPr/>
        </p:nvSpPr>
        <p:spPr>
          <a:xfrm>
            <a:off x="4283615" y="470300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吃与被吃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176_1#2d5814050.blank?vaa=1&amp;vcp=1&amp;vis=1&amp;pid=218c307ce&amp;color=0,0,0&amp;vpa=106&amp;vtp=1&amp;vaab=1&amp;bbb=1"/>
              <p:cNvSpPr/>
              <p:nvPr/>
            </p:nvSpPr>
            <p:spPr>
              <a:xfrm>
                <a:off x="1616614" y="5449697"/>
                <a:ext cx="31099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鼠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QB_6_AN.176_1#2d5814050.blank?vaa=1&amp;vcp=1&amp;vis=1&amp;pid=218c307ce&amp;color=0,0,0&amp;vpa=10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614" y="5449697"/>
                <a:ext cx="3109913" cy="410782"/>
              </a:xfrm>
              <a:prstGeom prst="rect">
                <a:avLst/>
              </a:prstGeom>
              <a:blipFill>
                <a:blip r:embed="rId4"/>
                <a:stretch>
                  <a:fillRect l="-2745" t="-37313" r="-2745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77_1#3781428b7?vaa=1&amp;vcp=1&amp;vis=1&amp;pid=828011de0&amp;color=0,0,0&amp;vtp=1&amp;vaab=1&amp;bt=1&amp;bbb=1&amp;hb=1"/>
              <p:cNvSpPr/>
              <p:nvPr/>
            </p:nvSpPr>
            <p:spPr>
              <a:xfrm>
                <a:off x="539496" y="154152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近年来，泸州古蔺县某山区发展“肉牛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牧草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甜橙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”的新型种植养殖模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。在该模式中，牧草喂牛，牛粪肥地，促进甜橙和牧草的生长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，甜橙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和肉牛又为养殖户创收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，实现了脱贫攻坚与生态文明建设的“双赢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回答以下问题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77_1#3781428b7?vaa=1&amp;vcp=1&amp;vis=1&amp;pid=828011d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152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372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178_1#dad0582f0?vaa=1&amp;vcp=1&amp;vis=1&amp;pid=3781428b7&amp;color=0,0,0&amp;vtp=1&amp;vaab=1&amp;bbb=1&amp;hb=1"/>
          <p:cNvSpPr/>
          <p:nvPr/>
        </p:nvSpPr>
        <p:spPr>
          <a:xfrm>
            <a:off x="539496" y="41094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）牛粪在肥地之前需要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的分解作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，才能将牛粪中的有机物分解为无机物，供甜橙和牧草利用。</a:t>
            </a:r>
            <a:endParaRPr lang="en-US" altLang="zh-CN" sz="2800" dirty="0"/>
          </a:p>
        </p:txBody>
      </p:sp>
      <p:sp>
        <p:nvSpPr>
          <p:cNvPr id="4" name="QB_6_AN.179_1#dad0582f0.blank?vaa=1&amp;vcp=1&amp;vis=1&amp;pid=3781428b7&amp;color=0,0,0&amp;vpa=107&amp;vtp=1&amp;vaab=1&amp;bbb=1"/>
          <p:cNvSpPr/>
          <p:nvPr/>
        </p:nvSpPr>
        <p:spPr>
          <a:xfrm>
            <a:off x="4639215" y="4078922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分解者（或腐生的细菌和真菌）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73252fc0?sp=1&amp;vcp=1&amp;pid=aeac7ab28&amp;color=0,0,0&amp;vtp=1&amp;vaab=1&amp;bt=1&amp;bbb=1"/>
          <p:cNvSpPr/>
          <p:nvPr/>
        </p:nvSpPr>
        <p:spPr>
          <a:xfrm>
            <a:off x="539496" y="731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生物与环境组成生态系统</a:t>
            </a:r>
            <a:endParaRPr lang="en-US" altLang="zh-CN" sz="2800" dirty="0"/>
          </a:p>
        </p:txBody>
      </p:sp>
      <p:pic>
        <p:nvPicPr>
          <p:cNvPr id="3" name="P_4_BD#a73252fc0?vcp=1&amp;pid=aeac7ab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296" y="1413129"/>
            <a:ext cx="973836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0_1#2f24b13f4?vaa=1&amp;vcp=1&amp;vis=1&amp;pid=3781428b7&amp;color=0,0,0&amp;mp=1&amp;vtp=1&amp;vaab=1&amp;bt=1&amp;bbb=1&amp;h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（2）该山区生态系统是由甜橙、牧草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、肉牛等生物部分和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分组成，其自我调节能力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填“强于”“弱于”或“等于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”）黄荆老林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等森林生态系统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2f24b13f4.blank?vaa=1&amp;vcp=1&amp;vis=1&amp;pid=3781428b7&amp;color=0,0,0&amp;mp=1&amp;vpa=108&amp;vtp=1&amp;vaab=1&amp;bbb=1"/>
          <p:cNvSpPr/>
          <p:nvPr/>
        </p:nvSpPr>
        <p:spPr>
          <a:xfrm>
            <a:off x="9617614" y="152984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2f24b13f4.blank?vaa=1&amp;vcp=1&amp;vis=1&amp;pid=3781428b7&amp;color=0,0,0&amp;mp=1&amp;vpa=109&amp;vtp=1&amp;vaab=1&amp;bbb=1"/>
          <p:cNvSpPr/>
          <p:nvPr/>
        </p:nvSpPr>
        <p:spPr>
          <a:xfrm>
            <a:off x="4461415" y="217754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弱于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83_1#cfac9a585?vaa=1&amp;vcp=1&amp;vis=1&amp;pid=3781428b7&amp;color=0,0,0&amp;vtp=1&amp;vaab=1&amp;bbb=1&amp;hb=1"/>
              <p:cNvSpPr/>
              <p:nvPr/>
            </p:nvSpPr>
            <p:spPr>
              <a:xfrm>
                <a:off x="539496" y="348862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（3）某同学学习了生态系统相关知识后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，写出了该山区生态系统中的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一条食物链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“太阳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牧草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肉牛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”，其他同学认为这条食物链的书写有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应修改为：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83_1#cfac9a585?vaa=1&amp;vcp=1&amp;vis=1&amp;pid=3781428b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862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84_1#cfac9a585.blank?vaa=1&amp;vcp=1&amp;vis=1&amp;pid=3781428b7&amp;color=0,0,0&amp;vpa=110&amp;vtp=1&amp;vaab=1&amp;bbb=1"/>
              <p:cNvSpPr/>
              <p:nvPr/>
            </p:nvSpPr>
            <p:spPr>
              <a:xfrm>
                <a:off x="3343815" y="4858131"/>
                <a:ext cx="21574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牧草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肉牛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N.184_1#cfac9a585.blank?vaa=1&amp;vcp=1&amp;vis=1&amp;pid=3781428b7&amp;color=0,0,0&amp;vpa=1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815" y="4858131"/>
                <a:ext cx="2157413" cy="410782"/>
              </a:xfrm>
              <a:prstGeom prst="rect">
                <a:avLst/>
              </a:prstGeom>
              <a:blipFill>
                <a:blip r:embed="rId4"/>
                <a:stretch>
                  <a:fillRect l="-4249" t="-37313" r="-3966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5_1#24b71432e?sp=1&amp;vaa=1&amp;vcp=1&amp;vis=1&amp;pid=828011de0&amp;color=0,0,0&amp;vtp=1&amp;vaab=1&amp;bt=1&amp;bbb=1&amp;hb=1"/>
          <p:cNvSpPr/>
          <p:nvPr/>
        </p:nvSpPr>
        <p:spPr>
          <a:xfrm>
            <a:off x="539496" y="55440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（四川·中考）习近平总书记曾多次强调，粮食安全是“国之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要用中国的粮仓保护中国的粮食安全，一块块农田就是我们的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下图是某农田生态系统中的食物网，请据此回答以下问题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85_2#24b71432e?vaa=1&amp;vcp=1&amp;vis=1&amp;pid=828011d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2532044"/>
            <a:ext cx="7159752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86_1#3937bfaab?vaa=1&amp;vcp=1&amp;vis=1&amp;pid=24b71432e&amp;color=0,0,0&amp;vtp=1&amp;vaab=1&amp;bbb=1&amp;hb=1"/>
          <p:cNvSpPr/>
          <p:nvPr/>
        </p:nvSpPr>
        <p:spPr>
          <a:xfrm>
            <a:off x="539496" y="38909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（1）从农田生态系统的组成成分看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，图中缺乏的成分是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答两点）。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（2）农田生态系统的食物网中，青蛙和蜘蛛的种间关系有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（答两点）</a:t>
            </a:r>
            <a:endParaRPr lang="en-US" altLang="zh-CN" sz="2800" dirty="0"/>
          </a:p>
        </p:txBody>
      </p:sp>
      <p:sp>
        <p:nvSpPr>
          <p:cNvPr id="5" name="QB_6_AN.1_1#3937bfaab.blank?vaa=1&amp;vcp=1&amp;vis=1&amp;pid=24b71432e&amp;color=0,0,0&amp;vpa=111&amp;vtp=1&amp;vaab=1&amp;bbb=1&amp;hb=1"/>
          <p:cNvSpPr/>
          <p:nvPr/>
        </p:nvSpPr>
        <p:spPr>
          <a:xfrm>
            <a:off x="539496" y="3860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非生物成分、分解者</a:t>
            </a:r>
            <a:endParaRPr lang="en-US" altLang="zh-CN" sz="2800" dirty="0"/>
          </a:p>
        </p:txBody>
      </p:sp>
      <p:sp>
        <p:nvSpPr>
          <p:cNvPr id="7" name="QB_6_AN.189_1#3937bfaab.blank?vaa=1&amp;vcp=1&amp;vis=1&amp;pid=24b71432e&amp;color=0,0,0&amp;vpa=112&amp;vtp=1&amp;vaab=1&amp;bbb=1"/>
          <p:cNvSpPr/>
          <p:nvPr/>
        </p:nvSpPr>
        <p:spPr>
          <a:xfrm>
            <a:off x="9528714" y="515586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捕食、竞争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0_1#32d1e0373?vaa=1&amp;vcp=1&amp;vis=1&amp;pid=24b71432e&amp;color=0,0,0&amp;vtp=1&amp;vaab=1&amp;bt=1&amp;bbb=1&amp;hb=1"/>
          <p:cNvSpPr/>
          <p:nvPr/>
        </p:nvSpPr>
        <p:spPr>
          <a:xfrm>
            <a:off x="539496" y="15267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）太阳能通过水稻的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作用输入农田生态系统，食草昆虫等动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物通过摄食食物链中上一环节生物体内的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填物质）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获得能量，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从而推动能量的流动。食物网中能让青蛙间接从水稻获得更多能量的食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物链是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91_1#32d1e0373.blank?vaa=1&amp;vcp=1&amp;vis=1&amp;pid=24b71432e&amp;color=0,0,0&amp;vpa=113&amp;vtp=1&amp;vaab=1&amp;bbb=1"/>
          <p:cNvSpPr/>
          <p:nvPr/>
        </p:nvSpPr>
        <p:spPr>
          <a:xfrm>
            <a:off x="4283615" y="14963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192_1#32d1e0373.blank?vaa=1&amp;vcp=1&amp;vis=1&amp;pid=24b71432e&amp;color=0,0,0&amp;vpa=114&amp;vtp=1&amp;vaab=1&amp;bbb=1"/>
          <p:cNvSpPr/>
          <p:nvPr/>
        </p:nvSpPr>
        <p:spPr>
          <a:xfrm>
            <a:off x="6950614" y="214401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94_1#32d1e0373.blank?vaa=1&amp;vcp=1&amp;vis=1&amp;pid=24b71432e&amp;color=0,0,0&amp;vpa=115&amp;vtp=1&amp;vaab=1&amp;bbb=1"/>
              <p:cNvSpPr/>
              <p:nvPr/>
            </p:nvSpPr>
            <p:spPr>
              <a:xfrm>
                <a:off x="1591214" y="3536061"/>
                <a:ext cx="40560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食草昆虫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6_AN.194_1#32d1e0373.blank?vaa=1&amp;vcp=1&amp;vis=1&amp;pid=24b71432e&amp;color=0,0,0&amp;vpa=1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214" y="3536061"/>
                <a:ext cx="4056063" cy="410782"/>
              </a:xfrm>
              <a:prstGeom prst="rect">
                <a:avLst/>
              </a:prstGeom>
              <a:blipFill>
                <a:blip r:embed="rId3"/>
                <a:stretch>
                  <a:fillRect l="-2105" t="-37313" r="-2105" b="-477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193_1#32d1e0373?vaa=1&amp;vcp=1&amp;vis=1&amp;pid=24b71432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4144010"/>
            <a:ext cx="7159752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95_1#0721111a3?htil=14&amp;vaa=1&amp;vcp=1&amp;vis=1&amp;pid=24b71432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7993" y="1858994"/>
            <a:ext cx="6869571" cy="118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95_2#0721111a3?htil=14&amp;vaa=1&amp;vcp=1&amp;vis=1&amp;pid=24b71432e&amp;color=0,0,0&amp;mp=1&amp;vtp=1&amp;vaab=1&amp;bt=1&amp;bbb=1&amp;hb=1&amp;hs=1"/>
          <p:cNvSpPr/>
          <p:nvPr/>
        </p:nvSpPr>
        <p:spPr>
          <a:xfrm>
            <a:off x="539496" y="1871694"/>
            <a:ext cx="3849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）防虫害是保证粮食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安全的辅助措施之一，</a:t>
            </a:r>
            <a:endParaRPr lang="en-US" altLang="zh-CN" sz="2800" dirty="0"/>
          </a:p>
        </p:txBody>
      </p:sp>
      <p:sp>
        <p:nvSpPr>
          <p:cNvPr id="4" name="QB_6_AN.196_1#0721111a3.blank?vaa=1&amp;vcp=1&amp;vis=1&amp;pid=24b71432e&amp;color=0,0,0&amp;mp=1&amp;vpa=116&amp;vtp=1&amp;vaab=1&amp;bbb=1&amp;hb=1"/>
          <p:cNvSpPr/>
          <p:nvPr/>
        </p:nvSpPr>
        <p:spPr>
          <a:xfrm>
            <a:off x="539496" y="3115659"/>
            <a:ext cx="11112011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保护青蛙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、蜘蛛等虫害天敌，利用生物防治的方法减少害虫数量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，减少农药的使用等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（合理即可）</a:t>
            </a:r>
            <a:endParaRPr lang="en-US" altLang="zh-CN" sz="2800" dirty="0"/>
          </a:p>
        </p:txBody>
      </p:sp>
      <p:sp>
        <p:nvSpPr>
          <p:cNvPr id="5" name="QB_6_BD.195_2#0721111a3?htil=14&amp;vaa=1&amp;vcp=1&amp;vis=1&amp;pid=24b71432e&amp;color=0,0,0&amp;mp=1&amp;vtp=1&amp;vaab=1&amp;bt=1&amp;bbb=1&amp;hb=1&amp;hs=1">
            <a:extLst>
              <a:ext uri="{FF2B5EF4-FFF2-40B4-BE49-F238E27FC236}">
                <a16:creationId xmlns:a16="http://schemas.microsoft.com/office/drawing/2014/main" id="{7E25E9E7-C4D9-87A0-32A2-2110A16B51DE}"/>
              </a:ext>
            </a:extLst>
          </p:cNvPr>
          <p:cNvSpPr/>
          <p:nvPr/>
        </p:nvSpPr>
        <p:spPr>
          <a:xfrm>
            <a:off x="539496" y="314613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请结合图中食物网为广大水稻种植户提出合理的防虫害建议：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97_1#e9cb51c37?htil=15&amp;vaa=1&amp;vcp=1&amp;vis=1&amp;pid=828011de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16686"/>
            <a:ext cx="542239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97_2#e9cb51c37?htil=15&amp;sp=1&amp;vaa=1&amp;vcp=1&amp;vis=1&amp;pid=828011de0&amp;color=0,0,0&amp;vtp=1&amp;vaab=1&amp;bt=1&amp;bbb=1&amp;hb=1&amp;hs=1"/>
          <p:cNvSpPr/>
          <p:nvPr/>
        </p:nvSpPr>
        <p:spPr>
          <a:xfrm>
            <a:off x="539496" y="89839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随着人类活动对全球气候的影响，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气候危机的范围越来越广。2020年9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月，我国向世界宣布了2030年前实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现碳达峰（二氧化碳排放不再增</a:t>
            </a:r>
            <a:endParaRPr lang="en-US" altLang="zh-CN" sz="2800" dirty="0"/>
          </a:p>
        </p:txBody>
      </p:sp>
      <p:sp>
        <p:nvSpPr>
          <p:cNvPr id="4" name="QB_6_BD.198_1#1e01e8282?vaa=1&amp;vcp=1&amp;vis=1&amp;pid=e9cb51c37&amp;color=0,0,0&amp;vtp=1&amp;vaab=1&amp;bbb=1&amp;hb=1&amp;hs=1"/>
          <p:cNvSpPr/>
          <p:nvPr/>
        </p:nvSpPr>
        <p:spPr>
          <a:xfrm>
            <a:off x="539496" y="47468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（1）从图中可以看出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，生态系统的组成成分包括生物部分和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部分。细菌和真菌在其中扮演的角色是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99_1#1e01e8282.blank?vaa=1&amp;vcp=1&amp;vis=1&amp;pid=e9cb51c37&amp;color=0,0,0&amp;vpa=117&amp;vtp=1&amp;vaab=1&amp;bbb=1"/>
          <p:cNvSpPr/>
          <p:nvPr/>
        </p:nvSpPr>
        <p:spPr>
          <a:xfrm>
            <a:off x="9973214" y="471633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6" name="QB_6_AN.200_1#1e01e8282.blank?vaa=1&amp;vcp=1&amp;vis=1&amp;pid=e9cb51c37&amp;color=0,0,0&amp;vpa=118&amp;vtp=1&amp;vaab=1&amp;bbb=1"/>
          <p:cNvSpPr/>
          <p:nvPr/>
        </p:nvSpPr>
        <p:spPr>
          <a:xfrm>
            <a:off x="6595014" y="534308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7" name="QO_5_BD.197_2#e9cb51c37?htil=15&amp;sp=1&amp;vaa=1&amp;vcp=1&amp;vis=1&amp;pid=828011de0&amp;color=0,0,0&amp;vtp=1&amp;vaab=1&amp;bt=1&amp;bbb=1&amp;hb=1&amp;hs=1">
            <a:extLst>
              <a:ext uri="{FF2B5EF4-FFF2-40B4-BE49-F238E27FC236}">
                <a16:creationId xmlns:a16="http://schemas.microsoft.com/office/drawing/2014/main" id="{E40DDEAD-4EF8-3DCB-8138-A54E3570CE11}"/>
              </a:ext>
            </a:extLst>
          </p:cNvPr>
          <p:cNvSpPr/>
          <p:nvPr/>
        </p:nvSpPr>
        <p:spPr>
          <a:xfrm>
            <a:off x="539496" y="346983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2060年前实现碳中和（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二氧化碳净零排放）的目标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。下图是某生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态系统的物质循环（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碳循环）示意图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01_1#0d36303b7?htil=16&amp;vaa=1&amp;vcp=1&amp;vis=1&amp;pid=e9cb51c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5" y="713232"/>
            <a:ext cx="542239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01_2#0d36303b7?htil=16&amp;vaa=1&amp;vcp=1&amp;vis=1&amp;pid=e9cb51c37&amp;color=0,0,0&amp;mp=1&amp;vtp=1&amp;vaab=1&amp;bt=1&amp;bbb=1&amp;hb=1&amp;hs=1"/>
          <p:cNvSpPr/>
          <p:nvPr/>
        </p:nvSpPr>
        <p:spPr>
          <a:xfrm>
            <a:off x="539496" y="57607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写出图中的一条食物链：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0d36303b7.blank?vaa=1&amp;vcp=1&amp;vis=1&amp;pid=e9cb51c37&amp;color=0,0,0&amp;mp=1&amp;vpa=119&amp;vtp=1&amp;vaab=1&amp;bbb=1"/>
              <p:cNvSpPr/>
              <p:nvPr/>
            </p:nvSpPr>
            <p:spPr>
              <a:xfrm>
                <a:off x="613315" y="1287653"/>
                <a:ext cx="33448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树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木蚁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啄木鸟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1_1#0d36303b7.blank?vaa=1&amp;vcp=1&amp;vis=1&amp;pid=e9cb51c37&amp;color=0,0,0&amp;mp=1&amp;vpa=1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315" y="1287653"/>
                <a:ext cx="3344863" cy="410782"/>
              </a:xfrm>
              <a:prstGeom prst="rect">
                <a:avLst/>
              </a:prstGeom>
              <a:blipFill>
                <a:blip r:embed="rId4"/>
                <a:stretch>
                  <a:fillRect l="-2555" t="-36765" r="-2555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203_1#947fa854c?vaa=1&amp;vcp=1&amp;vis=1&amp;pid=e9cb51c37&amp;color=0,0,0&amp;vtp=1&amp;vaab=1&amp;bbb=1&amp;hb=1&amp;hs=1"/>
          <p:cNvSpPr/>
          <p:nvPr/>
        </p:nvSpPr>
        <p:spPr>
          <a:xfrm>
            <a:off x="539496" y="31367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）大树等绿色植物通过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作用吸收大气中的二氧化碳，释放氧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，以维持生物圈中的碳—氧平衡。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AN.2_1#947fa854c.blank?vaa=1&amp;vcp=1&amp;vis=1&amp;pid=e9cb51c37&amp;color=0,0,0&amp;vpa=120&amp;vtp=1&amp;vaab=1&amp;bbb=1"/>
          <p:cNvSpPr/>
          <p:nvPr/>
        </p:nvSpPr>
        <p:spPr>
          <a:xfrm>
            <a:off x="4639215" y="310629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BD.205_1#629bddc7c?vaa=1&amp;vcp=1&amp;vis=1&amp;pid=e9cb51c37&amp;color=0,0,0&amp;vtp=1&amp;vaab=1&amp;bbb=1&amp;hb=1&amp;hs=1"/>
          <p:cNvSpPr/>
          <p:nvPr/>
        </p:nvSpPr>
        <p:spPr>
          <a:xfrm>
            <a:off x="539496" y="44233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）图中二氧化碳排放的途径有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）。为早日实现碳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达峰和碳中和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，作为中学生的你，在护绿、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低碳方面能做些什么？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答出一条即可）。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6_AN.206_1#629bddc7c.blank?vaa=1&amp;vcp=1&amp;vis=1&amp;pid=e9cb51c37&amp;color=0,0,0&amp;vpa=121&amp;vtp=1&amp;vaab=1&amp;bbb=1"/>
          <p:cNvSpPr/>
          <p:nvPr/>
        </p:nvSpPr>
        <p:spPr>
          <a:xfrm>
            <a:off x="5706015" y="43928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②③④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207_1#629bddc7c.blank?vaa=1&amp;vcp=1&amp;vis=1&amp;pid=e9cb51c37&amp;color=0,0,0&amp;vpa=122&amp;vtp=1&amp;vaab=1&amp;bbb=1"/>
          <p:cNvSpPr/>
          <p:nvPr/>
        </p:nvSpPr>
        <p:spPr>
          <a:xfrm>
            <a:off x="638715" y="5667311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植树造林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、低碳出行等（合理即可）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8_1#c46209433?sp=1&amp;vaa=1&amp;vcp=1&amp;vis=1&amp;pid=828011de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下图为温带草原生态系统示意图，请分析回答：</a:t>
            </a:r>
            <a:endParaRPr lang="en-US" altLang="zh-CN" sz="2800" dirty="0"/>
          </a:p>
        </p:txBody>
      </p:sp>
      <p:pic>
        <p:nvPicPr>
          <p:cNvPr id="3" name="QO_5_BD.208_2#c46209433?htil=17&amp;vaa=1&amp;vcp=1&amp;vis=1&amp;pid=828011d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1693" y="1236009"/>
            <a:ext cx="4700016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09_1#e0eb7de4f?htil=17&amp;vaa=1&amp;vcp=1&amp;vis=1&amp;pid=c46209433&amp;color=0,0,0&amp;vtp=1&amp;vaab=1&amp;bbb=1&amp;hb=1&amp;hs=1"/>
          <p:cNvSpPr/>
          <p:nvPr/>
        </p:nvSpPr>
        <p:spPr>
          <a:xfrm>
            <a:off x="539496" y="1182097"/>
            <a:ext cx="62819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）该生态系统中各种生物进行生命活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动所需能量的根本来源是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e0eb7de4f.blank?vaa=1&amp;vcp=1&amp;vis=1&amp;pid=c46209433&amp;color=0,0,0&amp;vpa=123&amp;vtp=1&amp;vaab=1&amp;bbb=1"/>
          <p:cNvSpPr/>
          <p:nvPr/>
        </p:nvSpPr>
        <p:spPr>
          <a:xfrm>
            <a:off x="4461415" y="17783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太阳能</a:t>
            </a:r>
            <a:endParaRPr lang="en-US" altLang="zh-CN" sz="2800" dirty="0"/>
          </a:p>
        </p:txBody>
      </p:sp>
      <p:sp>
        <p:nvSpPr>
          <p:cNvPr id="6" name="QB_6_BD.211_1#4d15328f9?htil=17&amp;vaa=1&amp;vcp=1&amp;vis=1&amp;pid=c46209433&amp;color=0,0,0&amp;vtp=1&amp;vaab=1&amp;bbb=1&amp;hb=1&amp;hs=1"/>
          <p:cNvSpPr/>
          <p:nvPr/>
        </p:nvSpPr>
        <p:spPr>
          <a:xfrm>
            <a:off x="539496" y="2459082"/>
            <a:ext cx="62819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（2）在该生态系统中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，各种动物属于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；没有画出的细菌和真菌属于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，细菌和真菌在细胞结构上的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区别是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2_1#4d15328f9.blank?vaa=1&amp;vcp=1&amp;vis=1&amp;pid=c46209433&amp;color=0,0,0&amp;vpa=124&amp;vtp=1&amp;vaab=1&amp;bbb=1"/>
          <p:cNvSpPr/>
          <p:nvPr/>
        </p:nvSpPr>
        <p:spPr>
          <a:xfrm>
            <a:off x="549815" y="30763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8" name="QB_6_AN.3_1#4d15328f9.blank?vaa=1&amp;vcp=1&amp;vis=1&amp;pid=c46209433&amp;color=0,0,0&amp;vpa=125&amp;vtp=1&amp;vaab=1&amp;bbb=1"/>
          <p:cNvSpPr/>
          <p:nvPr/>
        </p:nvSpPr>
        <p:spPr>
          <a:xfrm>
            <a:off x="549815" y="37240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9" name="QB_6_AN.4_1#4d15328f9.blank?vaa=1&amp;vcp=1&amp;vis=1&amp;pid=c46209433&amp;color=0,0,0&amp;vpa=126&amp;vtp=1&amp;vaab=1&amp;bbb=1"/>
          <p:cNvSpPr/>
          <p:nvPr/>
        </p:nvSpPr>
        <p:spPr>
          <a:xfrm>
            <a:off x="1616614" y="435074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细菌无成形的细胞核</a:t>
            </a:r>
            <a:endParaRPr lang="en-US" altLang="zh-CN" sz="2800" dirty="0"/>
          </a:p>
        </p:txBody>
      </p:sp>
      <p:sp>
        <p:nvSpPr>
          <p:cNvPr id="10" name="QB_6_BD.215_1#4ed416121?vaa=1&amp;vcp=1&amp;vis=1&amp;pid=c46209433&amp;color=0,0,0&amp;vtp=1&amp;vaab=1&amp;bbb=1&amp;hb=1&amp;hs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）该生态系统的食物链和食物网是通过生物之间的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关系建立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216_1#4ed416121.blank?vaa=1&amp;vcp=1&amp;vis=1&amp;pid=c46209433&amp;color=0,0,0&amp;vpa=127&amp;vtp=1&amp;vaab=1&amp;bbb=1"/>
          <p:cNvSpPr/>
          <p:nvPr/>
        </p:nvSpPr>
        <p:spPr>
          <a:xfrm>
            <a:off x="8906414" y="49940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17_1#8353b4bcc?htil=18&amp;vaa=1&amp;vcp=1&amp;vis=1&amp;pid=c4620943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3720" y="1564386"/>
            <a:ext cx="473659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17_2#8353b4bcc?htil=18&amp;vaa=1&amp;vcp=1&amp;vis=1&amp;pid=c46209433&amp;color=0,0,0&amp;vtp=1&amp;vaab=1&amp;bt=1&amp;bbb=1&amp;hb=1&amp;hs=1"/>
          <p:cNvSpPr/>
          <p:nvPr/>
        </p:nvSpPr>
        <p:spPr>
          <a:xfrm>
            <a:off x="539496" y="1546098"/>
            <a:ext cx="62453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）有些昆虫的体色会随着季节的变化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，与周围环境基本保持一致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说明生物能够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8353b4bcc.blank?vaa=1&amp;vcp=1&amp;vis=1&amp;pid=c46209433&amp;color=0,0,0&amp;vpa=128&amp;vtp=1&amp;vaab=1&amp;bbb=1"/>
          <p:cNvSpPr/>
          <p:nvPr/>
        </p:nvSpPr>
        <p:spPr>
          <a:xfrm>
            <a:off x="2683414" y="279006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</a:t>
            </a:r>
            <a:endParaRPr lang="en-US" altLang="zh-CN" sz="2800" dirty="0"/>
          </a:p>
        </p:txBody>
      </p:sp>
      <p:sp>
        <p:nvSpPr>
          <p:cNvPr id="5" name="QB_6_BD.219_1#182d3d609?htil=18&amp;vaa=1&amp;vcp=1&amp;vis=1&amp;pid=c46209433&amp;color=0,0,0&amp;vtp=1&amp;vaab=1&amp;bbb=1&amp;hb=1&amp;hs=1"/>
          <p:cNvSpPr/>
          <p:nvPr/>
        </p:nvSpPr>
        <p:spPr>
          <a:xfrm>
            <a:off x="539496" y="3462020"/>
            <a:ext cx="62453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如果人们在草原上放养的牲畜太多，</a:t>
            </a:r>
            <a:endParaRPr lang="en-US" altLang="zh-CN" sz="2800" dirty="0"/>
          </a:p>
        </p:txBody>
      </p:sp>
      <p:sp>
        <p:nvSpPr>
          <p:cNvPr id="6" name="QB_6_AN.220_1#182d3d609.blank?vaa=1&amp;vcp=1&amp;vis=1&amp;pid=c46209433&amp;color=0,0,0&amp;vpa=129&amp;vtp=1&amp;vaab=1&amp;bbb=1&amp;hb=1"/>
          <p:cNvSpPr/>
          <p:nvPr/>
        </p:nvSpPr>
        <p:spPr>
          <a:xfrm>
            <a:off x="539496" y="4061015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自我调节</a:t>
            </a:r>
            <a:endParaRPr lang="en-US" altLang="zh-CN" sz="2800" dirty="0"/>
          </a:p>
        </p:txBody>
      </p:sp>
      <p:sp>
        <p:nvSpPr>
          <p:cNvPr id="7" name="QB_6_BD.219_1#182d3d609?htil=18&amp;vaa=1&amp;vcp=1&amp;vis=1&amp;pid=c46209433&amp;color=0,0,0&amp;vtp=1&amp;vaab=1&amp;bbb=1&amp;hb=1&amp;hs=1">
            <a:extLst>
              <a:ext uri="{FF2B5EF4-FFF2-40B4-BE49-F238E27FC236}">
                <a16:creationId xmlns:a16="http://schemas.microsoft.com/office/drawing/2014/main" id="{3ADAE335-C843-B723-E7FF-24519100F4D7}"/>
              </a:ext>
            </a:extLst>
          </p:cNvPr>
          <p:cNvSpPr/>
          <p:nvPr/>
        </p:nvSpPr>
        <p:spPr>
          <a:xfrm>
            <a:off x="539496" y="409149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就会严重破坏草场植被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造成土地沙化，这是因为生态系统的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能力是有限度的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，超过这个限度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，草原就很难恢复原样了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73252fc0?sp=1&amp;vcp=1&amp;pid=aeac7ab28&amp;color=0,0,0&amp;vtp=1&amp;vaab=1&amp;bt=1&amp;bbb=1"/>
          <p:cNvSpPr/>
          <p:nvPr/>
        </p:nvSpPr>
        <p:spPr>
          <a:xfrm>
            <a:off x="539496" y="1728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人与环境</a:t>
            </a:r>
            <a:endParaRPr lang="en-US" altLang="zh-CN" sz="2800" dirty="0"/>
          </a:p>
        </p:txBody>
      </p:sp>
      <p:pic>
        <p:nvPicPr>
          <p:cNvPr id="3" name="P_4_BD#a73252fc0?vcp=1&amp;pid=aeac7ab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2409825"/>
            <a:ext cx="9445752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98675145.fixed?vcp=1&amp;pid=b2ab58fe5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f98675145.fixed?vcp=1&amp;pid=b2ab58f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aaee070d?vcp=1&amp;pid=f9867514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5_BD.1_1#9b9e46cfb?vaa=1&amp;vcp=1&amp;vis=1&amp;pid=baaee070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生物依赖一定的环境</a:t>
            </a:r>
            <a:endParaRPr lang="en-US" altLang="zh-CN" sz="2800" dirty="0"/>
          </a:p>
        </p:txBody>
      </p:sp>
      <p:sp>
        <p:nvSpPr>
          <p:cNvPr id="4" name="QB_6_BD.2_1#d554022f9?vaa=1&amp;vcp=1&amp;vis=1&amp;pid=9b9e46cfb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）生态因素指环境中影响生物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的因素，分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为两大类，一类是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，包括影响该生物的同种或不同种的其他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，包括人类在内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；另一类是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包括阳光、空气、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3_1#d554022f9.blank?vaa=1&amp;vcp=1&amp;vis=1&amp;pid=9b9e46cfb&amp;color=0,0,0&amp;vpa=1&amp;vtp=1&amp;vaab=1&amp;bbb=1"/>
          <p:cNvSpPr/>
          <p:nvPr/>
        </p:nvSpPr>
        <p:spPr>
          <a:xfrm>
            <a:off x="57060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</a:t>
            </a:r>
            <a:endParaRPr lang="en-US" altLang="zh-CN" sz="2800" dirty="0"/>
          </a:p>
        </p:txBody>
      </p:sp>
      <p:sp>
        <p:nvSpPr>
          <p:cNvPr id="6" name="QB_6_AN.4_1#d554022f9.blank?vaa=1&amp;vcp=1&amp;vis=1&amp;pid=9b9e46cfb&amp;color=0,0,0&amp;vpa=2&amp;vtp=1&amp;vaab=1&amp;bbb=1"/>
          <p:cNvSpPr/>
          <p:nvPr/>
        </p:nvSpPr>
        <p:spPr>
          <a:xfrm>
            <a:off x="71284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endParaRPr lang="en-US" altLang="zh-CN" sz="2800" dirty="0"/>
          </a:p>
        </p:txBody>
      </p:sp>
      <p:sp>
        <p:nvSpPr>
          <p:cNvPr id="7" name="QB_6_AN.5_1#d554022f9.blank?vaa=1&amp;vcp=1&amp;vis=1&amp;pid=9b9e46cfb&amp;color=0,0,0&amp;vpa=3&amp;vtp=1&amp;vaab=1&amp;bbb=1"/>
          <p:cNvSpPr/>
          <p:nvPr/>
        </p:nvSpPr>
        <p:spPr>
          <a:xfrm>
            <a:off x="85508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</a:t>
            </a:r>
            <a:endParaRPr lang="en-US" altLang="zh-CN" sz="2800" dirty="0"/>
          </a:p>
        </p:txBody>
      </p:sp>
      <p:sp>
        <p:nvSpPr>
          <p:cNvPr id="8" name="QB_6_AN.6_1#d554022f9.blank?vaa=1&amp;vcp=1&amp;vis=1&amp;pid=9b9e46cfb&amp;color=0,0,0&amp;vpa=4&amp;vtp=1&amp;vaab=1&amp;bbb=1"/>
          <p:cNvSpPr/>
          <p:nvPr/>
        </p:nvSpPr>
        <p:spPr>
          <a:xfrm>
            <a:off x="3394615" y="25252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生物因素</a:t>
            </a:r>
            <a:endParaRPr lang="en-US" altLang="zh-CN" sz="2800" dirty="0"/>
          </a:p>
        </p:txBody>
      </p:sp>
      <p:sp>
        <p:nvSpPr>
          <p:cNvPr id="9" name="QB_6_AN.7_1#d554022f9.blank?vaa=1&amp;vcp=1&amp;vis=1&amp;pid=9b9e46cfb&amp;color=0,0,0&amp;vpa=5&amp;vtp=1&amp;vaab=1&amp;bbb=1"/>
          <p:cNvSpPr/>
          <p:nvPr/>
        </p:nvSpPr>
        <p:spPr>
          <a:xfrm>
            <a:off x="5528215" y="317294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ca8c28d75?vaa=1&amp;vcp=1&amp;vis=1&amp;pid=9b9e46cfb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）生物之间存在着种内关系和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。前者是指同种生物不同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个体或群体之间的关系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，既有种内互助，也有种内斗争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。后者是指不同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生物之间的关系，包括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9_1#ca8c28d75.blank?vaa=1&amp;vcp=1&amp;vis=1&amp;pid=9b9e46cfb&amp;color=0,0,0&amp;mp=1&amp;vpa=6&amp;vtp=1&amp;vaab=1&amp;bbb=1"/>
          <p:cNvSpPr/>
          <p:nvPr/>
        </p:nvSpPr>
        <p:spPr>
          <a:xfrm>
            <a:off x="5706015" y="21739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种间关系</a:t>
            </a:r>
            <a:endParaRPr lang="en-US" altLang="zh-CN" sz="2800" dirty="0"/>
          </a:p>
        </p:txBody>
      </p:sp>
      <p:sp>
        <p:nvSpPr>
          <p:cNvPr id="4" name="QB_6_AN.10_1#ca8c28d75.blank?vaa=1&amp;vcp=1&amp;vis=1&amp;pid=9b9e46cfb&amp;color=0,0,0&amp;mp=1&amp;vpa=7&amp;vtp=1&amp;vaab=1&amp;bbb=1"/>
          <p:cNvSpPr/>
          <p:nvPr/>
        </p:nvSpPr>
        <p:spPr>
          <a:xfrm>
            <a:off x="4105815" y="34693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捕食关系</a:t>
            </a:r>
            <a:endParaRPr lang="en-US" altLang="zh-CN" sz="2800" dirty="0"/>
          </a:p>
        </p:txBody>
      </p:sp>
      <p:sp>
        <p:nvSpPr>
          <p:cNvPr id="5" name="QB_6_AN.11_1#ca8c28d75.blank?vaa=1&amp;vcp=1&amp;vis=1&amp;pid=9b9e46cfb&amp;color=0,0,0&amp;mp=1&amp;vpa=8&amp;vtp=1&amp;vaab=1&amp;bbb=1"/>
          <p:cNvSpPr/>
          <p:nvPr/>
        </p:nvSpPr>
        <p:spPr>
          <a:xfrm>
            <a:off x="6239415" y="34693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竞争关系</a:t>
            </a:r>
            <a:endParaRPr lang="en-US" altLang="zh-CN" sz="2800" dirty="0"/>
          </a:p>
        </p:txBody>
      </p:sp>
      <p:sp>
        <p:nvSpPr>
          <p:cNvPr id="6" name="QB_6_AN.12_1#ca8c28d75.blank?vaa=1&amp;vcp=1&amp;vis=1&amp;pid=9b9e46cfb&amp;color=0,0,0&amp;mp=1&amp;vpa=9&amp;vtp=1&amp;vaab=1&amp;bbb=1"/>
          <p:cNvSpPr/>
          <p:nvPr/>
        </p:nvSpPr>
        <p:spPr>
          <a:xfrm>
            <a:off x="8373014" y="34693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共生关系</a:t>
            </a:r>
            <a:endParaRPr lang="en-US" altLang="zh-CN" sz="2800" dirty="0"/>
          </a:p>
        </p:txBody>
      </p:sp>
      <p:sp>
        <p:nvSpPr>
          <p:cNvPr id="7" name="QB_6_AN.13_1#ca8c28d75.blank?vaa=1&amp;vcp=1&amp;vis=1&amp;pid=9b9e46cfb&amp;color=0,0,0&amp;mp=1&amp;vpa=10&amp;vtp=1&amp;vaab=1&amp;bbb=1&amp;hb=1"/>
          <p:cNvSpPr/>
          <p:nvPr/>
        </p:nvSpPr>
        <p:spPr>
          <a:xfrm>
            <a:off x="539496" y="34693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2137</Words>
  <Application>Microsoft Office PowerPoint</Application>
  <PresentationFormat>宽屏</PresentationFormat>
  <Paragraphs>475</Paragraphs>
  <Slides>57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10</cp:revision>
  <dcterms:created xsi:type="dcterms:W3CDTF">2024-11-19T10:41:18Z</dcterms:created>
  <dcterms:modified xsi:type="dcterms:W3CDTF">2025-07-25T08:06:37Z</dcterms:modified>
  <cp:category/>
  <cp:contentStatus/>
</cp:coreProperties>
</file>