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0.xml" ContentType="application/vnd.openxmlformats-officedocument.presentationml.notesSlide+xml"/>
  <Override PartName="/ppt/notesSlides/notesSlide131.xml" ContentType="application/vnd.openxmlformats-officedocument.presentationml.notesSlide+xml"/>
  <Override PartName="/ppt/notesSlides/notesSlide132.xml" ContentType="application/vnd.openxmlformats-officedocument.presentationml.notesSlide+xml"/>
  <Override PartName="/ppt/notesSlides/notesSlide133.xml" ContentType="application/vnd.openxmlformats-officedocument.presentationml.notesSlide+xml"/>
  <Override PartName="/ppt/notesSlides/notesSlide134.xml" ContentType="application/vnd.openxmlformats-officedocument.presentationml.notesSlide+xml"/>
  <Override PartName="/ppt/notesSlides/notesSlide135.xml" ContentType="application/vnd.openxmlformats-officedocument.presentationml.notesSlide+xml"/>
  <Override PartName="/ppt/notesSlides/notesSlide136.xml" ContentType="application/vnd.openxmlformats-officedocument.presentationml.notesSlide+xml"/>
  <Override PartName="/ppt/notesSlides/notesSlide137.xml" ContentType="application/vnd.openxmlformats-officedocument.presentationml.notesSlide+xml"/>
  <Override PartName="/ppt/notesSlides/notesSlide138.xml" ContentType="application/vnd.openxmlformats-officedocument.presentationml.notesSlide+xml"/>
  <Override PartName="/ppt/notesSlides/notesSlide139.xml" ContentType="application/vnd.openxmlformats-officedocument.presentationml.notesSlide+xml"/>
  <Override PartName="/ppt/notesSlides/notesSlide140.xml" ContentType="application/vnd.openxmlformats-officedocument.presentationml.notesSlide+xml"/>
  <Override PartName="/ppt/notesSlides/notesSlide141.xml" ContentType="application/vnd.openxmlformats-officedocument.presentationml.notesSlide+xml"/>
  <Override PartName="/ppt/notesSlides/notesSlide142.xml" ContentType="application/vnd.openxmlformats-officedocument.presentationml.notesSlide+xml"/>
  <Override PartName="/ppt/notesSlides/notesSlide143.xml" ContentType="application/vnd.openxmlformats-officedocument.presentationml.notesSlide+xml"/>
  <Override PartName="/ppt/notesSlides/notesSlide144.xml" ContentType="application/vnd.openxmlformats-officedocument.presentationml.notesSlide+xml"/>
  <Override PartName="/ppt/notesSlides/notesSlide145.xml" ContentType="application/vnd.openxmlformats-officedocument.presentationml.notesSlide+xml"/>
  <Override PartName="/ppt/notesSlides/notesSlide146.xml" ContentType="application/vnd.openxmlformats-officedocument.presentationml.notesSlide+xml"/>
  <Override PartName="/ppt/notesSlides/notesSlide147.xml" ContentType="application/vnd.openxmlformats-officedocument.presentationml.notesSlide+xml"/>
  <Override PartName="/ppt/notesSlides/notesSlide148.xml" ContentType="application/vnd.openxmlformats-officedocument.presentationml.notesSlide+xml"/>
  <Override PartName="/ppt/notesSlides/notesSlide149.xml" ContentType="application/vnd.openxmlformats-officedocument.presentationml.notesSlide+xml"/>
  <Override PartName="/ppt/notesSlides/notesSlide150.xml" ContentType="application/vnd.openxmlformats-officedocument.presentationml.notesSlide+xml"/>
  <Override PartName="/ppt/notesSlides/notesSlide151.xml" ContentType="application/vnd.openxmlformats-officedocument.presentationml.notesSlide+xml"/>
  <Override PartName="/ppt/notesSlides/notesSlide152.xml" ContentType="application/vnd.openxmlformats-officedocument.presentationml.notesSlide+xml"/>
  <Override PartName="/ppt/notesSlides/notesSlide153.xml" ContentType="application/vnd.openxmlformats-officedocument.presentationml.notesSlide+xml"/>
  <Override PartName="/ppt/notesSlides/notesSlide154.xml" ContentType="application/vnd.openxmlformats-officedocument.presentationml.notesSlide+xml"/>
  <Override PartName="/ppt/notesSlides/notesSlide155.xml" ContentType="application/vnd.openxmlformats-officedocument.presentationml.notesSlide+xml"/>
  <Override PartName="/ppt/notesSlides/notesSlide156.xml" ContentType="application/vnd.openxmlformats-officedocument.presentationml.notesSlide+xml"/>
  <Override PartName="/ppt/notesSlides/notesSlide157.xml" ContentType="application/vnd.openxmlformats-officedocument.presentationml.notesSlide+xml"/>
  <Override PartName="/ppt/notesSlides/notesSlide158.xml" ContentType="application/vnd.openxmlformats-officedocument.presentationml.notesSlide+xml"/>
  <Override PartName="/ppt/notesSlides/notesSlide15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67"/>
  </p:notesMasterIdLst>
  <p:sldIdLst>
    <p:sldId id="256" r:id="rId2"/>
    <p:sldId id="257" r:id="rId3"/>
    <p:sldId id="261" r:id="rId4"/>
    <p:sldId id="262" r:id="rId5"/>
    <p:sldId id="424" r:id="rId6"/>
    <p:sldId id="263" r:id="rId7"/>
    <p:sldId id="264" r:id="rId8"/>
    <p:sldId id="265" r:id="rId9"/>
    <p:sldId id="266" r:id="rId10"/>
    <p:sldId id="267" r:id="rId11"/>
    <p:sldId id="268" r:id="rId12"/>
    <p:sldId id="269" r:id="rId13"/>
    <p:sldId id="270" r:id="rId14"/>
    <p:sldId id="271" r:id="rId15"/>
    <p:sldId id="272" r:id="rId16"/>
    <p:sldId id="273" r:id="rId17"/>
    <p:sldId id="274" r:id="rId18"/>
    <p:sldId id="275" r:id="rId19"/>
    <p:sldId id="276" r:id="rId20"/>
    <p:sldId id="277" r:id="rId21"/>
    <p:sldId id="278" r:id="rId22"/>
    <p:sldId id="279" r:id="rId23"/>
    <p:sldId id="280" r:id="rId24"/>
    <p:sldId id="281" r:id="rId25"/>
    <p:sldId id="282" r:id="rId26"/>
    <p:sldId id="283" r:id="rId27"/>
    <p:sldId id="284" r:id="rId28"/>
    <p:sldId id="285" r:id="rId29"/>
    <p:sldId id="286" r:id="rId30"/>
    <p:sldId id="287" r:id="rId31"/>
    <p:sldId id="288" r:id="rId32"/>
    <p:sldId id="289" r:id="rId33"/>
    <p:sldId id="290" r:id="rId34"/>
    <p:sldId id="291" r:id="rId35"/>
    <p:sldId id="292" r:id="rId36"/>
    <p:sldId id="293" r:id="rId37"/>
    <p:sldId id="294" r:id="rId38"/>
    <p:sldId id="295" r:id="rId39"/>
    <p:sldId id="296" r:id="rId40"/>
    <p:sldId id="425" r:id="rId41"/>
    <p:sldId id="297" r:id="rId42"/>
    <p:sldId id="298" r:id="rId43"/>
    <p:sldId id="299" r:id="rId44"/>
    <p:sldId id="300" r:id="rId45"/>
    <p:sldId id="301" r:id="rId46"/>
    <p:sldId id="302" r:id="rId47"/>
    <p:sldId id="303" r:id="rId48"/>
    <p:sldId id="304" r:id="rId49"/>
    <p:sldId id="305" r:id="rId50"/>
    <p:sldId id="306" r:id="rId51"/>
    <p:sldId id="307" r:id="rId52"/>
    <p:sldId id="308" r:id="rId53"/>
    <p:sldId id="309" r:id="rId54"/>
    <p:sldId id="310" r:id="rId55"/>
    <p:sldId id="311" r:id="rId56"/>
    <p:sldId id="312" r:id="rId57"/>
    <p:sldId id="313" r:id="rId58"/>
    <p:sldId id="430" r:id="rId59"/>
    <p:sldId id="314" r:id="rId60"/>
    <p:sldId id="315" r:id="rId61"/>
    <p:sldId id="431" r:id="rId62"/>
    <p:sldId id="316" r:id="rId63"/>
    <p:sldId id="317" r:id="rId64"/>
    <p:sldId id="318" r:id="rId65"/>
    <p:sldId id="319" r:id="rId66"/>
    <p:sldId id="321" r:id="rId67"/>
    <p:sldId id="322" r:id="rId68"/>
    <p:sldId id="323" r:id="rId69"/>
    <p:sldId id="324" r:id="rId70"/>
    <p:sldId id="325" r:id="rId71"/>
    <p:sldId id="326" r:id="rId72"/>
    <p:sldId id="327" r:id="rId73"/>
    <p:sldId id="328" r:id="rId74"/>
    <p:sldId id="426" r:id="rId75"/>
    <p:sldId id="329" r:id="rId76"/>
    <p:sldId id="427" r:id="rId77"/>
    <p:sldId id="330" r:id="rId78"/>
    <p:sldId id="331" r:id="rId79"/>
    <p:sldId id="332" r:id="rId80"/>
    <p:sldId id="333" r:id="rId81"/>
    <p:sldId id="334" r:id="rId82"/>
    <p:sldId id="335" r:id="rId83"/>
    <p:sldId id="336" r:id="rId84"/>
    <p:sldId id="428" r:id="rId85"/>
    <p:sldId id="337" r:id="rId86"/>
    <p:sldId id="338" r:id="rId87"/>
    <p:sldId id="339" r:id="rId88"/>
    <p:sldId id="340" r:id="rId89"/>
    <p:sldId id="429" r:id="rId90"/>
    <p:sldId id="341" r:id="rId91"/>
    <p:sldId id="342" r:id="rId92"/>
    <p:sldId id="343" r:id="rId93"/>
    <p:sldId id="344" r:id="rId94"/>
    <p:sldId id="345" r:id="rId95"/>
    <p:sldId id="346" r:id="rId96"/>
    <p:sldId id="347" r:id="rId97"/>
    <p:sldId id="348" r:id="rId98"/>
    <p:sldId id="349" r:id="rId99"/>
    <p:sldId id="350" r:id="rId100"/>
    <p:sldId id="351" r:id="rId101"/>
    <p:sldId id="352" r:id="rId102"/>
    <p:sldId id="353" r:id="rId103"/>
    <p:sldId id="354" r:id="rId104"/>
    <p:sldId id="355" r:id="rId105"/>
    <p:sldId id="356" r:id="rId106"/>
    <p:sldId id="357" r:id="rId107"/>
    <p:sldId id="358" r:id="rId108"/>
    <p:sldId id="359" r:id="rId109"/>
    <p:sldId id="360" r:id="rId110"/>
    <p:sldId id="361" r:id="rId111"/>
    <p:sldId id="362" r:id="rId112"/>
    <p:sldId id="363" r:id="rId113"/>
    <p:sldId id="364" r:id="rId114"/>
    <p:sldId id="365" r:id="rId115"/>
    <p:sldId id="366" r:id="rId116"/>
    <p:sldId id="367" r:id="rId117"/>
    <p:sldId id="368" r:id="rId118"/>
    <p:sldId id="369" r:id="rId119"/>
    <p:sldId id="370" r:id="rId120"/>
    <p:sldId id="371" r:id="rId121"/>
    <p:sldId id="372" r:id="rId122"/>
    <p:sldId id="373" r:id="rId123"/>
    <p:sldId id="374" r:id="rId124"/>
    <p:sldId id="375" r:id="rId125"/>
    <p:sldId id="376" r:id="rId126"/>
    <p:sldId id="377" r:id="rId127"/>
    <p:sldId id="378" r:id="rId128"/>
    <p:sldId id="379" r:id="rId129"/>
    <p:sldId id="380" r:id="rId130"/>
    <p:sldId id="381" r:id="rId131"/>
    <p:sldId id="382" r:id="rId132"/>
    <p:sldId id="383" r:id="rId133"/>
    <p:sldId id="384" r:id="rId134"/>
    <p:sldId id="385" r:id="rId135"/>
    <p:sldId id="386" r:id="rId136"/>
    <p:sldId id="387" r:id="rId137"/>
    <p:sldId id="388" r:id="rId138"/>
    <p:sldId id="389" r:id="rId139"/>
    <p:sldId id="390" r:id="rId140"/>
    <p:sldId id="391" r:id="rId141"/>
    <p:sldId id="392" r:id="rId142"/>
    <p:sldId id="393" r:id="rId143"/>
    <p:sldId id="394" r:id="rId144"/>
    <p:sldId id="395" r:id="rId145"/>
    <p:sldId id="397" r:id="rId146"/>
    <p:sldId id="398" r:id="rId147"/>
    <p:sldId id="399" r:id="rId148"/>
    <p:sldId id="400" r:id="rId149"/>
    <p:sldId id="401" r:id="rId150"/>
    <p:sldId id="402" r:id="rId151"/>
    <p:sldId id="403" r:id="rId152"/>
    <p:sldId id="405" r:id="rId153"/>
    <p:sldId id="406" r:id="rId154"/>
    <p:sldId id="408" r:id="rId155"/>
    <p:sldId id="410" r:id="rId156"/>
    <p:sldId id="411" r:id="rId157"/>
    <p:sldId id="413" r:id="rId158"/>
    <p:sldId id="414" r:id="rId159"/>
    <p:sldId id="415" r:id="rId160"/>
    <p:sldId id="416" r:id="rId161"/>
    <p:sldId id="417" r:id="rId162"/>
    <p:sldId id="418" r:id="rId163"/>
    <p:sldId id="419" r:id="rId164"/>
    <p:sldId id="420" r:id="rId165"/>
    <p:sldId id="421" r:id="rId166"/>
  </p:sldIdLst>
  <p:sldSz cx="12192000" cy="6858000"/>
  <p:notesSz cx="6858000" cy="12192000"/>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11"/>
    <p:restoredTop sz="94610"/>
  </p:normalViewPr>
  <p:slideViewPr>
    <p:cSldViewPr snapToGrid="0" snapToObjects="1">
      <p:cViewPr varScale="1">
        <p:scale>
          <a:sx n="107" d="100"/>
          <a:sy n="107" d="100"/>
        </p:scale>
        <p:origin x="636" y="96"/>
      </p:cViewPr>
      <p:guideLst/>
    </p:cSldViewPr>
  </p:slideViewPr>
  <p:notesTextViewPr>
    <p:cViewPr>
      <p:scale>
        <a:sx n="1" d="1"/>
        <a:sy n="1" d="1"/>
      </p:scale>
      <p:origin x="0" y="0"/>
    </p:cViewPr>
  </p:notesTextViewPr>
  <p:sorterViewPr>
    <p:cViewPr>
      <p:scale>
        <a:sx n="100" d="100"/>
        <a:sy n="100" d="100"/>
      </p:scale>
      <p:origin x="0" y="-55992"/>
    </p:cViewPr>
  </p:sorter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59" Type="http://schemas.openxmlformats.org/officeDocument/2006/relationships/slide" Target="slides/slide158.xml"/><Relationship Id="rId170" Type="http://schemas.openxmlformats.org/officeDocument/2006/relationships/theme" Target="theme/theme1.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53" Type="http://schemas.openxmlformats.org/officeDocument/2006/relationships/slide" Target="slides/slide52.xml"/><Relationship Id="rId74" Type="http://schemas.openxmlformats.org/officeDocument/2006/relationships/slide" Target="slides/slide73.xml"/><Relationship Id="rId128" Type="http://schemas.openxmlformats.org/officeDocument/2006/relationships/slide" Target="slides/slide127.xml"/><Relationship Id="rId149" Type="http://schemas.openxmlformats.org/officeDocument/2006/relationships/slide" Target="slides/slide148.xml"/><Relationship Id="rId5" Type="http://schemas.openxmlformats.org/officeDocument/2006/relationships/slide" Target="slides/slide4.xml"/><Relationship Id="rId95" Type="http://schemas.openxmlformats.org/officeDocument/2006/relationships/slide" Target="slides/slide94.xml"/><Relationship Id="rId160" Type="http://schemas.openxmlformats.org/officeDocument/2006/relationships/slide" Target="slides/slide159.xml"/><Relationship Id="rId22" Type="http://schemas.openxmlformats.org/officeDocument/2006/relationships/slide" Target="slides/slide21.xml"/><Relationship Id="rId43" Type="http://schemas.openxmlformats.org/officeDocument/2006/relationships/slide" Target="slides/slide42.xml"/><Relationship Id="rId64" Type="http://schemas.openxmlformats.org/officeDocument/2006/relationships/slide" Target="slides/slide63.xml"/><Relationship Id="rId118" Type="http://schemas.openxmlformats.org/officeDocument/2006/relationships/slide" Target="slides/slide117.xml"/><Relationship Id="rId139" Type="http://schemas.openxmlformats.org/officeDocument/2006/relationships/slide" Target="slides/slide138.xml"/><Relationship Id="rId85" Type="http://schemas.openxmlformats.org/officeDocument/2006/relationships/slide" Target="slides/slide84.xml"/><Relationship Id="rId150" Type="http://schemas.openxmlformats.org/officeDocument/2006/relationships/slide" Target="slides/slide149.xml"/><Relationship Id="rId171" Type="http://schemas.openxmlformats.org/officeDocument/2006/relationships/tableStyles" Target="tableStyles.xml"/><Relationship Id="rId12" Type="http://schemas.openxmlformats.org/officeDocument/2006/relationships/slide" Target="slides/slide11.xml"/><Relationship Id="rId33" Type="http://schemas.openxmlformats.org/officeDocument/2006/relationships/slide" Target="slides/slide32.xml"/><Relationship Id="rId108" Type="http://schemas.openxmlformats.org/officeDocument/2006/relationships/slide" Target="slides/slide107.xml"/><Relationship Id="rId129" Type="http://schemas.openxmlformats.org/officeDocument/2006/relationships/slide" Target="slides/slide128.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40" Type="http://schemas.openxmlformats.org/officeDocument/2006/relationships/slide" Target="slides/slide139.xml"/><Relationship Id="rId145" Type="http://schemas.openxmlformats.org/officeDocument/2006/relationships/slide" Target="slides/slide144.xml"/><Relationship Id="rId161" Type="http://schemas.openxmlformats.org/officeDocument/2006/relationships/slide" Target="slides/slide160.xml"/><Relationship Id="rId166" Type="http://schemas.openxmlformats.org/officeDocument/2006/relationships/slide" Target="slides/slide165.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slide" Target="slides/slide129.xml"/><Relationship Id="rId135" Type="http://schemas.openxmlformats.org/officeDocument/2006/relationships/slide" Target="slides/slide134.xml"/><Relationship Id="rId151" Type="http://schemas.openxmlformats.org/officeDocument/2006/relationships/slide" Target="slides/slide150.xml"/><Relationship Id="rId156" Type="http://schemas.openxmlformats.org/officeDocument/2006/relationships/slide" Target="slides/slide155.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167" Type="http://schemas.openxmlformats.org/officeDocument/2006/relationships/notesMaster" Target="notesMasters/notesMaster1.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162" Type="http://schemas.openxmlformats.org/officeDocument/2006/relationships/slide" Target="slides/slide16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slide" Target="slides/slide156.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slide" Target="slides/slide147.xml"/><Relationship Id="rId164" Type="http://schemas.openxmlformats.org/officeDocument/2006/relationships/slide" Target="slides/slide163.xml"/><Relationship Id="rId16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26" Type="http://schemas.openxmlformats.org/officeDocument/2006/relationships/slide" Target="slides/slide25.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6" Type="http://schemas.openxmlformats.org/officeDocument/2006/relationships/slide" Target="slides/slide15.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 Id="rId90" Type="http://schemas.openxmlformats.org/officeDocument/2006/relationships/slide" Target="slides/slide89.xml"/><Relationship Id="rId165" Type="http://schemas.openxmlformats.org/officeDocument/2006/relationships/slide" Target="slides/slide164.xml"/><Relationship Id="rId27" Type="http://schemas.openxmlformats.org/officeDocument/2006/relationships/slide" Target="slides/slide26.xml"/><Relationship Id="rId48" Type="http://schemas.openxmlformats.org/officeDocument/2006/relationships/slide" Target="slides/slide47.xml"/><Relationship Id="rId69" Type="http://schemas.openxmlformats.org/officeDocument/2006/relationships/slide" Target="slides/slide68.xml"/><Relationship Id="rId113" Type="http://schemas.openxmlformats.org/officeDocument/2006/relationships/slide" Target="slides/slide112.xml"/><Relationship Id="rId134" Type="http://schemas.openxmlformats.org/officeDocument/2006/relationships/slide" Target="slides/slide133.xml"/><Relationship Id="rId80" Type="http://schemas.openxmlformats.org/officeDocument/2006/relationships/slide" Target="slides/slide79.xml"/><Relationship Id="rId155" Type="http://schemas.openxmlformats.org/officeDocument/2006/relationships/slide" Target="slides/slide154.xml"/><Relationship Id="rId17" Type="http://schemas.openxmlformats.org/officeDocument/2006/relationships/slide" Target="slides/slide16.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24" Type="http://schemas.openxmlformats.org/officeDocument/2006/relationships/slide" Target="slides/slide12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5276113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0.xml.rels><?xml version="1.0" encoding="UTF-8" standalone="yes"?>
<Relationships xmlns="http://schemas.openxmlformats.org/package/2006/relationships"><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141.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142.xml.rels><?xml version="1.0" encoding="UTF-8" standalone="yes"?>
<Relationships xmlns="http://schemas.openxmlformats.org/package/2006/relationships"><Relationship Id="rId2" Type="http://schemas.openxmlformats.org/officeDocument/2006/relationships/slide" Target="../slides/slide148.xml"/><Relationship Id="rId1" Type="http://schemas.openxmlformats.org/officeDocument/2006/relationships/notesMaster" Target="../notesMasters/notesMaster1.xml"/></Relationships>
</file>

<file path=ppt/notesSlides/_rels/notesSlide143.xml.rels><?xml version="1.0" encoding="UTF-8" standalone="yes"?>
<Relationships xmlns="http://schemas.openxmlformats.org/package/2006/relationships"><Relationship Id="rId2" Type="http://schemas.openxmlformats.org/officeDocument/2006/relationships/slide" Target="../slides/slide149.xml"/><Relationship Id="rId1" Type="http://schemas.openxmlformats.org/officeDocument/2006/relationships/notesMaster" Target="../notesMasters/notesMaster1.xml"/></Relationships>
</file>

<file path=ppt/notesSlides/_rels/notesSlide144.xml.rels><?xml version="1.0" encoding="UTF-8" standalone="yes"?>
<Relationships xmlns="http://schemas.openxmlformats.org/package/2006/relationships"><Relationship Id="rId2" Type="http://schemas.openxmlformats.org/officeDocument/2006/relationships/slide" Target="../slides/slide150.xml"/><Relationship Id="rId1" Type="http://schemas.openxmlformats.org/officeDocument/2006/relationships/notesMaster" Target="../notesMasters/notesMaster1.xml"/></Relationships>
</file>

<file path=ppt/notesSlides/_rels/notesSlide145.xml.rels><?xml version="1.0" encoding="UTF-8" standalone="yes"?>
<Relationships xmlns="http://schemas.openxmlformats.org/package/2006/relationships"><Relationship Id="rId2" Type="http://schemas.openxmlformats.org/officeDocument/2006/relationships/slide" Target="../slides/slide151.xml"/><Relationship Id="rId1" Type="http://schemas.openxmlformats.org/officeDocument/2006/relationships/notesMaster" Target="../notesMasters/notesMaster1.xml"/></Relationships>
</file>

<file path=ppt/notesSlides/_rels/notesSlide146.xml.rels><?xml version="1.0" encoding="UTF-8" standalone="yes"?>
<Relationships xmlns="http://schemas.openxmlformats.org/package/2006/relationships"><Relationship Id="rId2" Type="http://schemas.openxmlformats.org/officeDocument/2006/relationships/slide" Target="../slides/slide152.xml"/><Relationship Id="rId1" Type="http://schemas.openxmlformats.org/officeDocument/2006/relationships/notesMaster" Target="../notesMasters/notesMaster1.xml"/></Relationships>
</file>

<file path=ppt/notesSlides/_rels/notesSlide147.xml.rels><?xml version="1.0" encoding="UTF-8" standalone="yes"?>
<Relationships xmlns="http://schemas.openxmlformats.org/package/2006/relationships"><Relationship Id="rId2" Type="http://schemas.openxmlformats.org/officeDocument/2006/relationships/slide" Target="../slides/slide153.xml"/><Relationship Id="rId1" Type="http://schemas.openxmlformats.org/officeDocument/2006/relationships/notesMaster" Target="../notesMasters/notesMaster1.xml"/></Relationships>
</file>

<file path=ppt/notesSlides/_rels/notesSlide148.xml.rels><?xml version="1.0" encoding="UTF-8" standalone="yes"?>
<Relationships xmlns="http://schemas.openxmlformats.org/package/2006/relationships"><Relationship Id="rId2" Type="http://schemas.openxmlformats.org/officeDocument/2006/relationships/slide" Target="../slides/slide154.xml"/><Relationship Id="rId1" Type="http://schemas.openxmlformats.org/officeDocument/2006/relationships/notesMaster" Target="../notesMasters/notesMaster1.xml"/></Relationships>
</file>

<file path=ppt/notesSlides/_rels/notesSlide149.xml.rels><?xml version="1.0" encoding="UTF-8" standalone="yes"?>
<Relationships xmlns="http://schemas.openxmlformats.org/package/2006/relationships"><Relationship Id="rId2" Type="http://schemas.openxmlformats.org/officeDocument/2006/relationships/slide" Target="../slides/slide15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0.xml.rels><?xml version="1.0" encoding="UTF-8" standalone="yes"?>
<Relationships xmlns="http://schemas.openxmlformats.org/package/2006/relationships"><Relationship Id="rId2" Type="http://schemas.openxmlformats.org/officeDocument/2006/relationships/slide" Target="../slides/slide156.xml"/><Relationship Id="rId1" Type="http://schemas.openxmlformats.org/officeDocument/2006/relationships/notesMaster" Target="../notesMasters/notesMaster1.xml"/></Relationships>
</file>

<file path=ppt/notesSlides/_rels/notesSlide151.xml.rels><?xml version="1.0" encoding="UTF-8" standalone="yes"?>
<Relationships xmlns="http://schemas.openxmlformats.org/package/2006/relationships"><Relationship Id="rId2" Type="http://schemas.openxmlformats.org/officeDocument/2006/relationships/slide" Target="../slides/slide157.xml"/><Relationship Id="rId1" Type="http://schemas.openxmlformats.org/officeDocument/2006/relationships/notesMaster" Target="../notesMasters/notesMaster1.xml"/></Relationships>
</file>

<file path=ppt/notesSlides/_rels/notesSlide152.xml.rels><?xml version="1.0" encoding="UTF-8" standalone="yes"?>
<Relationships xmlns="http://schemas.openxmlformats.org/package/2006/relationships"><Relationship Id="rId2" Type="http://schemas.openxmlformats.org/officeDocument/2006/relationships/slide" Target="../slides/slide158.xml"/><Relationship Id="rId1" Type="http://schemas.openxmlformats.org/officeDocument/2006/relationships/notesMaster" Target="../notesMasters/notesMaster1.xml"/></Relationships>
</file>

<file path=ppt/notesSlides/_rels/notesSlide153.xml.rels><?xml version="1.0" encoding="UTF-8" standalone="yes"?>
<Relationships xmlns="http://schemas.openxmlformats.org/package/2006/relationships"><Relationship Id="rId2" Type="http://schemas.openxmlformats.org/officeDocument/2006/relationships/slide" Target="../slides/slide159.xml"/><Relationship Id="rId1" Type="http://schemas.openxmlformats.org/officeDocument/2006/relationships/notesMaster" Target="../notesMasters/notesMaster1.xml"/></Relationships>
</file>

<file path=ppt/notesSlides/_rels/notesSlide154.xml.rels><?xml version="1.0" encoding="UTF-8" standalone="yes"?>
<Relationships xmlns="http://schemas.openxmlformats.org/package/2006/relationships"><Relationship Id="rId2" Type="http://schemas.openxmlformats.org/officeDocument/2006/relationships/slide" Target="../slides/slide160.xml"/><Relationship Id="rId1" Type="http://schemas.openxmlformats.org/officeDocument/2006/relationships/notesMaster" Target="../notesMasters/notesMaster1.xml"/></Relationships>
</file>

<file path=ppt/notesSlides/_rels/notesSlide155.xml.rels><?xml version="1.0" encoding="UTF-8" standalone="yes"?>
<Relationships xmlns="http://schemas.openxmlformats.org/package/2006/relationships"><Relationship Id="rId2" Type="http://schemas.openxmlformats.org/officeDocument/2006/relationships/slide" Target="../slides/slide161.xml"/><Relationship Id="rId1" Type="http://schemas.openxmlformats.org/officeDocument/2006/relationships/notesMaster" Target="../notesMasters/notesMaster1.xml"/></Relationships>
</file>

<file path=ppt/notesSlides/_rels/notesSlide156.xml.rels><?xml version="1.0" encoding="UTF-8" standalone="yes"?>
<Relationships xmlns="http://schemas.openxmlformats.org/package/2006/relationships"><Relationship Id="rId2" Type="http://schemas.openxmlformats.org/officeDocument/2006/relationships/slide" Target="../slides/slide162.xml"/><Relationship Id="rId1" Type="http://schemas.openxmlformats.org/officeDocument/2006/relationships/notesMaster" Target="../notesMasters/notesMaster1.xml"/></Relationships>
</file>

<file path=ppt/notesSlides/_rels/notesSlide157.xml.rels><?xml version="1.0" encoding="UTF-8" standalone="yes"?>
<Relationships xmlns="http://schemas.openxmlformats.org/package/2006/relationships"><Relationship Id="rId2" Type="http://schemas.openxmlformats.org/officeDocument/2006/relationships/slide" Target="../slides/slide163.xml"/><Relationship Id="rId1" Type="http://schemas.openxmlformats.org/officeDocument/2006/relationships/notesMaster" Target="../notesMasters/notesMaster1.xml"/></Relationships>
</file>

<file path=ppt/notesSlides/_rels/notesSlide158.xml.rels><?xml version="1.0" encoding="UTF-8" standalone="yes"?>
<Relationships xmlns="http://schemas.openxmlformats.org/package/2006/relationships"><Relationship Id="rId2" Type="http://schemas.openxmlformats.org/officeDocument/2006/relationships/slide" Target="../slides/slide164.xml"/><Relationship Id="rId1" Type="http://schemas.openxmlformats.org/officeDocument/2006/relationships/notesMaster" Target="../notesMasters/notesMaster1.xml"/></Relationships>
</file>

<file path=ppt/notesSlides/_rels/notesSlide159.xml.rels><?xml version="1.0" encoding="UTF-8" standalone="yes"?>
<Relationships xmlns="http://schemas.openxmlformats.org/package/2006/relationships"><Relationship Id="rId2" Type="http://schemas.openxmlformats.org/officeDocument/2006/relationships/slide" Target="../slides/slide16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110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111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112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113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114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115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116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117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118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119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120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121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122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123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124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125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126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127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128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129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130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131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132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133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134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135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136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137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138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139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140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141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142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143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144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145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146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147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148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149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150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151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152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153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154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155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156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157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158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159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160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161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162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163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164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165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E6CCC9-6A15-FE5C-C386-6A83AAE5185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49EDF04-7B60-F9AB-0D82-0C7A672FFD6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624BAF7-E237-5047-9977-4E760678E682}"/>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009FDCBE-0F31-F848-9563-BFE7987877F5}"/>
              </a:ext>
            </a:extLst>
          </p:cNvPr>
          <p:cNvSpPr>
            <a:spLocks noGrp="1"/>
          </p:cNvSpPr>
          <p:nvPr>
            <p:ph type="sldNum" sz="quarter" idx="10"/>
          </p:nvPr>
        </p:nvSpPr>
        <p:spPr/>
        <p:txBody>
          <a:bodyPr/>
          <a:lstStyle/>
          <a:p>
            <a:fld id="{F7021451-1387-4CA6-816F-3879F97B5CBC}" type="slidenum">
              <a:rPr lang="en-US"/>
              <a:t>58</a:t>
            </a:fld>
            <a:endParaRPr lang="en-US"/>
          </a:p>
        </p:txBody>
      </p:sp>
    </p:spTree>
    <p:extLst>
      <p:ext uri="{BB962C8B-B14F-4D97-AF65-F5344CB8AC3E}">
        <p14:creationId xmlns:p14="http://schemas.microsoft.com/office/powerpoint/2010/main" val="2540362026"/>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0C0B96-F91B-DA0C-8852-410830C6E34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0EB7565-FCF9-35FC-D1F1-21B3BAD9905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31F51A3-0094-5ACD-CC5E-21EF2B1846F5}"/>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2F5448DE-1287-A64D-1DBE-93F6F2AD58CE}"/>
              </a:ext>
            </a:extLst>
          </p:cNvPr>
          <p:cNvSpPr>
            <a:spLocks noGrp="1"/>
          </p:cNvSpPr>
          <p:nvPr>
            <p:ph type="sldNum" sz="quarter" idx="10"/>
          </p:nvPr>
        </p:nvSpPr>
        <p:spPr/>
        <p:txBody>
          <a:bodyPr/>
          <a:lstStyle/>
          <a:p>
            <a:fld id="{F7021451-1387-4CA6-816F-3879F97B5CBC}" type="slidenum">
              <a:rPr lang="en-US"/>
              <a:t>61</a:t>
            </a:fld>
            <a:endParaRPr lang="en-US"/>
          </a:p>
        </p:txBody>
      </p:sp>
    </p:spTree>
    <p:extLst>
      <p:ext uri="{BB962C8B-B14F-4D97-AF65-F5344CB8AC3E}">
        <p14:creationId xmlns:p14="http://schemas.microsoft.com/office/powerpoint/2010/main" val="62030237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105</a:t>
            </a:fld>
            <a:endParaRPr lang="en-US"/>
          </a:p>
        </p:txBody>
      </p:sp>
    </p:spTree>
    <p:extLst>
      <p:ext uri="{BB962C8B-B14F-4D97-AF65-F5344CB8AC3E}">
        <p14:creationId xmlns:p14="http://schemas.microsoft.com/office/powerpoint/2010/main" val="1024086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slide" Target="../slides/slide3.xml"/><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slide" Target="../slides/slide157.xml"/><Relationship Id="rId5" Type="http://schemas.openxmlformats.org/officeDocument/2006/relationships/slide" Target="../slides/slide143.xml"/><Relationship Id="rId4" Type="http://schemas.openxmlformats.org/officeDocument/2006/relationships/image" Target="../media/image5.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slide" Target="../slides/slide3.xml"/><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slide" Target="../slides/slide157.xml"/><Relationship Id="rId5" Type="http://schemas.openxmlformats.org/officeDocument/2006/relationships/slide" Target="../slides/slide143.xml"/><Relationship Id="rId4" Type="http://schemas.openxmlformats.org/officeDocument/2006/relationships/image" Target="../media/image5.png"/></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内容#df=56a8c04c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1704320" y="6492240"/>
            <a:ext cx="420624" cy="246888"/>
          </a:xfrm>
          <a:prstGeom prst="rect">
            <a:avLst/>
          </a:prstGeom>
          <a:noFill/>
          <a:ln/>
        </p:spPr>
        <p:txBody>
          <a:bodyPr wrap="square" lIns="0" tIns="0" rIns="0" bIns="0" rtlCol="0" anchor="ctr"/>
          <a:lstStyle/>
          <a:p>
            <a:pPr algn="ctr"/>
            <a:fld id="{924158FC-C3EE-49DF-B666-F1280C8DFE66}" type="slidenum">
              <a:rPr lang="en-US" sz="1000" b="1" i="0" smtClean="0">
                <a:solidFill>
                  <a:srgbClr val="FFFFFF"/>
                </a:solidFill>
                <a:latin typeface="Arial (正文)" pitchFamily="34" charset="0"/>
                <a:ea typeface="Arial (正文)" pitchFamily="34" charset="-122"/>
                <a:cs typeface="Arial (正文)" pitchFamily="34" charset="-120"/>
              </a:rPr>
              <a:t>‹#›</a:t>
            </a:fld>
            <a:endParaRPr lang="en-US" sz="1000" dirty="0"/>
          </a:p>
        </p:txBody>
      </p:sp>
      <p:sp>
        <p:nvSpPr>
          <p:cNvPr id="4" name="MasterShapeName"/>
          <p:cNvSpPr/>
          <p:nvPr/>
        </p:nvSpPr>
        <p:spPr>
          <a:xfrm>
            <a:off x="10268712" y="0"/>
            <a:ext cx="1920240" cy="374904"/>
          </a:xfrm>
          <a:prstGeom prst="rect">
            <a:avLst/>
          </a:prstGeom>
          <a:noFill/>
          <a:ln/>
        </p:spPr>
        <p:txBody>
          <a:bodyPr wrap="square" lIns="0" tIns="0" rIns="0" bIns="0" rtlCol="0" anchor="ctr"/>
          <a:lstStyle/>
          <a:p>
            <a:pPr algn="ctr">
              <a:lnSpc>
                <a:spcPct val="100000"/>
              </a:lnSpc>
            </a:pPr>
            <a:r>
              <a:rPr lang="en-US" sz="2400" b="1" i="0" dirty="0">
                <a:solidFill>
                  <a:srgbClr val="FFFFFF"/>
                </a:solidFill>
                <a:latin typeface="Times New Roman" pitchFamily="34" charset="0"/>
                <a:ea typeface="微软雅黑" pitchFamily="34" charset="-122"/>
                <a:cs typeface="Times New Roman" pitchFamily="34" charset="-120"/>
              </a:rPr>
              <a:t>复习讲义</a:t>
            </a:r>
            <a:endParaRPr lang="en-US" sz="2400" dirty="0"/>
          </a:p>
        </p:txBody>
      </p:sp>
      <p:sp>
        <p:nvSpPr>
          <p:cNvPr id="5" name="MasterShapeName"/>
          <p:cNvSpPr/>
          <p:nvPr/>
        </p:nvSpPr>
        <p:spPr>
          <a:xfrm>
            <a:off x="338328" y="0"/>
            <a:ext cx="1298448" cy="374904"/>
          </a:xfrm>
          <a:prstGeom prst="rect">
            <a:avLst/>
          </a:prstGeom>
          <a:noFill/>
          <a:ln/>
        </p:spPr>
        <p:txBody>
          <a:bodyPr wrap="square" lIns="0" tIns="0" rIns="0" bIns="0" rtlCol="0" anchor="ctr"/>
          <a:lstStyle/>
          <a:p>
            <a:pPr algn="l">
              <a:lnSpc>
                <a:spcPct val="100000"/>
              </a:lnSpc>
            </a:pPr>
            <a:r>
              <a:rPr lang="en-US" sz="2400" b="1" i="0" dirty="0">
                <a:solidFill>
                  <a:srgbClr val="FFFFFF"/>
                </a:solidFill>
                <a:latin typeface="Times New Roman" pitchFamily="34" charset="0"/>
                <a:ea typeface="微软雅黑" pitchFamily="34" charset="-122"/>
                <a:cs typeface="Times New Roman" pitchFamily="34" charset="-120"/>
              </a:rPr>
              <a:t>第21讲</a:t>
            </a:r>
            <a:endParaRPr lang="en-US" sz="2400" dirty="0"/>
          </a:p>
        </p:txBody>
      </p:sp>
      <p:sp>
        <p:nvSpPr>
          <p:cNvPr id="6" name="MasterShapeName"/>
          <p:cNvSpPr/>
          <p:nvPr/>
        </p:nvSpPr>
        <p:spPr>
          <a:xfrm>
            <a:off x="1426464" y="0"/>
            <a:ext cx="8860536" cy="374904"/>
          </a:xfrm>
          <a:prstGeom prst="rect">
            <a:avLst/>
          </a:prstGeom>
          <a:noFill/>
          <a:ln/>
        </p:spPr>
        <p:txBody>
          <a:bodyPr wrap="square" lIns="0" tIns="0" rIns="0" bIns="0" rtlCol="0" anchor="ctr"/>
          <a:lstStyle/>
          <a:p>
            <a:pPr algn="l">
              <a:lnSpc>
                <a:spcPct val="100000"/>
              </a:lnSpc>
            </a:pPr>
            <a:r>
              <a:rPr lang="en-US" sz="2400" b="1" i="0" dirty="0">
                <a:solidFill>
                  <a:srgbClr val="FFFFFF"/>
                </a:solidFill>
                <a:latin typeface="Times New Roman" pitchFamily="34" charset="0"/>
                <a:ea typeface="微软雅黑" pitchFamily="34" charset="-122"/>
                <a:cs typeface="Times New Roman" pitchFamily="34" charset="-120"/>
              </a:rPr>
              <a:t>名著阅读</a:t>
            </a:r>
            <a:endParaRPr lang="en-US" sz="2400"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内容1#df=56a8c04c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1704320" y="6492240"/>
            <a:ext cx="420624" cy="246888"/>
          </a:xfrm>
          <a:prstGeom prst="rect">
            <a:avLst/>
          </a:prstGeom>
          <a:noFill/>
          <a:ln/>
        </p:spPr>
        <p:txBody>
          <a:bodyPr wrap="square" lIns="0" tIns="0" rIns="0" bIns="0" rtlCol="0" anchor="ctr"/>
          <a:lstStyle/>
          <a:p>
            <a:pPr algn="ctr"/>
            <a:fld id="{80C29996-3DBE-493A-8C43-A1D4925C012A}" type="slidenum">
              <a:rPr lang="en-US" sz="1000" b="1" i="0" smtClean="0">
                <a:solidFill>
                  <a:srgbClr val="FFFFFF"/>
                </a:solidFill>
                <a:latin typeface="Arial (正文)" pitchFamily="34" charset="0"/>
                <a:ea typeface="Arial (正文)" pitchFamily="34" charset="-122"/>
                <a:cs typeface="Arial (正文)" pitchFamily="34" charset="-120"/>
              </a:rPr>
              <a:t>‹#›</a:t>
            </a:fld>
            <a:endParaRPr lang="en-US" sz="1000" dirty="0"/>
          </a:p>
        </p:txBody>
      </p:sp>
      <p:pic>
        <p:nvPicPr>
          <p:cNvPr id="6" name="MasterShapeName?linknodeid=325ecbf3e" descr="preencoded.png">
            <a:hlinkClick r:id="rId3" action="ppaction://hlinksldjump"/>
          </p:cNvPr>
          <p:cNvPicPr>
            <a:picLocks noChangeAspect="1"/>
          </p:cNvPicPr>
          <p:nvPr/>
        </p:nvPicPr>
        <p:blipFill>
          <a:blip r:embed="rId4"/>
          <a:stretch>
            <a:fillRect/>
          </a:stretch>
        </p:blipFill>
        <p:spPr>
          <a:xfrm>
            <a:off x="4331566" y="6483096"/>
            <a:ext cx="1399032" cy="374904"/>
          </a:xfrm>
          <a:prstGeom prst="rect">
            <a:avLst/>
          </a:prstGeom>
        </p:spPr>
      </p:pic>
      <p:sp>
        <p:nvSpPr>
          <p:cNvPr id="7" name="MasterShapeName?linknodeid=325ecbf3e&amp;color=RGB(64,64,64)">
            <a:hlinkClick r:id="rId3" action="ppaction://hlinksldjump"/>
          </p:cNvPr>
          <p:cNvSpPr/>
          <p:nvPr/>
        </p:nvSpPr>
        <p:spPr>
          <a:xfrm>
            <a:off x="4505302" y="6519672"/>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知识梳理</a:t>
            </a:r>
            <a:endParaRPr lang="en-US" sz="1800" dirty="0"/>
          </a:p>
        </p:txBody>
      </p:sp>
      <p:pic>
        <p:nvPicPr>
          <p:cNvPr id="8" name="MasterShapeName?linknodeid=92f1c65d5" descr="preencoded.png">
            <a:hlinkClick r:id="rId5" action="ppaction://hlinksldjump"/>
          </p:cNvPr>
          <p:cNvPicPr>
            <a:picLocks noChangeAspect="1"/>
          </p:cNvPicPr>
          <p:nvPr/>
        </p:nvPicPr>
        <p:blipFill>
          <a:blip r:embed="rId4"/>
          <a:stretch>
            <a:fillRect/>
          </a:stretch>
        </p:blipFill>
        <p:spPr>
          <a:xfrm>
            <a:off x="5758030" y="6483096"/>
            <a:ext cx="1399032" cy="374904"/>
          </a:xfrm>
          <a:prstGeom prst="rect">
            <a:avLst/>
          </a:prstGeom>
        </p:spPr>
      </p:pic>
      <p:sp>
        <p:nvSpPr>
          <p:cNvPr id="9" name="MasterShapeName?linknodeid=92f1c65d5&amp;color=RGB(64,64,64)">
            <a:hlinkClick r:id="rId5" action="ppaction://hlinksldjump"/>
          </p:cNvPr>
          <p:cNvSpPr/>
          <p:nvPr/>
        </p:nvSpPr>
        <p:spPr>
          <a:xfrm>
            <a:off x="5931766" y="6519672"/>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典题精析</a:t>
            </a:r>
            <a:endParaRPr lang="en-US" sz="1800" dirty="0"/>
          </a:p>
        </p:txBody>
      </p:sp>
      <p:pic>
        <p:nvPicPr>
          <p:cNvPr id="10" name="MasterShapeName?linknodeid=6e93eb066" descr="preencoded.png">
            <a:hlinkClick r:id="rId6" action="ppaction://hlinksldjump"/>
          </p:cNvPr>
          <p:cNvPicPr>
            <a:picLocks noChangeAspect="1"/>
          </p:cNvPicPr>
          <p:nvPr/>
        </p:nvPicPr>
        <p:blipFill>
          <a:blip r:embed="rId4"/>
          <a:stretch>
            <a:fillRect/>
          </a:stretch>
        </p:blipFill>
        <p:spPr>
          <a:xfrm>
            <a:off x="7184494" y="6483096"/>
            <a:ext cx="1399032" cy="374904"/>
          </a:xfrm>
          <a:prstGeom prst="rect">
            <a:avLst/>
          </a:prstGeom>
        </p:spPr>
      </p:pic>
      <p:sp>
        <p:nvSpPr>
          <p:cNvPr id="11" name="MasterShapeName?linknodeid=6e93eb066&amp;color=RGB(64,64,64)">
            <a:hlinkClick r:id="rId6" action="ppaction://hlinksldjump"/>
          </p:cNvPr>
          <p:cNvSpPr/>
          <p:nvPr/>
        </p:nvSpPr>
        <p:spPr>
          <a:xfrm>
            <a:off x="7349086" y="6519672"/>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针对训练</a:t>
            </a:r>
            <a:endParaRPr lang="en-US" sz="1800" dirty="0"/>
          </a:p>
        </p:txBody>
      </p:sp>
      <p:sp>
        <p:nvSpPr>
          <p:cNvPr id="12" name="MasterShapeName"/>
          <p:cNvSpPr/>
          <p:nvPr/>
        </p:nvSpPr>
        <p:spPr>
          <a:xfrm>
            <a:off x="10268712" y="0"/>
            <a:ext cx="1920240" cy="374904"/>
          </a:xfrm>
          <a:prstGeom prst="rect">
            <a:avLst/>
          </a:prstGeom>
          <a:noFill/>
          <a:ln/>
        </p:spPr>
        <p:txBody>
          <a:bodyPr wrap="square" lIns="0" tIns="0" rIns="0" bIns="0" rtlCol="0" anchor="ctr"/>
          <a:lstStyle/>
          <a:p>
            <a:pPr algn="ctr">
              <a:lnSpc>
                <a:spcPct val="100000"/>
              </a:lnSpc>
            </a:pPr>
            <a:r>
              <a:rPr lang="en-US" sz="2400" b="1" i="0" dirty="0">
                <a:solidFill>
                  <a:srgbClr val="FFFFFF"/>
                </a:solidFill>
                <a:latin typeface="Times New Roman" pitchFamily="34" charset="0"/>
                <a:ea typeface="微软雅黑" pitchFamily="34" charset="-122"/>
                <a:cs typeface="Times New Roman" pitchFamily="34" charset="-120"/>
              </a:rPr>
              <a:t>复习讲义</a:t>
            </a:r>
            <a:endParaRPr lang="en-US" sz="2400" dirty="0"/>
          </a:p>
        </p:txBody>
      </p:sp>
      <p:sp>
        <p:nvSpPr>
          <p:cNvPr id="13" name="MasterShapeName"/>
          <p:cNvSpPr/>
          <p:nvPr/>
        </p:nvSpPr>
        <p:spPr>
          <a:xfrm>
            <a:off x="338328" y="0"/>
            <a:ext cx="1298448" cy="374904"/>
          </a:xfrm>
          <a:prstGeom prst="rect">
            <a:avLst/>
          </a:prstGeom>
          <a:noFill/>
          <a:ln/>
        </p:spPr>
        <p:txBody>
          <a:bodyPr wrap="square" lIns="0" tIns="0" rIns="0" bIns="0" rtlCol="0" anchor="ctr"/>
          <a:lstStyle/>
          <a:p>
            <a:pPr algn="l">
              <a:lnSpc>
                <a:spcPct val="100000"/>
              </a:lnSpc>
            </a:pPr>
            <a:r>
              <a:rPr lang="en-US" sz="2400" b="1" i="0" dirty="0">
                <a:solidFill>
                  <a:srgbClr val="FFFFFF"/>
                </a:solidFill>
                <a:latin typeface="Times New Roman" pitchFamily="34" charset="0"/>
                <a:ea typeface="微软雅黑" pitchFamily="34" charset="-122"/>
                <a:cs typeface="Times New Roman" pitchFamily="34" charset="-120"/>
              </a:rPr>
              <a:t>第21讲</a:t>
            </a:r>
            <a:endParaRPr lang="en-US" sz="2400" dirty="0"/>
          </a:p>
        </p:txBody>
      </p:sp>
      <p:sp>
        <p:nvSpPr>
          <p:cNvPr id="14" name="MasterShapeName"/>
          <p:cNvSpPr/>
          <p:nvPr/>
        </p:nvSpPr>
        <p:spPr>
          <a:xfrm>
            <a:off x="1426464" y="0"/>
            <a:ext cx="8860536" cy="374904"/>
          </a:xfrm>
          <a:prstGeom prst="rect">
            <a:avLst/>
          </a:prstGeom>
          <a:noFill/>
          <a:ln/>
        </p:spPr>
        <p:txBody>
          <a:bodyPr wrap="square" lIns="0" tIns="0" rIns="0" bIns="0" rtlCol="0" anchor="ctr"/>
          <a:lstStyle/>
          <a:p>
            <a:pPr algn="l">
              <a:lnSpc>
                <a:spcPct val="100000"/>
              </a:lnSpc>
            </a:pPr>
            <a:r>
              <a:rPr lang="en-US" sz="2400" b="1" i="0" dirty="0">
                <a:solidFill>
                  <a:srgbClr val="FFFFFF"/>
                </a:solidFill>
                <a:latin typeface="Times New Roman" pitchFamily="34" charset="0"/>
                <a:ea typeface="微软雅黑" pitchFamily="34" charset="-122"/>
                <a:cs typeface="Times New Roman" pitchFamily="34" charset="-120"/>
              </a:rPr>
              <a:t>名著阅读</a:t>
            </a:r>
            <a:endParaRPr lang="en-US" sz="2400"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hexin?subject=chinese#pid=673723671f6855087e737d8b#tid=673db8f2f38e380009f4e7b6#sourcefrom=">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Cover">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4526DC47-7656-29F6-C767-F04B6CB05361}"/>
              </a:ext>
            </a:extLst>
          </p:cNvPr>
          <p:cNvPicPr>
            <a:picLocks/>
          </p:cNvPicPr>
          <p:nvPr userDrawn="1"/>
        </p:nvPicPr>
        <p:blipFill>
          <a:blip r:embed="rId2"/>
          <a:stretch>
            <a:fillRect/>
          </a:stretch>
        </p:blipFill>
        <p:spPr>
          <a:xfrm>
            <a:off x="0" y="-25400"/>
            <a:ext cx="12217400" cy="6883400"/>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标题">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标题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353312" y="3383280"/>
            <a:ext cx="9756648" cy="9144"/>
          </a:xfrm>
          <a:prstGeom prst="rect">
            <a:avLst/>
          </a:prstGeom>
          <a:noFill/>
          <a:ln w="12700">
            <a:solidFill>
              <a:srgbClr val="EE3D49"/>
            </a:solidFill>
            <a:prstDash val="solid"/>
          </a:ln>
        </p:spPr>
        <p:txBody>
          <a:bodyPr/>
          <a:lstStyle/>
          <a:p>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内容">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1704320" y="6492240"/>
            <a:ext cx="420624" cy="246888"/>
          </a:xfrm>
          <a:prstGeom prst="rect">
            <a:avLst/>
          </a:prstGeom>
          <a:noFill/>
          <a:ln/>
        </p:spPr>
        <p:txBody>
          <a:bodyPr wrap="square" lIns="0" tIns="0" rIns="0" bIns="0" rtlCol="0" anchor="ctr"/>
          <a:lstStyle/>
          <a:p>
            <a:pPr algn="ctr"/>
            <a:fld id="{717AC0C3-B418-4AD0-BCB3-29281093B4F9}" type="slidenum">
              <a:rPr lang="en-US" sz="1000" b="1" i="0" smtClean="0">
                <a:solidFill>
                  <a:srgbClr val="FFFFFF"/>
                </a:solidFill>
                <a:latin typeface="Arial (正文)" pitchFamily="34" charset="0"/>
                <a:ea typeface="Arial (正文)" pitchFamily="34" charset="-122"/>
                <a:cs typeface="Arial (正文)" pitchFamily="34" charset="-120"/>
              </a:rPr>
              <a:t>‹#›</a:t>
            </a:fld>
            <a:endParaRPr lang="en-US" sz="1000" dirty="0"/>
          </a:p>
        </p:txBody>
      </p:sp>
      <p:sp>
        <p:nvSpPr>
          <p:cNvPr id="4" name="MasterShapeName"/>
          <p:cNvSpPr/>
          <p:nvPr/>
        </p:nvSpPr>
        <p:spPr>
          <a:xfrm>
            <a:off x="10268712" y="0"/>
            <a:ext cx="1920240" cy="374904"/>
          </a:xfrm>
          <a:prstGeom prst="rect">
            <a:avLst/>
          </a:prstGeom>
          <a:noFill/>
          <a:ln/>
        </p:spPr>
        <p:txBody>
          <a:bodyPr wrap="square" lIns="0" tIns="0" rIns="0" bIns="0" rtlCol="0" anchor="ctr"/>
          <a:lstStyle/>
          <a:p>
            <a:pPr algn="ctr">
              <a:lnSpc>
                <a:spcPct val="100000"/>
              </a:lnSpc>
            </a:pPr>
            <a:r>
              <a:rPr lang="en-US" sz="2400" b="1" i="0" dirty="0">
                <a:solidFill>
                  <a:srgbClr val="FFFFFF"/>
                </a:solidFill>
                <a:latin typeface="Times New Roman" pitchFamily="34" charset="0"/>
                <a:ea typeface="微软雅黑" pitchFamily="34" charset="-122"/>
                <a:cs typeface="Times New Roman" pitchFamily="34" charset="-120"/>
              </a:rPr>
              <a:t>复习讲义</a:t>
            </a:r>
            <a:endParaRPr lang="en-US" sz="2400" dirty="0"/>
          </a:p>
        </p:txBody>
      </p:sp>
      <p:sp>
        <p:nvSpPr>
          <p:cNvPr id="5" name="MasterShapeName"/>
          <p:cNvSpPr/>
          <p:nvPr/>
        </p:nvSpPr>
        <p:spPr>
          <a:xfrm>
            <a:off x="338328" y="0"/>
            <a:ext cx="1298448" cy="374904"/>
          </a:xfrm>
          <a:prstGeom prst="rect">
            <a:avLst/>
          </a:prstGeom>
          <a:noFill/>
          <a:ln/>
        </p:spPr>
        <p:txBody>
          <a:bodyPr/>
          <a:lstStyle/>
          <a:p>
            <a:endParaRPr lang="zh-CN" altLang="en-US"/>
          </a:p>
        </p:txBody>
      </p:sp>
      <p:sp>
        <p:nvSpPr>
          <p:cNvPr id="6" name="MasterShapeName"/>
          <p:cNvSpPr/>
          <p:nvPr/>
        </p:nvSpPr>
        <p:spPr>
          <a:xfrm>
            <a:off x="1426464" y="0"/>
            <a:ext cx="8860536" cy="374904"/>
          </a:xfrm>
          <a:prstGeom prst="rect">
            <a:avLst/>
          </a:prstGeom>
          <a:noFill/>
          <a:ln/>
        </p:spPr>
        <p:txBody>
          <a:bodyPr/>
          <a:lstStyle/>
          <a:p>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内容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1704320" y="6492240"/>
            <a:ext cx="420624" cy="246888"/>
          </a:xfrm>
          <a:prstGeom prst="rect">
            <a:avLst/>
          </a:prstGeom>
          <a:noFill/>
          <a:ln/>
        </p:spPr>
        <p:txBody>
          <a:bodyPr wrap="square" lIns="0" tIns="0" rIns="0" bIns="0" rtlCol="0" anchor="ctr"/>
          <a:lstStyle/>
          <a:p>
            <a:pPr algn="ctr"/>
            <a:fld id="{F14F6A0A-3455-42A8-A152-77AC718BB49E}" type="slidenum">
              <a:rPr lang="en-US" sz="1000" b="1" i="0" smtClean="0">
                <a:solidFill>
                  <a:srgbClr val="FFFFFF"/>
                </a:solidFill>
                <a:latin typeface="Arial (正文)" pitchFamily="34" charset="0"/>
                <a:ea typeface="Arial (正文)" pitchFamily="34" charset="-122"/>
                <a:cs typeface="Arial (正文)" pitchFamily="34" charset="-120"/>
              </a:rPr>
              <a:t>‹#›</a:t>
            </a:fld>
            <a:endParaRPr lang="en-US" sz="1000" dirty="0"/>
          </a:p>
        </p:txBody>
      </p:sp>
      <p:pic>
        <p:nvPicPr>
          <p:cNvPr id="6" name="MasterShapeName?linknodeid=325ecbf3e" descr="preencoded.png">
            <a:hlinkClick r:id="rId3" action="ppaction://hlinksldjump"/>
          </p:cNvPr>
          <p:cNvPicPr>
            <a:picLocks noChangeAspect="1"/>
          </p:cNvPicPr>
          <p:nvPr/>
        </p:nvPicPr>
        <p:blipFill>
          <a:blip r:embed="rId4"/>
          <a:stretch>
            <a:fillRect/>
          </a:stretch>
        </p:blipFill>
        <p:spPr>
          <a:xfrm>
            <a:off x="3999871" y="6483096"/>
            <a:ext cx="1399032" cy="374904"/>
          </a:xfrm>
          <a:prstGeom prst="rect">
            <a:avLst/>
          </a:prstGeom>
        </p:spPr>
      </p:pic>
      <p:sp>
        <p:nvSpPr>
          <p:cNvPr id="7" name="MasterShapeName?linknodeid=325ecbf3e&amp;color=RGB(64,64,64)">
            <a:hlinkClick r:id="rId3" action="ppaction://hlinksldjump"/>
          </p:cNvPr>
          <p:cNvSpPr/>
          <p:nvPr/>
        </p:nvSpPr>
        <p:spPr>
          <a:xfrm>
            <a:off x="4173607" y="6519672"/>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知识梳理</a:t>
            </a:r>
            <a:endParaRPr lang="en-US" sz="1800" dirty="0"/>
          </a:p>
        </p:txBody>
      </p:sp>
      <p:pic>
        <p:nvPicPr>
          <p:cNvPr id="8" name="MasterShapeName?linknodeid=92f1c65d5" descr="preencoded.png">
            <a:hlinkClick r:id="rId5" action="ppaction://hlinksldjump"/>
          </p:cNvPr>
          <p:cNvPicPr>
            <a:picLocks noChangeAspect="1"/>
          </p:cNvPicPr>
          <p:nvPr/>
        </p:nvPicPr>
        <p:blipFill>
          <a:blip r:embed="rId4"/>
          <a:stretch>
            <a:fillRect/>
          </a:stretch>
        </p:blipFill>
        <p:spPr>
          <a:xfrm>
            <a:off x="5426335" y="6483096"/>
            <a:ext cx="1399032" cy="374904"/>
          </a:xfrm>
          <a:prstGeom prst="rect">
            <a:avLst/>
          </a:prstGeom>
        </p:spPr>
      </p:pic>
      <p:sp>
        <p:nvSpPr>
          <p:cNvPr id="9" name="MasterShapeName?linknodeid=92f1c65d5&amp;color=RGB(64,64,64)">
            <a:hlinkClick r:id="rId5" action="ppaction://hlinksldjump"/>
          </p:cNvPr>
          <p:cNvSpPr/>
          <p:nvPr/>
        </p:nvSpPr>
        <p:spPr>
          <a:xfrm>
            <a:off x="5600071" y="6519672"/>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典题精析</a:t>
            </a:r>
            <a:endParaRPr lang="en-US" sz="1800" dirty="0"/>
          </a:p>
        </p:txBody>
      </p:sp>
      <p:pic>
        <p:nvPicPr>
          <p:cNvPr id="10" name="MasterShapeName?linknodeid=6e93eb066" descr="preencoded.png">
            <a:hlinkClick r:id="rId6" action="ppaction://hlinksldjump"/>
          </p:cNvPr>
          <p:cNvPicPr>
            <a:picLocks noChangeAspect="1"/>
          </p:cNvPicPr>
          <p:nvPr/>
        </p:nvPicPr>
        <p:blipFill>
          <a:blip r:embed="rId4"/>
          <a:stretch>
            <a:fillRect/>
          </a:stretch>
        </p:blipFill>
        <p:spPr>
          <a:xfrm>
            <a:off x="6852799" y="6483096"/>
            <a:ext cx="1399032" cy="374904"/>
          </a:xfrm>
          <a:prstGeom prst="rect">
            <a:avLst/>
          </a:prstGeom>
        </p:spPr>
      </p:pic>
      <p:sp>
        <p:nvSpPr>
          <p:cNvPr id="11" name="MasterShapeName?linknodeid=6e93eb066&amp;color=RGB(64,64,64)">
            <a:hlinkClick r:id="rId6" action="ppaction://hlinksldjump"/>
          </p:cNvPr>
          <p:cNvSpPr/>
          <p:nvPr/>
        </p:nvSpPr>
        <p:spPr>
          <a:xfrm>
            <a:off x="7017391" y="6519672"/>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针对训练</a:t>
            </a:r>
            <a:endParaRPr lang="en-US" sz="1800" dirty="0"/>
          </a:p>
        </p:txBody>
      </p:sp>
      <p:sp>
        <p:nvSpPr>
          <p:cNvPr id="12" name="MasterShapeName"/>
          <p:cNvSpPr/>
          <p:nvPr/>
        </p:nvSpPr>
        <p:spPr>
          <a:xfrm>
            <a:off x="10268712" y="0"/>
            <a:ext cx="1920240" cy="374904"/>
          </a:xfrm>
          <a:prstGeom prst="rect">
            <a:avLst/>
          </a:prstGeom>
          <a:noFill/>
          <a:ln/>
        </p:spPr>
        <p:txBody>
          <a:bodyPr wrap="square" lIns="0" tIns="0" rIns="0" bIns="0" rtlCol="0" anchor="ctr"/>
          <a:lstStyle/>
          <a:p>
            <a:pPr algn="ctr">
              <a:lnSpc>
                <a:spcPct val="100000"/>
              </a:lnSpc>
            </a:pPr>
            <a:r>
              <a:rPr lang="en-US" sz="2400" b="1" i="0" dirty="0">
                <a:solidFill>
                  <a:srgbClr val="FFFFFF"/>
                </a:solidFill>
                <a:latin typeface="Times New Roman" pitchFamily="34" charset="0"/>
                <a:ea typeface="微软雅黑" pitchFamily="34" charset="-122"/>
                <a:cs typeface="Times New Roman" pitchFamily="34" charset="-120"/>
              </a:rPr>
              <a:t>复习讲义</a:t>
            </a:r>
            <a:endParaRPr lang="en-US" sz="2400" dirty="0"/>
          </a:p>
        </p:txBody>
      </p:sp>
      <p:sp>
        <p:nvSpPr>
          <p:cNvPr id="13" name="MasterShapeName"/>
          <p:cNvSpPr/>
          <p:nvPr/>
        </p:nvSpPr>
        <p:spPr>
          <a:xfrm>
            <a:off x="338328" y="0"/>
            <a:ext cx="1298448" cy="374904"/>
          </a:xfrm>
          <a:prstGeom prst="rect">
            <a:avLst/>
          </a:prstGeom>
          <a:noFill/>
          <a:ln/>
        </p:spPr>
        <p:txBody>
          <a:bodyPr/>
          <a:lstStyle/>
          <a:p>
            <a:endParaRPr lang="zh-CN" altLang="en-US"/>
          </a:p>
        </p:txBody>
      </p:sp>
      <p:sp>
        <p:nvSpPr>
          <p:cNvPr id="14" name="MasterShapeName"/>
          <p:cNvSpPr/>
          <p:nvPr/>
        </p:nvSpPr>
        <p:spPr>
          <a:xfrm>
            <a:off x="1426464" y="0"/>
            <a:ext cx="8860536" cy="374904"/>
          </a:xfrm>
          <a:prstGeom prst="rect">
            <a:avLst/>
          </a:prstGeom>
          <a:noFill/>
          <a:ln/>
        </p:spPr>
        <p:txBody>
          <a:bodyPr/>
          <a:lstStyle/>
          <a:p>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BackCover">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BackCover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1.xml"/></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11.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11.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11.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97.xml"/><Relationship Id="rId1" Type="http://schemas.openxmlformats.org/officeDocument/2006/relationships/slideLayout" Target="../slideLayouts/slideLayout11.xml"/></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98.xml"/><Relationship Id="rId1" Type="http://schemas.openxmlformats.org/officeDocument/2006/relationships/slideLayout" Target="../slideLayouts/slideLayout11.xml"/></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99.xml"/><Relationship Id="rId1" Type="http://schemas.openxmlformats.org/officeDocument/2006/relationships/slideLayout" Target="../slideLayouts/slideLayout11.xml"/></Relationships>
</file>

<file path=ppt/slides/_rels/slide106.xml.rels><?xml version="1.0" encoding="UTF-8" standalone="yes"?>
<Relationships xmlns="http://schemas.openxmlformats.org/package/2006/relationships"><Relationship Id="rId2" Type="http://schemas.openxmlformats.org/officeDocument/2006/relationships/notesSlide" Target="../notesSlides/notesSlide100.xml"/><Relationship Id="rId1" Type="http://schemas.openxmlformats.org/officeDocument/2006/relationships/slideLayout" Target="../slideLayouts/slideLayout11.xml"/></Relationships>
</file>

<file path=ppt/slides/_rels/slide107.xml.rels><?xml version="1.0" encoding="UTF-8" standalone="yes"?>
<Relationships xmlns="http://schemas.openxmlformats.org/package/2006/relationships"><Relationship Id="rId2" Type="http://schemas.openxmlformats.org/officeDocument/2006/relationships/notesSlide" Target="../notesSlides/notesSlide101.xml"/><Relationship Id="rId1" Type="http://schemas.openxmlformats.org/officeDocument/2006/relationships/slideLayout" Target="../slideLayouts/slideLayout11.xml"/></Relationships>
</file>

<file path=ppt/slides/_rels/slide108.xml.rels><?xml version="1.0" encoding="UTF-8" standalone="yes"?>
<Relationships xmlns="http://schemas.openxmlformats.org/package/2006/relationships"><Relationship Id="rId2" Type="http://schemas.openxmlformats.org/officeDocument/2006/relationships/notesSlide" Target="../notesSlides/notesSlide102.xml"/><Relationship Id="rId1" Type="http://schemas.openxmlformats.org/officeDocument/2006/relationships/slideLayout" Target="../slideLayouts/slideLayout11.xml"/></Relationships>
</file>

<file path=ppt/slides/_rels/slide109.xml.rels><?xml version="1.0" encoding="UTF-8" standalone="yes"?>
<Relationships xmlns="http://schemas.openxmlformats.org/package/2006/relationships"><Relationship Id="rId2" Type="http://schemas.openxmlformats.org/officeDocument/2006/relationships/notesSlide" Target="../notesSlides/notesSlide103.xml"/><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1.xml"/></Relationships>
</file>

<file path=ppt/slides/_rels/slide110.xml.rels><?xml version="1.0" encoding="UTF-8" standalone="yes"?>
<Relationships xmlns="http://schemas.openxmlformats.org/package/2006/relationships"><Relationship Id="rId2" Type="http://schemas.openxmlformats.org/officeDocument/2006/relationships/notesSlide" Target="../notesSlides/notesSlide104.xml"/><Relationship Id="rId1" Type="http://schemas.openxmlformats.org/officeDocument/2006/relationships/slideLayout" Target="../slideLayouts/slideLayout11.xml"/></Relationships>
</file>

<file path=ppt/slides/_rels/slide111.xml.rels><?xml version="1.0" encoding="UTF-8" standalone="yes"?>
<Relationships xmlns="http://schemas.openxmlformats.org/package/2006/relationships"><Relationship Id="rId2" Type="http://schemas.openxmlformats.org/officeDocument/2006/relationships/notesSlide" Target="../notesSlides/notesSlide105.xml"/><Relationship Id="rId1" Type="http://schemas.openxmlformats.org/officeDocument/2006/relationships/slideLayout" Target="../slideLayouts/slideLayout11.xml"/></Relationships>
</file>

<file path=ppt/slides/_rels/slide112.xml.rels><?xml version="1.0" encoding="UTF-8" standalone="yes"?>
<Relationships xmlns="http://schemas.openxmlformats.org/package/2006/relationships"><Relationship Id="rId2" Type="http://schemas.openxmlformats.org/officeDocument/2006/relationships/notesSlide" Target="../notesSlides/notesSlide106.xml"/><Relationship Id="rId1" Type="http://schemas.openxmlformats.org/officeDocument/2006/relationships/slideLayout" Target="../slideLayouts/slideLayout11.xml"/></Relationships>
</file>

<file path=ppt/slides/_rels/slide113.xml.rels><?xml version="1.0" encoding="UTF-8" standalone="yes"?>
<Relationships xmlns="http://schemas.openxmlformats.org/package/2006/relationships"><Relationship Id="rId2" Type="http://schemas.openxmlformats.org/officeDocument/2006/relationships/notesSlide" Target="../notesSlides/notesSlide107.xml"/><Relationship Id="rId1" Type="http://schemas.openxmlformats.org/officeDocument/2006/relationships/slideLayout" Target="../slideLayouts/slideLayout11.xml"/></Relationships>
</file>

<file path=ppt/slides/_rels/slide114.xml.rels><?xml version="1.0" encoding="UTF-8" standalone="yes"?>
<Relationships xmlns="http://schemas.openxmlformats.org/package/2006/relationships"><Relationship Id="rId2" Type="http://schemas.openxmlformats.org/officeDocument/2006/relationships/notesSlide" Target="../notesSlides/notesSlide108.xml"/><Relationship Id="rId1" Type="http://schemas.openxmlformats.org/officeDocument/2006/relationships/slideLayout" Target="../slideLayouts/slideLayout11.xml"/></Relationships>
</file>

<file path=ppt/slides/_rels/slide115.xml.rels><?xml version="1.0" encoding="UTF-8" standalone="yes"?>
<Relationships xmlns="http://schemas.openxmlformats.org/package/2006/relationships"><Relationship Id="rId2" Type="http://schemas.openxmlformats.org/officeDocument/2006/relationships/notesSlide" Target="../notesSlides/notesSlide109.xml"/><Relationship Id="rId1" Type="http://schemas.openxmlformats.org/officeDocument/2006/relationships/slideLayout" Target="../slideLayouts/slideLayout11.xml"/></Relationships>
</file>

<file path=ppt/slides/_rels/slide116.xml.rels><?xml version="1.0" encoding="UTF-8" standalone="yes"?>
<Relationships xmlns="http://schemas.openxmlformats.org/package/2006/relationships"><Relationship Id="rId2" Type="http://schemas.openxmlformats.org/officeDocument/2006/relationships/notesSlide" Target="../notesSlides/notesSlide110.xml"/><Relationship Id="rId1" Type="http://schemas.openxmlformats.org/officeDocument/2006/relationships/slideLayout" Target="../slideLayouts/slideLayout11.xml"/></Relationships>
</file>

<file path=ppt/slides/_rels/slide117.xml.rels><?xml version="1.0" encoding="UTF-8" standalone="yes"?>
<Relationships xmlns="http://schemas.openxmlformats.org/package/2006/relationships"><Relationship Id="rId2" Type="http://schemas.openxmlformats.org/officeDocument/2006/relationships/notesSlide" Target="../notesSlides/notesSlide111.xml"/><Relationship Id="rId1" Type="http://schemas.openxmlformats.org/officeDocument/2006/relationships/slideLayout" Target="../slideLayouts/slideLayout11.xml"/></Relationships>
</file>

<file path=ppt/slides/_rels/slide118.xml.rels><?xml version="1.0" encoding="UTF-8" standalone="yes"?>
<Relationships xmlns="http://schemas.openxmlformats.org/package/2006/relationships"><Relationship Id="rId2" Type="http://schemas.openxmlformats.org/officeDocument/2006/relationships/notesSlide" Target="../notesSlides/notesSlide112.xml"/><Relationship Id="rId1" Type="http://schemas.openxmlformats.org/officeDocument/2006/relationships/slideLayout" Target="../slideLayouts/slideLayout11.xml"/></Relationships>
</file>

<file path=ppt/slides/_rels/slide119.xml.rels><?xml version="1.0" encoding="UTF-8" standalone="yes"?>
<Relationships xmlns="http://schemas.openxmlformats.org/package/2006/relationships"><Relationship Id="rId2" Type="http://schemas.openxmlformats.org/officeDocument/2006/relationships/notesSlide" Target="../notesSlides/notesSlide113.xml"/><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1.xml"/></Relationships>
</file>

<file path=ppt/slides/_rels/slide120.xml.rels><?xml version="1.0" encoding="UTF-8" standalone="yes"?>
<Relationships xmlns="http://schemas.openxmlformats.org/package/2006/relationships"><Relationship Id="rId2" Type="http://schemas.openxmlformats.org/officeDocument/2006/relationships/notesSlide" Target="../notesSlides/notesSlide114.xml"/><Relationship Id="rId1" Type="http://schemas.openxmlformats.org/officeDocument/2006/relationships/slideLayout" Target="../slideLayouts/slideLayout11.xml"/></Relationships>
</file>

<file path=ppt/slides/_rels/slide121.xml.rels><?xml version="1.0" encoding="UTF-8" standalone="yes"?>
<Relationships xmlns="http://schemas.openxmlformats.org/package/2006/relationships"><Relationship Id="rId2" Type="http://schemas.openxmlformats.org/officeDocument/2006/relationships/notesSlide" Target="../notesSlides/notesSlide115.xml"/><Relationship Id="rId1" Type="http://schemas.openxmlformats.org/officeDocument/2006/relationships/slideLayout" Target="../slideLayouts/slideLayout11.xml"/></Relationships>
</file>

<file path=ppt/slides/_rels/slide122.xml.rels><?xml version="1.0" encoding="UTF-8" standalone="yes"?>
<Relationships xmlns="http://schemas.openxmlformats.org/package/2006/relationships"><Relationship Id="rId2" Type="http://schemas.openxmlformats.org/officeDocument/2006/relationships/notesSlide" Target="../notesSlides/notesSlide116.xml"/><Relationship Id="rId1" Type="http://schemas.openxmlformats.org/officeDocument/2006/relationships/slideLayout" Target="../slideLayouts/slideLayout11.xml"/></Relationships>
</file>

<file path=ppt/slides/_rels/slide123.xml.rels><?xml version="1.0" encoding="UTF-8" standalone="yes"?>
<Relationships xmlns="http://schemas.openxmlformats.org/package/2006/relationships"><Relationship Id="rId2" Type="http://schemas.openxmlformats.org/officeDocument/2006/relationships/notesSlide" Target="../notesSlides/notesSlide117.xml"/><Relationship Id="rId1" Type="http://schemas.openxmlformats.org/officeDocument/2006/relationships/slideLayout" Target="../slideLayouts/slideLayout11.xml"/></Relationships>
</file>

<file path=ppt/slides/_rels/slide124.xml.rels><?xml version="1.0" encoding="UTF-8" standalone="yes"?>
<Relationships xmlns="http://schemas.openxmlformats.org/package/2006/relationships"><Relationship Id="rId2" Type="http://schemas.openxmlformats.org/officeDocument/2006/relationships/notesSlide" Target="../notesSlides/notesSlide118.xml"/><Relationship Id="rId1" Type="http://schemas.openxmlformats.org/officeDocument/2006/relationships/slideLayout" Target="../slideLayouts/slideLayout11.xml"/></Relationships>
</file>

<file path=ppt/slides/_rels/slide125.xml.rels><?xml version="1.0" encoding="UTF-8" standalone="yes"?>
<Relationships xmlns="http://schemas.openxmlformats.org/package/2006/relationships"><Relationship Id="rId2" Type="http://schemas.openxmlformats.org/officeDocument/2006/relationships/notesSlide" Target="../notesSlides/notesSlide119.xml"/><Relationship Id="rId1" Type="http://schemas.openxmlformats.org/officeDocument/2006/relationships/slideLayout" Target="../slideLayouts/slideLayout11.xml"/></Relationships>
</file>

<file path=ppt/slides/_rels/slide126.xml.rels><?xml version="1.0" encoding="UTF-8" standalone="yes"?>
<Relationships xmlns="http://schemas.openxmlformats.org/package/2006/relationships"><Relationship Id="rId2" Type="http://schemas.openxmlformats.org/officeDocument/2006/relationships/notesSlide" Target="../notesSlides/notesSlide120.xml"/><Relationship Id="rId1" Type="http://schemas.openxmlformats.org/officeDocument/2006/relationships/slideLayout" Target="../slideLayouts/slideLayout11.xml"/></Relationships>
</file>

<file path=ppt/slides/_rels/slide127.xml.rels><?xml version="1.0" encoding="UTF-8" standalone="yes"?>
<Relationships xmlns="http://schemas.openxmlformats.org/package/2006/relationships"><Relationship Id="rId2" Type="http://schemas.openxmlformats.org/officeDocument/2006/relationships/notesSlide" Target="../notesSlides/notesSlide121.xml"/><Relationship Id="rId1" Type="http://schemas.openxmlformats.org/officeDocument/2006/relationships/slideLayout" Target="../slideLayouts/slideLayout11.xml"/></Relationships>
</file>

<file path=ppt/slides/_rels/slide128.xml.rels><?xml version="1.0" encoding="UTF-8" standalone="yes"?>
<Relationships xmlns="http://schemas.openxmlformats.org/package/2006/relationships"><Relationship Id="rId2" Type="http://schemas.openxmlformats.org/officeDocument/2006/relationships/notesSlide" Target="../notesSlides/notesSlide122.xml"/><Relationship Id="rId1" Type="http://schemas.openxmlformats.org/officeDocument/2006/relationships/slideLayout" Target="../slideLayouts/slideLayout11.xml"/></Relationships>
</file>

<file path=ppt/slides/_rels/slide129.xml.rels><?xml version="1.0" encoding="UTF-8" standalone="yes"?>
<Relationships xmlns="http://schemas.openxmlformats.org/package/2006/relationships"><Relationship Id="rId2" Type="http://schemas.openxmlformats.org/officeDocument/2006/relationships/notesSlide" Target="../notesSlides/notesSlide123.xml"/><Relationship Id="rId1" Type="http://schemas.openxmlformats.org/officeDocument/2006/relationships/slideLayout" Target="../slideLayouts/slideLayout1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1.xml"/></Relationships>
</file>

<file path=ppt/slides/_rels/slide130.xml.rels><?xml version="1.0" encoding="UTF-8" standalone="yes"?>
<Relationships xmlns="http://schemas.openxmlformats.org/package/2006/relationships"><Relationship Id="rId2" Type="http://schemas.openxmlformats.org/officeDocument/2006/relationships/notesSlide" Target="../notesSlides/notesSlide124.xml"/><Relationship Id="rId1" Type="http://schemas.openxmlformats.org/officeDocument/2006/relationships/slideLayout" Target="../slideLayouts/slideLayout11.xml"/></Relationships>
</file>

<file path=ppt/slides/_rels/slide131.xml.rels><?xml version="1.0" encoding="UTF-8" standalone="yes"?>
<Relationships xmlns="http://schemas.openxmlformats.org/package/2006/relationships"><Relationship Id="rId2" Type="http://schemas.openxmlformats.org/officeDocument/2006/relationships/notesSlide" Target="../notesSlides/notesSlide125.xml"/><Relationship Id="rId1" Type="http://schemas.openxmlformats.org/officeDocument/2006/relationships/slideLayout" Target="../slideLayouts/slideLayout11.xml"/></Relationships>
</file>

<file path=ppt/slides/_rels/slide132.xml.rels><?xml version="1.0" encoding="UTF-8" standalone="yes"?>
<Relationships xmlns="http://schemas.openxmlformats.org/package/2006/relationships"><Relationship Id="rId2" Type="http://schemas.openxmlformats.org/officeDocument/2006/relationships/notesSlide" Target="../notesSlides/notesSlide126.xml"/><Relationship Id="rId1" Type="http://schemas.openxmlformats.org/officeDocument/2006/relationships/slideLayout" Target="../slideLayouts/slideLayout11.xml"/></Relationships>
</file>

<file path=ppt/slides/_rels/slide133.xml.rels><?xml version="1.0" encoding="UTF-8" standalone="yes"?>
<Relationships xmlns="http://schemas.openxmlformats.org/package/2006/relationships"><Relationship Id="rId2" Type="http://schemas.openxmlformats.org/officeDocument/2006/relationships/notesSlide" Target="../notesSlides/notesSlide127.xml"/><Relationship Id="rId1" Type="http://schemas.openxmlformats.org/officeDocument/2006/relationships/slideLayout" Target="../slideLayouts/slideLayout11.xml"/></Relationships>
</file>

<file path=ppt/slides/_rels/slide134.xml.rels><?xml version="1.0" encoding="UTF-8" standalone="yes"?>
<Relationships xmlns="http://schemas.openxmlformats.org/package/2006/relationships"><Relationship Id="rId2" Type="http://schemas.openxmlformats.org/officeDocument/2006/relationships/notesSlide" Target="../notesSlides/notesSlide128.xml"/><Relationship Id="rId1" Type="http://schemas.openxmlformats.org/officeDocument/2006/relationships/slideLayout" Target="../slideLayouts/slideLayout11.xml"/></Relationships>
</file>

<file path=ppt/slides/_rels/slide135.xml.rels><?xml version="1.0" encoding="UTF-8" standalone="yes"?>
<Relationships xmlns="http://schemas.openxmlformats.org/package/2006/relationships"><Relationship Id="rId2" Type="http://schemas.openxmlformats.org/officeDocument/2006/relationships/notesSlide" Target="../notesSlides/notesSlide129.xml"/><Relationship Id="rId1" Type="http://schemas.openxmlformats.org/officeDocument/2006/relationships/slideLayout" Target="../slideLayouts/slideLayout11.xml"/></Relationships>
</file>

<file path=ppt/slides/_rels/slide136.xml.rels><?xml version="1.0" encoding="UTF-8" standalone="yes"?>
<Relationships xmlns="http://schemas.openxmlformats.org/package/2006/relationships"><Relationship Id="rId2" Type="http://schemas.openxmlformats.org/officeDocument/2006/relationships/notesSlide" Target="../notesSlides/notesSlide130.xml"/><Relationship Id="rId1" Type="http://schemas.openxmlformats.org/officeDocument/2006/relationships/slideLayout" Target="../slideLayouts/slideLayout11.xml"/></Relationships>
</file>

<file path=ppt/slides/_rels/slide137.xml.rels><?xml version="1.0" encoding="UTF-8" standalone="yes"?>
<Relationships xmlns="http://schemas.openxmlformats.org/package/2006/relationships"><Relationship Id="rId2" Type="http://schemas.openxmlformats.org/officeDocument/2006/relationships/notesSlide" Target="../notesSlides/notesSlide131.xml"/><Relationship Id="rId1" Type="http://schemas.openxmlformats.org/officeDocument/2006/relationships/slideLayout" Target="../slideLayouts/slideLayout11.xml"/></Relationships>
</file>

<file path=ppt/slides/_rels/slide138.xml.rels><?xml version="1.0" encoding="UTF-8" standalone="yes"?>
<Relationships xmlns="http://schemas.openxmlformats.org/package/2006/relationships"><Relationship Id="rId2" Type="http://schemas.openxmlformats.org/officeDocument/2006/relationships/notesSlide" Target="../notesSlides/notesSlide132.xml"/><Relationship Id="rId1" Type="http://schemas.openxmlformats.org/officeDocument/2006/relationships/slideLayout" Target="../slideLayouts/slideLayout11.xml"/></Relationships>
</file>

<file path=ppt/slides/_rels/slide139.xml.rels><?xml version="1.0" encoding="UTF-8" standalone="yes"?>
<Relationships xmlns="http://schemas.openxmlformats.org/package/2006/relationships"><Relationship Id="rId2" Type="http://schemas.openxmlformats.org/officeDocument/2006/relationships/notesSlide" Target="../notesSlides/notesSlide133.xml"/><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1.xml"/></Relationships>
</file>

<file path=ppt/slides/_rels/slide140.xml.rels><?xml version="1.0" encoding="UTF-8" standalone="yes"?>
<Relationships xmlns="http://schemas.openxmlformats.org/package/2006/relationships"><Relationship Id="rId2" Type="http://schemas.openxmlformats.org/officeDocument/2006/relationships/notesSlide" Target="../notesSlides/notesSlide134.xml"/><Relationship Id="rId1" Type="http://schemas.openxmlformats.org/officeDocument/2006/relationships/slideLayout" Target="../slideLayouts/slideLayout11.xml"/></Relationships>
</file>

<file path=ppt/slides/_rels/slide141.xml.rels><?xml version="1.0" encoding="UTF-8" standalone="yes"?>
<Relationships xmlns="http://schemas.openxmlformats.org/package/2006/relationships"><Relationship Id="rId2" Type="http://schemas.openxmlformats.org/officeDocument/2006/relationships/notesSlide" Target="../notesSlides/notesSlide135.xml"/><Relationship Id="rId1" Type="http://schemas.openxmlformats.org/officeDocument/2006/relationships/slideLayout" Target="../slideLayouts/slideLayout11.xml"/></Relationships>
</file>

<file path=ppt/slides/_rels/slide142.xml.rels><?xml version="1.0" encoding="UTF-8" standalone="yes"?>
<Relationships xmlns="http://schemas.openxmlformats.org/package/2006/relationships"><Relationship Id="rId2" Type="http://schemas.openxmlformats.org/officeDocument/2006/relationships/notesSlide" Target="../notesSlides/notesSlide136.xml"/><Relationship Id="rId1" Type="http://schemas.openxmlformats.org/officeDocument/2006/relationships/slideLayout" Target="../slideLayouts/slideLayout11.xml"/></Relationships>
</file>

<file path=ppt/slides/_rels/slide143.xml.rels><?xml version="1.0" encoding="UTF-8" standalone="yes"?>
<Relationships xmlns="http://schemas.openxmlformats.org/package/2006/relationships"><Relationship Id="rId2" Type="http://schemas.openxmlformats.org/officeDocument/2006/relationships/notesSlide" Target="../notesSlides/notesSlide137.xml"/><Relationship Id="rId1" Type="http://schemas.openxmlformats.org/officeDocument/2006/relationships/slideLayout" Target="../slideLayouts/slideLayout5.xml"/></Relationships>
</file>

<file path=ppt/slides/_rels/slide144.xml.rels><?xml version="1.0" encoding="UTF-8" standalone="yes"?>
<Relationships xmlns="http://schemas.openxmlformats.org/package/2006/relationships"><Relationship Id="rId2" Type="http://schemas.openxmlformats.org/officeDocument/2006/relationships/notesSlide" Target="../notesSlides/notesSlide138.xml"/><Relationship Id="rId1" Type="http://schemas.openxmlformats.org/officeDocument/2006/relationships/slideLayout" Target="../slideLayouts/slideLayout11.xml"/></Relationships>
</file>

<file path=ppt/slides/_rels/slide14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39.xml"/><Relationship Id="rId1" Type="http://schemas.openxmlformats.org/officeDocument/2006/relationships/slideLayout" Target="../slideLayouts/slideLayout11.xml"/></Relationships>
</file>

<file path=ppt/slides/_rels/slide146.xml.rels><?xml version="1.0" encoding="UTF-8" standalone="yes"?>
<Relationships xmlns="http://schemas.openxmlformats.org/package/2006/relationships"><Relationship Id="rId2" Type="http://schemas.openxmlformats.org/officeDocument/2006/relationships/notesSlide" Target="../notesSlides/notesSlide140.xml"/><Relationship Id="rId1" Type="http://schemas.openxmlformats.org/officeDocument/2006/relationships/slideLayout" Target="../slideLayouts/slideLayout11.xml"/></Relationships>
</file>

<file path=ppt/slides/_rels/slide14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41.xml"/><Relationship Id="rId1" Type="http://schemas.openxmlformats.org/officeDocument/2006/relationships/slideLayout" Target="../slideLayouts/slideLayout11.xml"/></Relationships>
</file>

<file path=ppt/slides/_rels/slide148.xml.rels><?xml version="1.0" encoding="UTF-8" standalone="yes"?>
<Relationships xmlns="http://schemas.openxmlformats.org/package/2006/relationships"><Relationship Id="rId2" Type="http://schemas.openxmlformats.org/officeDocument/2006/relationships/notesSlide" Target="../notesSlides/notesSlide142.xml"/><Relationship Id="rId1" Type="http://schemas.openxmlformats.org/officeDocument/2006/relationships/slideLayout" Target="../slideLayouts/slideLayout11.xml"/></Relationships>
</file>

<file path=ppt/slides/_rels/slide149.xml.rels><?xml version="1.0" encoding="UTF-8" standalone="yes"?>
<Relationships xmlns="http://schemas.openxmlformats.org/package/2006/relationships"><Relationship Id="rId2" Type="http://schemas.openxmlformats.org/officeDocument/2006/relationships/notesSlide" Target="../notesSlides/notesSlide143.xml"/><Relationship Id="rId1" Type="http://schemas.openxmlformats.org/officeDocument/2006/relationships/slideLayout" Target="../slideLayouts/slideLayout1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1.xml"/></Relationships>
</file>

<file path=ppt/slides/_rels/slide150.xml.rels><?xml version="1.0" encoding="UTF-8" standalone="yes"?>
<Relationships xmlns="http://schemas.openxmlformats.org/package/2006/relationships"><Relationship Id="rId2" Type="http://schemas.openxmlformats.org/officeDocument/2006/relationships/notesSlide" Target="../notesSlides/notesSlide144.xml"/><Relationship Id="rId1" Type="http://schemas.openxmlformats.org/officeDocument/2006/relationships/slideLayout" Target="../slideLayouts/slideLayout11.xml"/></Relationships>
</file>

<file path=ppt/slides/_rels/slide15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45.xml"/><Relationship Id="rId1" Type="http://schemas.openxmlformats.org/officeDocument/2006/relationships/slideLayout" Target="../slideLayouts/slideLayout11.xml"/></Relationships>
</file>

<file path=ppt/slides/_rels/slide152.xml.rels><?xml version="1.0" encoding="UTF-8" standalone="yes"?>
<Relationships xmlns="http://schemas.openxmlformats.org/package/2006/relationships"><Relationship Id="rId2" Type="http://schemas.openxmlformats.org/officeDocument/2006/relationships/notesSlide" Target="../notesSlides/notesSlide146.xml"/><Relationship Id="rId1" Type="http://schemas.openxmlformats.org/officeDocument/2006/relationships/slideLayout" Target="../slideLayouts/slideLayout11.xml"/></Relationships>
</file>

<file path=ppt/slides/_rels/slide15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47.xml"/><Relationship Id="rId1" Type="http://schemas.openxmlformats.org/officeDocument/2006/relationships/slideLayout" Target="../slideLayouts/slideLayout11.xml"/></Relationships>
</file>

<file path=ppt/slides/_rels/slide154.xml.rels><?xml version="1.0" encoding="UTF-8" standalone="yes"?>
<Relationships xmlns="http://schemas.openxmlformats.org/package/2006/relationships"><Relationship Id="rId2" Type="http://schemas.openxmlformats.org/officeDocument/2006/relationships/notesSlide" Target="../notesSlides/notesSlide148.xml"/><Relationship Id="rId1" Type="http://schemas.openxmlformats.org/officeDocument/2006/relationships/slideLayout" Target="../slideLayouts/slideLayout11.xml"/></Relationships>
</file>

<file path=ppt/slides/_rels/slide15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49.xml"/><Relationship Id="rId1" Type="http://schemas.openxmlformats.org/officeDocument/2006/relationships/slideLayout" Target="../slideLayouts/slideLayout11.xml"/></Relationships>
</file>

<file path=ppt/slides/_rels/slide156.xml.rels><?xml version="1.0" encoding="UTF-8" standalone="yes"?>
<Relationships xmlns="http://schemas.openxmlformats.org/package/2006/relationships"><Relationship Id="rId2" Type="http://schemas.openxmlformats.org/officeDocument/2006/relationships/notesSlide" Target="../notesSlides/notesSlide150.xml"/><Relationship Id="rId1" Type="http://schemas.openxmlformats.org/officeDocument/2006/relationships/slideLayout" Target="../slideLayouts/slideLayout11.xml"/></Relationships>
</file>

<file path=ppt/slides/_rels/slide157.xml.rels><?xml version="1.0" encoding="UTF-8" standalone="yes"?>
<Relationships xmlns="http://schemas.openxmlformats.org/package/2006/relationships"><Relationship Id="rId2" Type="http://schemas.openxmlformats.org/officeDocument/2006/relationships/notesSlide" Target="../notesSlides/notesSlide151.xml"/><Relationship Id="rId1" Type="http://schemas.openxmlformats.org/officeDocument/2006/relationships/slideLayout" Target="../slideLayouts/slideLayout5.xml"/></Relationships>
</file>

<file path=ppt/slides/_rels/slide158.xml.rels><?xml version="1.0" encoding="UTF-8" standalone="yes"?>
<Relationships xmlns="http://schemas.openxmlformats.org/package/2006/relationships"><Relationship Id="rId2" Type="http://schemas.openxmlformats.org/officeDocument/2006/relationships/notesSlide" Target="../notesSlides/notesSlide152.xml"/><Relationship Id="rId1" Type="http://schemas.openxmlformats.org/officeDocument/2006/relationships/slideLayout" Target="../slideLayouts/slideLayout11.xml"/></Relationships>
</file>

<file path=ppt/slides/_rels/slide159.xml.rels><?xml version="1.0" encoding="UTF-8" standalone="yes"?>
<Relationships xmlns="http://schemas.openxmlformats.org/package/2006/relationships"><Relationship Id="rId2" Type="http://schemas.openxmlformats.org/officeDocument/2006/relationships/notesSlide" Target="../notesSlides/notesSlide153.xml"/><Relationship Id="rId1" Type="http://schemas.openxmlformats.org/officeDocument/2006/relationships/slideLayout" Target="../slideLayouts/slideLayout1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1.xml"/></Relationships>
</file>

<file path=ppt/slides/_rels/slide160.xml.rels><?xml version="1.0" encoding="UTF-8" standalone="yes"?>
<Relationships xmlns="http://schemas.openxmlformats.org/package/2006/relationships"><Relationship Id="rId2" Type="http://schemas.openxmlformats.org/officeDocument/2006/relationships/notesSlide" Target="../notesSlides/notesSlide154.xml"/><Relationship Id="rId1" Type="http://schemas.openxmlformats.org/officeDocument/2006/relationships/slideLayout" Target="../slideLayouts/slideLayout11.xml"/></Relationships>
</file>

<file path=ppt/slides/_rels/slide161.xml.rels><?xml version="1.0" encoding="UTF-8" standalone="yes"?>
<Relationships xmlns="http://schemas.openxmlformats.org/package/2006/relationships"><Relationship Id="rId2" Type="http://schemas.openxmlformats.org/officeDocument/2006/relationships/notesSlide" Target="../notesSlides/notesSlide155.xml"/><Relationship Id="rId1" Type="http://schemas.openxmlformats.org/officeDocument/2006/relationships/slideLayout" Target="../slideLayouts/slideLayout11.xml"/></Relationships>
</file>

<file path=ppt/slides/_rels/slide162.xml.rels><?xml version="1.0" encoding="UTF-8" standalone="yes"?>
<Relationships xmlns="http://schemas.openxmlformats.org/package/2006/relationships"><Relationship Id="rId2" Type="http://schemas.openxmlformats.org/officeDocument/2006/relationships/notesSlide" Target="../notesSlides/notesSlide156.xml"/><Relationship Id="rId1" Type="http://schemas.openxmlformats.org/officeDocument/2006/relationships/slideLayout" Target="../slideLayouts/slideLayout11.xml"/></Relationships>
</file>

<file path=ppt/slides/_rels/slide163.xml.rels><?xml version="1.0" encoding="UTF-8" standalone="yes"?>
<Relationships xmlns="http://schemas.openxmlformats.org/package/2006/relationships"><Relationship Id="rId2" Type="http://schemas.openxmlformats.org/officeDocument/2006/relationships/notesSlide" Target="../notesSlides/notesSlide157.xml"/><Relationship Id="rId1" Type="http://schemas.openxmlformats.org/officeDocument/2006/relationships/slideLayout" Target="../slideLayouts/slideLayout11.xml"/></Relationships>
</file>

<file path=ppt/slides/_rels/slide164.xml.rels><?xml version="1.0" encoding="UTF-8" standalone="yes"?>
<Relationships xmlns="http://schemas.openxmlformats.org/package/2006/relationships"><Relationship Id="rId2" Type="http://schemas.openxmlformats.org/officeDocument/2006/relationships/notesSlide" Target="../notesSlides/notesSlide158.xml"/><Relationship Id="rId1" Type="http://schemas.openxmlformats.org/officeDocument/2006/relationships/slideLayout" Target="../slideLayouts/slideLayout11.xml"/></Relationships>
</file>

<file path=ppt/slides/_rels/slide165.xml.rels><?xml version="1.0" encoding="UTF-8" standalone="yes"?>
<Relationships xmlns="http://schemas.openxmlformats.org/package/2006/relationships"><Relationship Id="rId2" Type="http://schemas.openxmlformats.org/officeDocument/2006/relationships/notesSlide" Target="../notesSlides/notesSlide159.xml"/><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1.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1.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1.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1.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1.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1.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1.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1.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1.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1.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1.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1.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1.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1.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1.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1.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1.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1.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11.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11.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11.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1.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11.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11.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11.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11.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11.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11.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11.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11.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11.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1.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11.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11.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11.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11.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11.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7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3.xml"/><Relationship Id="rId1" Type="http://schemas.openxmlformats.org/officeDocument/2006/relationships/slideLayout" Target="../slideLayouts/slideLayout11.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11.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1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1.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11.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11.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11.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11.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11.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11.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11.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11.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1.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11.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11.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11.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11.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11.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11.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11.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11.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11.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name="Slide 1&amp;si=1">
    <p:spTree>
      <p:nvGrpSpPr>
        <p:cNvPr id="1" name=""/>
        <p:cNvGrpSpPr/>
        <p:nvPr/>
      </p:nvGrpSpPr>
      <p:grpSpPr>
        <a:xfrm>
          <a:off x="0" y="0"/>
          <a:ext cx="0" cy="0"/>
          <a:chOff x="0" y="0"/>
          <a:chExt cx="0" cy="0"/>
        </a:xfrm>
      </p:grpSpPr>
    </p:spTree>
  </p:cSld>
  <p:clrMapOvr>
    <a:masterClrMapping/>
  </p:clrMapOvr>
  <p:transition>
    <p:split dir="in"/>
  </p:transition>
</p:sld>
</file>

<file path=ppt/slides/slide10.xml><?xml version="1.0" encoding="utf-8"?>
<p:sld xmlns:a="http://schemas.openxmlformats.org/drawingml/2006/main" xmlns:r="http://schemas.openxmlformats.org/officeDocument/2006/relationships" xmlns:p="http://schemas.openxmlformats.org/presentationml/2006/main">
  <p:cSld name="Slide 12&amp;si=12">
    <p:spTree>
      <p:nvGrpSpPr>
        <p:cNvPr id="1" name=""/>
        <p:cNvGrpSpPr/>
        <p:nvPr/>
      </p:nvGrpSpPr>
      <p:grpSpPr>
        <a:xfrm>
          <a:off x="0" y="0"/>
          <a:ext cx="0" cy="0"/>
          <a:chOff x="0" y="0"/>
          <a:chExt cx="0" cy="0"/>
        </a:xfrm>
      </p:grpSpPr>
      <p:graphicFrame>
        <p:nvGraphicFramePr>
          <p:cNvPr id="13" name="P_5_BD#440ee065a?colgroup=4,10,6,6&amp;vcp=1&amp;pid=254665248&amp;color=0,0,0&amp;vtp=1&amp;vaab=1&amp;bt=1&amp;bbb=1&amp;hb=1"/>
          <p:cNvGraphicFramePr>
            <a:graphicFrameLocks noGrp="1"/>
          </p:cNvGraphicFramePr>
          <p:nvPr>
            <p:extLst>
              <p:ext uri="{D42A27DB-BD31-4B8C-83A1-F6EECF244321}">
                <p14:modId xmlns:p14="http://schemas.microsoft.com/office/powerpoint/2010/main" val="451388334"/>
              </p:ext>
            </p:extLst>
          </p:nvPr>
        </p:nvGraphicFramePr>
        <p:xfrm>
          <a:off x="389460" y="1465893"/>
          <a:ext cx="11413080" cy="4434460"/>
        </p:xfrm>
        <a:graphic>
          <a:graphicData uri="http://schemas.openxmlformats.org/drawingml/2006/table">
            <a:tbl>
              <a:tblPr/>
              <a:tblGrid>
                <a:gridCol w="1944000">
                  <a:extLst>
                    <a:ext uri="{9D8B030D-6E8A-4147-A177-3AD203B41FA5}">
                      <a16:colId xmlns:a16="http://schemas.microsoft.com/office/drawing/2014/main" val="20000"/>
                    </a:ext>
                  </a:extLst>
                </a:gridCol>
                <a:gridCol w="4069080">
                  <a:extLst>
                    <a:ext uri="{9D8B030D-6E8A-4147-A177-3AD203B41FA5}">
                      <a16:colId xmlns:a16="http://schemas.microsoft.com/office/drawing/2014/main" val="20001"/>
                    </a:ext>
                  </a:extLst>
                </a:gridCol>
                <a:gridCol w="2376000">
                  <a:extLst>
                    <a:ext uri="{9D8B030D-6E8A-4147-A177-3AD203B41FA5}">
                      <a16:colId xmlns:a16="http://schemas.microsoft.com/office/drawing/2014/main" val="20002"/>
                    </a:ext>
                  </a:extLst>
                </a:gridCol>
                <a:gridCol w="3024000">
                  <a:extLst>
                    <a:ext uri="{9D8B030D-6E8A-4147-A177-3AD203B41FA5}">
                      <a16:colId xmlns:a16="http://schemas.microsoft.com/office/drawing/2014/main" val="20003"/>
                    </a:ext>
                  </a:extLst>
                </a:gridCol>
              </a:tblGrid>
              <a:tr h="539560">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篇</a:t>
                      </a:r>
                      <a:r>
                        <a:rPr lang="en-US" altLang="zh-CN" sz="2800" b="1" i="0">
                          <a:solidFill>
                            <a:srgbClr val="000000"/>
                          </a:solidFill>
                          <a:latin typeface="SimSun" pitchFamily="34" charset="0"/>
                          <a:ea typeface="SimSun" pitchFamily="34" charset="-122"/>
                          <a:cs typeface="SimSun" pitchFamily="34" charset="-120"/>
                        </a:rPr>
                        <a:t> </a:t>
                      </a:r>
                      <a:r>
                        <a:rPr lang="en-US" altLang="zh-CN" sz="2800" b="1" i="0">
                          <a:solidFill>
                            <a:srgbClr val="000000"/>
                          </a:solidFill>
                          <a:latin typeface="Times New Roman" pitchFamily="34" charset="0"/>
                          <a:ea typeface="SimSun" pitchFamily="34" charset="-122"/>
                          <a:cs typeface="Times New Roman" pitchFamily="34" charset="-120"/>
                        </a:rPr>
                        <a:t>目</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主要内容</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人物形象</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中心思想</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3894900">
                <a:tc>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五猖会</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楷体" pitchFamily="34" charset="-122"/>
                          <a:cs typeface="Times New Roman" pitchFamily="34" charset="-120"/>
                        </a:rPr>
                        <a:t>记叙了作者少年时一</a:t>
                      </a:r>
                    </a:p>
                    <a:p>
                      <a:pPr marL="0" indent="0" algn="l" latinLnBrk="1" hangingPunct="0">
                        <a:lnSpc>
                          <a:spcPts val="4400"/>
                        </a:lnSpc>
                      </a:pPr>
                      <a:r>
                        <a:rPr lang="en-US" altLang="zh-CN" sz="2800" b="0" i="0">
                          <a:solidFill>
                            <a:srgbClr val="000000"/>
                          </a:solidFill>
                          <a:latin typeface="Times New Roman" pitchFamily="34" charset="0"/>
                          <a:ea typeface="楷体" pitchFamily="34" charset="-122"/>
                          <a:cs typeface="Times New Roman" pitchFamily="34" charset="-120"/>
                        </a:rPr>
                        <a:t>次看五猖会的经历</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我</a:t>
                      </a:r>
                      <a:r>
                        <a:rPr lang="en-US" altLang="zh-CN" sz="2800" b="0" i="0">
                          <a:solidFill>
                            <a:srgbClr val="000000"/>
                          </a:solidFill>
                          <a:latin typeface="Times New Roman" pitchFamily="34" charset="0"/>
                          <a:ea typeface="SimSun" pitchFamily="34" charset="-122"/>
                          <a:cs typeface="Times New Roman" pitchFamily="34" charset="-120"/>
                        </a:rPr>
                        <a:t>”</a:t>
                      </a:r>
                    </a:p>
                    <a:p>
                      <a:pPr marL="0" indent="0" algn="l" latinLnBrk="1" hangingPunct="0">
                        <a:lnSpc>
                          <a:spcPts val="4400"/>
                        </a:lnSpc>
                      </a:pPr>
                      <a:r>
                        <a:rPr lang="en-US" altLang="zh-CN" sz="2800" b="0" i="0">
                          <a:solidFill>
                            <a:srgbClr val="000000"/>
                          </a:solidFill>
                          <a:latin typeface="Times New Roman" pitchFamily="34" charset="0"/>
                          <a:ea typeface="楷体" pitchFamily="34" charset="-122"/>
                          <a:cs typeface="Times New Roman" pitchFamily="34" charset="-120"/>
                        </a:rPr>
                        <a:t>对五猖会的精彩内容心驰</a:t>
                      </a:r>
                    </a:p>
                    <a:p>
                      <a:pPr marL="0" indent="0" algn="l" latinLnBrk="1" hangingPunct="0">
                        <a:lnSpc>
                          <a:spcPts val="4400"/>
                        </a:lnSpc>
                      </a:pPr>
                      <a:r>
                        <a:rPr lang="en-US" altLang="zh-CN" sz="2800" b="0" i="0">
                          <a:solidFill>
                            <a:srgbClr val="000000"/>
                          </a:solidFill>
                          <a:latin typeface="Times New Roman" pitchFamily="34" charset="0"/>
                          <a:ea typeface="楷体" pitchFamily="34" charset="-122"/>
                          <a:cs typeface="Times New Roman" pitchFamily="34" charset="-120"/>
                        </a:rPr>
                        <a:t>神往</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而父亲却要</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我</a:t>
                      </a: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背</a:t>
                      </a:r>
                    </a:p>
                    <a:p>
                      <a:pPr marL="0" indent="0" algn="l" latinLnBrk="1" hangingPunct="0">
                        <a:lnSpc>
                          <a:spcPts val="4400"/>
                        </a:lnSpc>
                      </a:pPr>
                      <a:r>
                        <a:rPr lang="en-US" altLang="zh-CN" sz="2800" b="0" i="0">
                          <a:solidFill>
                            <a:srgbClr val="000000"/>
                          </a:solidFill>
                          <a:latin typeface="Times New Roman" pitchFamily="34" charset="0"/>
                          <a:ea typeface="楷体" pitchFamily="34" charset="-122"/>
                          <a:cs typeface="Times New Roman" pitchFamily="34" charset="-120"/>
                        </a:rPr>
                        <a:t>出</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一字也不懂的</a:t>
                      </a: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鉴</a:t>
                      </a:r>
                    </a:p>
                    <a:p>
                      <a:pPr marL="0" indent="0" algn="l" latinLnBrk="1" hangingPunct="0">
                        <a:lnSpc>
                          <a:spcPts val="4400"/>
                        </a:lnSpc>
                      </a:pPr>
                      <a:r>
                        <a:rPr lang="en-US" altLang="zh-CN" sz="2800" b="0" i="0">
                          <a:solidFill>
                            <a:srgbClr val="000000"/>
                          </a:solidFill>
                          <a:latin typeface="Times New Roman" pitchFamily="34" charset="0"/>
                          <a:ea typeface="楷体" pitchFamily="34" charset="-122"/>
                          <a:cs typeface="Times New Roman" pitchFamily="34" charset="-120"/>
                        </a:rPr>
                        <a:t>略</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的内容</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并且</a:t>
                      </a: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背不</a:t>
                      </a:r>
                    </a:p>
                    <a:p>
                      <a:pPr marL="0" lvl="0" indent="0" algn="l" latinLnBrk="1" hangingPunct="0">
                        <a:lnSpc>
                          <a:spcPts val="4200"/>
                        </a:lnSpc>
                      </a:pPr>
                      <a:r>
                        <a:rPr lang="en-US" altLang="zh-CN" sz="2800" b="0" i="0">
                          <a:solidFill>
                            <a:srgbClr val="000000"/>
                          </a:solidFill>
                          <a:latin typeface="Times New Roman" pitchFamily="34" charset="0"/>
                          <a:ea typeface="楷体" pitchFamily="34" charset="-122"/>
                          <a:cs typeface="Times New Roman" pitchFamily="34" charset="-120"/>
                        </a:rPr>
                        <a:t>出</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就不准去看会</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楷体" pitchFamily="34" charset="-122"/>
                          <a:cs typeface="Times New Roman" pitchFamily="34" charset="-120"/>
                        </a:rPr>
                        <a:t>父亲</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严</a:t>
                      </a:r>
                      <a:endParaRPr lang="en-US" altLang="zh-CN" sz="2800" b="0" i="0" dirty="0">
                        <a:solidFill>
                          <a:srgbClr val="000000"/>
                        </a:solidFill>
                        <a:latin typeface="Times New Roman" pitchFamily="34" charset="0"/>
                        <a:ea typeface="楷体" pitchFamily="34" charset="-122"/>
                        <a:cs typeface="Times New Roman" pitchFamily="34" charset="-120"/>
                      </a:endParaRPr>
                    </a:p>
                    <a:p>
                      <a:pPr marL="0" lvl="0" indent="0" algn="l" latinLnBrk="1" hangingPunct="0">
                        <a:lnSpc>
                          <a:spcPts val="4200"/>
                        </a:lnSpc>
                      </a:pPr>
                      <a:r>
                        <a:rPr lang="en-US" altLang="zh-CN" sz="2800" b="0" i="0" dirty="0" err="1">
                          <a:solidFill>
                            <a:srgbClr val="000000"/>
                          </a:solidFill>
                          <a:latin typeface="Times New Roman" pitchFamily="34" charset="0"/>
                          <a:ea typeface="楷体" pitchFamily="34" charset="-122"/>
                          <a:cs typeface="Times New Roman" pitchFamily="34" charset="-120"/>
                        </a:rPr>
                        <a:t>厉</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慈爱</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楷体" pitchFamily="34" charset="-122"/>
                          <a:cs typeface="Times New Roman" pitchFamily="34" charset="-120"/>
                        </a:rPr>
                        <a:t>表现了家长与儿童在心理上的隔膜</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控诉和批判了封建家长和封建教育制度对儿童天性的摧残</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
        <p:nvSpPr>
          <p:cNvPr id="2" name="P_5_BD#440ee065a?colgroup=4,10,6,6&amp;vcp=1&amp;pid=254665248&amp;color=0,0,0&amp;vtp=1&amp;vaab=1&amp;bt=1&amp;bbb=1">
            <a:extLst>
              <a:ext uri="{FF2B5EF4-FFF2-40B4-BE49-F238E27FC236}">
                <a16:creationId xmlns:a16="http://schemas.microsoft.com/office/drawing/2014/main" id="{C068EEF3-AA3B-CFCF-13F1-FF6868B79669}"/>
              </a:ext>
            </a:extLst>
          </p:cNvPr>
          <p:cNvSpPr txBox="1"/>
          <p:nvPr/>
        </p:nvSpPr>
        <p:spPr>
          <a:xfrm>
            <a:off x="10903879" y="855662"/>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18" charset="0"/>
              </a:rPr>
              <a:t>续表</a:t>
            </a:r>
          </a:p>
        </p:txBody>
      </p:sp>
    </p:spTree>
  </p:cSld>
  <p:clrMapOvr>
    <a:masterClrMapping/>
  </p:clrMapOvr>
  <p:transition>
    <p:split dir="in"/>
  </p:transition>
</p:sld>
</file>

<file path=ppt/slides/slide100.xml><?xml version="1.0" encoding="utf-8"?>
<p:sld xmlns:a="http://schemas.openxmlformats.org/drawingml/2006/main" xmlns:r="http://schemas.openxmlformats.org/officeDocument/2006/relationships" xmlns:p="http://schemas.openxmlformats.org/presentationml/2006/main">
  <p:cSld name="Slide 96&amp;si=96">
    <p:spTree>
      <p:nvGrpSpPr>
        <p:cNvPr id="1" name=""/>
        <p:cNvGrpSpPr/>
        <p:nvPr/>
      </p:nvGrpSpPr>
      <p:grpSpPr>
        <a:xfrm>
          <a:off x="0" y="0"/>
          <a:ext cx="0" cy="0"/>
          <a:chOff x="0" y="0"/>
          <a:chExt cx="0" cy="0"/>
        </a:xfrm>
      </p:grpSpPr>
      <p:sp>
        <p:nvSpPr>
          <p:cNvPr id="2" name="P_5#a572f75a6?sp=1&amp;vcp=1&amp;pid=12e655408&amp;color=0,0,0&amp;mp=1&amp;vtp=1&amp;vaab=1&amp;bt=1&amp;bbb=1"/>
          <p:cNvSpPr/>
          <p:nvPr/>
        </p:nvSpPr>
        <p:spPr>
          <a:xfrm>
            <a:off x="539496" y="1135792"/>
            <a:ext cx="11109960" cy="553657"/>
          </a:xfrm>
          <a:prstGeom prst="rect">
            <a:avLst/>
          </a:prstGeom>
          <a:noFill/>
          <a:ln/>
        </p:spPr>
        <p:txBody>
          <a:bodyPr wrap="none" lIns="0" tIns="0" rIns="0" bIns="0" rtlCol="0" anchor="t"/>
          <a:lstStyle/>
          <a:p>
            <a:pPr algn="ctr" latinLnBrk="1">
              <a:lnSpc>
                <a:spcPts val="4900"/>
              </a:lnSpc>
            </a:pPr>
            <a:r>
              <a:rPr lang="en-US" altLang="zh-CN" sz="2800" b="1" i="0" dirty="0">
                <a:solidFill>
                  <a:srgbClr val="000000"/>
                </a:solidFill>
                <a:latin typeface="Times New Roman" pitchFamily="34" charset="0"/>
                <a:ea typeface="SimSun" pitchFamily="34" charset="-122"/>
                <a:cs typeface="Times New Roman" pitchFamily="34" charset="-120"/>
              </a:rPr>
              <a:t>《艾青诗选》主要篇目诗句节选</a:t>
            </a:r>
            <a:endParaRPr lang="en-US" altLang="zh-CN" sz="2800" dirty="0"/>
          </a:p>
        </p:txBody>
      </p:sp>
      <p:graphicFrame>
        <p:nvGraphicFramePr>
          <p:cNvPr id="97" name="P_5_BD#a572f75a6?colgroup=4,25&amp;vcp=1&amp;pid=12e655408&amp;color=0,0,0&amp;mp=1&amp;vtp=1&amp;vaab=1&amp;bbb=1&amp;hb=1"/>
          <p:cNvGraphicFramePr>
            <a:graphicFrameLocks noGrp="1"/>
          </p:cNvGraphicFramePr>
          <p:nvPr>
            <p:extLst>
              <p:ext uri="{D42A27DB-BD31-4B8C-83A1-F6EECF244321}">
                <p14:modId xmlns:p14="http://schemas.microsoft.com/office/powerpoint/2010/main" val="220906233"/>
              </p:ext>
            </p:extLst>
          </p:nvPr>
        </p:nvGraphicFramePr>
        <p:xfrm>
          <a:off x="539496" y="1817401"/>
          <a:ext cx="11091672" cy="3891472"/>
        </p:xfrm>
        <a:graphic>
          <a:graphicData uri="http://schemas.openxmlformats.org/drawingml/2006/table">
            <a:tbl>
              <a:tblPr/>
              <a:tblGrid>
                <a:gridCol w="1764792">
                  <a:extLst>
                    <a:ext uri="{9D8B030D-6E8A-4147-A177-3AD203B41FA5}">
                      <a16:colId xmlns:a16="http://schemas.microsoft.com/office/drawing/2014/main" val="20000"/>
                    </a:ext>
                  </a:extLst>
                </a:gridCol>
                <a:gridCol w="9326880">
                  <a:extLst>
                    <a:ext uri="{9D8B030D-6E8A-4147-A177-3AD203B41FA5}">
                      <a16:colId xmlns:a16="http://schemas.microsoft.com/office/drawing/2014/main" val="20001"/>
                    </a:ext>
                  </a:extLst>
                </a:gridCol>
              </a:tblGrid>
              <a:tr h="539560">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篇</a:t>
                      </a:r>
                      <a:r>
                        <a:rPr lang="en-US" altLang="zh-CN" sz="2800" b="1" i="0">
                          <a:solidFill>
                            <a:srgbClr val="000000"/>
                          </a:solidFill>
                          <a:latin typeface="SimSun" pitchFamily="34" charset="0"/>
                          <a:ea typeface="SimSun" pitchFamily="34" charset="-122"/>
                          <a:cs typeface="SimSun" pitchFamily="34" charset="-120"/>
                        </a:rPr>
                        <a:t> </a:t>
                      </a:r>
                      <a:r>
                        <a:rPr lang="en-US" altLang="zh-CN" sz="2800" b="1" i="0">
                          <a:solidFill>
                            <a:srgbClr val="000000"/>
                          </a:solidFill>
                          <a:latin typeface="Times New Roman" pitchFamily="34" charset="0"/>
                          <a:ea typeface="SimSun" pitchFamily="34" charset="-122"/>
                          <a:cs typeface="Times New Roman" pitchFamily="34" charset="-120"/>
                        </a:rPr>
                        <a:t>目</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诗句节选</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1675956">
                <a:tc>
                  <a:txBody>
                    <a:bodyPr/>
                    <a:lstStyle/>
                    <a:p>
                      <a:pPr marL="0" indent="0" algn="ctr"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大堰</a:t>
                      </a:r>
                    </a:p>
                    <a:p>
                      <a:pPr marL="0" indent="0" algn="ctr" latinLnBrk="1" hangingPunct="0">
                        <a:lnSpc>
                          <a:spcPts val="4400"/>
                        </a:lnSpc>
                      </a:pPr>
                      <a:r>
                        <a:rPr lang="en-US" altLang="zh-CN" sz="2800" b="0" i="0">
                          <a:solidFill>
                            <a:srgbClr val="000000"/>
                          </a:solidFill>
                          <a:latin typeface="Times New Roman" pitchFamily="34" charset="0"/>
                          <a:ea typeface="楷体" pitchFamily="34" charset="-122"/>
                          <a:cs typeface="Times New Roman" pitchFamily="34" charset="-120"/>
                        </a:rPr>
                        <a:t>河</a:t>
                      </a: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我</a:t>
                      </a:r>
                    </a:p>
                    <a:p>
                      <a:pPr marL="0" lvl="0" indent="0" algn="ctr" latinLnBrk="1" hangingPunct="0">
                        <a:lnSpc>
                          <a:spcPts val="4200"/>
                        </a:lnSpc>
                      </a:pPr>
                      <a:r>
                        <a:rPr lang="en-US" altLang="zh-CN" sz="2800" b="0" i="0">
                          <a:solidFill>
                            <a:srgbClr val="000000"/>
                          </a:solidFill>
                          <a:latin typeface="Times New Roman" pitchFamily="34" charset="0"/>
                          <a:ea typeface="楷体" pitchFamily="34" charset="-122"/>
                          <a:cs typeface="Times New Roman" pitchFamily="34" charset="-120"/>
                        </a:rPr>
                        <a:t>的保姆</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楷体" pitchFamily="34" charset="-122"/>
                          <a:cs typeface="Times New Roman" pitchFamily="34" charset="-120"/>
                        </a:rPr>
                        <a:t>大堰河以养育我而养育她的家</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而我</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是吃了你的奶</a:t>
                      </a:r>
                    </a:p>
                    <a:p>
                      <a:pPr marL="0" lvl="0" indent="0" algn="l" latinLnBrk="1" hangingPunct="0">
                        <a:lnSpc>
                          <a:spcPts val="4200"/>
                        </a:lnSpc>
                      </a:pPr>
                      <a:r>
                        <a:rPr lang="en-US" altLang="zh-CN" sz="2800" b="0" i="0">
                          <a:solidFill>
                            <a:srgbClr val="000000"/>
                          </a:solidFill>
                          <a:latin typeface="Times New Roman" pitchFamily="34" charset="0"/>
                          <a:ea typeface="楷体" pitchFamily="34" charset="-122"/>
                          <a:cs typeface="Times New Roman" pitchFamily="34" charset="-120"/>
                        </a:rPr>
                        <a:t>而被养育了的</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大堰河啊</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我的保姆</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1675956">
                <a:tc>
                  <a:txBody>
                    <a:bodyPr/>
                    <a:lstStyle/>
                    <a:p>
                      <a:pPr marL="0" indent="0" algn="ctr"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雪落在</a:t>
                      </a:r>
                    </a:p>
                    <a:p>
                      <a:pPr marL="0" indent="0" algn="ctr" latinLnBrk="1" hangingPunct="0">
                        <a:lnSpc>
                          <a:spcPts val="4400"/>
                        </a:lnSpc>
                      </a:pPr>
                      <a:r>
                        <a:rPr lang="en-US" altLang="zh-CN" sz="2800" b="0" i="0">
                          <a:solidFill>
                            <a:srgbClr val="000000"/>
                          </a:solidFill>
                          <a:latin typeface="Times New Roman" pitchFamily="34" charset="0"/>
                          <a:ea typeface="楷体" pitchFamily="34" charset="-122"/>
                          <a:cs typeface="Times New Roman" pitchFamily="34" charset="-120"/>
                        </a:rPr>
                        <a:t>中国的土</a:t>
                      </a:r>
                    </a:p>
                    <a:p>
                      <a:pPr marL="0" lvl="0" indent="0" algn="ctr" latinLnBrk="1" hangingPunct="0">
                        <a:lnSpc>
                          <a:spcPts val="4200"/>
                        </a:lnSpc>
                      </a:pPr>
                      <a:r>
                        <a:rPr lang="en-US" altLang="zh-CN" sz="2800" b="0" i="0">
                          <a:solidFill>
                            <a:srgbClr val="000000"/>
                          </a:solidFill>
                          <a:latin typeface="Times New Roman" pitchFamily="34" charset="0"/>
                          <a:ea typeface="楷体" pitchFamily="34" charset="-122"/>
                          <a:cs typeface="Times New Roman" pitchFamily="34" charset="-120"/>
                        </a:rPr>
                        <a:t>地上</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楷体" pitchFamily="34" charset="-122"/>
                          <a:cs typeface="Times New Roman" pitchFamily="34" charset="-120"/>
                        </a:rPr>
                        <a:t>雪落在中国的土地上</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寒冷在封锁着中国呀</a:t>
                      </a:r>
                      <a:r>
                        <a:rPr lang="en-US" altLang="zh-CN" sz="2800" b="0" i="0">
                          <a:solidFill>
                            <a:srgbClr val="000000"/>
                          </a:solidFill>
                          <a:latin typeface="SimSun" panose="02010600030101010101" pitchFamily="2" charset="-122"/>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中国</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我的在没有灯光的晚上</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所写的无力的诗句</a:t>
                      </a: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能给你些许的</a:t>
                      </a:r>
                    </a:p>
                    <a:p>
                      <a:pPr marL="0" lvl="0" indent="0" algn="l" latinLnBrk="1" hangingPunct="0">
                        <a:lnSpc>
                          <a:spcPts val="4200"/>
                        </a:lnSpc>
                      </a:pPr>
                      <a:r>
                        <a:rPr lang="en-US" altLang="zh-CN" sz="2800" b="0" i="0">
                          <a:solidFill>
                            <a:srgbClr val="000000"/>
                          </a:solidFill>
                          <a:latin typeface="Times New Roman" pitchFamily="34" charset="0"/>
                          <a:ea typeface="楷体" pitchFamily="34" charset="-122"/>
                          <a:cs typeface="Times New Roman" pitchFamily="34" charset="-120"/>
                        </a:rPr>
                        <a:t>温暖么</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Tree>
  </p:cSld>
  <p:clrMapOvr>
    <a:masterClrMapping/>
  </p:clrMapOvr>
  <p:transition>
    <p:split dir="in"/>
  </p:transition>
</p:sld>
</file>

<file path=ppt/slides/slide101.xml><?xml version="1.0" encoding="utf-8"?>
<p:sld xmlns:a="http://schemas.openxmlformats.org/drawingml/2006/main" xmlns:r="http://schemas.openxmlformats.org/officeDocument/2006/relationships" xmlns:p="http://schemas.openxmlformats.org/presentationml/2006/main">
  <p:cSld name="Slide 97&amp;si=97">
    <p:spTree>
      <p:nvGrpSpPr>
        <p:cNvPr id="1" name=""/>
        <p:cNvGrpSpPr/>
        <p:nvPr/>
      </p:nvGrpSpPr>
      <p:grpSpPr>
        <a:xfrm>
          <a:off x="0" y="0"/>
          <a:ext cx="0" cy="0"/>
          <a:chOff x="0" y="0"/>
          <a:chExt cx="0" cy="0"/>
        </a:xfrm>
      </p:grpSpPr>
      <p:graphicFrame>
        <p:nvGraphicFramePr>
          <p:cNvPr id="98" name="P_5_BD#a572f75a6?colgroup=4,25&amp;vcp=1&amp;pid=12e655408&amp;color=0,0,0&amp;mp=1&amp;vtp=1&amp;vaab=1&amp;bt=1&amp;bbb=1&amp;hb=1"/>
          <p:cNvGraphicFramePr>
            <a:graphicFrameLocks noGrp="1"/>
          </p:cNvGraphicFramePr>
          <p:nvPr>
            <p:extLst>
              <p:ext uri="{D42A27DB-BD31-4B8C-83A1-F6EECF244321}">
                <p14:modId xmlns:p14="http://schemas.microsoft.com/office/powerpoint/2010/main" val="530982535"/>
              </p:ext>
            </p:extLst>
          </p:nvPr>
        </p:nvGraphicFramePr>
        <p:xfrm>
          <a:off x="539496" y="1161839"/>
          <a:ext cx="11091672" cy="5100703"/>
        </p:xfrm>
        <a:graphic>
          <a:graphicData uri="http://schemas.openxmlformats.org/drawingml/2006/table">
            <a:tbl>
              <a:tblPr/>
              <a:tblGrid>
                <a:gridCol w="1764792">
                  <a:extLst>
                    <a:ext uri="{9D8B030D-6E8A-4147-A177-3AD203B41FA5}">
                      <a16:colId xmlns:a16="http://schemas.microsoft.com/office/drawing/2014/main" val="20000"/>
                    </a:ext>
                  </a:extLst>
                </a:gridCol>
                <a:gridCol w="9326880">
                  <a:extLst>
                    <a:ext uri="{9D8B030D-6E8A-4147-A177-3AD203B41FA5}">
                      <a16:colId xmlns:a16="http://schemas.microsoft.com/office/drawing/2014/main" val="20001"/>
                    </a:ext>
                  </a:extLst>
                </a:gridCol>
              </a:tblGrid>
              <a:tr h="149727">
                <a:tc>
                  <a:txBody>
                    <a:bodyPr/>
                    <a:lstStyle/>
                    <a:p>
                      <a:pPr algn="ctr" latinLnBrk="1" hangingPunct="0">
                        <a:lnSpc>
                          <a:spcPts val="4000"/>
                        </a:lnSpc>
                      </a:pPr>
                      <a:r>
                        <a:rPr lang="en-US" altLang="zh-CN" sz="2800" b="1" i="0">
                          <a:solidFill>
                            <a:srgbClr val="000000"/>
                          </a:solidFill>
                          <a:latin typeface="Times New Roman" pitchFamily="34" charset="0"/>
                          <a:ea typeface="SimSun" pitchFamily="34" charset="-122"/>
                          <a:cs typeface="Times New Roman" pitchFamily="34" charset="-120"/>
                        </a:rPr>
                        <a:t>篇</a:t>
                      </a:r>
                      <a:r>
                        <a:rPr lang="en-US" altLang="zh-CN" sz="2800" b="1" i="0">
                          <a:solidFill>
                            <a:srgbClr val="000000"/>
                          </a:solidFill>
                          <a:latin typeface="SimSun" pitchFamily="34" charset="0"/>
                          <a:ea typeface="SimSun" pitchFamily="34" charset="-122"/>
                          <a:cs typeface="SimSun" pitchFamily="34" charset="-120"/>
                        </a:rPr>
                        <a:t> </a:t>
                      </a:r>
                      <a:r>
                        <a:rPr lang="en-US" altLang="zh-CN" sz="2800" b="1" i="0">
                          <a:solidFill>
                            <a:srgbClr val="000000"/>
                          </a:solidFill>
                          <a:latin typeface="Times New Roman" pitchFamily="34" charset="0"/>
                          <a:ea typeface="SimSun" pitchFamily="34" charset="-122"/>
                          <a:cs typeface="Times New Roman" pitchFamily="34" charset="-120"/>
                        </a:rPr>
                        <a:t>目</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000"/>
                        </a:lnSpc>
                      </a:pPr>
                      <a:r>
                        <a:rPr lang="en-US" altLang="zh-CN" sz="2800" b="1" i="0">
                          <a:solidFill>
                            <a:srgbClr val="000000"/>
                          </a:solidFill>
                          <a:latin typeface="Times New Roman" pitchFamily="34" charset="0"/>
                          <a:ea typeface="SimSun" pitchFamily="34" charset="-122"/>
                          <a:cs typeface="Times New Roman" pitchFamily="34" charset="-120"/>
                        </a:rPr>
                        <a:t>诗句节选</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614220">
                <a:tc>
                  <a:txBody>
                    <a:bodyPr/>
                    <a:lstStyle/>
                    <a:p>
                      <a:pPr marL="0" indent="0" algn="ctr"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黎明的</a:t>
                      </a:r>
                    </a:p>
                    <a:p>
                      <a:pPr marL="0" lvl="0" indent="0" algn="ctr" latinLnBrk="1" hangingPunct="0">
                        <a:lnSpc>
                          <a:spcPts val="4100"/>
                        </a:lnSpc>
                      </a:pPr>
                      <a:r>
                        <a:rPr lang="en-US" altLang="zh-CN" sz="2800" b="0" i="0">
                          <a:solidFill>
                            <a:srgbClr val="000000"/>
                          </a:solidFill>
                          <a:latin typeface="Times New Roman" pitchFamily="34" charset="0"/>
                          <a:ea typeface="楷体" pitchFamily="34" charset="-122"/>
                          <a:cs typeface="Times New Roman" pitchFamily="34" charset="-120"/>
                        </a:rPr>
                        <a:t>通知</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2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楷体" pitchFamily="34" charset="-122"/>
                          <a:cs typeface="Times New Roman" pitchFamily="34" charset="-120"/>
                        </a:rPr>
                        <a:t>为了我的祈愿</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诗人啊</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你起来吧</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而且请你告诉他们</a:t>
                      </a:r>
                      <a:r>
                        <a:rPr lang="en-US" altLang="zh-CN" sz="2800" b="0" i="0">
                          <a:solidFill>
                            <a:srgbClr val="000000"/>
                          </a:solidFill>
                          <a:latin typeface="Times New Roman" pitchFamily="34" charset="0"/>
                          <a:ea typeface="SimSun" pitchFamily="34" charset="-122"/>
                          <a:cs typeface="Times New Roman" pitchFamily="34" charset="-120"/>
                        </a:rPr>
                        <a:t>/</a:t>
                      </a:r>
                    </a:p>
                    <a:p>
                      <a:pPr marL="0" indent="0" algn="l" latinLnBrk="1" hangingPunct="0">
                        <a:lnSpc>
                          <a:spcPts val="4200"/>
                        </a:lnSpc>
                      </a:pPr>
                      <a:r>
                        <a:rPr lang="en-US" altLang="zh-CN" sz="2800" b="0" i="0">
                          <a:solidFill>
                            <a:srgbClr val="000000"/>
                          </a:solidFill>
                          <a:latin typeface="Times New Roman" pitchFamily="34" charset="0"/>
                          <a:ea typeface="楷体" pitchFamily="34" charset="-122"/>
                          <a:cs typeface="Times New Roman" pitchFamily="34" charset="-120"/>
                        </a:rPr>
                        <a:t>说他们所等待的已经要来</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说我已踏着露水而来</a:t>
                      </a: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已借着最后</a:t>
                      </a:r>
                    </a:p>
                    <a:p>
                      <a:pPr marL="0" indent="0" algn="l" latinLnBrk="1" hangingPunct="0">
                        <a:lnSpc>
                          <a:spcPts val="4200"/>
                        </a:lnSpc>
                      </a:pPr>
                      <a:r>
                        <a:rPr lang="en-US" altLang="zh-CN" sz="2800" b="0" i="0">
                          <a:solidFill>
                            <a:srgbClr val="000000"/>
                          </a:solidFill>
                          <a:latin typeface="Times New Roman" pitchFamily="34" charset="0"/>
                          <a:ea typeface="楷体" pitchFamily="34" charset="-122"/>
                          <a:cs typeface="Times New Roman" pitchFamily="34" charset="-120"/>
                        </a:rPr>
                        <a:t>一颗星的照引而来</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我从东方来</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从汹涌着波涛的海上来</a:t>
                      </a: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我</a:t>
                      </a:r>
                    </a:p>
                    <a:p>
                      <a:pPr marL="0" lvl="0" indent="0" algn="l" latinLnBrk="1" hangingPunct="0">
                        <a:lnSpc>
                          <a:spcPts val="4100"/>
                        </a:lnSpc>
                      </a:pPr>
                      <a:r>
                        <a:rPr lang="en-US" altLang="zh-CN" sz="2800" b="0" i="0">
                          <a:solidFill>
                            <a:srgbClr val="000000"/>
                          </a:solidFill>
                          <a:latin typeface="Times New Roman" pitchFamily="34" charset="0"/>
                          <a:ea typeface="楷体" pitchFamily="34" charset="-122"/>
                          <a:cs typeface="Times New Roman" pitchFamily="34" charset="-120"/>
                        </a:rPr>
                        <a:t>将带光明给世界</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又将带温暖给人类</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461971">
                <a:tc>
                  <a:txBody>
                    <a:bodyPr/>
                    <a:lstStyle/>
                    <a:p>
                      <a:pPr marL="0" indent="0" algn="ctr"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复活的</a:t>
                      </a:r>
                    </a:p>
                    <a:p>
                      <a:pPr marL="0" lvl="0" indent="0" algn="ctr" latinLnBrk="1" hangingPunct="0">
                        <a:lnSpc>
                          <a:spcPts val="4100"/>
                        </a:lnSpc>
                      </a:pPr>
                      <a:r>
                        <a:rPr lang="en-US" altLang="zh-CN" sz="2800" b="0" i="0">
                          <a:solidFill>
                            <a:srgbClr val="000000"/>
                          </a:solidFill>
                          <a:latin typeface="Times New Roman" pitchFamily="34" charset="0"/>
                          <a:ea typeface="楷体" pitchFamily="34" charset="-122"/>
                          <a:cs typeface="Times New Roman" pitchFamily="34" charset="-120"/>
                        </a:rPr>
                        <a:t>土地</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2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楷体" pitchFamily="34" charset="-122"/>
                          <a:cs typeface="Times New Roman" pitchFamily="34" charset="-120"/>
                        </a:rPr>
                        <a:t>你</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悲哀的诗人呀</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也应该拂去往日的忧郁</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让希</a:t>
                      </a:r>
                      <a:endParaRPr lang="en-US" altLang="zh-CN" sz="2800" b="0" i="0" dirty="0">
                        <a:solidFill>
                          <a:srgbClr val="000000"/>
                        </a:solidFill>
                        <a:latin typeface="Times New Roman" pitchFamily="34" charset="0"/>
                        <a:ea typeface="楷体" pitchFamily="34" charset="-122"/>
                        <a:cs typeface="Times New Roman" pitchFamily="34" charset="-120"/>
                      </a:endParaRPr>
                    </a:p>
                    <a:p>
                      <a:pPr marL="0" indent="0" algn="l" latinLnBrk="1" hangingPunct="0">
                        <a:lnSpc>
                          <a:spcPts val="4200"/>
                        </a:lnSpc>
                      </a:pPr>
                      <a:r>
                        <a:rPr lang="en-US" altLang="zh-CN" sz="2800" b="0" i="0" dirty="0" err="1">
                          <a:solidFill>
                            <a:srgbClr val="000000"/>
                          </a:solidFill>
                          <a:latin typeface="Times New Roman" pitchFamily="34" charset="0"/>
                          <a:ea typeface="楷体" pitchFamily="34" charset="-122"/>
                          <a:cs typeface="Times New Roman" pitchFamily="34" charset="-120"/>
                        </a:rPr>
                        <a:t>望苏醒在你自己的</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久久负伤着的心里</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因为</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我们的曾经</a:t>
                      </a:r>
                      <a:endParaRPr lang="en-US" altLang="zh-CN" sz="2800" b="0" i="0" dirty="0">
                        <a:solidFill>
                          <a:srgbClr val="000000"/>
                        </a:solidFill>
                        <a:latin typeface="Times New Roman" pitchFamily="34" charset="0"/>
                        <a:ea typeface="楷体" pitchFamily="34" charset="-122"/>
                        <a:cs typeface="Times New Roman" pitchFamily="34" charset="-120"/>
                      </a:endParaRPr>
                    </a:p>
                    <a:p>
                      <a:pPr marL="0" lvl="0" indent="0" algn="l" latinLnBrk="1" hangingPunct="0">
                        <a:lnSpc>
                          <a:spcPts val="4100"/>
                        </a:lnSpc>
                      </a:pPr>
                      <a:r>
                        <a:rPr lang="en-US" altLang="zh-CN" sz="2800" b="0" i="0" dirty="0" err="1">
                          <a:solidFill>
                            <a:srgbClr val="000000"/>
                          </a:solidFill>
                          <a:latin typeface="Times New Roman" pitchFamily="34" charset="0"/>
                          <a:ea typeface="楷体" pitchFamily="34" charset="-122"/>
                          <a:cs typeface="Times New Roman" pitchFamily="34" charset="-120"/>
                        </a:rPr>
                        <a:t>死了的大地</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在明朗的天空下</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已复活了</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309723">
                <a:tc>
                  <a:txBody>
                    <a:bodyPr/>
                    <a:lstStyle/>
                    <a:p>
                      <a:pPr marL="0" indent="0" algn="ctr"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光的赞</a:t>
                      </a:r>
                    </a:p>
                    <a:p>
                      <a:pPr marL="0" lvl="0" indent="0" algn="ctr" latinLnBrk="1" hangingPunct="0">
                        <a:lnSpc>
                          <a:spcPts val="4100"/>
                        </a:lnSpc>
                      </a:pPr>
                      <a:r>
                        <a:rPr lang="en-US" altLang="zh-CN" sz="2800" b="0" i="0">
                          <a:solidFill>
                            <a:srgbClr val="000000"/>
                          </a:solidFill>
                          <a:latin typeface="Times New Roman" pitchFamily="34" charset="0"/>
                          <a:ea typeface="楷体" pitchFamily="34" charset="-122"/>
                          <a:cs typeface="Times New Roman" pitchFamily="34" charset="-120"/>
                        </a:rPr>
                        <a:t>歌</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2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楷体" pitchFamily="34" charset="-122"/>
                          <a:cs typeface="Times New Roman" pitchFamily="34" charset="-120"/>
                        </a:rPr>
                        <a:t>诞生于撞击和摩擦</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来源于燃烧和消亡的过程</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来源于</a:t>
                      </a:r>
                      <a:endParaRPr lang="en-US" altLang="zh-CN" sz="2800" b="0" i="0" dirty="0">
                        <a:solidFill>
                          <a:srgbClr val="000000"/>
                        </a:solidFill>
                        <a:latin typeface="Times New Roman" pitchFamily="34" charset="0"/>
                        <a:ea typeface="楷体" pitchFamily="34" charset="-122"/>
                        <a:cs typeface="Times New Roman" pitchFamily="34" charset="-120"/>
                      </a:endParaRPr>
                    </a:p>
                    <a:p>
                      <a:pPr marL="0" lvl="0" indent="0" algn="l" latinLnBrk="1" hangingPunct="0">
                        <a:lnSpc>
                          <a:spcPts val="4100"/>
                        </a:lnSpc>
                      </a:pPr>
                      <a:r>
                        <a:rPr lang="en-US" altLang="zh-CN" sz="2800" b="0" i="0" dirty="0" err="1">
                          <a:solidFill>
                            <a:srgbClr val="000000"/>
                          </a:solidFill>
                          <a:latin typeface="Times New Roman" pitchFamily="34" charset="0"/>
                          <a:ea typeface="楷体" pitchFamily="34" charset="-122"/>
                          <a:cs typeface="Times New Roman" pitchFamily="34" charset="-120"/>
                        </a:rPr>
                        <a:t>火</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来源于电</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来源于永远燃烧的太阳</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sp>
        <p:nvSpPr>
          <p:cNvPr id="2" name="P_5_BD#a572f75a6?colgroup=4,25&amp;vcp=1&amp;pid=12e655408&amp;color=0,0,0&amp;mp=1&amp;vtp=1&amp;vaab=1&amp;bt=1&amp;bbb=1">
            <a:extLst>
              <a:ext uri="{FF2B5EF4-FFF2-40B4-BE49-F238E27FC236}">
                <a16:creationId xmlns:a16="http://schemas.microsoft.com/office/drawing/2014/main" id="{D6B0F2B9-ACCF-A38C-AD48-C899CAD97B20}"/>
              </a:ext>
            </a:extLst>
          </p:cNvPr>
          <p:cNvSpPr txBox="1"/>
          <p:nvPr/>
        </p:nvSpPr>
        <p:spPr>
          <a:xfrm>
            <a:off x="10913023" y="554400"/>
            <a:ext cx="718145" cy="487698"/>
          </a:xfrm>
          <a:prstGeom prst="rect">
            <a:avLst/>
          </a:prstGeom>
          <a:noFill/>
        </p:spPr>
        <p:txBody>
          <a:bodyPr vert="horz" wrap="none" lIns="0" tIns="0" rIns="0" bIns="0" rtlCol="0">
            <a:spAutoFit/>
          </a:bodyPr>
          <a:lstStyle/>
          <a:p>
            <a:pPr algn="r">
              <a:lnSpc>
                <a:spcPts val="4000"/>
              </a:lnSpc>
            </a:pPr>
            <a:r>
              <a:rPr lang="zh-CN" altLang="en-US" sz="2800">
                <a:latin typeface="Times New Roman" panose="02020603050405020304" pitchFamily="18" charset="0"/>
              </a:rPr>
              <a:t>续表</a:t>
            </a:r>
          </a:p>
        </p:txBody>
      </p:sp>
    </p:spTree>
  </p:cSld>
  <p:clrMapOvr>
    <a:masterClrMapping/>
  </p:clrMapOvr>
  <p:transition>
    <p:split dir="in"/>
  </p:transition>
</p:sld>
</file>

<file path=ppt/slides/slide102.xml><?xml version="1.0" encoding="utf-8"?>
<p:sld xmlns:a="http://schemas.openxmlformats.org/drawingml/2006/main" xmlns:r="http://schemas.openxmlformats.org/officeDocument/2006/relationships" xmlns:p="http://schemas.openxmlformats.org/presentationml/2006/main">
  <p:cSld name="Slide 98&amp;si=98">
    <p:spTree>
      <p:nvGrpSpPr>
        <p:cNvPr id="1" name=""/>
        <p:cNvGrpSpPr/>
        <p:nvPr/>
      </p:nvGrpSpPr>
      <p:grpSpPr>
        <a:xfrm>
          <a:off x="0" y="0"/>
          <a:ext cx="0" cy="0"/>
          <a:chOff x="0" y="0"/>
          <a:chExt cx="0" cy="0"/>
        </a:xfrm>
      </p:grpSpPr>
      <p:sp>
        <p:nvSpPr>
          <p:cNvPr id="2" name="P_5#a572f75a6?sp=1&amp;vcp=1&amp;pid=12e655408&amp;color=0,0,0&amp;vtp=1&amp;vaab=1&amp;bt=1&amp;bbb=1&amp;hb=1"/>
          <p:cNvSpPr/>
          <p:nvPr/>
        </p:nvSpPr>
        <p:spPr>
          <a:xfrm>
            <a:off x="539496" y="1218914"/>
            <a:ext cx="11109960" cy="44398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1" i="0" dirty="0">
                <a:solidFill>
                  <a:srgbClr val="000000"/>
                </a:solidFill>
                <a:latin typeface="Times New Roman" pitchFamily="34" charset="0"/>
                <a:ea typeface="SimSun" pitchFamily="34" charset="-122"/>
                <a:cs typeface="Times New Roman" pitchFamily="34" charset="-120"/>
              </a:rPr>
              <a:t>2.《水浒传》——（元末明初）施耐庵</a:t>
            </a:r>
            <a:endParaRPr lang="en-US" altLang="zh-CN" sz="2800" dirty="0"/>
          </a:p>
          <a:p>
            <a:pPr latinLnBrk="1">
              <a:lnSpc>
                <a:spcPts val="5100"/>
              </a:lnSpc>
            </a:pPr>
            <a:r>
              <a:rPr lang="en-US" altLang="zh-CN" sz="2800" b="1" i="0">
                <a:solidFill>
                  <a:srgbClr val="000000"/>
                </a:solidFill>
                <a:latin typeface="SimSun" panose="02010600030101010101" pitchFamily="2" charset="-122"/>
                <a:ea typeface="SimSun" pitchFamily="34" charset="-122"/>
                <a:cs typeface="Times New Roman" pitchFamily="34" charset="-120"/>
              </a:rPr>
              <a:t>    </a:t>
            </a:r>
            <a:r>
              <a:rPr lang="en-US" altLang="zh-CN" sz="2800" b="1" i="0">
                <a:solidFill>
                  <a:srgbClr val="000000"/>
                </a:solidFill>
                <a:latin typeface="Times New Roman" pitchFamily="34" charset="0"/>
                <a:ea typeface="SimSun" pitchFamily="34" charset="-122"/>
                <a:cs typeface="Times New Roman" pitchFamily="34" charset="-120"/>
              </a:rPr>
              <a:t>简介</a:t>
            </a:r>
            <a:r>
              <a:rPr lang="en-US" altLang="zh-CN" sz="2800" b="1"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《水浒传</a:t>
            </a:r>
            <a:r>
              <a:rPr lang="en-US" altLang="zh-CN" sz="2800" b="0" i="0">
                <a:solidFill>
                  <a:srgbClr val="000000"/>
                </a:solidFill>
                <a:latin typeface="Times New Roman" pitchFamily="34" charset="0"/>
                <a:ea typeface="SimSun" pitchFamily="34" charset="-122"/>
                <a:cs typeface="Times New Roman" pitchFamily="34" charset="-120"/>
              </a:rPr>
              <a:t>》是中国历史上第一部用古代白话写成的歌颂农</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民起义的长篇章回体小说</a:t>
            </a:r>
            <a:r>
              <a:rPr lang="en-US" altLang="zh-CN" sz="2800" b="0" i="0" dirty="0">
                <a:solidFill>
                  <a:srgbClr val="000000"/>
                </a:solidFill>
                <a:latin typeface="Times New Roman" pitchFamily="34" charset="0"/>
                <a:ea typeface="SimSun" pitchFamily="34" charset="-122"/>
                <a:cs typeface="Times New Roman" pitchFamily="34" charset="-120"/>
              </a:rPr>
              <a:t>。全书以北宋末年的宋江起义为主要题材</a:t>
            </a:r>
            <a:r>
              <a:rPr lang="en-US" altLang="zh-CN" sz="2800" b="0" i="0">
                <a:solidFill>
                  <a:srgbClr val="000000"/>
                </a:solidFill>
                <a:latin typeface="Times New Roman" pitchFamily="34" charset="0"/>
                <a:ea typeface="SimSun" pitchFamily="34" charset="-122"/>
                <a:cs typeface="Times New Roman" pitchFamily="34" charset="-120"/>
              </a:rPr>
              <a:t>，通</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过一系列梁山英雄反抗压迫</a:t>
            </a:r>
            <a:r>
              <a:rPr lang="en-US" altLang="zh-CN" sz="2800" b="0" i="0" dirty="0">
                <a:solidFill>
                  <a:srgbClr val="000000"/>
                </a:solidFill>
                <a:latin typeface="Times New Roman" pitchFamily="34" charset="0"/>
                <a:ea typeface="SimSun" pitchFamily="34" charset="-122"/>
                <a:cs typeface="Times New Roman" pitchFamily="34" charset="-120"/>
              </a:rPr>
              <a:t>、英勇斗争的生动故事</a:t>
            </a:r>
            <a:r>
              <a:rPr lang="en-US" altLang="zh-CN" sz="2800" b="0" i="0">
                <a:solidFill>
                  <a:srgbClr val="000000"/>
                </a:solidFill>
                <a:latin typeface="Times New Roman" pitchFamily="34" charset="0"/>
                <a:ea typeface="SimSun" pitchFamily="34" charset="-122"/>
                <a:cs typeface="Times New Roman" pitchFamily="34" charset="-120"/>
              </a:rPr>
              <a:t>，暴露了北宋末年统</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治阶级的腐朽和残暴</a:t>
            </a:r>
            <a:r>
              <a:rPr lang="en-US" altLang="zh-CN" sz="2800" b="0" i="0" dirty="0">
                <a:solidFill>
                  <a:srgbClr val="000000"/>
                </a:solidFill>
                <a:latin typeface="Times New Roman" pitchFamily="34" charset="0"/>
                <a:ea typeface="SimSun" pitchFamily="34" charset="-122"/>
                <a:cs typeface="Times New Roman" pitchFamily="34" charset="-120"/>
              </a:rPr>
              <a:t>，揭露了当时尖锐对立的社会矛盾和“官逼民反</a:t>
            </a:r>
            <a:r>
              <a:rPr lang="en-US" altLang="zh-CN" sz="2800" b="0" i="0">
                <a:solidFill>
                  <a:srgbClr val="000000"/>
                </a:solidFill>
                <a:latin typeface="Times New Roman" pitchFamily="34" charset="0"/>
                <a:ea typeface="SimSun" pitchFamily="34" charset="-122"/>
                <a:cs typeface="Times New Roman" pitchFamily="34" charset="-120"/>
              </a:rPr>
              <a:t>”的</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残酷现实</a:t>
            </a:r>
            <a:r>
              <a:rPr lang="en-US" altLang="zh-CN" sz="2800" b="0" i="0" dirty="0">
                <a:solidFill>
                  <a:srgbClr val="000000"/>
                </a:solidFill>
                <a:latin typeface="Times New Roman" pitchFamily="34" charset="0"/>
                <a:ea typeface="SimSun" pitchFamily="34" charset="-122"/>
                <a:cs typeface="Times New Roman" pitchFamily="34" charset="-120"/>
              </a:rPr>
              <a:t>。按120回本计，前70回主要讲述各个好汉上梁山；后</a:t>
            </a:r>
            <a:r>
              <a:rPr lang="en-US" altLang="zh-CN" sz="2800" b="0" i="0">
                <a:solidFill>
                  <a:srgbClr val="000000"/>
                </a:solidFill>
                <a:latin typeface="Times New Roman" pitchFamily="34" charset="0"/>
                <a:ea typeface="SimSun" pitchFamily="34" charset="-122"/>
                <a:cs typeface="Times New Roman" pitchFamily="34" charset="-120"/>
              </a:rPr>
              <a:t>50回主</a:t>
            </a:r>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要讲述宋江等人受招安为朝廷效力</a:t>
            </a:r>
            <a:r>
              <a:rPr lang="en-US" altLang="zh-CN" sz="2800" b="0" i="0" dirty="0">
                <a:solidFill>
                  <a:srgbClr val="000000"/>
                </a:solidFill>
                <a:latin typeface="Times New Roman" pitchFamily="34" charset="0"/>
                <a:ea typeface="SimSun" pitchFamily="34" charset="-122"/>
                <a:cs typeface="Times New Roman" pitchFamily="34" charset="-120"/>
              </a:rPr>
              <a:t>，最后被奸臣所害。</a:t>
            </a:r>
            <a:endParaRPr lang="en-US" altLang="zh-CN" sz="2800" dirty="0"/>
          </a:p>
        </p:txBody>
      </p:sp>
    </p:spTree>
  </p:cSld>
  <p:clrMapOvr>
    <a:masterClrMapping/>
  </p:clrMapOvr>
  <p:transition>
    <p:split dir="in"/>
  </p:transition>
</p:sld>
</file>

<file path=ppt/slides/slide103.xml><?xml version="1.0" encoding="utf-8"?>
<p:sld xmlns:a="http://schemas.openxmlformats.org/drawingml/2006/main" xmlns:r="http://schemas.openxmlformats.org/officeDocument/2006/relationships" xmlns:p="http://schemas.openxmlformats.org/presentationml/2006/main">
  <p:cSld name="Slide 99&amp;si=99">
    <p:spTree>
      <p:nvGrpSpPr>
        <p:cNvPr id="1" name=""/>
        <p:cNvGrpSpPr/>
        <p:nvPr/>
      </p:nvGrpSpPr>
      <p:grpSpPr>
        <a:xfrm>
          <a:off x="0" y="0"/>
          <a:ext cx="0" cy="0"/>
          <a:chOff x="0" y="0"/>
          <a:chExt cx="0" cy="0"/>
        </a:xfrm>
      </p:grpSpPr>
      <p:sp>
        <p:nvSpPr>
          <p:cNvPr id="2" name="P_5#a572f75a6?sp=1&amp;vcp=1&amp;pid=12e655408&amp;color=0,0,0&amp;mp=1&amp;vtp=1&amp;vaab=1&amp;bt=1&amp;bbb=1&amp;hb=1"/>
          <p:cNvSpPr/>
          <p:nvPr/>
        </p:nvSpPr>
        <p:spPr>
          <a:xfrm>
            <a:off x="539496" y="879824"/>
            <a:ext cx="11109960" cy="5087557"/>
          </a:xfrm>
          <a:prstGeom prst="rect">
            <a:avLst/>
          </a:prstGeom>
          <a:noFill/>
          <a:ln/>
        </p:spPr>
        <p:txBody>
          <a:bodyPr wrap="none" lIns="0" tIns="0" rIns="0" bIns="0" rtlCol="0" anchor="t"/>
          <a:lstStyle/>
          <a:p>
            <a:pPr algn="ctr" latinLnBrk="1">
              <a:lnSpc>
                <a:spcPts val="5100"/>
              </a:lnSpc>
            </a:pPr>
            <a:r>
              <a:rPr lang="en-US" altLang="zh-CN" sz="2800" b="1" i="0" dirty="0" err="1">
                <a:solidFill>
                  <a:srgbClr val="000000"/>
                </a:solidFill>
                <a:latin typeface="Times New Roman" pitchFamily="34" charset="0"/>
                <a:ea typeface="SimSun" pitchFamily="34" charset="-122"/>
                <a:cs typeface="Times New Roman" pitchFamily="34" charset="-120"/>
              </a:rPr>
              <a:t>主要人物</a:t>
            </a:r>
            <a:endParaRPr lang="en-US" altLang="zh-CN" sz="2800" dirty="0"/>
          </a:p>
          <a:p>
            <a:pPr latinLnBrk="1">
              <a:lnSpc>
                <a:spcPts val="5100"/>
              </a:lnSpc>
            </a:pPr>
            <a:r>
              <a:rPr lang="en-US" altLang="zh-CN" sz="2800" b="0" i="0" dirty="0">
                <a:solidFill>
                  <a:srgbClr val="000000"/>
                </a:solidFill>
                <a:latin typeface="SimSun" panose="02010600030101010101" pitchFamily="2" charset="-122"/>
                <a:ea typeface="SimSun" pitchFamily="34" charset="-122"/>
                <a:cs typeface="Times New Roma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①宋江：绰号“及时雨”，</a:t>
            </a:r>
            <a:r>
              <a:rPr lang="en-US" altLang="zh-CN" sz="2800" b="0" i="0" dirty="0" err="1">
                <a:solidFill>
                  <a:srgbClr val="000000"/>
                </a:solidFill>
                <a:latin typeface="Times New Roman" pitchFamily="34" charset="0"/>
                <a:ea typeface="SimSun" pitchFamily="34" charset="-122"/>
                <a:cs typeface="Times New Roman" pitchFamily="34" charset="-120"/>
              </a:rPr>
              <a:t>起义军中有威望的领袖。能团结兄弟，网</a:t>
            </a:r>
            <a:endParaRPr lang="en-US" altLang="zh-CN" sz="2800" b="0" i="0" dirty="0">
              <a:solidFill>
                <a:srgbClr val="000000"/>
              </a:solidFill>
              <a:latin typeface="Times New Roman" pitchFamily="34" charset="0"/>
              <a:ea typeface="SimSun" pitchFamily="34" charset="-122"/>
              <a:cs typeface="Times New Roman" pitchFamily="34" charset="-120"/>
            </a:endParaRPr>
          </a:p>
          <a:p>
            <a:pPr latinLnBrk="1">
              <a:lnSpc>
                <a:spcPts val="5100"/>
              </a:lnSpc>
            </a:pPr>
            <a:r>
              <a:rPr lang="en-US" altLang="zh-CN" sz="2800" b="0" i="0" dirty="0" err="1">
                <a:solidFill>
                  <a:srgbClr val="000000"/>
                </a:solidFill>
                <a:latin typeface="Times New Roman" pitchFamily="34" charset="0"/>
                <a:ea typeface="SimSun" pitchFamily="34" charset="-122"/>
                <a:cs typeface="Times New Roman" pitchFamily="34" charset="-120"/>
              </a:rPr>
              <a:t>罗人才，有军事、组织才能。性格既有反抗性，又有妥协性</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a:p>
            <a:pPr latinLnBrk="1">
              <a:lnSpc>
                <a:spcPts val="5100"/>
              </a:lnSpc>
            </a:pPr>
            <a:r>
              <a:rPr lang="en-US" altLang="zh-CN" sz="2800" b="0" i="0" dirty="0">
                <a:solidFill>
                  <a:srgbClr val="000000"/>
                </a:solidFill>
                <a:latin typeface="SimSun" panose="02010600030101010101" pitchFamily="2" charset="-122"/>
                <a:ea typeface="SimSun" pitchFamily="34" charset="-122"/>
                <a:cs typeface="Times New Roma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相关情节：私放晁天王、怒杀阎婆惜、浔阳楼题反诗、三打祝家庄</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a:p>
            <a:pPr latinLnBrk="1">
              <a:lnSpc>
                <a:spcPts val="5100"/>
              </a:lnSpc>
            </a:pPr>
            <a:r>
              <a:rPr lang="en-US" altLang="zh-CN" sz="2800" b="0" i="0" dirty="0">
                <a:solidFill>
                  <a:srgbClr val="000000"/>
                </a:solidFill>
                <a:latin typeface="SimSun" panose="02010600030101010101" pitchFamily="2" charset="-122"/>
                <a:ea typeface="SimSun" pitchFamily="34" charset="-122"/>
                <a:cs typeface="Times New Roma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②吴用：绰号“智多星”，</a:t>
            </a:r>
            <a:r>
              <a:rPr lang="en-US" altLang="zh-CN" sz="2800" b="0" i="0" dirty="0" err="1">
                <a:solidFill>
                  <a:srgbClr val="000000"/>
                </a:solidFill>
                <a:latin typeface="Times New Roman" pitchFamily="34" charset="0"/>
                <a:ea typeface="SimSun" pitchFamily="34" charset="-122"/>
                <a:cs typeface="Times New Roman" pitchFamily="34" charset="-120"/>
              </a:rPr>
              <a:t>满腹经纶，通晓文韬武略，足智多谋，常</a:t>
            </a:r>
            <a:endParaRPr lang="en-US" altLang="zh-CN" sz="2800" b="0" i="0" dirty="0">
              <a:solidFill>
                <a:srgbClr val="000000"/>
              </a:solidFill>
              <a:latin typeface="Times New Roman" pitchFamily="34" charset="0"/>
              <a:ea typeface="SimSun" pitchFamily="34" charset="-122"/>
              <a:cs typeface="Times New Roman" pitchFamily="34" charset="-120"/>
            </a:endParaRPr>
          </a:p>
          <a:p>
            <a:pPr latinLnBrk="1">
              <a:lnSpc>
                <a:spcPts val="5100"/>
              </a:lnSpc>
            </a:pPr>
            <a:r>
              <a:rPr lang="en-US" altLang="zh-CN" sz="2800" b="0" i="0" dirty="0" err="1">
                <a:solidFill>
                  <a:srgbClr val="000000"/>
                </a:solidFill>
                <a:latin typeface="Times New Roman" pitchFamily="34" charset="0"/>
                <a:ea typeface="SimSun" pitchFamily="34" charset="-122"/>
                <a:cs typeface="Times New Roman" pitchFamily="34" charset="-120"/>
              </a:rPr>
              <a:t>以诸葛亮自比，道号“加亮先生</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a:p>
            <a:pPr latinLnBrk="1">
              <a:lnSpc>
                <a:spcPts val="5100"/>
              </a:lnSpc>
            </a:pPr>
            <a:r>
              <a:rPr lang="en-US" altLang="zh-CN" sz="2800" b="0" i="0" dirty="0">
                <a:solidFill>
                  <a:srgbClr val="000000"/>
                </a:solidFill>
                <a:latin typeface="SimSun" panose="02010600030101010101" pitchFamily="2" charset="-122"/>
                <a:ea typeface="SimSun" pitchFamily="34" charset="-122"/>
                <a:cs typeface="Times New Roma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相关情节：智取生辰纲、双用连环计、使时迁盗甲、赚金铃吊挂</a:t>
            </a:r>
            <a:r>
              <a:rPr lang="en-US" altLang="zh-CN" sz="2800" b="0" i="0" dirty="0">
                <a:solidFill>
                  <a:srgbClr val="000000"/>
                </a:solidFill>
                <a:latin typeface="Times New Roman" pitchFamily="34" charset="0"/>
                <a:ea typeface="SimSun" pitchFamily="34" charset="-122"/>
                <a:cs typeface="Times New Roman" pitchFamily="34" charset="-120"/>
              </a:rPr>
              <a:t>、</a:t>
            </a:r>
          </a:p>
          <a:p>
            <a:pPr latinLnBrk="1">
              <a:lnSpc>
                <a:spcPts val="4900"/>
              </a:lnSpc>
            </a:pPr>
            <a:r>
              <a:rPr lang="en-US" altLang="zh-CN" sz="2800" b="0" i="0" dirty="0" err="1">
                <a:solidFill>
                  <a:srgbClr val="000000"/>
                </a:solidFill>
                <a:latin typeface="Times New Roman" pitchFamily="34" charset="0"/>
                <a:ea typeface="SimSun" pitchFamily="34" charset="-122"/>
                <a:cs typeface="Times New Roman" pitchFamily="34" charset="-120"/>
              </a:rPr>
              <a:t>智赚玉麒麟、智取大名府</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Tree>
  </p:cSld>
  <p:clrMapOvr>
    <a:masterClrMapping/>
  </p:clrMapOvr>
  <p:transition>
    <p:split dir="in"/>
  </p:transition>
</p:sld>
</file>

<file path=ppt/slides/slide104.xml><?xml version="1.0" encoding="utf-8"?>
<p:sld xmlns:a="http://schemas.openxmlformats.org/drawingml/2006/main" xmlns:r="http://schemas.openxmlformats.org/officeDocument/2006/relationships" xmlns:p="http://schemas.openxmlformats.org/presentationml/2006/main">
  <p:cSld name="Slide 100&amp;si=100">
    <p:spTree>
      <p:nvGrpSpPr>
        <p:cNvPr id="1" name=""/>
        <p:cNvGrpSpPr/>
        <p:nvPr/>
      </p:nvGrpSpPr>
      <p:grpSpPr>
        <a:xfrm>
          <a:off x="0" y="0"/>
          <a:ext cx="0" cy="0"/>
          <a:chOff x="0" y="0"/>
          <a:chExt cx="0" cy="0"/>
        </a:xfrm>
      </p:grpSpPr>
      <p:sp>
        <p:nvSpPr>
          <p:cNvPr id="2" name="P_5_BD#a572f75a6?vcp=1&amp;pid=12e655408&amp;color=0,0,0&amp;mp=1&amp;vtp=1&amp;vaab=1&amp;bt=1&amp;bbb=1&amp;hb=1"/>
          <p:cNvSpPr/>
          <p:nvPr/>
        </p:nvSpPr>
        <p:spPr>
          <a:xfrm>
            <a:off x="539496" y="1526254"/>
            <a:ext cx="11109960" cy="37921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③鲁智深：绰号“花和尚”，正直无畏、见义勇为的豪侠。</a:t>
            </a:r>
            <a:endParaRPr lang="en-US" altLang="zh-CN" sz="2800" dirty="0"/>
          </a:p>
          <a:p>
            <a:pPr latinLnBrk="1">
              <a:lnSpc>
                <a:spcPts val="5100"/>
              </a:lnSpc>
            </a:pPr>
            <a:r>
              <a:rPr lang="en-US" altLang="zh-CN" sz="2800" b="0" i="0">
                <a:solidFill>
                  <a:srgbClr val="000000"/>
                </a:solidFill>
                <a:latin typeface="SimSun" panose="02010600030101010101" pitchFamily="2" charset="-122"/>
                <a:ea typeface="SimSun" pitchFamily="34" charset="-122"/>
                <a:cs typeface="Times New Roma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相关情节</a:t>
            </a:r>
            <a:r>
              <a:rPr lang="en-US" altLang="zh-CN" sz="2800" b="0" i="0" dirty="0">
                <a:solidFill>
                  <a:srgbClr val="000000"/>
                </a:solidFill>
                <a:latin typeface="Times New Roman" pitchFamily="34" charset="0"/>
                <a:ea typeface="SimSun" pitchFamily="34" charset="-122"/>
                <a:cs typeface="Times New Roman" pitchFamily="34" charset="-120"/>
              </a:rPr>
              <a:t>：倒拔垂杨柳、拳打镇关西、大闹野猪林、大闹五台山。</a:t>
            </a:r>
            <a:endParaRPr lang="en-US" altLang="zh-CN" sz="2800" dirty="0"/>
          </a:p>
          <a:p>
            <a:pPr latinLnBrk="1">
              <a:lnSpc>
                <a:spcPts val="5100"/>
              </a:lnSpc>
            </a:pPr>
            <a:r>
              <a:rPr lang="en-US" altLang="zh-CN" sz="2800" b="0" i="0">
                <a:solidFill>
                  <a:srgbClr val="000000"/>
                </a:solidFill>
                <a:latin typeface="SimSun" panose="02010600030101010101" pitchFamily="2" charset="-122"/>
                <a:ea typeface="SimSun" pitchFamily="34" charset="-122"/>
                <a:cs typeface="Times New Roma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④</a:t>
            </a:r>
            <a:r>
              <a:rPr lang="en-US" altLang="zh-CN" sz="2800" b="0" i="0" dirty="0">
                <a:solidFill>
                  <a:srgbClr val="000000"/>
                </a:solidFill>
                <a:latin typeface="Times New Roman" pitchFamily="34" charset="0"/>
                <a:ea typeface="SimSun" pitchFamily="34" charset="-122"/>
                <a:cs typeface="Times New Roman" pitchFamily="34" charset="-120"/>
              </a:rPr>
              <a:t>林冲：绰号“豹子头”，被逼上梁山前逆来顺受、忍辱负重</a:t>
            </a:r>
            <a:r>
              <a:rPr lang="en-US" altLang="zh-CN" sz="2800" b="0" i="0">
                <a:solidFill>
                  <a:srgbClr val="000000"/>
                </a:solidFill>
                <a:latin typeface="Times New Roman" pitchFamily="34" charset="0"/>
                <a:ea typeface="SimSun" pitchFamily="34" charset="-122"/>
                <a:cs typeface="Times New Roman" pitchFamily="34" charset="-120"/>
              </a:rPr>
              <a:t>、委曲</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求全</a:t>
            </a:r>
            <a:r>
              <a:rPr lang="en-US" altLang="zh-CN" sz="2800" b="0" i="0" dirty="0">
                <a:solidFill>
                  <a:srgbClr val="000000"/>
                </a:solidFill>
                <a:latin typeface="Times New Roman" pitchFamily="34" charset="0"/>
                <a:ea typeface="SimSun" pitchFamily="34" charset="-122"/>
                <a:cs typeface="Times New Roman" pitchFamily="34" charset="-120"/>
              </a:rPr>
              <a:t>，其后变得精明果敢、勇猛刚毅。</a:t>
            </a:r>
            <a:endParaRPr lang="en-US" altLang="zh-CN" sz="2800" dirty="0"/>
          </a:p>
          <a:p>
            <a:pPr latinLnBrk="1">
              <a:lnSpc>
                <a:spcPts val="5100"/>
              </a:lnSpc>
            </a:pPr>
            <a:r>
              <a:rPr lang="en-US" altLang="zh-CN" sz="2800" b="0" i="0">
                <a:solidFill>
                  <a:srgbClr val="000000"/>
                </a:solidFill>
                <a:latin typeface="SimSun" panose="02010600030101010101" pitchFamily="2" charset="-122"/>
                <a:ea typeface="SimSun" pitchFamily="34" charset="-122"/>
                <a:cs typeface="Times New Roma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相关情节</a:t>
            </a:r>
            <a:r>
              <a:rPr lang="en-US" altLang="zh-CN" sz="2800" b="0" i="0" dirty="0">
                <a:solidFill>
                  <a:srgbClr val="000000"/>
                </a:solidFill>
                <a:latin typeface="Times New Roman" pitchFamily="34" charset="0"/>
                <a:ea typeface="SimSun" pitchFamily="34" charset="-122"/>
                <a:cs typeface="Times New Roman" pitchFamily="34" charset="-120"/>
              </a:rPr>
              <a:t>：误入白虎堂、棒打洪教头、风雪山神庙、火并王伦</a:t>
            </a:r>
            <a:r>
              <a:rPr lang="en-US" altLang="zh-CN" sz="2800" b="0" i="0">
                <a:solidFill>
                  <a:srgbClr val="000000"/>
                </a:solidFill>
                <a:latin typeface="Times New Roman" pitchFamily="34" charset="0"/>
                <a:ea typeface="SimSun" pitchFamily="34" charset="-122"/>
                <a:cs typeface="Times New Roman" pitchFamily="34" charset="-120"/>
              </a:rPr>
              <a:t>、勇</a:t>
            </a:r>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救宋公明</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Tree>
  </p:cSld>
  <p:clrMapOvr>
    <a:masterClrMapping/>
  </p:clrMapOvr>
  <p:transition>
    <p:split dir="in"/>
  </p:transition>
</p:sld>
</file>

<file path=ppt/slides/slide105.xml><?xml version="1.0" encoding="utf-8"?>
<p:sld xmlns:a="http://schemas.openxmlformats.org/drawingml/2006/main" xmlns:r="http://schemas.openxmlformats.org/officeDocument/2006/relationships" xmlns:p="http://schemas.openxmlformats.org/presentationml/2006/main">
  <p:cSld name="Slide 101&amp;si=101">
    <p:spTree>
      <p:nvGrpSpPr>
        <p:cNvPr id="1" name=""/>
        <p:cNvGrpSpPr/>
        <p:nvPr/>
      </p:nvGrpSpPr>
      <p:grpSpPr>
        <a:xfrm>
          <a:off x="0" y="0"/>
          <a:ext cx="0" cy="0"/>
          <a:chOff x="0" y="0"/>
          <a:chExt cx="0" cy="0"/>
        </a:xfrm>
      </p:grpSpPr>
      <p:sp>
        <p:nvSpPr>
          <p:cNvPr id="2" name="P_5_BD#a572f75a6?vcp=1&amp;pid=12e655408&amp;color=0,0,0&amp;vtp=1&amp;vaab=1&amp;bt=1&amp;bbb=1&amp;hb=1"/>
          <p:cNvSpPr/>
          <p:nvPr/>
        </p:nvSpPr>
        <p:spPr>
          <a:xfrm>
            <a:off x="541020" y="1376394"/>
            <a:ext cx="11109960" cy="3862356"/>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⑤武松：绰号“行者”，</a:t>
            </a:r>
            <a:r>
              <a:rPr lang="en-US" altLang="zh-CN" sz="2800" b="0" i="0" dirty="0" err="1">
                <a:solidFill>
                  <a:srgbClr val="000000"/>
                </a:solidFill>
                <a:latin typeface="Times New Roman" pitchFamily="34" charset="0"/>
                <a:ea typeface="SimSun" pitchFamily="34" charset="-122"/>
                <a:cs typeface="Times New Roman" pitchFamily="34" charset="-120"/>
              </a:rPr>
              <a:t>是力、勇和正义的象征，勇士的典型，复仇</a:t>
            </a:r>
            <a:endParaRPr lang="en-US" altLang="zh-CN" sz="2800" b="0" i="0" dirty="0">
              <a:solidFill>
                <a:srgbClr val="000000"/>
              </a:solidFill>
              <a:latin typeface="Times New Roman" pitchFamily="34" charset="0"/>
              <a:ea typeface="SimSun" pitchFamily="34" charset="-122"/>
              <a:cs typeface="Times New Roman" pitchFamily="34" charset="-120"/>
            </a:endParaRPr>
          </a:p>
          <a:p>
            <a:pPr latinLnBrk="1">
              <a:lnSpc>
                <a:spcPts val="5100"/>
              </a:lnSpc>
            </a:pPr>
            <a:r>
              <a:rPr lang="en-US" altLang="zh-CN" sz="2800" b="0" i="0" dirty="0" err="1">
                <a:solidFill>
                  <a:srgbClr val="000000"/>
                </a:solidFill>
                <a:latin typeface="Times New Roman" pitchFamily="34" charset="0"/>
                <a:ea typeface="SimSun" pitchFamily="34" charset="-122"/>
                <a:cs typeface="Times New Roman" pitchFamily="34" charset="-120"/>
              </a:rPr>
              <a:t>的代表，刚正的义士</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a:p>
            <a:pPr latinLnBrk="1">
              <a:lnSpc>
                <a:spcPts val="5100"/>
              </a:lnSpc>
            </a:pPr>
            <a:r>
              <a:rPr lang="en-US" altLang="zh-CN" sz="2800" b="0" i="0" dirty="0">
                <a:solidFill>
                  <a:srgbClr val="000000"/>
                </a:solidFill>
                <a:latin typeface="SimSun" panose="02010600030101010101" pitchFamily="2" charset="-122"/>
                <a:ea typeface="SimSun" pitchFamily="34" charset="-122"/>
                <a:cs typeface="Times New Roma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相关情节：景阳冈打虎、斗杀西门庆、醉打蒋门神、血溅鸳鸯楼</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a:p>
            <a:pPr latinLnBrk="1">
              <a:lnSpc>
                <a:spcPts val="5100"/>
              </a:lnSpc>
            </a:pPr>
            <a:r>
              <a:rPr lang="en-US" altLang="zh-CN" sz="2800" b="0" i="0" dirty="0">
                <a:solidFill>
                  <a:srgbClr val="000000"/>
                </a:solidFill>
                <a:latin typeface="SimSun" panose="02010600030101010101" pitchFamily="2" charset="-122"/>
                <a:ea typeface="SimSun" pitchFamily="34" charset="-122"/>
                <a:cs typeface="Times New Roma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⑥李逵：绰号“黑旋风”，</a:t>
            </a:r>
            <a:r>
              <a:rPr lang="en-US" altLang="zh-CN" sz="2800" b="0" i="0" dirty="0" err="1">
                <a:solidFill>
                  <a:srgbClr val="000000"/>
                </a:solidFill>
                <a:latin typeface="Times New Roman" pitchFamily="34" charset="0"/>
                <a:ea typeface="SimSun" pitchFamily="34" charset="-122"/>
                <a:cs typeface="Times New Roman" pitchFamily="34" charset="-120"/>
              </a:rPr>
              <a:t>淳朴、粗鲁，富有反抗性和同情心，是生</a:t>
            </a:r>
            <a:endParaRPr lang="en-US" altLang="zh-CN" sz="2800" b="0" i="0" dirty="0">
              <a:solidFill>
                <a:srgbClr val="000000"/>
              </a:solidFill>
              <a:latin typeface="Times New Roman" pitchFamily="34" charset="0"/>
              <a:ea typeface="SimSun" pitchFamily="34" charset="-122"/>
              <a:cs typeface="Times New Roman" pitchFamily="34" charset="-120"/>
            </a:endParaRPr>
          </a:p>
          <a:p>
            <a:pPr latinLnBrk="1">
              <a:lnSpc>
                <a:spcPts val="4900"/>
              </a:lnSpc>
            </a:pPr>
            <a:r>
              <a:rPr lang="en-US" altLang="zh-CN" sz="2800" b="0" i="0" dirty="0" err="1">
                <a:solidFill>
                  <a:srgbClr val="000000"/>
                </a:solidFill>
                <a:latin typeface="Times New Roman" pitchFamily="34" charset="0"/>
                <a:ea typeface="SimSun" pitchFamily="34" charset="-122"/>
                <a:cs typeface="Times New Roman" pitchFamily="34" charset="-120"/>
              </a:rPr>
              <a:t>活在社会底层的游民的典型</a:t>
            </a:r>
            <a:r>
              <a:rPr lang="en-US" altLang="zh-CN" sz="2800" b="0" i="0" dirty="0">
                <a:solidFill>
                  <a:srgbClr val="000000"/>
                </a:solidFill>
                <a:latin typeface="Times New Roman" pitchFamily="34" charset="0"/>
                <a:ea typeface="SimSun" pitchFamily="34" charset="-122"/>
                <a:cs typeface="Times New Roman" pitchFamily="34" charset="-120"/>
              </a:rPr>
              <a:t>。</a:t>
            </a:r>
          </a:p>
          <a:p>
            <a:pPr indent="714375" latinLnBrk="1">
              <a:lnSpc>
                <a:spcPts val="4900"/>
              </a:lnSpc>
            </a:pPr>
            <a:r>
              <a:rPr lang="en-US" altLang="zh-CN" sz="2800" b="0" i="0" dirty="0" err="1">
                <a:solidFill>
                  <a:srgbClr val="000000"/>
                </a:solidFill>
                <a:latin typeface="Times New Roman" pitchFamily="34" charset="0"/>
                <a:ea typeface="SimSun" pitchFamily="34" charset="-122"/>
                <a:cs typeface="Times New Roman" pitchFamily="34" charset="-120"/>
              </a:rPr>
              <a:t>相关情节：沂岭杀四虎、真假李逵、打死殷天锡、斧劈罗真人</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Tree>
  </p:cSld>
  <p:clrMapOvr>
    <a:masterClrMapping/>
  </p:clrMapOvr>
  <p:transition>
    <p:split dir="in"/>
  </p:transition>
</p:sld>
</file>

<file path=ppt/slides/slide106.xml><?xml version="1.0" encoding="utf-8"?>
<p:sld xmlns:a="http://schemas.openxmlformats.org/drawingml/2006/main" xmlns:r="http://schemas.openxmlformats.org/officeDocument/2006/relationships" xmlns:p="http://schemas.openxmlformats.org/presentationml/2006/main">
  <p:cSld name="Slide 102&amp;si=102">
    <p:spTree>
      <p:nvGrpSpPr>
        <p:cNvPr id="1" name=""/>
        <p:cNvGrpSpPr/>
        <p:nvPr/>
      </p:nvGrpSpPr>
      <p:grpSpPr>
        <a:xfrm>
          <a:off x="0" y="0"/>
          <a:ext cx="0" cy="0"/>
          <a:chOff x="0" y="0"/>
          <a:chExt cx="0" cy="0"/>
        </a:xfrm>
      </p:grpSpPr>
      <p:sp>
        <p:nvSpPr>
          <p:cNvPr id="2" name="P_5_BD#a572f75a6?vcp=1&amp;pid=12e655408&amp;color=0,0,0&amp;mp=1&amp;vtp=1&amp;vaab=1&amp;bt=1&amp;bbb=1&amp;hb=1"/>
          <p:cNvSpPr/>
          <p:nvPr/>
        </p:nvSpPr>
        <p:spPr>
          <a:xfrm>
            <a:off x="539496" y="1519904"/>
            <a:ext cx="11109960" cy="3792157"/>
          </a:xfrm>
          <a:prstGeom prst="rect">
            <a:avLst/>
          </a:prstGeom>
          <a:noFill/>
          <a:ln/>
        </p:spPr>
        <p:txBody>
          <a:bodyPr wrap="none" lIns="0" tIns="0" rIns="0" bIns="0" rtlCol="0" anchor="t"/>
          <a:lstStyle/>
          <a:p>
            <a:pPr indent="714375"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⑦戴宗：绰号“神行太保”。</a:t>
            </a:r>
            <a:endParaRPr lang="en-US" altLang="zh-CN" sz="2800" dirty="0"/>
          </a:p>
          <a:p>
            <a:pPr latinLnBrk="1">
              <a:lnSpc>
                <a:spcPts val="5100"/>
              </a:lnSpc>
            </a:pPr>
            <a:r>
              <a:rPr lang="en-US" altLang="zh-CN" sz="2800" b="0" i="0" dirty="0">
                <a:solidFill>
                  <a:srgbClr val="000000"/>
                </a:solidFill>
                <a:latin typeface="SimSun" panose="02010600030101010101" pitchFamily="2" charset="-122"/>
                <a:ea typeface="SimSun" pitchFamily="34" charset="-122"/>
                <a:cs typeface="Times New Roma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⑧时迁：绰号“鼓上蚤”。</a:t>
            </a:r>
            <a:endParaRPr lang="en-US" altLang="zh-CN" sz="2800" dirty="0"/>
          </a:p>
          <a:p>
            <a:pPr latinLnBrk="1">
              <a:lnSpc>
                <a:spcPts val="5100"/>
              </a:lnSpc>
            </a:pPr>
            <a:r>
              <a:rPr lang="en-US" altLang="zh-CN" sz="2800" b="0" i="0" dirty="0">
                <a:solidFill>
                  <a:srgbClr val="000000"/>
                </a:solidFill>
                <a:latin typeface="SimSun" panose="02010600030101010101" pitchFamily="2" charset="-122"/>
                <a:ea typeface="SimSun" pitchFamily="34" charset="-122"/>
                <a:cs typeface="Times New Roma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⑨卢俊义：绰号“玉麒麟”。</a:t>
            </a:r>
            <a:endParaRPr lang="en-US" altLang="zh-CN" sz="2800" dirty="0"/>
          </a:p>
          <a:p>
            <a:pPr latinLnBrk="1">
              <a:lnSpc>
                <a:spcPts val="5100"/>
              </a:lnSpc>
            </a:pPr>
            <a:r>
              <a:rPr lang="en-US" altLang="zh-CN" sz="2800" b="0" i="0" dirty="0">
                <a:solidFill>
                  <a:srgbClr val="000000"/>
                </a:solidFill>
                <a:latin typeface="SimSun" panose="02010600030101010101" pitchFamily="2" charset="-122"/>
                <a:ea typeface="SimSun" pitchFamily="34" charset="-122"/>
                <a:cs typeface="Times New Roma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⑩《水浒传》中的女英雄：“一丈青”扈三娘、“母大虫”顾大嫂、“母</a:t>
            </a:r>
          </a:p>
          <a:p>
            <a:pPr latinLnBrk="1">
              <a:lnSpc>
                <a:spcPts val="4900"/>
              </a:lnSpc>
            </a:pPr>
            <a:r>
              <a:rPr lang="en-US" altLang="zh-CN" sz="2800" b="0" i="0" dirty="0" err="1">
                <a:solidFill>
                  <a:srgbClr val="000000"/>
                </a:solidFill>
                <a:latin typeface="Times New Roman" pitchFamily="34" charset="0"/>
                <a:ea typeface="SimSun" pitchFamily="34" charset="-122"/>
                <a:cs typeface="Times New Roman" pitchFamily="34" charset="-120"/>
              </a:rPr>
              <a:t>夜叉”孙二娘</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Tree>
  </p:cSld>
  <p:clrMapOvr>
    <a:masterClrMapping/>
  </p:clrMapOvr>
  <p:transition>
    <p:split dir="in"/>
  </p:transition>
</p:sld>
</file>

<file path=ppt/slides/slide107.xml><?xml version="1.0" encoding="utf-8"?>
<p:sld xmlns:a="http://schemas.openxmlformats.org/drawingml/2006/main" xmlns:r="http://schemas.openxmlformats.org/officeDocument/2006/relationships" xmlns:p="http://schemas.openxmlformats.org/presentationml/2006/main">
  <p:cSld name="Slide 103&amp;si=103">
    <p:spTree>
      <p:nvGrpSpPr>
        <p:cNvPr id="1" name=""/>
        <p:cNvGrpSpPr/>
        <p:nvPr/>
      </p:nvGrpSpPr>
      <p:grpSpPr>
        <a:xfrm>
          <a:off x="0" y="0"/>
          <a:ext cx="0" cy="0"/>
          <a:chOff x="0" y="0"/>
          <a:chExt cx="0" cy="0"/>
        </a:xfrm>
      </p:grpSpPr>
      <p:sp>
        <p:nvSpPr>
          <p:cNvPr id="2" name="P_5_BD#a572f75a6?vcp=1&amp;pid=12e655408&amp;color=0,0,0&amp;mp=1&amp;vtp=1&amp;vaab=1&amp;bt=1&amp;bbb=1&amp;hb=1"/>
          <p:cNvSpPr/>
          <p:nvPr/>
        </p:nvSpPr>
        <p:spPr>
          <a:xfrm>
            <a:off x="539496" y="2185384"/>
            <a:ext cx="11109960" cy="24967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1" i="0" dirty="0">
                <a:solidFill>
                  <a:srgbClr val="000000"/>
                </a:solidFill>
                <a:latin typeface="Times New Roman" pitchFamily="34" charset="0"/>
                <a:ea typeface="SimSun" pitchFamily="34" charset="-122"/>
                <a:cs typeface="Times New Roman" pitchFamily="34" charset="-120"/>
              </a:rPr>
              <a:t>艺术特色：</a:t>
            </a:r>
            <a:r>
              <a:rPr lang="en-US" altLang="zh-CN" sz="2800" b="0" i="0" dirty="0">
                <a:solidFill>
                  <a:srgbClr val="000000"/>
                </a:solidFill>
                <a:latin typeface="Times New Roman" pitchFamily="34" charset="0"/>
                <a:ea typeface="SimSun" pitchFamily="34" charset="-122"/>
                <a:cs typeface="Times New Roman" pitchFamily="34" charset="-120"/>
              </a:rPr>
              <a:t>本书的艺术特色突出地显示在英雄人物的塑造上</a:t>
            </a:r>
            <a:r>
              <a:rPr lang="en-US" altLang="zh-CN" sz="2800" b="0" i="0">
                <a:solidFill>
                  <a:srgbClr val="000000"/>
                </a:solidFill>
                <a:latin typeface="Times New Roman" pitchFamily="34" charset="0"/>
                <a:ea typeface="SimSun" pitchFamily="34" charset="-122"/>
                <a:cs typeface="Times New Roman" pitchFamily="34" charset="-120"/>
              </a:rPr>
              <a:t>。全书</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宏大的历史主题，主要通过对起义英雄的歌颂和对他们斗争的描绘具体</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表现出来</a:t>
            </a:r>
            <a:r>
              <a:rPr lang="en-US" altLang="zh-CN" sz="2800" b="0" i="0" dirty="0">
                <a:solidFill>
                  <a:srgbClr val="000000"/>
                </a:solidFill>
                <a:latin typeface="Times New Roman" pitchFamily="34" charset="0"/>
                <a:ea typeface="SimSun" pitchFamily="34" charset="-122"/>
                <a:cs typeface="Times New Roman" pitchFamily="34" charset="-120"/>
              </a:rPr>
              <a:t>。英雄形象塑造的成功，</a:t>
            </a:r>
            <a:r>
              <a:rPr lang="en-US" altLang="zh-CN" sz="2800" b="0" i="0">
                <a:solidFill>
                  <a:srgbClr val="000000"/>
                </a:solidFill>
                <a:latin typeface="Times New Roman" pitchFamily="34" charset="0"/>
                <a:ea typeface="SimSun" pitchFamily="34" charset="-122"/>
                <a:cs typeface="Times New Roman" pitchFamily="34" charset="-120"/>
              </a:rPr>
              <a:t>是作品具有光辉艺术生命的重要因素。</a:t>
            </a:r>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水浒传》中，典型形象有血有肉，栩栩如生，跃然纸上。</a:t>
            </a:r>
            <a:endParaRPr lang="en-US" altLang="zh-CN" sz="2800" dirty="0"/>
          </a:p>
        </p:txBody>
      </p:sp>
    </p:spTree>
  </p:cSld>
  <p:clrMapOvr>
    <a:masterClrMapping/>
  </p:clrMapOvr>
  <p:transition>
    <p:split dir="in"/>
  </p:transition>
</p:sld>
</file>

<file path=ppt/slides/slide108.xml><?xml version="1.0" encoding="utf-8"?>
<p:sld xmlns:a="http://schemas.openxmlformats.org/drawingml/2006/main" xmlns:r="http://schemas.openxmlformats.org/officeDocument/2006/relationships" xmlns:p="http://schemas.openxmlformats.org/presentationml/2006/main">
  <p:cSld name="Slide 104&amp;si=104">
    <p:spTree>
      <p:nvGrpSpPr>
        <p:cNvPr id="1" name=""/>
        <p:cNvGrpSpPr/>
        <p:nvPr/>
      </p:nvGrpSpPr>
      <p:grpSpPr>
        <a:xfrm>
          <a:off x="0" y="0"/>
          <a:ext cx="0" cy="0"/>
          <a:chOff x="0" y="0"/>
          <a:chExt cx="0" cy="0"/>
        </a:xfrm>
      </p:grpSpPr>
      <p:sp>
        <p:nvSpPr>
          <p:cNvPr id="2" name="P_5#a572f75a6?sp=1&amp;vcp=1&amp;pid=12e655408&amp;color=0,0,0&amp;mp=1&amp;vtp=1&amp;vaab=1&amp;bt=1&amp;bbb=1"/>
          <p:cNvSpPr/>
          <p:nvPr/>
        </p:nvSpPr>
        <p:spPr>
          <a:xfrm>
            <a:off x="539496" y="449625"/>
            <a:ext cx="11109960" cy="467932"/>
          </a:xfrm>
          <a:prstGeom prst="rect">
            <a:avLst/>
          </a:prstGeom>
          <a:noFill/>
          <a:ln/>
        </p:spPr>
        <p:txBody>
          <a:bodyPr wrap="none" lIns="0" tIns="0" rIns="0" bIns="0" rtlCol="0" anchor="t"/>
          <a:lstStyle/>
          <a:p>
            <a:pPr algn="ctr" latinLnBrk="1">
              <a:lnSpc>
                <a:spcPts val="4000"/>
              </a:lnSpc>
            </a:pPr>
            <a:r>
              <a:rPr lang="en-US" altLang="zh-CN" sz="2800" b="1" i="0" dirty="0">
                <a:solidFill>
                  <a:srgbClr val="000000"/>
                </a:solidFill>
                <a:latin typeface="Times New Roman" pitchFamily="34" charset="0"/>
                <a:ea typeface="SimSun" pitchFamily="34" charset="-122"/>
                <a:cs typeface="Times New Roman" pitchFamily="34" charset="-120"/>
              </a:rPr>
              <a:t>《水浒传》经典情节</a:t>
            </a:r>
            <a:endParaRPr lang="en-US" altLang="zh-CN" sz="2800" dirty="0"/>
          </a:p>
        </p:txBody>
      </p:sp>
      <p:graphicFrame>
        <p:nvGraphicFramePr>
          <p:cNvPr id="105" name="P_5_BD#a572f75a6?colgroup=4,25&amp;vcp=1&amp;pid=12e655408&amp;color=0,0,0&amp;mp=1&amp;vtp=1&amp;vaab=1&amp;bbb=1&amp;hb=1"/>
          <p:cNvGraphicFramePr>
            <a:graphicFrameLocks noGrp="1"/>
          </p:cNvGraphicFramePr>
          <p:nvPr>
            <p:extLst>
              <p:ext uri="{D42A27DB-BD31-4B8C-83A1-F6EECF244321}">
                <p14:modId xmlns:p14="http://schemas.microsoft.com/office/powerpoint/2010/main" val="2147821662"/>
              </p:ext>
            </p:extLst>
          </p:nvPr>
        </p:nvGraphicFramePr>
        <p:xfrm>
          <a:off x="369792" y="1046208"/>
          <a:ext cx="11279664" cy="5219446"/>
        </p:xfrm>
        <a:graphic>
          <a:graphicData uri="http://schemas.openxmlformats.org/drawingml/2006/table">
            <a:tbl>
              <a:tblPr/>
              <a:tblGrid>
                <a:gridCol w="1883664">
                  <a:extLst>
                    <a:ext uri="{9D8B030D-6E8A-4147-A177-3AD203B41FA5}">
                      <a16:colId xmlns:a16="http://schemas.microsoft.com/office/drawing/2014/main" val="20000"/>
                    </a:ext>
                  </a:extLst>
                </a:gridCol>
                <a:gridCol w="9396000">
                  <a:extLst>
                    <a:ext uri="{9D8B030D-6E8A-4147-A177-3AD203B41FA5}">
                      <a16:colId xmlns:a16="http://schemas.microsoft.com/office/drawing/2014/main" val="20001"/>
                    </a:ext>
                  </a:extLst>
                </a:gridCol>
              </a:tblGrid>
              <a:tr h="513969">
                <a:tc>
                  <a:txBody>
                    <a:bodyPr/>
                    <a:lstStyle/>
                    <a:p>
                      <a:pPr algn="ctr" latinLnBrk="1" hangingPunct="0">
                        <a:lnSpc>
                          <a:spcPts val="4000"/>
                        </a:lnSpc>
                      </a:pPr>
                      <a:r>
                        <a:rPr lang="en-US" altLang="zh-CN" sz="2800" b="1" i="0">
                          <a:solidFill>
                            <a:srgbClr val="000000"/>
                          </a:solidFill>
                          <a:latin typeface="Times New Roman" pitchFamily="34" charset="0"/>
                          <a:ea typeface="SimSun" pitchFamily="34" charset="-122"/>
                          <a:cs typeface="Times New Roman" pitchFamily="34" charset="-120"/>
                        </a:rPr>
                        <a:t>情节概括</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000"/>
                        </a:lnSpc>
                      </a:pPr>
                      <a:r>
                        <a:rPr lang="en-US" altLang="zh-CN" sz="2800" b="1" i="0">
                          <a:solidFill>
                            <a:srgbClr val="000000"/>
                          </a:solidFill>
                          <a:latin typeface="Times New Roman" pitchFamily="34" charset="0"/>
                          <a:ea typeface="SimSun" pitchFamily="34" charset="-122"/>
                          <a:cs typeface="Times New Roman" pitchFamily="34" charset="-120"/>
                        </a:rPr>
                        <a:t>情节内容</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4705477">
                <a:tc>
                  <a:txBody>
                    <a:bodyPr/>
                    <a:lstStyle/>
                    <a:p>
                      <a:pPr marL="0" indent="0" algn="l" latinLnBrk="1" hangingPunct="0">
                        <a:lnSpc>
                          <a:spcPts val="4100"/>
                        </a:lnSpc>
                      </a:pPr>
                      <a:r>
                        <a:rPr lang="en-US" altLang="zh-CN" sz="2800" b="0" i="0" dirty="0" err="1">
                          <a:solidFill>
                            <a:srgbClr val="000000"/>
                          </a:solidFill>
                          <a:latin typeface="Times New Roman" pitchFamily="34" charset="0"/>
                          <a:ea typeface="楷体" pitchFamily="34" charset="-122"/>
                          <a:cs typeface="Times New Roman" pitchFamily="34" charset="-120"/>
                        </a:rPr>
                        <a:t>宋江怒杀</a:t>
                      </a:r>
                      <a:endParaRPr lang="en-US" altLang="zh-CN" sz="2800" b="0" i="0" dirty="0">
                        <a:solidFill>
                          <a:srgbClr val="000000"/>
                        </a:solidFill>
                        <a:latin typeface="Times New Roman" pitchFamily="34" charset="0"/>
                        <a:ea typeface="楷体" pitchFamily="34" charset="-122"/>
                        <a:cs typeface="Times New Roman" pitchFamily="34" charset="-120"/>
                      </a:endParaRPr>
                    </a:p>
                    <a:p>
                      <a:pPr marL="0" indent="0" algn="l" latinLnBrk="1" hangingPunct="0">
                        <a:lnSpc>
                          <a:spcPts val="4100"/>
                        </a:lnSpc>
                      </a:pPr>
                      <a:r>
                        <a:rPr lang="en-US" altLang="zh-CN" sz="2800" b="0" i="0" dirty="0" err="1">
                          <a:solidFill>
                            <a:srgbClr val="000000"/>
                          </a:solidFill>
                          <a:latin typeface="Times New Roman" pitchFamily="34" charset="0"/>
                          <a:ea typeface="楷体" pitchFamily="34" charset="-122"/>
                          <a:cs typeface="Times New Roman" pitchFamily="34" charset="-120"/>
                        </a:rPr>
                        <a:t>阎婆惜</a:t>
                      </a:r>
                      <a:r>
                        <a:rPr lang="en-US" altLang="zh-CN" sz="2800" b="0" i="0" spc="-100" dirty="0">
                          <a:solidFill>
                            <a:srgbClr val="000000"/>
                          </a:solidFill>
                          <a:latin typeface="Times New Roman" pitchFamily="34" charset="0"/>
                          <a:ea typeface="SimSun" pitchFamily="34" charset="-122"/>
                          <a:cs typeface="Times New Roman" pitchFamily="34" charset="-120"/>
                        </a:rPr>
                        <a:t>、</a:t>
                      </a:r>
                    </a:p>
                    <a:p>
                      <a:pPr marL="0" indent="0" algn="l" latinLnBrk="1" hangingPunct="0">
                        <a:lnSpc>
                          <a:spcPts val="4100"/>
                        </a:lnSpc>
                      </a:pPr>
                      <a:r>
                        <a:rPr lang="en-US" altLang="zh-CN" sz="2800" b="0" i="0" dirty="0" err="1">
                          <a:solidFill>
                            <a:srgbClr val="000000"/>
                          </a:solidFill>
                          <a:latin typeface="Times New Roman" pitchFamily="34" charset="0"/>
                          <a:ea typeface="楷体" pitchFamily="34" charset="-122"/>
                          <a:cs typeface="Times New Roman" pitchFamily="34" charset="-120"/>
                        </a:rPr>
                        <a:t>浔阳楼题</a:t>
                      </a:r>
                      <a:endParaRPr lang="en-US" altLang="zh-CN" sz="2800" b="0" i="0" dirty="0">
                        <a:solidFill>
                          <a:srgbClr val="000000"/>
                        </a:solidFill>
                        <a:latin typeface="Times New Roman" pitchFamily="34" charset="0"/>
                        <a:ea typeface="楷体" pitchFamily="34" charset="-122"/>
                        <a:cs typeface="Times New Roman" pitchFamily="34" charset="-120"/>
                      </a:endParaRPr>
                    </a:p>
                    <a:p>
                      <a:pPr marL="0" lvl="0" indent="0" algn="l" latinLnBrk="1" hangingPunct="0">
                        <a:lnSpc>
                          <a:spcPts val="4000"/>
                        </a:lnSpc>
                      </a:pPr>
                      <a:r>
                        <a:rPr lang="en-US" altLang="zh-CN" sz="2800" b="0" i="0" dirty="0" err="1">
                          <a:solidFill>
                            <a:srgbClr val="000000"/>
                          </a:solidFill>
                          <a:latin typeface="Times New Roman" pitchFamily="34" charset="0"/>
                          <a:ea typeface="楷体" pitchFamily="34" charset="-122"/>
                          <a:cs typeface="Times New Roman" pitchFamily="34" charset="-120"/>
                        </a:rPr>
                        <a:t>反诗</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1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楷体" pitchFamily="34" charset="-122"/>
                          <a:cs typeface="Times New Roman" pitchFamily="34" charset="-120"/>
                        </a:rPr>
                        <a:t>因晁盖等黄泥冈劫生辰纲事发</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宋江把官军追捕的消息告知晁盖</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等到晁盖等人上梁山后</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遣刘唐送来书信</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招文袋</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及五十两黄金酬谢</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不料</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此信落入宋江的外室阎婆惜之手</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无奈之下</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宋江怒杀阎婆惜</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楷体" pitchFamily="34" charset="-122"/>
                          <a:cs typeface="Times New Roman" pitchFamily="34" charset="-120"/>
                        </a:rPr>
                        <a:t>宋江被发配江州</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结识了戴宗</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李逵</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张顺等好汉</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一日</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宋江寻友不得</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独自来到浔阳楼上欣赏江景</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自斟自饮</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他触景生情</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感恨伤怀</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在墙壁上题下反诗两首</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还留下姓名</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被通判黄文炳发现后</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告到蔡九知府处</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蔡九知府下令捉拿宋江</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宋江装疯未遂</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被下到死囚中</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Tree>
  </p:cSld>
  <p:clrMapOvr>
    <a:masterClrMapping/>
  </p:clrMapOvr>
  <p:transition>
    <p:split dir="in"/>
  </p:transition>
</p:sld>
</file>

<file path=ppt/slides/slide109.xml><?xml version="1.0" encoding="utf-8"?>
<p:sld xmlns:a="http://schemas.openxmlformats.org/drawingml/2006/main" xmlns:r="http://schemas.openxmlformats.org/officeDocument/2006/relationships" xmlns:p="http://schemas.openxmlformats.org/presentationml/2006/main">
  <p:cSld name="Slide 105&amp;si=105">
    <p:spTree>
      <p:nvGrpSpPr>
        <p:cNvPr id="1" name=""/>
        <p:cNvGrpSpPr/>
        <p:nvPr/>
      </p:nvGrpSpPr>
      <p:grpSpPr>
        <a:xfrm>
          <a:off x="0" y="0"/>
          <a:ext cx="0" cy="0"/>
          <a:chOff x="0" y="0"/>
          <a:chExt cx="0" cy="0"/>
        </a:xfrm>
      </p:grpSpPr>
      <p:graphicFrame>
        <p:nvGraphicFramePr>
          <p:cNvPr id="106" name="P_5_BD#a572f75a6?colgroup=4,25&amp;vcp=1&amp;pid=12e655408&amp;color=0,0,0&amp;vtp=1&amp;vaab=1&amp;bt=1&amp;bbb=1&amp;hb=1"/>
          <p:cNvGraphicFramePr>
            <a:graphicFrameLocks noGrp="1"/>
          </p:cNvGraphicFramePr>
          <p:nvPr>
            <p:extLst>
              <p:ext uri="{D42A27DB-BD31-4B8C-83A1-F6EECF244321}">
                <p14:modId xmlns:p14="http://schemas.microsoft.com/office/powerpoint/2010/main" val="1663404360"/>
              </p:ext>
            </p:extLst>
          </p:nvPr>
        </p:nvGraphicFramePr>
        <p:xfrm>
          <a:off x="539496" y="1564068"/>
          <a:ext cx="11082528" cy="4434460"/>
        </p:xfrm>
        <a:graphic>
          <a:graphicData uri="http://schemas.openxmlformats.org/drawingml/2006/table">
            <a:tbl>
              <a:tblPr/>
              <a:tblGrid>
                <a:gridCol w="1883664">
                  <a:extLst>
                    <a:ext uri="{9D8B030D-6E8A-4147-A177-3AD203B41FA5}">
                      <a16:colId xmlns:a16="http://schemas.microsoft.com/office/drawing/2014/main" val="20000"/>
                    </a:ext>
                  </a:extLst>
                </a:gridCol>
                <a:gridCol w="9198864">
                  <a:extLst>
                    <a:ext uri="{9D8B030D-6E8A-4147-A177-3AD203B41FA5}">
                      <a16:colId xmlns:a16="http://schemas.microsoft.com/office/drawing/2014/main" val="20001"/>
                    </a:ext>
                  </a:extLst>
                </a:gridCol>
              </a:tblGrid>
              <a:tr h="539560">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情节概括</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情节内容</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3894900">
                <a:tc>
                  <a:txBody>
                    <a:bodyPr/>
                    <a:lstStyle/>
                    <a:p>
                      <a:pPr marL="0" indent="0" algn="ctr" latinLnBrk="1" hangingPunct="0">
                        <a:lnSpc>
                          <a:spcPts val="4400"/>
                        </a:lnSpc>
                      </a:pPr>
                      <a:r>
                        <a:rPr lang="en-US" altLang="zh-CN" sz="2800" b="0" i="0">
                          <a:solidFill>
                            <a:srgbClr val="000000"/>
                          </a:solidFill>
                          <a:latin typeface="Times New Roman" pitchFamily="34" charset="0"/>
                          <a:ea typeface="楷体" pitchFamily="34" charset="-122"/>
                          <a:cs typeface="Times New Roman" pitchFamily="34" charset="-120"/>
                        </a:rPr>
                        <a:t>宋公明三</a:t>
                      </a:r>
                    </a:p>
                    <a:p>
                      <a:pPr marL="0" lvl="0" indent="0" algn="ctr" latinLnBrk="1" hangingPunct="0">
                        <a:lnSpc>
                          <a:spcPts val="4200"/>
                        </a:lnSpc>
                      </a:pPr>
                      <a:r>
                        <a:rPr lang="en-US" altLang="zh-CN" sz="2800" b="0" i="0">
                          <a:solidFill>
                            <a:srgbClr val="000000"/>
                          </a:solidFill>
                          <a:latin typeface="Times New Roman" pitchFamily="34" charset="0"/>
                          <a:ea typeface="楷体" pitchFamily="34" charset="-122"/>
                          <a:cs typeface="Times New Roman" pitchFamily="34" charset="-120"/>
                        </a:rPr>
                        <a:t>打祝家庄</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楷体" pitchFamily="34" charset="-122"/>
                          <a:cs typeface="Times New Roman" pitchFamily="34" charset="-120"/>
                        </a:rPr>
                        <a:t>石秀</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杨雄</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时迁三人投奔梁山途经祝家庄时</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把酒</a:t>
                      </a:r>
                    </a:p>
                    <a:p>
                      <a:pPr marL="0" indent="0" algn="l" latinLnBrk="1" hangingPunct="0">
                        <a:lnSpc>
                          <a:spcPts val="4400"/>
                        </a:lnSpc>
                      </a:pPr>
                      <a:r>
                        <a:rPr lang="en-US" altLang="zh-CN" sz="2800" b="0" i="0">
                          <a:solidFill>
                            <a:srgbClr val="000000"/>
                          </a:solidFill>
                          <a:latin typeface="Times New Roman" pitchFamily="34" charset="0"/>
                          <a:ea typeface="楷体" pitchFamily="34" charset="-122"/>
                          <a:cs typeface="Times New Roman" pitchFamily="34" charset="-120"/>
                        </a:rPr>
                        <a:t>店里的一只报晓公鸡给宰了偷吃了</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从而引发了梁山和祝</a:t>
                      </a:r>
                    </a:p>
                    <a:p>
                      <a:pPr marL="0" indent="0" algn="l" latinLnBrk="1" hangingPunct="0">
                        <a:lnSpc>
                          <a:spcPts val="4400"/>
                        </a:lnSpc>
                      </a:pPr>
                      <a:r>
                        <a:rPr lang="en-US" altLang="zh-CN" sz="2800" b="0" i="0">
                          <a:solidFill>
                            <a:srgbClr val="000000"/>
                          </a:solidFill>
                          <a:latin typeface="Times New Roman" pitchFamily="34" charset="0"/>
                          <a:ea typeface="楷体" pitchFamily="34" charset="-122"/>
                          <a:cs typeface="Times New Roman" pitchFamily="34" charset="-120"/>
                        </a:rPr>
                        <a:t>家庄的矛盾</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宋江带领林冲</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秦明</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花荣</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李逵等十多位</a:t>
                      </a:r>
                    </a:p>
                    <a:p>
                      <a:pPr marL="0" indent="0" algn="l" latinLnBrk="1" hangingPunct="0">
                        <a:lnSpc>
                          <a:spcPts val="4400"/>
                        </a:lnSpc>
                      </a:pPr>
                      <a:r>
                        <a:rPr lang="en-US" altLang="zh-CN" sz="2800" b="0" i="0">
                          <a:solidFill>
                            <a:srgbClr val="000000"/>
                          </a:solidFill>
                          <a:latin typeface="Times New Roman" pitchFamily="34" charset="0"/>
                          <a:ea typeface="楷体" pitchFamily="34" charset="-122"/>
                          <a:cs typeface="Times New Roman" pitchFamily="34" charset="-120"/>
                        </a:rPr>
                        <a:t>好汉及六千余小喽啰下山攻打祝家庄</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前两次攻打都以失</a:t>
                      </a:r>
                    </a:p>
                    <a:p>
                      <a:pPr marL="0" indent="0" algn="l" latinLnBrk="1" hangingPunct="0">
                        <a:lnSpc>
                          <a:spcPts val="4400"/>
                        </a:lnSpc>
                      </a:pPr>
                      <a:r>
                        <a:rPr lang="en-US" altLang="zh-CN" sz="2800" b="0" i="0">
                          <a:solidFill>
                            <a:srgbClr val="000000"/>
                          </a:solidFill>
                          <a:latin typeface="Times New Roman" pitchFamily="34" charset="0"/>
                          <a:ea typeface="楷体" pitchFamily="34" charset="-122"/>
                          <a:cs typeface="Times New Roman" pitchFamily="34" charset="-120"/>
                        </a:rPr>
                        <a:t>败告终</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第三次攻打时</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宋江得到了吴用等人的增援</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采</a:t>
                      </a:r>
                    </a:p>
                    <a:p>
                      <a:pPr marL="0" indent="0" algn="l" latinLnBrk="1" hangingPunct="0">
                        <a:lnSpc>
                          <a:spcPts val="4400"/>
                        </a:lnSpc>
                      </a:pPr>
                      <a:r>
                        <a:rPr lang="en-US" altLang="zh-CN" sz="2800" b="0" i="0">
                          <a:solidFill>
                            <a:srgbClr val="000000"/>
                          </a:solidFill>
                          <a:latin typeface="Times New Roman" pitchFamily="34" charset="0"/>
                          <a:ea typeface="楷体" pitchFamily="34" charset="-122"/>
                          <a:cs typeface="Times New Roman" pitchFamily="34" charset="-120"/>
                        </a:rPr>
                        <a:t>纳了吴用的多条计策</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安排孙立卧底</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才破了祝家庄</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杀</a:t>
                      </a:r>
                    </a:p>
                    <a:p>
                      <a:pPr marL="0" lvl="0" indent="0" algn="l" latinLnBrk="1" hangingPunct="0">
                        <a:lnSpc>
                          <a:spcPts val="4200"/>
                        </a:lnSpc>
                      </a:pPr>
                      <a:r>
                        <a:rPr lang="en-US" altLang="zh-CN" sz="2800" b="0" i="0">
                          <a:solidFill>
                            <a:srgbClr val="000000"/>
                          </a:solidFill>
                          <a:latin typeface="Times New Roman" pitchFamily="34" charset="0"/>
                          <a:ea typeface="楷体" pitchFamily="34" charset="-122"/>
                          <a:cs typeface="Times New Roman" pitchFamily="34" charset="-120"/>
                        </a:rPr>
                        <a:t>死祝家三兄弟</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夺得钱粮无数</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
        <p:nvSpPr>
          <p:cNvPr id="2" name="P_5_BD#a572f75a6?colgroup=4,25&amp;vcp=1&amp;pid=12e655408&amp;color=0,0,0&amp;vtp=1&amp;vaab=1&amp;bt=1&amp;bbb=1">
            <a:extLst>
              <a:ext uri="{FF2B5EF4-FFF2-40B4-BE49-F238E27FC236}">
                <a16:creationId xmlns:a16="http://schemas.microsoft.com/office/drawing/2014/main" id="{2189539F-8676-28BF-0430-E7AC8B69D5BD}"/>
              </a:ext>
            </a:extLst>
          </p:cNvPr>
          <p:cNvSpPr txBox="1"/>
          <p:nvPr/>
        </p:nvSpPr>
        <p:spPr>
          <a:xfrm>
            <a:off x="10903879" y="855662"/>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18" charset="0"/>
              </a:rPr>
              <a:t>续表</a:t>
            </a:r>
          </a:p>
        </p:txBody>
      </p:sp>
    </p:spTree>
  </p:cSld>
  <p:clrMapOvr>
    <a:masterClrMapping/>
  </p:clrMapOvr>
  <p:transition>
    <p:split dir="in"/>
  </p:transition>
</p:sld>
</file>

<file path=ppt/slides/slide11.xml><?xml version="1.0" encoding="utf-8"?>
<p:sld xmlns:a="http://schemas.openxmlformats.org/drawingml/2006/main" xmlns:r="http://schemas.openxmlformats.org/officeDocument/2006/relationships" xmlns:p="http://schemas.openxmlformats.org/presentationml/2006/main">
  <p:cSld name="Slide 13&amp;si=13">
    <p:spTree>
      <p:nvGrpSpPr>
        <p:cNvPr id="1" name=""/>
        <p:cNvGrpSpPr/>
        <p:nvPr/>
      </p:nvGrpSpPr>
      <p:grpSpPr>
        <a:xfrm>
          <a:off x="0" y="0"/>
          <a:ext cx="0" cy="0"/>
          <a:chOff x="0" y="0"/>
          <a:chExt cx="0" cy="0"/>
        </a:xfrm>
      </p:grpSpPr>
      <p:graphicFrame>
        <p:nvGraphicFramePr>
          <p:cNvPr id="14" name="P_5_BD#440ee065a?colgroup=4,8,8,8&amp;vcp=1&amp;pid=254665248&amp;color=0,0,0&amp;vtp=1&amp;vaab=1&amp;bt=1&amp;bbb=1&amp;hb=1"/>
          <p:cNvGraphicFramePr>
            <a:graphicFrameLocks noGrp="1"/>
          </p:cNvGraphicFramePr>
          <p:nvPr>
            <p:extLst>
              <p:ext uri="{D42A27DB-BD31-4B8C-83A1-F6EECF244321}">
                <p14:modId xmlns:p14="http://schemas.microsoft.com/office/powerpoint/2010/main" val="1079614129"/>
              </p:ext>
            </p:extLst>
          </p:nvPr>
        </p:nvGraphicFramePr>
        <p:xfrm>
          <a:off x="307524" y="890185"/>
          <a:ext cx="11576952" cy="5341240"/>
        </p:xfrm>
        <a:graphic>
          <a:graphicData uri="http://schemas.openxmlformats.org/drawingml/2006/table">
            <a:tbl>
              <a:tblPr/>
              <a:tblGrid>
                <a:gridCol w="2232000">
                  <a:extLst>
                    <a:ext uri="{9D8B030D-6E8A-4147-A177-3AD203B41FA5}">
                      <a16:colId xmlns:a16="http://schemas.microsoft.com/office/drawing/2014/main" val="20000"/>
                    </a:ext>
                  </a:extLst>
                </a:gridCol>
                <a:gridCol w="3132000">
                  <a:extLst>
                    <a:ext uri="{9D8B030D-6E8A-4147-A177-3AD203B41FA5}">
                      <a16:colId xmlns:a16="http://schemas.microsoft.com/office/drawing/2014/main" val="20001"/>
                    </a:ext>
                  </a:extLst>
                </a:gridCol>
                <a:gridCol w="3044952">
                  <a:extLst>
                    <a:ext uri="{9D8B030D-6E8A-4147-A177-3AD203B41FA5}">
                      <a16:colId xmlns:a16="http://schemas.microsoft.com/office/drawing/2014/main" val="20002"/>
                    </a:ext>
                  </a:extLst>
                </a:gridCol>
                <a:gridCol w="3168000">
                  <a:extLst>
                    <a:ext uri="{9D8B030D-6E8A-4147-A177-3AD203B41FA5}">
                      <a16:colId xmlns:a16="http://schemas.microsoft.com/office/drawing/2014/main" val="20003"/>
                    </a:ext>
                  </a:extLst>
                </a:gridCol>
              </a:tblGrid>
              <a:tr h="523558">
                <a:tc>
                  <a:txBody>
                    <a:bodyPr/>
                    <a:lstStyle/>
                    <a:p>
                      <a:pPr algn="ctr" latinLnBrk="1" hangingPunct="0">
                        <a:lnSpc>
                          <a:spcPts val="4100"/>
                        </a:lnSpc>
                      </a:pPr>
                      <a:r>
                        <a:rPr lang="en-US" altLang="zh-CN" sz="2800" b="1" i="0">
                          <a:solidFill>
                            <a:srgbClr val="000000"/>
                          </a:solidFill>
                          <a:latin typeface="Times New Roman" pitchFamily="34" charset="0"/>
                          <a:ea typeface="SimSun" pitchFamily="34" charset="-122"/>
                          <a:cs typeface="Times New Roman" pitchFamily="34" charset="-120"/>
                        </a:rPr>
                        <a:t>篇</a:t>
                      </a:r>
                      <a:r>
                        <a:rPr lang="en-US" altLang="zh-CN" sz="2800" b="1" i="0">
                          <a:solidFill>
                            <a:srgbClr val="000000"/>
                          </a:solidFill>
                          <a:latin typeface="SimSun" pitchFamily="34" charset="0"/>
                          <a:ea typeface="SimSun" pitchFamily="34" charset="-122"/>
                          <a:cs typeface="SimSun" pitchFamily="34" charset="-120"/>
                        </a:rPr>
                        <a:t> </a:t>
                      </a:r>
                      <a:r>
                        <a:rPr lang="en-US" altLang="zh-CN" sz="2800" b="1" i="0">
                          <a:solidFill>
                            <a:srgbClr val="000000"/>
                          </a:solidFill>
                          <a:latin typeface="Times New Roman" pitchFamily="34" charset="0"/>
                          <a:ea typeface="SimSun" pitchFamily="34" charset="-122"/>
                          <a:cs typeface="Times New Roman" pitchFamily="34" charset="-120"/>
                        </a:rPr>
                        <a:t>目</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100"/>
                        </a:lnSpc>
                      </a:pPr>
                      <a:r>
                        <a:rPr lang="en-US" altLang="zh-CN" sz="2800" b="1" i="0">
                          <a:solidFill>
                            <a:srgbClr val="000000"/>
                          </a:solidFill>
                          <a:latin typeface="Times New Roman" pitchFamily="34" charset="0"/>
                          <a:ea typeface="SimSun" pitchFamily="34" charset="-122"/>
                          <a:cs typeface="Times New Roman" pitchFamily="34" charset="-120"/>
                        </a:rPr>
                        <a:t>主要内容</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100"/>
                        </a:lnSpc>
                      </a:pPr>
                      <a:r>
                        <a:rPr lang="en-US" altLang="zh-CN" sz="2800" b="1" i="0">
                          <a:solidFill>
                            <a:srgbClr val="000000"/>
                          </a:solidFill>
                          <a:latin typeface="Times New Roman" pitchFamily="34" charset="0"/>
                          <a:ea typeface="SimSun" pitchFamily="34" charset="-122"/>
                          <a:cs typeface="Times New Roman" pitchFamily="34" charset="-120"/>
                        </a:rPr>
                        <a:t>人物形象</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100"/>
                        </a:lnSpc>
                      </a:pPr>
                      <a:r>
                        <a:rPr lang="en-US" altLang="zh-CN" sz="2800" b="1" i="0">
                          <a:solidFill>
                            <a:srgbClr val="000000"/>
                          </a:solidFill>
                          <a:latin typeface="Times New Roman" pitchFamily="34" charset="0"/>
                          <a:ea typeface="SimSun" pitchFamily="34" charset="-122"/>
                          <a:cs typeface="Times New Roman" pitchFamily="34" charset="-120"/>
                        </a:rPr>
                        <a:t>中心思想</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4817682">
                <a:tc>
                  <a:txBody>
                    <a:bodyPr/>
                    <a:lstStyle/>
                    <a:p>
                      <a:pPr marL="0" indent="0" algn="l"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狗</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猫</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鼠</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2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楷体" pitchFamily="34" charset="-122"/>
                          <a:cs typeface="Times New Roman" pitchFamily="34" charset="-120"/>
                        </a:rPr>
                        <a:t>回击了</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现代评论派</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对作者</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仇猫</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的诬蔑</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说明自己</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仇猫</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的原因</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刻画出</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猫</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的主要特征</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批判</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中庸之道</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追忆童年时救养一只隐鼠的经历</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2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楷体" pitchFamily="34" charset="-122"/>
                          <a:cs typeface="Times New Roman" pitchFamily="34" charset="-120"/>
                        </a:rPr>
                        <a:t>猫</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象征具有</a:t>
                      </a:r>
                      <a:endParaRPr lang="en-US" altLang="zh-CN" sz="2800" b="0" i="0" dirty="0">
                        <a:solidFill>
                          <a:srgbClr val="000000"/>
                        </a:solidFill>
                        <a:latin typeface="Times New Roman" pitchFamily="34" charset="0"/>
                        <a:ea typeface="楷体" pitchFamily="34" charset="-122"/>
                        <a:cs typeface="Times New Roman" pitchFamily="34" charset="-120"/>
                      </a:endParaRPr>
                    </a:p>
                    <a:p>
                      <a:pPr marL="0" indent="0" algn="l" latinLnBrk="1" hangingPunct="0">
                        <a:lnSpc>
                          <a:spcPts val="4200"/>
                        </a:lnSpc>
                      </a:pPr>
                      <a:r>
                        <a:rPr lang="en-US" altLang="zh-CN" sz="2800" b="0" i="0" dirty="0" err="1">
                          <a:solidFill>
                            <a:srgbClr val="000000"/>
                          </a:solidFill>
                          <a:latin typeface="Times New Roman" pitchFamily="34" charset="0"/>
                          <a:ea typeface="楷体" pitchFamily="34" charset="-122"/>
                          <a:cs typeface="Times New Roman" pitchFamily="34" charset="-120"/>
                        </a:rPr>
                        <a:t>与猫类似习性的一</a:t>
                      </a:r>
                      <a:endParaRPr lang="en-US" altLang="zh-CN" sz="2800" b="0" i="0" dirty="0">
                        <a:solidFill>
                          <a:srgbClr val="000000"/>
                        </a:solidFill>
                        <a:latin typeface="Times New Roman" pitchFamily="34" charset="0"/>
                        <a:ea typeface="楷体" pitchFamily="34" charset="-122"/>
                        <a:cs typeface="Times New Roman" pitchFamily="34" charset="-120"/>
                      </a:endParaRPr>
                    </a:p>
                    <a:p>
                      <a:pPr marL="0" indent="0" algn="l" latinLnBrk="1" hangingPunct="0">
                        <a:lnSpc>
                          <a:spcPts val="4200"/>
                        </a:lnSpc>
                      </a:pPr>
                      <a:r>
                        <a:rPr lang="en-US" altLang="zh-CN" sz="2800" b="0" i="0" dirty="0" err="1">
                          <a:solidFill>
                            <a:srgbClr val="000000"/>
                          </a:solidFill>
                          <a:latin typeface="Times New Roman" pitchFamily="34" charset="0"/>
                          <a:ea typeface="楷体" pitchFamily="34" charset="-122"/>
                          <a:cs typeface="Times New Roman" pitchFamily="34" charset="-120"/>
                        </a:rPr>
                        <a:t>类人</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如当时社会</a:t>
                      </a:r>
                      <a:endParaRPr lang="en-US" altLang="zh-CN" sz="2800" b="0" i="0" dirty="0">
                        <a:solidFill>
                          <a:srgbClr val="000000"/>
                        </a:solidFill>
                        <a:latin typeface="Times New Roman" pitchFamily="34" charset="0"/>
                        <a:ea typeface="楷体" pitchFamily="34" charset="-122"/>
                        <a:cs typeface="Times New Roman" pitchFamily="34" charset="-120"/>
                      </a:endParaRPr>
                    </a:p>
                    <a:p>
                      <a:pPr marL="0" indent="0" algn="l" latinLnBrk="1" hangingPunct="0">
                        <a:lnSpc>
                          <a:spcPts val="4200"/>
                        </a:lnSpc>
                      </a:pPr>
                      <a:r>
                        <a:rPr lang="en-US" altLang="zh-CN" sz="2800" b="0" i="0" dirty="0" err="1">
                          <a:solidFill>
                            <a:srgbClr val="000000"/>
                          </a:solidFill>
                          <a:latin typeface="Times New Roman" pitchFamily="34" charset="0"/>
                          <a:ea typeface="楷体" pitchFamily="34" charset="-122"/>
                          <a:cs typeface="Times New Roman" pitchFamily="34" charset="-120"/>
                        </a:rPr>
                        <a:t>上的一些</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正人君</a:t>
                      </a:r>
                      <a:endParaRPr lang="en-US" altLang="zh-CN" sz="2800" b="0" i="0" dirty="0">
                        <a:solidFill>
                          <a:srgbClr val="000000"/>
                        </a:solidFill>
                        <a:latin typeface="Times New Roman" pitchFamily="34" charset="0"/>
                        <a:ea typeface="楷体" pitchFamily="34" charset="-122"/>
                        <a:cs typeface="Times New Roman" pitchFamily="34" charset="-120"/>
                      </a:endParaRPr>
                    </a:p>
                    <a:p>
                      <a:pPr marL="0" indent="0" algn="l" latinLnBrk="1" hangingPunct="0">
                        <a:lnSpc>
                          <a:spcPts val="4200"/>
                        </a:lnSpc>
                      </a:pPr>
                      <a:r>
                        <a:rPr lang="en-US" altLang="zh-CN" sz="2800" b="0" i="0" dirty="0">
                          <a:solidFill>
                            <a:srgbClr val="000000"/>
                          </a:solidFill>
                          <a:latin typeface="Times New Roman" pitchFamily="34" charset="0"/>
                          <a:ea typeface="楷体" pitchFamily="34" charset="-122"/>
                          <a:cs typeface="Times New Roman" pitchFamily="34" charset="-120"/>
                        </a:rPr>
                        <a:t>子</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军阀统治者</a:t>
                      </a:r>
                      <a:endParaRPr lang="en-US" altLang="zh-CN" sz="2800" b="0" i="0" dirty="0">
                        <a:solidFill>
                          <a:srgbClr val="000000"/>
                        </a:solidFill>
                        <a:latin typeface="Times New Roman" pitchFamily="34" charset="0"/>
                        <a:ea typeface="楷体" pitchFamily="34" charset="-122"/>
                        <a:cs typeface="Times New Roman" pitchFamily="34" charset="-120"/>
                      </a:endParaRPr>
                    </a:p>
                    <a:p>
                      <a:pPr marL="0" indent="0" algn="l" latinLnBrk="1" hangingPunct="0">
                        <a:lnSpc>
                          <a:spcPts val="4200"/>
                        </a:lnSpc>
                      </a:pPr>
                      <a:r>
                        <a:rPr lang="en-US" altLang="zh-CN" sz="2800" b="0" i="0" dirty="0" err="1">
                          <a:solidFill>
                            <a:srgbClr val="000000"/>
                          </a:solidFill>
                          <a:latin typeface="Times New Roman" pitchFamily="34" charset="0"/>
                          <a:ea typeface="楷体" pitchFamily="34" charset="-122"/>
                          <a:cs typeface="Times New Roman" pitchFamily="34" charset="-120"/>
                        </a:rPr>
                        <a:t>的帮凶等</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spc="-100" dirty="0"/>
                    </a:p>
                    <a:p>
                      <a:pPr marL="0" indent="0" algn="l" latinLnBrk="1" hangingPunct="0">
                        <a:lnSpc>
                          <a:spcPts val="4300"/>
                        </a:lnSpc>
                      </a:pPr>
                      <a:r>
                        <a:rPr lang="en-US" altLang="zh-CN" sz="2800" b="0" i="0" u="none" dirty="0">
                          <a:solidFill>
                            <a:srgbClr val="000000"/>
                          </a:solidFill>
                          <a:latin typeface="SimSun" panose="02010600030101010101" pitchFamily="2" charset="-122"/>
                          <a:ea typeface="楷体" pitchFamily="34" charset="-122"/>
                          <a:cs typeface="Times New Roman" pitchFamily="34" charset="-120"/>
                        </a:rPr>
                        <a:t>    </a:t>
                      </a:r>
                      <a:r>
                        <a:rPr lang="en-US" altLang="zh-CN" sz="2800" b="0" i="0" dirty="0" err="1">
                          <a:solidFill>
                            <a:srgbClr val="000000"/>
                          </a:solidFill>
                          <a:latin typeface="Times New Roman" pitchFamily="34" charset="0"/>
                          <a:ea typeface="楷体" pitchFamily="34" charset="-122"/>
                          <a:cs typeface="Times New Roman" pitchFamily="34" charset="-120"/>
                        </a:rPr>
                        <a:t>鼠</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象征被压</a:t>
                      </a:r>
                      <a:endParaRPr lang="en-US" altLang="zh-CN" sz="2800" b="0" i="0" dirty="0">
                        <a:solidFill>
                          <a:srgbClr val="000000"/>
                        </a:solidFill>
                        <a:latin typeface="Times New Roman" pitchFamily="34" charset="0"/>
                        <a:ea typeface="楷体" pitchFamily="34" charset="-122"/>
                        <a:cs typeface="Times New Roman" pitchFamily="34" charset="-120"/>
                      </a:endParaRPr>
                    </a:p>
                    <a:p>
                      <a:pPr marL="0" lvl="0" indent="0" algn="l" latinLnBrk="1" hangingPunct="0">
                        <a:lnSpc>
                          <a:spcPts val="4100"/>
                        </a:lnSpc>
                      </a:pPr>
                      <a:r>
                        <a:rPr lang="en-US" altLang="zh-CN" sz="2800" b="0" i="0" dirty="0" err="1">
                          <a:solidFill>
                            <a:srgbClr val="000000"/>
                          </a:solidFill>
                          <a:latin typeface="Times New Roman" pitchFamily="34" charset="0"/>
                          <a:ea typeface="楷体" pitchFamily="34" charset="-122"/>
                          <a:cs typeface="Times New Roman" pitchFamily="34" charset="-120"/>
                        </a:rPr>
                        <a:t>迫</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被伤害的人</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2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楷体" pitchFamily="34" charset="-122"/>
                          <a:cs typeface="Times New Roman" pitchFamily="34" charset="-120"/>
                        </a:rPr>
                        <a:t>表达了对猫</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尽情折磨</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弱者</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到处嗥叫</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时而</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一</a:t>
                      </a:r>
                      <a:endParaRPr lang="en-US" altLang="zh-CN" sz="2800" b="0" i="0" dirty="0">
                        <a:solidFill>
                          <a:srgbClr val="000000"/>
                        </a:solidFill>
                        <a:latin typeface="Times New Roman" pitchFamily="34" charset="0"/>
                        <a:ea typeface="楷体" pitchFamily="34" charset="-122"/>
                        <a:cs typeface="Times New Roman" pitchFamily="34" charset="-120"/>
                      </a:endParaRPr>
                    </a:p>
                    <a:p>
                      <a:pPr marL="0" indent="0" algn="l" latinLnBrk="1" hangingPunct="0">
                        <a:lnSpc>
                          <a:spcPts val="4200"/>
                        </a:lnSpc>
                      </a:pPr>
                      <a:r>
                        <a:rPr lang="en-US" altLang="zh-CN" sz="2800" b="0" i="0" dirty="0" err="1">
                          <a:solidFill>
                            <a:srgbClr val="000000"/>
                          </a:solidFill>
                          <a:latin typeface="Times New Roman" pitchFamily="34" charset="0"/>
                          <a:ea typeface="楷体" pitchFamily="34" charset="-122"/>
                          <a:cs typeface="Times New Roman" pitchFamily="34" charset="-120"/>
                        </a:rPr>
                        <a:t>副媚态</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等特性的憎</a:t>
                      </a:r>
                      <a:endParaRPr lang="en-US" altLang="zh-CN" sz="2800" b="0" i="0" dirty="0">
                        <a:solidFill>
                          <a:srgbClr val="000000"/>
                        </a:solidFill>
                        <a:latin typeface="Times New Roman" pitchFamily="34" charset="0"/>
                        <a:ea typeface="楷体" pitchFamily="34" charset="-122"/>
                        <a:cs typeface="Times New Roman" pitchFamily="34" charset="-120"/>
                      </a:endParaRPr>
                    </a:p>
                    <a:p>
                      <a:pPr marL="0" indent="0" algn="l" latinLnBrk="1" hangingPunct="0">
                        <a:lnSpc>
                          <a:spcPts val="4200"/>
                        </a:lnSpc>
                      </a:pPr>
                      <a:r>
                        <a:rPr lang="en-US" altLang="zh-CN" sz="2800" b="0" i="0" dirty="0" err="1">
                          <a:solidFill>
                            <a:srgbClr val="000000"/>
                          </a:solidFill>
                          <a:latin typeface="Times New Roman" pitchFamily="34" charset="0"/>
                          <a:ea typeface="楷体" pitchFamily="34" charset="-122"/>
                          <a:cs typeface="Times New Roman" pitchFamily="34" charset="-120"/>
                        </a:rPr>
                        <a:t>恶</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表现了对弱小</a:t>
                      </a:r>
                      <a:endParaRPr lang="en-US" altLang="zh-CN" sz="2800" b="0" i="0" dirty="0">
                        <a:solidFill>
                          <a:srgbClr val="000000"/>
                        </a:solidFill>
                        <a:latin typeface="Times New Roman" pitchFamily="34" charset="0"/>
                        <a:ea typeface="楷体" pitchFamily="34" charset="-122"/>
                        <a:cs typeface="Times New Roman" pitchFamily="34" charset="-120"/>
                      </a:endParaRPr>
                    </a:p>
                    <a:p>
                      <a:pPr marL="0" indent="0" algn="l" latinLnBrk="1" hangingPunct="0">
                        <a:lnSpc>
                          <a:spcPts val="4200"/>
                        </a:lnSpc>
                      </a:pPr>
                      <a:r>
                        <a:rPr lang="en-US" altLang="zh-CN" sz="2800" b="0" i="0" dirty="0" err="1">
                          <a:solidFill>
                            <a:srgbClr val="000000"/>
                          </a:solidFill>
                          <a:latin typeface="Times New Roman" pitchFamily="34" charset="0"/>
                          <a:ea typeface="楷体" pitchFamily="34" charset="-122"/>
                          <a:cs typeface="Times New Roman" pitchFamily="34" charset="-120"/>
                        </a:rPr>
                        <a:t>者的同情和对暴虐</a:t>
                      </a:r>
                      <a:endParaRPr lang="en-US" altLang="zh-CN" sz="2800" b="0" i="0" dirty="0">
                        <a:solidFill>
                          <a:srgbClr val="000000"/>
                        </a:solidFill>
                        <a:latin typeface="Times New Roman" pitchFamily="34" charset="0"/>
                        <a:ea typeface="楷体" pitchFamily="34" charset="-122"/>
                        <a:cs typeface="Times New Roman" pitchFamily="34" charset="-120"/>
                      </a:endParaRPr>
                    </a:p>
                    <a:p>
                      <a:pPr marL="0" lvl="0" indent="0" algn="l" latinLnBrk="1" hangingPunct="0">
                        <a:lnSpc>
                          <a:spcPts val="4100"/>
                        </a:lnSpc>
                      </a:pPr>
                      <a:r>
                        <a:rPr lang="en-US" altLang="zh-CN" sz="2800" b="0" i="0" dirty="0" err="1">
                          <a:solidFill>
                            <a:srgbClr val="000000"/>
                          </a:solidFill>
                          <a:latin typeface="Times New Roman" pitchFamily="34" charset="0"/>
                          <a:ea typeface="楷体" pitchFamily="34" charset="-122"/>
                          <a:cs typeface="Times New Roman" pitchFamily="34" charset="-120"/>
                        </a:rPr>
                        <a:t>者的憎恨</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
        <p:nvSpPr>
          <p:cNvPr id="2" name="P_5_BD#440ee065a?colgroup=4,8,8,8&amp;vcp=1&amp;pid=254665248&amp;color=0,0,0&amp;vtp=1&amp;vaab=1&amp;bt=1&amp;bbb=1">
            <a:extLst>
              <a:ext uri="{FF2B5EF4-FFF2-40B4-BE49-F238E27FC236}">
                <a16:creationId xmlns:a16="http://schemas.microsoft.com/office/drawing/2014/main" id="{A61DF8D6-7901-CE70-1192-E4A5597946F6}"/>
              </a:ext>
            </a:extLst>
          </p:cNvPr>
          <p:cNvSpPr txBox="1"/>
          <p:nvPr/>
        </p:nvSpPr>
        <p:spPr>
          <a:xfrm>
            <a:off x="10885591" y="382950"/>
            <a:ext cx="718145" cy="487698"/>
          </a:xfrm>
          <a:prstGeom prst="rect">
            <a:avLst/>
          </a:prstGeom>
          <a:noFill/>
        </p:spPr>
        <p:txBody>
          <a:bodyPr vert="horz" wrap="none" lIns="0" tIns="0" rIns="0" bIns="0" rtlCol="0">
            <a:spAutoFit/>
          </a:bodyPr>
          <a:lstStyle/>
          <a:p>
            <a:pPr algn="r">
              <a:lnSpc>
                <a:spcPts val="4000"/>
              </a:lnSpc>
            </a:pPr>
            <a:r>
              <a:rPr lang="zh-CN" altLang="en-US" sz="2800">
                <a:latin typeface="Times New Roman" panose="02020603050405020304" pitchFamily="18" charset="0"/>
              </a:rPr>
              <a:t>续表</a:t>
            </a:r>
          </a:p>
        </p:txBody>
      </p:sp>
    </p:spTree>
  </p:cSld>
  <p:clrMapOvr>
    <a:masterClrMapping/>
  </p:clrMapOvr>
  <p:transition>
    <p:split dir="in"/>
  </p:transition>
</p:sld>
</file>

<file path=ppt/slides/slide110.xml><?xml version="1.0" encoding="utf-8"?>
<p:sld xmlns:a="http://schemas.openxmlformats.org/drawingml/2006/main" xmlns:r="http://schemas.openxmlformats.org/officeDocument/2006/relationships" xmlns:p="http://schemas.openxmlformats.org/presentationml/2006/main">
  <p:cSld name="Slide 106&amp;si=106">
    <p:spTree>
      <p:nvGrpSpPr>
        <p:cNvPr id="1" name=""/>
        <p:cNvGrpSpPr/>
        <p:nvPr/>
      </p:nvGrpSpPr>
      <p:grpSpPr>
        <a:xfrm>
          <a:off x="0" y="0"/>
          <a:ext cx="0" cy="0"/>
          <a:chOff x="0" y="0"/>
          <a:chExt cx="0" cy="0"/>
        </a:xfrm>
      </p:grpSpPr>
      <p:graphicFrame>
        <p:nvGraphicFramePr>
          <p:cNvPr id="107" name="P_5_BD#a572f75a6?colgroup=4,25&amp;vcp=1&amp;pid=12e655408&amp;color=0,0,0&amp;vtp=1&amp;vaab=1&amp;bt=1&amp;bbb=1&amp;hb=1"/>
          <p:cNvGraphicFramePr>
            <a:graphicFrameLocks noGrp="1"/>
          </p:cNvGraphicFramePr>
          <p:nvPr>
            <p:extLst>
              <p:ext uri="{D42A27DB-BD31-4B8C-83A1-F6EECF244321}">
                <p14:modId xmlns:p14="http://schemas.microsoft.com/office/powerpoint/2010/main" val="1520967987"/>
              </p:ext>
            </p:extLst>
          </p:nvPr>
        </p:nvGraphicFramePr>
        <p:xfrm>
          <a:off x="539496" y="1564068"/>
          <a:ext cx="11082528" cy="4434460"/>
        </p:xfrm>
        <a:graphic>
          <a:graphicData uri="http://schemas.openxmlformats.org/drawingml/2006/table">
            <a:tbl>
              <a:tblPr/>
              <a:tblGrid>
                <a:gridCol w="1883664">
                  <a:extLst>
                    <a:ext uri="{9D8B030D-6E8A-4147-A177-3AD203B41FA5}">
                      <a16:colId xmlns:a16="http://schemas.microsoft.com/office/drawing/2014/main" val="20000"/>
                    </a:ext>
                  </a:extLst>
                </a:gridCol>
                <a:gridCol w="9198864">
                  <a:extLst>
                    <a:ext uri="{9D8B030D-6E8A-4147-A177-3AD203B41FA5}">
                      <a16:colId xmlns:a16="http://schemas.microsoft.com/office/drawing/2014/main" val="20001"/>
                    </a:ext>
                  </a:extLst>
                </a:gridCol>
              </a:tblGrid>
              <a:tr h="539560">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情节概括</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情节内容</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3894900">
                <a:tc>
                  <a:txBody>
                    <a:bodyPr/>
                    <a:lstStyle/>
                    <a:p>
                      <a:pPr marL="0" indent="0" algn="ctr" latinLnBrk="1" hangingPunct="0">
                        <a:lnSpc>
                          <a:spcPts val="4400"/>
                        </a:lnSpc>
                      </a:pPr>
                      <a:r>
                        <a:rPr lang="en-US" altLang="zh-CN" sz="2800" b="0" i="0">
                          <a:solidFill>
                            <a:srgbClr val="000000"/>
                          </a:solidFill>
                          <a:latin typeface="Times New Roman" pitchFamily="34" charset="0"/>
                          <a:ea typeface="楷体" pitchFamily="34" charset="-122"/>
                          <a:cs typeface="Times New Roman" pitchFamily="34" charset="-120"/>
                        </a:rPr>
                        <a:t>鲁提辖拳</a:t>
                      </a:r>
                    </a:p>
                    <a:p>
                      <a:pPr marL="0" lvl="0" indent="0" algn="ctr" latinLnBrk="1" hangingPunct="0">
                        <a:lnSpc>
                          <a:spcPts val="4200"/>
                        </a:lnSpc>
                      </a:pPr>
                      <a:r>
                        <a:rPr lang="en-US" altLang="zh-CN" sz="2800" b="0" i="0">
                          <a:solidFill>
                            <a:srgbClr val="000000"/>
                          </a:solidFill>
                          <a:latin typeface="Times New Roman" pitchFamily="34" charset="0"/>
                          <a:ea typeface="楷体" pitchFamily="34" charset="-122"/>
                          <a:cs typeface="Times New Roman" pitchFamily="34" charset="-120"/>
                        </a:rPr>
                        <a:t>打镇关西</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楷体" pitchFamily="34" charset="-122"/>
                          <a:cs typeface="Times New Roman" pitchFamily="34" charset="-120"/>
                        </a:rPr>
                        <a:t>鲁达</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李忠</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史进在酒楼喝酒</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了解到屠户郑屠强娶</a:t>
                      </a:r>
                    </a:p>
                    <a:p>
                      <a:pPr marL="0" indent="0" algn="l" latinLnBrk="1" hangingPunct="0">
                        <a:lnSpc>
                          <a:spcPts val="4400"/>
                        </a:lnSpc>
                      </a:pPr>
                      <a:r>
                        <a:rPr lang="en-US" altLang="zh-CN" sz="2800" b="0" i="0">
                          <a:solidFill>
                            <a:srgbClr val="000000"/>
                          </a:solidFill>
                          <a:latin typeface="Times New Roman" pitchFamily="34" charset="0"/>
                          <a:ea typeface="楷体" pitchFamily="34" charset="-122"/>
                          <a:cs typeface="Times New Roman" pitchFamily="34" charset="-120"/>
                        </a:rPr>
                        <a:t>了金氏女子为小妾后又向金氏父女索要银两</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金氏父女只</a:t>
                      </a:r>
                    </a:p>
                    <a:p>
                      <a:pPr marL="0" indent="0" algn="l" latinLnBrk="1" hangingPunct="0">
                        <a:lnSpc>
                          <a:spcPts val="4400"/>
                        </a:lnSpc>
                      </a:pPr>
                      <a:r>
                        <a:rPr lang="en-US" altLang="zh-CN" sz="2800" b="0" i="0">
                          <a:solidFill>
                            <a:srgbClr val="000000"/>
                          </a:solidFill>
                          <a:latin typeface="Times New Roman" pitchFamily="34" charset="0"/>
                          <a:ea typeface="楷体" pitchFamily="34" charset="-122"/>
                          <a:cs typeface="Times New Roman" pitchFamily="34" charset="-120"/>
                        </a:rPr>
                        <a:t>好四处卖唱</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鲁达和史进当即凑了十五两银子给他们</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第</a:t>
                      </a:r>
                    </a:p>
                    <a:p>
                      <a:pPr marL="0" indent="0" algn="l" latinLnBrk="1" hangingPunct="0">
                        <a:lnSpc>
                          <a:spcPts val="4400"/>
                        </a:lnSpc>
                      </a:pPr>
                      <a:r>
                        <a:rPr lang="en-US" altLang="zh-CN" sz="2800" b="0" i="0">
                          <a:solidFill>
                            <a:srgbClr val="000000"/>
                          </a:solidFill>
                          <a:latin typeface="Times New Roman" pitchFamily="34" charset="0"/>
                          <a:ea typeface="楷体" pitchFamily="34" charset="-122"/>
                          <a:cs typeface="Times New Roman" pitchFamily="34" charset="-120"/>
                        </a:rPr>
                        <a:t>二天清早</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鲁达安排金氏父女安全离开后</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便去找郑屠算</a:t>
                      </a:r>
                    </a:p>
                    <a:p>
                      <a:pPr marL="0" indent="0" algn="l" latinLnBrk="1" hangingPunct="0">
                        <a:lnSpc>
                          <a:spcPts val="4400"/>
                        </a:lnSpc>
                      </a:pPr>
                      <a:r>
                        <a:rPr lang="en-US" altLang="zh-CN" sz="2800" b="0" i="0">
                          <a:solidFill>
                            <a:srgbClr val="000000"/>
                          </a:solidFill>
                          <a:latin typeface="Times New Roman" pitchFamily="34" charset="0"/>
                          <a:ea typeface="楷体" pitchFamily="34" charset="-122"/>
                          <a:cs typeface="Times New Roman" pitchFamily="34" charset="-120"/>
                        </a:rPr>
                        <a:t>账</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鲁达装作买肉</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故意戏耍了郑屠一番</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郑屠被激怒后</a:t>
                      </a:r>
                    </a:p>
                    <a:p>
                      <a:pPr marL="0" indent="0" algn="l" latinLnBrk="1" hangingPunct="0">
                        <a:lnSpc>
                          <a:spcPts val="4400"/>
                        </a:lnSpc>
                      </a:pPr>
                      <a:r>
                        <a:rPr lang="en-US" altLang="zh-CN" sz="2800" b="0" i="0">
                          <a:solidFill>
                            <a:srgbClr val="000000"/>
                          </a:solidFill>
                          <a:latin typeface="Times New Roman" pitchFamily="34" charset="0"/>
                          <a:ea typeface="楷体" pitchFamily="34" charset="-122"/>
                          <a:cs typeface="Times New Roman" pitchFamily="34" charset="-120"/>
                        </a:rPr>
                        <a:t>暴跳如雷</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被鲁达摁倒在地</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先后只三拳便要了他的性</a:t>
                      </a:r>
                    </a:p>
                    <a:p>
                      <a:pPr marL="0" lvl="0" indent="0" algn="l" latinLnBrk="1" hangingPunct="0">
                        <a:lnSpc>
                          <a:spcPts val="4200"/>
                        </a:lnSpc>
                      </a:pPr>
                      <a:r>
                        <a:rPr lang="en-US" altLang="zh-CN" sz="2800" b="0" i="0">
                          <a:solidFill>
                            <a:srgbClr val="000000"/>
                          </a:solidFill>
                          <a:latin typeface="Times New Roman" pitchFamily="34" charset="0"/>
                          <a:ea typeface="楷体" pitchFamily="34" charset="-122"/>
                          <a:cs typeface="Times New Roman" pitchFamily="34" charset="-120"/>
                        </a:rPr>
                        <a:t>命</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鲁达怕吃官司</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一溜烟回家收拾好行李走了</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
        <p:nvSpPr>
          <p:cNvPr id="2" name="P_5_BD#a572f75a6?colgroup=4,25&amp;vcp=1&amp;pid=12e655408&amp;color=0,0,0&amp;vtp=1&amp;vaab=1&amp;bt=1&amp;bbb=1">
            <a:extLst>
              <a:ext uri="{FF2B5EF4-FFF2-40B4-BE49-F238E27FC236}">
                <a16:creationId xmlns:a16="http://schemas.microsoft.com/office/drawing/2014/main" id="{1347E525-D0B9-4609-47AA-B9A9F5EA4F63}"/>
              </a:ext>
            </a:extLst>
          </p:cNvPr>
          <p:cNvSpPr txBox="1"/>
          <p:nvPr/>
        </p:nvSpPr>
        <p:spPr>
          <a:xfrm>
            <a:off x="10903879" y="855662"/>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18" charset="0"/>
              </a:rPr>
              <a:t>续表</a:t>
            </a:r>
          </a:p>
        </p:txBody>
      </p:sp>
    </p:spTree>
  </p:cSld>
  <p:clrMapOvr>
    <a:masterClrMapping/>
  </p:clrMapOvr>
  <p:transition>
    <p:split dir="in"/>
  </p:transition>
</p:sld>
</file>

<file path=ppt/slides/slide111.xml><?xml version="1.0" encoding="utf-8"?>
<p:sld xmlns:a="http://schemas.openxmlformats.org/drawingml/2006/main" xmlns:r="http://schemas.openxmlformats.org/officeDocument/2006/relationships" xmlns:p="http://schemas.openxmlformats.org/presentationml/2006/main">
  <p:cSld name="Slide 107&amp;si=107">
    <p:spTree>
      <p:nvGrpSpPr>
        <p:cNvPr id="1" name=""/>
        <p:cNvGrpSpPr/>
        <p:nvPr/>
      </p:nvGrpSpPr>
      <p:grpSpPr>
        <a:xfrm>
          <a:off x="0" y="0"/>
          <a:ext cx="0" cy="0"/>
          <a:chOff x="0" y="0"/>
          <a:chExt cx="0" cy="0"/>
        </a:xfrm>
      </p:grpSpPr>
      <p:graphicFrame>
        <p:nvGraphicFramePr>
          <p:cNvPr id="108" name="P_5_BD#a572f75a6?colgroup=4,25&amp;vcp=1&amp;pid=12e655408&amp;color=0,0,0&amp;vtp=1&amp;vaab=1&amp;bt=1&amp;bbb=1&amp;hb=1"/>
          <p:cNvGraphicFramePr>
            <a:graphicFrameLocks noGrp="1"/>
          </p:cNvGraphicFramePr>
          <p:nvPr>
            <p:extLst>
              <p:ext uri="{D42A27DB-BD31-4B8C-83A1-F6EECF244321}">
                <p14:modId xmlns:p14="http://schemas.microsoft.com/office/powerpoint/2010/main" val="1833536722"/>
              </p:ext>
            </p:extLst>
          </p:nvPr>
        </p:nvGraphicFramePr>
        <p:xfrm>
          <a:off x="420168" y="1337436"/>
          <a:ext cx="11351664" cy="4434460"/>
        </p:xfrm>
        <a:graphic>
          <a:graphicData uri="http://schemas.openxmlformats.org/drawingml/2006/table">
            <a:tbl>
              <a:tblPr/>
              <a:tblGrid>
                <a:gridCol w="1883664">
                  <a:extLst>
                    <a:ext uri="{9D8B030D-6E8A-4147-A177-3AD203B41FA5}">
                      <a16:colId xmlns:a16="http://schemas.microsoft.com/office/drawing/2014/main" val="20000"/>
                    </a:ext>
                  </a:extLst>
                </a:gridCol>
                <a:gridCol w="9468000">
                  <a:extLst>
                    <a:ext uri="{9D8B030D-6E8A-4147-A177-3AD203B41FA5}">
                      <a16:colId xmlns:a16="http://schemas.microsoft.com/office/drawing/2014/main" val="20001"/>
                    </a:ext>
                  </a:extLst>
                </a:gridCol>
              </a:tblGrid>
              <a:tr h="539560">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情节概括</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情节内容</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3894900">
                <a:tc>
                  <a:txBody>
                    <a:bodyPr/>
                    <a:lstStyle/>
                    <a:p>
                      <a:pPr marL="0" indent="0" algn="ctr" latinLnBrk="1" hangingPunct="0">
                        <a:lnSpc>
                          <a:spcPts val="4400"/>
                        </a:lnSpc>
                      </a:pPr>
                      <a:r>
                        <a:rPr lang="en-US" altLang="zh-CN" sz="2800" b="0" i="0">
                          <a:solidFill>
                            <a:srgbClr val="000000"/>
                          </a:solidFill>
                          <a:latin typeface="Times New Roman" pitchFamily="34" charset="0"/>
                          <a:ea typeface="楷体" pitchFamily="34" charset="-122"/>
                          <a:cs typeface="Times New Roman" pitchFamily="34" charset="-120"/>
                        </a:rPr>
                        <a:t>花和尚倒</a:t>
                      </a:r>
                    </a:p>
                    <a:p>
                      <a:pPr marL="0" lvl="0" indent="0" algn="ctr" latinLnBrk="1" hangingPunct="0">
                        <a:lnSpc>
                          <a:spcPts val="4200"/>
                        </a:lnSpc>
                      </a:pPr>
                      <a:r>
                        <a:rPr lang="en-US" altLang="zh-CN" sz="2800" b="0" i="0">
                          <a:solidFill>
                            <a:srgbClr val="000000"/>
                          </a:solidFill>
                          <a:latin typeface="Times New Roman" pitchFamily="34" charset="0"/>
                          <a:ea typeface="楷体" pitchFamily="34" charset="-122"/>
                          <a:cs typeface="Times New Roman" pitchFamily="34" charset="-120"/>
                        </a:rPr>
                        <a:t>拔垂杨柳</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楷体" pitchFamily="34" charset="-122"/>
                          <a:cs typeface="Times New Roman" pitchFamily="34" charset="-120"/>
                        </a:rPr>
                        <a:t>鲁智深到大相国寺看菜园子</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菜园子附近的泼皮来闹事</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鲁智深把两个领头的踢到粪坑里</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吓得他们跪地求饶</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第二天</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泼皮们买些酒菜向鲁智深赔礼</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大家正吃得高兴</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听到门外大树上的乌鸦叫个不停</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原来是泼皮们欲搬梯子拆掉鸟巢</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鲁智深脱掉外衣</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用左手向下搂住树干</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右手把住树的上半截</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腰往上一挺</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那棵树竟然被连根拔起</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
        <p:nvSpPr>
          <p:cNvPr id="2" name="P_5_BD#a572f75a6?colgroup=4,25&amp;vcp=1&amp;pid=12e655408&amp;color=0,0,0&amp;vtp=1&amp;vaab=1&amp;bt=1&amp;bbb=1">
            <a:extLst>
              <a:ext uri="{FF2B5EF4-FFF2-40B4-BE49-F238E27FC236}">
                <a16:creationId xmlns:a16="http://schemas.microsoft.com/office/drawing/2014/main" id="{E04DB51E-DD27-D25D-DAF5-6D8B1C892DC8}"/>
              </a:ext>
            </a:extLst>
          </p:cNvPr>
          <p:cNvSpPr txBox="1"/>
          <p:nvPr/>
        </p:nvSpPr>
        <p:spPr>
          <a:xfrm>
            <a:off x="10903879" y="636587"/>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18" charset="0"/>
              </a:rPr>
              <a:t>续表</a:t>
            </a:r>
          </a:p>
        </p:txBody>
      </p:sp>
    </p:spTree>
  </p:cSld>
  <p:clrMapOvr>
    <a:masterClrMapping/>
  </p:clrMapOvr>
  <p:transition>
    <p:split dir="in"/>
  </p:transition>
</p:sld>
</file>

<file path=ppt/slides/slide112.xml><?xml version="1.0" encoding="utf-8"?>
<p:sld xmlns:a="http://schemas.openxmlformats.org/drawingml/2006/main" xmlns:r="http://schemas.openxmlformats.org/officeDocument/2006/relationships" xmlns:p="http://schemas.openxmlformats.org/presentationml/2006/main">
  <p:cSld name="Slide 108&amp;si=108">
    <p:spTree>
      <p:nvGrpSpPr>
        <p:cNvPr id="1" name=""/>
        <p:cNvGrpSpPr/>
        <p:nvPr/>
      </p:nvGrpSpPr>
      <p:grpSpPr>
        <a:xfrm>
          <a:off x="0" y="0"/>
          <a:ext cx="0" cy="0"/>
          <a:chOff x="0" y="0"/>
          <a:chExt cx="0" cy="0"/>
        </a:xfrm>
      </p:grpSpPr>
      <p:graphicFrame>
        <p:nvGraphicFramePr>
          <p:cNvPr id="109" name="P_5_BD#a572f75a6?colgroup=4,25&amp;vcp=1&amp;pid=12e655408&amp;color=0,0,0&amp;vtp=1&amp;vaab=1&amp;bt=1&amp;bbb=1&amp;hb=1"/>
          <p:cNvGraphicFramePr>
            <a:graphicFrameLocks noGrp="1"/>
          </p:cNvGraphicFramePr>
          <p:nvPr>
            <p:extLst>
              <p:ext uri="{D42A27DB-BD31-4B8C-83A1-F6EECF244321}">
                <p14:modId xmlns:p14="http://schemas.microsoft.com/office/powerpoint/2010/main" val="3492800499"/>
              </p:ext>
            </p:extLst>
          </p:nvPr>
        </p:nvGraphicFramePr>
        <p:xfrm>
          <a:off x="342360" y="1082040"/>
          <a:ext cx="11603664" cy="5071932"/>
        </p:xfrm>
        <a:graphic>
          <a:graphicData uri="http://schemas.openxmlformats.org/drawingml/2006/table">
            <a:tbl>
              <a:tblPr/>
              <a:tblGrid>
                <a:gridCol w="1883664">
                  <a:extLst>
                    <a:ext uri="{9D8B030D-6E8A-4147-A177-3AD203B41FA5}">
                      <a16:colId xmlns:a16="http://schemas.microsoft.com/office/drawing/2014/main" val="20000"/>
                    </a:ext>
                  </a:extLst>
                </a:gridCol>
                <a:gridCol w="9720000">
                  <a:extLst>
                    <a:ext uri="{9D8B030D-6E8A-4147-A177-3AD203B41FA5}">
                      <a16:colId xmlns:a16="http://schemas.microsoft.com/office/drawing/2014/main" val="20001"/>
                    </a:ext>
                  </a:extLst>
                </a:gridCol>
              </a:tblGrid>
              <a:tr h="540000">
                <a:tc>
                  <a:txBody>
                    <a:bodyPr/>
                    <a:lstStyle/>
                    <a:p>
                      <a:pPr algn="ctr" latinLnBrk="1" hangingPunct="0">
                        <a:lnSpc>
                          <a:spcPct val="100000"/>
                        </a:lnSpc>
                      </a:pPr>
                      <a:r>
                        <a:rPr lang="en-US" altLang="zh-CN" sz="2800" b="1" i="0" dirty="0" err="1">
                          <a:solidFill>
                            <a:srgbClr val="000000"/>
                          </a:solidFill>
                          <a:latin typeface="Times New Roman" pitchFamily="34" charset="0"/>
                          <a:ea typeface="SimSun" pitchFamily="34" charset="-122"/>
                          <a:cs typeface="Times New Roman" pitchFamily="34" charset="-120"/>
                        </a:rPr>
                        <a:t>情节概括</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ct val="100000"/>
                        </a:lnSpc>
                      </a:pPr>
                      <a:r>
                        <a:rPr lang="en-US" altLang="zh-CN" sz="2800" b="1" i="0">
                          <a:solidFill>
                            <a:srgbClr val="000000"/>
                          </a:solidFill>
                          <a:latin typeface="Times New Roman" pitchFamily="34" charset="0"/>
                          <a:ea typeface="SimSun" pitchFamily="34" charset="-122"/>
                          <a:cs typeface="Times New Roman" pitchFamily="34" charset="-120"/>
                        </a:rPr>
                        <a:t>情节内容</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1231139">
                <a:tc>
                  <a:txBody>
                    <a:bodyPr/>
                    <a:lstStyle/>
                    <a:p>
                      <a:pPr marL="0" indent="0" algn="ctr" latinLnBrk="1" hangingPunct="0">
                        <a:lnSpc>
                          <a:spcPts val="4000"/>
                        </a:lnSpc>
                      </a:pPr>
                      <a:r>
                        <a:rPr lang="en-US" altLang="zh-CN" sz="2800" b="0" i="0" dirty="0" err="1">
                          <a:solidFill>
                            <a:srgbClr val="000000"/>
                          </a:solidFill>
                          <a:latin typeface="Times New Roman" pitchFamily="34" charset="0"/>
                          <a:ea typeface="楷体" pitchFamily="34" charset="-122"/>
                          <a:cs typeface="Times New Roman" pitchFamily="34" charset="-120"/>
                        </a:rPr>
                        <a:t>鲁智深大</a:t>
                      </a:r>
                      <a:endParaRPr lang="en-US" altLang="zh-CN" sz="2800" b="0" i="0" dirty="0">
                        <a:solidFill>
                          <a:srgbClr val="000000"/>
                        </a:solidFill>
                        <a:latin typeface="Times New Roman" pitchFamily="34" charset="0"/>
                        <a:ea typeface="楷体" pitchFamily="34" charset="-122"/>
                        <a:cs typeface="Times New Roman" pitchFamily="34" charset="-120"/>
                      </a:endParaRPr>
                    </a:p>
                    <a:p>
                      <a:pPr marL="0" lvl="0" indent="0" algn="ctr" latinLnBrk="1" hangingPunct="0">
                        <a:lnSpc>
                          <a:spcPts val="4000"/>
                        </a:lnSpc>
                      </a:pPr>
                      <a:r>
                        <a:rPr lang="en-US" altLang="zh-CN" sz="2800" b="0" i="0" dirty="0" err="1">
                          <a:solidFill>
                            <a:srgbClr val="000000"/>
                          </a:solidFill>
                          <a:latin typeface="Times New Roman" pitchFamily="34" charset="0"/>
                          <a:ea typeface="楷体" pitchFamily="34" charset="-122"/>
                          <a:cs typeface="Times New Roman" pitchFamily="34" charset="-120"/>
                        </a:rPr>
                        <a:t>闹野猪林</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0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楷体" pitchFamily="34" charset="-122"/>
                          <a:cs typeface="Times New Roman" pitchFamily="34" charset="-120"/>
                        </a:rPr>
                        <a:t>豹子头林冲因得罪了高俅</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被刺配沧州</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陆虞候买通公差董超</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薛霸</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想途中结果</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杀害</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林冲</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两个公差一路上百般折磨林冲</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在野猪林</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两个公差见四面无人</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便凶相毕露</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不由分说把林冲绑在树上</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说明高太尉</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陆虞候指使他俩陷害林冲的根由</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两人要用水火棍打死林冲</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正要下手</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忽然听见有人大喝一声</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接着跳出来个和尚</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原来是鲁智深</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他一直在暗中保护林冲</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鲁智深捡了禅杖</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怒火冲天地朝两个公差打来</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两个公差惊得魂飞魄散</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不敢动弹一下</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鲁智深来到林冲面前</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把绳子割断</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扶起林冲</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一路护送林冲安全到达沧州府</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
        <p:nvSpPr>
          <p:cNvPr id="2" name="P_5_BD#a572f75a6?colgroup=4,25&amp;vcp=1&amp;pid=12e655408&amp;color=0,0,0&amp;vtp=1&amp;vaab=1&amp;bt=1&amp;bbb=1">
            <a:extLst>
              <a:ext uri="{FF2B5EF4-FFF2-40B4-BE49-F238E27FC236}">
                <a16:creationId xmlns:a16="http://schemas.microsoft.com/office/drawing/2014/main" id="{85914992-AB09-2B31-2A5A-C7A0CDE1E925}"/>
              </a:ext>
            </a:extLst>
          </p:cNvPr>
          <p:cNvSpPr txBox="1"/>
          <p:nvPr/>
        </p:nvSpPr>
        <p:spPr>
          <a:xfrm>
            <a:off x="10903879" y="373634"/>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18" charset="0"/>
              </a:rPr>
              <a:t>续表</a:t>
            </a:r>
          </a:p>
        </p:txBody>
      </p:sp>
    </p:spTree>
  </p:cSld>
  <p:clrMapOvr>
    <a:masterClrMapping/>
  </p:clrMapOvr>
  <p:transition>
    <p:split dir="in"/>
  </p:transition>
</p:sld>
</file>

<file path=ppt/slides/slide113.xml><?xml version="1.0" encoding="utf-8"?>
<p:sld xmlns:a="http://schemas.openxmlformats.org/drawingml/2006/main" xmlns:r="http://schemas.openxmlformats.org/officeDocument/2006/relationships" xmlns:p="http://schemas.openxmlformats.org/presentationml/2006/main">
  <p:cSld name="Slide 109&amp;si=109">
    <p:spTree>
      <p:nvGrpSpPr>
        <p:cNvPr id="1" name=""/>
        <p:cNvGrpSpPr/>
        <p:nvPr/>
      </p:nvGrpSpPr>
      <p:grpSpPr>
        <a:xfrm>
          <a:off x="0" y="0"/>
          <a:ext cx="0" cy="0"/>
          <a:chOff x="0" y="0"/>
          <a:chExt cx="0" cy="0"/>
        </a:xfrm>
      </p:grpSpPr>
      <p:graphicFrame>
        <p:nvGraphicFramePr>
          <p:cNvPr id="110" name="P_5_BD#a572f75a6?colgroup=4,25&amp;vcp=1&amp;pid=12e655408&amp;color=0,0,0&amp;vtp=1&amp;vaab=1&amp;bt=1&amp;bbb=1&amp;hb=1"/>
          <p:cNvGraphicFramePr>
            <a:graphicFrameLocks noGrp="1"/>
          </p:cNvGraphicFramePr>
          <p:nvPr>
            <p:extLst>
              <p:ext uri="{D42A27DB-BD31-4B8C-83A1-F6EECF244321}">
                <p14:modId xmlns:p14="http://schemas.microsoft.com/office/powerpoint/2010/main" val="1729712111"/>
              </p:ext>
            </p:extLst>
          </p:nvPr>
        </p:nvGraphicFramePr>
        <p:xfrm>
          <a:off x="426000" y="1270761"/>
          <a:ext cx="11340000" cy="4542900"/>
        </p:xfrm>
        <a:graphic>
          <a:graphicData uri="http://schemas.openxmlformats.org/drawingml/2006/table">
            <a:tbl>
              <a:tblPr/>
              <a:tblGrid>
                <a:gridCol w="1980000">
                  <a:extLst>
                    <a:ext uri="{9D8B030D-6E8A-4147-A177-3AD203B41FA5}">
                      <a16:colId xmlns:a16="http://schemas.microsoft.com/office/drawing/2014/main" val="20000"/>
                    </a:ext>
                  </a:extLst>
                </a:gridCol>
                <a:gridCol w="9360000">
                  <a:extLst>
                    <a:ext uri="{9D8B030D-6E8A-4147-A177-3AD203B41FA5}">
                      <a16:colId xmlns:a16="http://schemas.microsoft.com/office/drawing/2014/main" val="20001"/>
                    </a:ext>
                  </a:extLst>
                </a:gridCol>
              </a:tblGrid>
              <a:tr h="648000">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情节概括</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dirty="0" err="1">
                          <a:solidFill>
                            <a:srgbClr val="000000"/>
                          </a:solidFill>
                          <a:latin typeface="Times New Roman" pitchFamily="34" charset="0"/>
                          <a:ea typeface="SimSun" pitchFamily="34" charset="-122"/>
                          <a:cs typeface="Times New Roman" pitchFamily="34" charset="-120"/>
                        </a:rPr>
                        <a:t>情节内容</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3894900">
                <a:tc>
                  <a:txBody>
                    <a:bodyPr/>
                    <a:lstStyle/>
                    <a:p>
                      <a:pPr marL="0" indent="0" algn="l" latinLnBrk="1" hangingPunct="0">
                        <a:lnSpc>
                          <a:spcPts val="4400"/>
                        </a:lnSpc>
                      </a:pPr>
                      <a:r>
                        <a:rPr lang="en-US" altLang="zh-CN" sz="2800" b="0" i="0" dirty="0" err="1">
                          <a:solidFill>
                            <a:srgbClr val="000000"/>
                          </a:solidFill>
                          <a:latin typeface="Times New Roman" pitchFamily="34" charset="0"/>
                          <a:ea typeface="楷体" pitchFamily="34" charset="-122"/>
                          <a:cs typeface="Times New Roman" pitchFamily="34" charset="-120"/>
                        </a:rPr>
                        <a:t>武松景阳冈打虎</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楷体" pitchFamily="34" charset="-122"/>
                          <a:cs typeface="Times New Roman" pitchFamily="34" charset="-120"/>
                        </a:rPr>
                        <a:t>武松要回清河县探望哥哥</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路过景阳冈</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在酒店里</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武松喝了十八碗</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三碗不过冈</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的烈酒</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酒足饭饱后</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他不听店小二的劝告</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独自往景阳冈赶路</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当时已是傍晚</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武松酒力发作</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见路旁一块大青石</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就想躺下休息</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这时</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一只大老虎向他扑来</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武松一惊</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忙翻身躲过</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那老虎再扑过来时</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被武松尽力按住</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一顿乱打</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老虎竟被活活地打死了</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
        <p:nvSpPr>
          <p:cNvPr id="2" name="P_5_BD#a572f75a6?colgroup=4,25&amp;vcp=1&amp;pid=12e655408&amp;color=0,0,0&amp;vtp=1&amp;vaab=1&amp;bt=1&amp;bbb=1">
            <a:extLst>
              <a:ext uri="{FF2B5EF4-FFF2-40B4-BE49-F238E27FC236}">
                <a16:creationId xmlns:a16="http://schemas.microsoft.com/office/drawing/2014/main" id="{FD72D764-7445-6BC5-45EA-556EFE3BFA51}"/>
              </a:ext>
            </a:extLst>
          </p:cNvPr>
          <p:cNvSpPr txBox="1"/>
          <p:nvPr/>
        </p:nvSpPr>
        <p:spPr>
          <a:xfrm>
            <a:off x="10903879" y="588962"/>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18" charset="0"/>
              </a:rPr>
              <a:t>续表</a:t>
            </a:r>
          </a:p>
        </p:txBody>
      </p:sp>
    </p:spTree>
  </p:cSld>
  <p:clrMapOvr>
    <a:masterClrMapping/>
  </p:clrMapOvr>
  <p:transition>
    <p:split dir="in"/>
  </p:transition>
</p:sld>
</file>

<file path=ppt/slides/slide114.xml><?xml version="1.0" encoding="utf-8"?>
<p:sld xmlns:a="http://schemas.openxmlformats.org/drawingml/2006/main" xmlns:r="http://schemas.openxmlformats.org/officeDocument/2006/relationships" xmlns:p="http://schemas.openxmlformats.org/presentationml/2006/main">
  <p:cSld name="Slide 110&amp;si=110">
    <p:spTree>
      <p:nvGrpSpPr>
        <p:cNvPr id="1" name=""/>
        <p:cNvGrpSpPr/>
        <p:nvPr/>
      </p:nvGrpSpPr>
      <p:grpSpPr>
        <a:xfrm>
          <a:off x="0" y="0"/>
          <a:ext cx="0" cy="0"/>
          <a:chOff x="0" y="0"/>
          <a:chExt cx="0" cy="0"/>
        </a:xfrm>
      </p:grpSpPr>
      <p:graphicFrame>
        <p:nvGraphicFramePr>
          <p:cNvPr id="111" name="P_5_BD#a572f75a6?colgroup=4,25&amp;vcp=1&amp;pid=12e655408&amp;color=0,0,0&amp;vtp=1&amp;vaab=1&amp;bt=1&amp;bbb=1&amp;hb=1"/>
          <p:cNvGraphicFramePr>
            <a:graphicFrameLocks noGrp="1"/>
          </p:cNvGraphicFramePr>
          <p:nvPr>
            <p:extLst>
              <p:ext uri="{D42A27DB-BD31-4B8C-83A1-F6EECF244321}">
                <p14:modId xmlns:p14="http://schemas.microsoft.com/office/powerpoint/2010/main" val="30491906"/>
              </p:ext>
            </p:extLst>
          </p:nvPr>
        </p:nvGraphicFramePr>
        <p:xfrm>
          <a:off x="294168" y="1098931"/>
          <a:ext cx="11603664" cy="4989196"/>
        </p:xfrm>
        <a:graphic>
          <a:graphicData uri="http://schemas.openxmlformats.org/drawingml/2006/table">
            <a:tbl>
              <a:tblPr/>
              <a:tblGrid>
                <a:gridCol w="1883664">
                  <a:extLst>
                    <a:ext uri="{9D8B030D-6E8A-4147-A177-3AD203B41FA5}">
                      <a16:colId xmlns:a16="http://schemas.microsoft.com/office/drawing/2014/main" val="20000"/>
                    </a:ext>
                  </a:extLst>
                </a:gridCol>
                <a:gridCol w="9720000">
                  <a:extLst>
                    <a:ext uri="{9D8B030D-6E8A-4147-A177-3AD203B41FA5}">
                      <a16:colId xmlns:a16="http://schemas.microsoft.com/office/drawing/2014/main" val="20001"/>
                    </a:ext>
                  </a:extLst>
                </a:gridCol>
              </a:tblGrid>
              <a:tr h="539560">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情节概括</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情节内容</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4449636">
                <a:tc>
                  <a:txBody>
                    <a:bodyPr/>
                    <a:lstStyle/>
                    <a:p>
                      <a:pPr marL="0" indent="0" algn="ctr" latinLnBrk="1" hangingPunct="0">
                        <a:lnSpc>
                          <a:spcPts val="4400"/>
                        </a:lnSpc>
                      </a:pPr>
                      <a:r>
                        <a:rPr lang="en-US" altLang="zh-CN" sz="2800" b="0" i="0">
                          <a:solidFill>
                            <a:srgbClr val="000000"/>
                          </a:solidFill>
                          <a:latin typeface="Times New Roman" pitchFamily="34" charset="0"/>
                          <a:ea typeface="楷体" pitchFamily="34" charset="-122"/>
                          <a:cs typeface="Times New Roman" pitchFamily="34" charset="-120"/>
                        </a:rPr>
                        <a:t>武松斗杀</a:t>
                      </a:r>
                    </a:p>
                    <a:p>
                      <a:pPr marL="0" lvl="0" indent="0" algn="ctr" latinLnBrk="1" hangingPunct="0">
                        <a:lnSpc>
                          <a:spcPts val="4200"/>
                        </a:lnSpc>
                      </a:pPr>
                      <a:r>
                        <a:rPr lang="en-US" altLang="zh-CN" sz="2800" b="0" i="0">
                          <a:solidFill>
                            <a:srgbClr val="000000"/>
                          </a:solidFill>
                          <a:latin typeface="Times New Roman" pitchFamily="34" charset="0"/>
                          <a:ea typeface="楷体" pitchFamily="34" charset="-122"/>
                          <a:cs typeface="Times New Roman" pitchFamily="34" charset="-120"/>
                        </a:rPr>
                        <a:t>西门庆</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楷体" pitchFamily="34" charset="-122"/>
                          <a:cs typeface="Times New Roman" pitchFamily="34" charset="-120"/>
                        </a:rPr>
                        <a:t>潘金莲挑帘失手</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将竹竿打在西门庆头上</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西门庆乃是阳谷县的恶霸</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见潘金莲娇娆动人</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就与西邻王婆定计勾引</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不久</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此事被小贩恽哥得知</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告知武大</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武大赶至王婆家</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西门庆反将武大踢伤</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潘金莲又将武大毒死</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武松回来看出破绽</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设宴摆酒邀请众亲邻问讯</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追出了真情</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向官衙告状</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可是县官受了西门庆的贿赂</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反打了武松四十大板</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武松义愤填膺</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杀了潘金莲</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西门庆</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报了兄仇</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
        <p:nvSpPr>
          <p:cNvPr id="2" name="P_5_BD#a572f75a6?colgroup=4,25&amp;vcp=1&amp;pid=12e655408&amp;color=0,0,0&amp;vtp=1&amp;vaab=1&amp;bt=1&amp;bbb=1">
            <a:extLst>
              <a:ext uri="{FF2B5EF4-FFF2-40B4-BE49-F238E27FC236}">
                <a16:creationId xmlns:a16="http://schemas.microsoft.com/office/drawing/2014/main" id="{18B23158-0E65-9258-846D-F07BFCBA4368}"/>
              </a:ext>
            </a:extLst>
          </p:cNvPr>
          <p:cNvSpPr txBox="1"/>
          <p:nvPr/>
        </p:nvSpPr>
        <p:spPr>
          <a:xfrm>
            <a:off x="10903879" y="397319"/>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18" charset="0"/>
              </a:rPr>
              <a:t>续表</a:t>
            </a:r>
          </a:p>
        </p:txBody>
      </p:sp>
    </p:spTree>
  </p:cSld>
  <p:clrMapOvr>
    <a:masterClrMapping/>
  </p:clrMapOvr>
  <p:transition>
    <p:split dir="in"/>
  </p:transition>
</p:sld>
</file>

<file path=ppt/slides/slide115.xml><?xml version="1.0" encoding="utf-8"?>
<p:sld xmlns:a="http://schemas.openxmlformats.org/drawingml/2006/main" xmlns:r="http://schemas.openxmlformats.org/officeDocument/2006/relationships" xmlns:p="http://schemas.openxmlformats.org/presentationml/2006/main">
  <p:cSld name="Slide 111&amp;si=111">
    <p:spTree>
      <p:nvGrpSpPr>
        <p:cNvPr id="1" name=""/>
        <p:cNvGrpSpPr/>
        <p:nvPr/>
      </p:nvGrpSpPr>
      <p:grpSpPr>
        <a:xfrm>
          <a:off x="0" y="0"/>
          <a:ext cx="0" cy="0"/>
          <a:chOff x="0" y="0"/>
          <a:chExt cx="0" cy="0"/>
        </a:xfrm>
      </p:grpSpPr>
      <p:graphicFrame>
        <p:nvGraphicFramePr>
          <p:cNvPr id="112" name="P_5_BD#a572f75a6?colgroup=4,25&amp;vcp=1&amp;pid=12e655408&amp;color=0,0,0&amp;vtp=1&amp;vaab=1&amp;bt=1&amp;bbb=1&amp;hb=1"/>
          <p:cNvGraphicFramePr>
            <a:graphicFrameLocks noGrp="1"/>
          </p:cNvGraphicFramePr>
          <p:nvPr>
            <p:extLst>
              <p:ext uri="{D42A27DB-BD31-4B8C-83A1-F6EECF244321}">
                <p14:modId xmlns:p14="http://schemas.microsoft.com/office/powerpoint/2010/main" val="2128875628"/>
              </p:ext>
            </p:extLst>
          </p:nvPr>
        </p:nvGraphicFramePr>
        <p:xfrm>
          <a:off x="539496" y="1841436"/>
          <a:ext cx="11082528" cy="3879724"/>
        </p:xfrm>
        <a:graphic>
          <a:graphicData uri="http://schemas.openxmlformats.org/drawingml/2006/table">
            <a:tbl>
              <a:tblPr/>
              <a:tblGrid>
                <a:gridCol w="1883664">
                  <a:extLst>
                    <a:ext uri="{9D8B030D-6E8A-4147-A177-3AD203B41FA5}">
                      <a16:colId xmlns:a16="http://schemas.microsoft.com/office/drawing/2014/main" val="20000"/>
                    </a:ext>
                  </a:extLst>
                </a:gridCol>
                <a:gridCol w="9198864">
                  <a:extLst>
                    <a:ext uri="{9D8B030D-6E8A-4147-A177-3AD203B41FA5}">
                      <a16:colId xmlns:a16="http://schemas.microsoft.com/office/drawing/2014/main" val="20001"/>
                    </a:ext>
                  </a:extLst>
                </a:gridCol>
              </a:tblGrid>
              <a:tr h="539560">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情节概括</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情节内容</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3340164">
                <a:tc>
                  <a:txBody>
                    <a:bodyPr/>
                    <a:lstStyle/>
                    <a:p>
                      <a:pPr marL="0" indent="0" algn="l" latinLnBrk="1" hangingPunct="0">
                        <a:lnSpc>
                          <a:spcPts val="4400"/>
                        </a:lnSpc>
                      </a:pPr>
                      <a:r>
                        <a:rPr lang="en-US" altLang="zh-CN" sz="2800" b="0" i="0" dirty="0" err="1">
                          <a:solidFill>
                            <a:srgbClr val="000000"/>
                          </a:solidFill>
                          <a:latin typeface="Times New Roman" pitchFamily="34" charset="0"/>
                          <a:ea typeface="楷体" pitchFamily="34" charset="-122"/>
                          <a:cs typeface="Times New Roman" pitchFamily="34" charset="-120"/>
                        </a:rPr>
                        <a:t>武松醉打</a:t>
                      </a:r>
                      <a:endParaRPr lang="en-US" altLang="zh-CN" sz="2800" b="0" i="0" dirty="0">
                        <a:solidFill>
                          <a:srgbClr val="000000"/>
                        </a:solidFill>
                        <a:latin typeface="Times New Roman" pitchFamily="34" charset="0"/>
                        <a:ea typeface="楷体" pitchFamily="34" charset="-122"/>
                        <a:cs typeface="Times New Roman" pitchFamily="34" charset="-120"/>
                      </a:endParaRPr>
                    </a:p>
                    <a:p>
                      <a:pPr marL="0" lvl="0" indent="0" algn="l" latinLnBrk="1" hangingPunct="0">
                        <a:lnSpc>
                          <a:spcPts val="4200"/>
                        </a:lnSpc>
                      </a:pPr>
                      <a:r>
                        <a:rPr lang="en-US" altLang="zh-CN" sz="2800" b="0" i="0" dirty="0" err="1">
                          <a:solidFill>
                            <a:srgbClr val="000000"/>
                          </a:solidFill>
                          <a:latin typeface="Times New Roman" pitchFamily="34" charset="0"/>
                          <a:ea typeface="楷体" pitchFamily="34" charset="-122"/>
                          <a:cs typeface="Times New Roman" pitchFamily="34" charset="-120"/>
                        </a:rPr>
                        <a:t>蒋门神</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楷体" pitchFamily="34" charset="-122"/>
                          <a:cs typeface="Times New Roman" pitchFamily="34" charset="-120"/>
                        </a:rPr>
                        <a:t>孟州管营施恩将快活林酒店被蒋门神夺走一事告诉武</a:t>
                      </a:r>
                      <a:endParaRPr lang="en-US" altLang="zh-CN" sz="2800" b="0" i="0" dirty="0">
                        <a:solidFill>
                          <a:srgbClr val="000000"/>
                        </a:solidFill>
                        <a:latin typeface="Times New Roman" pitchFamily="34" charset="0"/>
                        <a:ea typeface="楷体" pitchFamily="34" charset="-122"/>
                        <a:cs typeface="Times New Roman" pitchFamily="34" charset="-120"/>
                      </a:endParaRPr>
                    </a:p>
                    <a:p>
                      <a:pPr marL="0" indent="0" algn="l" latinLnBrk="1" hangingPunct="0">
                        <a:lnSpc>
                          <a:spcPts val="4400"/>
                        </a:lnSpc>
                      </a:pPr>
                      <a:r>
                        <a:rPr lang="en-US" altLang="zh-CN" sz="2800" b="0" i="0" dirty="0" err="1">
                          <a:solidFill>
                            <a:srgbClr val="000000"/>
                          </a:solidFill>
                          <a:latin typeface="Times New Roman" pitchFamily="34" charset="0"/>
                          <a:ea typeface="楷体" pitchFamily="34" charset="-122"/>
                          <a:cs typeface="Times New Roman" pitchFamily="34" charset="-120"/>
                        </a:rPr>
                        <a:t>松</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武松要为施恩报仇</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并与施恩结为兄弟</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过了二日</a:t>
                      </a:r>
                      <a:r>
                        <a:rPr lang="en-US" altLang="zh-CN" sz="2800" b="0" i="0" spc="-100" dirty="0">
                          <a:solidFill>
                            <a:srgbClr val="000000"/>
                          </a:solidFill>
                          <a:latin typeface="Times New Roman" pitchFamily="34" charset="0"/>
                          <a:ea typeface="SimSun" pitchFamily="34" charset="-122"/>
                          <a:cs typeface="Times New Roman" pitchFamily="34" charset="-120"/>
                        </a:rPr>
                        <a:t>，</a:t>
                      </a:r>
                    </a:p>
                    <a:p>
                      <a:pPr marL="0" indent="0" algn="l" latinLnBrk="1" hangingPunct="0">
                        <a:lnSpc>
                          <a:spcPts val="4400"/>
                        </a:lnSpc>
                      </a:pPr>
                      <a:r>
                        <a:rPr lang="en-US" altLang="zh-CN" sz="2800" b="0" i="0" dirty="0" err="1">
                          <a:solidFill>
                            <a:srgbClr val="000000"/>
                          </a:solidFill>
                          <a:latin typeface="Times New Roman" pitchFamily="34" charset="0"/>
                          <a:ea typeface="楷体" pitchFamily="34" charset="-122"/>
                          <a:cs typeface="Times New Roman" pitchFamily="34" charset="-120"/>
                        </a:rPr>
                        <a:t>武松喝了许多酒</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来到快活林</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先是将蒋门神夫人丢进酒</a:t>
                      </a:r>
                      <a:endParaRPr lang="en-US" altLang="zh-CN" sz="2800" b="0" i="0" dirty="0">
                        <a:solidFill>
                          <a:srgbClr val="000000"/>
                        </a:solidFill>
                        <a:latin typeface="Times New Roman" pitchFamily="34" charset="0"/>
                        <a:ea typeface="楷体" pitchFamily="34" charset="-122"/>
                        <a:cs typeface="Times New Roman" pitchFamily="34" charset="-120"/>
                      </a:endParaRPr>
                    </a:p>
                    <a:p>
                      <a:pPr marL="0" indent="0" algn="l" latinLnBrk="1" hangingPunct="0">
                        <a:lnSpc>
                          <a:spcPts val="4400"/>
                        </a:lnSpc>
                      </a:pPr>
                      <a:r>
                        <a:rPr lang="en-US" altLang="zh-CN" sz="2800" b="0" i="0" dirty="0" err="1">
                          <a:solidFill>
                            <a:srgbClr val="000000"/>
                          </a:solidFill>
                          <a:latin typeface="Times New Roman" pitchFamily="34" charset="0"/>
                          <a:ea typeface="楷体" pitchFamily="34" charset="-122"/>
                          <a:cs typeface="Times New Roman" pitchFamily="34" charset="-120"/>
                        </a:rPr>
                        <a:t>缸</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待蒋门神赶来后</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又给蒋门神使了玉环步</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鸳鸯脚</a:t>
                      </a:r>
                      <a:r>
                        <a:rPr lang="en-US" altLang="zh-CN" sz="2800" b="0" i="0" spc="-100" dirty="0">
                          <a:solidFill>
                            <a:srgbClr val="000000"/>
                          </a:solidFill>
                          <a:latin typeface="Times New Roman" pitchFamily="34" charset="0"/>
                          <a:ea typeface="SimSun" pitchFamily="34" charset="-122"/>
                          <a:cs typeface="Times New Roman" pitchFamily="34" charset="-120"/>
                        </a:rPr>
                        <a:t>，</a:t>
                      </a:r>
                    </a:p>
                    <a:p>
                      <a:pPr marL="0" indent="0" algn="l" latinLnBrk="1" hangingPunct="0">
                        <a:lnSpc>
                          <a:spcPts val="4400"/>
                        </a:lnSpc>
                      </a:pPr>
                      <a:r>
                        <a:rPr lang="en-US" altLang="zh-CN" sz="2800" b="0" i="0" dirty="0" err="1">
                          <a:solidFill>
                            <a:srgbClr val="000000"/>
                          </a:solidFill>
                          <a:latin typeface="Times New Roman" pitchFamily="34" charset="0"/>
                          <a:ea typeface="楷体" pitchFamily="34" charset="-122"/>
                          <a:cs typeface="Times New Roman" pitchFamily="34" charset="-120"/>
                        </a:rPr>
                        <a:t>打得蒋门神在地下告饶</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蒋门神只好把快活林酒店重新归</a:t>
                      </a:r>
                      <a:endParaRPr lang="en-US" altLang="zh-CN" sz="2800" b="0" i="0" dirty="0">
                        <a:solidFill>
                          <a:srgbClr val="000000"/>
                        </a:solidFill>
                        <a:latin typeface="Times New Roman" pitchFamily="34" charset="0"/>
                        <a:ea typeface="楷体" pitchFamily="34" charset="-122"/>
                        <a:cs typeface="Times New Roman" pitchFamily="34" charset="-120"/>
                      </a:endParaRPr>
                    </a:p>
                    <a:p>
                      <a:pPr marL="0" lvl="0" indent="0" algn="l" latinLnBrk="1" hangingPunct="0">
                        <a:lnSpc>
                          <a:spcPts val="4200"/>
                        </a:lnSpc>
                      </a:pPr>
                      <a:r>
                        <a:rPr lang="en-US" altLang="zh-CN" sz="2800" b="0" i="0" dirty="0" err="1">
                          <a:solidFill>
                            <a:srgbClr val="000000"/>
                          </a:solidFill>
                          <a:latin typeface="Times New Roman" pitchFamily="34" charset="0"/>
                          <a:ea typeface="楷体" pitchFamily="34" charset="-122"/>
                          <a:cs typeface="Times New Roman" pitchFamily="34" charset="-120"/>
                        </a:rPr>
                        <a:t>还施恩</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
        <p:nvSpPr>
          <p:cNvPr id="2" name="P_5_BD#a572f75a6?colgroup=4,25&amp;vcp=1&amp;pid=12e655408&amp;color=0,0,0&amp;vtp=1&amp;vaab=1&amp;bt=1&amp;bbb=1">
            <a:extLst>
              <a:ext uri="{FF2B5EF4-FFF2-40B4-BE49-F238E27FC236}">
                <a16:creationId xmlns:a16="http://schemas.microsoft.com/office/drawing/2014/main" id="{57D9E371-326D-60D2-2F12-333FE6C17F63}"/>
              </a:ext>
            </a:extLst>
          </p:cNvPr>
          <p:cNvSpPr txBox="1"/>
          <p:nvPr/>
        </p:nvSpPr>
        <p:spPr>
          <a:xfrm>
            <a:off x="10903879" y="1133030"/>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18" charset="0"/>
              </a:rPr>
              <a:t>续表</a:t>
            </a:r>
          </a:p>
        </p:txBody>
      </p:sp>
    </p:spTree>
  </p:cSld>
  <p:clrMapOvr>
    <a:masterClrMapping/>
  </p:clrMapOvr>
  <p:transition>
    <p:split dir="in"/>
  </p:transition>
</p:sld>
</file>

<file path=ppt/slides/slide116.xml><?xml version="1.0" encoding="utf-8"?>
<p:sld xmlns:a="http://schemas.openxmlformats.org/drawingml/2006/main" xmlns:r="http://schemas.openxmlformats.org/officeDocument/2006/relationships" xmlns:p="http://schemas.openxmlformats.org/presentationml/2006/main">
  <p:cSld name="Slide 112&amp;si=112">
    <p:spTree>
      <p:nvGrpSpPr>
        <p:cNvPr id="1" name=""/>
        <p:cNvGrpSpPr/>
        <p:nvPr/>
      </p:nvGrpSpPr>
      <p:grpSpPr>
        <a:xfrm>
          <a:off x="0" y="0"/>
          <a:ext cx="0" cy="0"/>
          <a:chOff x="0" y="0"/>
          <a:chExt cx="0" cy="0"/>
        </a:xfrm>
      </p:grpSpPr>
      <p:graphicFrame>
        <p:nvGraphicFramePr>
          <p:cNvPr id="113" name="P_5_BD#a572f75a6?colgroup=4,25&amp;vcp=1&amp;pid=12e655408&amp;color=0,0,0&amp;vtp=1&amp;vaab=1&amp;bt=1&amp;bbb=1&amp;hb=1"/>
          <p:cNvGraphicFramePr>
            <a:graphicFrameLocks noGrp="1"/>
          </p:cNvGraphicFramePr>
          <p:nvPr>
            <p:extLst>
              <p:ext uri="{D42A27DB-BD31-4B8C-83A1-F6EECF244321}">
                <p14:modId xmlns:p14="http://schemas.microsoft.com/office/powerpoint/2010/main" val="37409256"/>
              </p:ext>
            </p:extLst>
          </p:nvPr>
        </p:nvGraphicFramePr>
        <p:xfrm>
          <a:off x="354000" y="936301"/>
          <a:ext cx="11484000" cy="5184000"/>
        </p:xfrm>
        <a:graphic>
          <a:graphicData uri="http://schemas.openxmlformats.org/drawingml/2006/table">
            <a:tbl>
              <a:tblPr/>
              <a:tblGrid>
                <a:gridCol w="2088000">
                  <a:extLst>
                    <a:ext uri="{9D8B030D-6E8A-4147-A177-3AD203B41FA5}">
                      <a16:colId xmlns:a16="http://schemas.microsoft.com/office/drawing/2014/main" val="20000"/>
                    </a:ext>
                  </a:extLst>
                </a:gridCol>
                <a:gridCol w="9396000">
                  <a:extLst>
                    <a:ext uri="{9D8B030D-6E8A-4147-A177-3AD203B41FA5}">
                      <a16:colId xmlns:a16="http://schemas.microsoft.com/office/drawing/2014/main" val="20001"/>
                    </a:ext>
                  </a:extLst>
                </a:gridCol>
              </a:tblGrid>
              <a:tr h="576000">
                <a:tc>
                  <a:txBody>
                    <a:bodyPr/>
                    <a:lstStyle/>
                    <a:p>
                      <a:pPr algn="ctr" latinLnBrk="1" hangingPunct="0">
                        <a:lnSpc>
                          <a:spcPct val="100000"/>
                        </a:lnSpc>
                      </a:pPr>
                      <a:r>
                        <a:rPr lang="en-US" altLang="zh-CN" sz="2800" b="1" i="0">
                          <a:solidFill>
                            <a:srgbClr val="000000"/>
                          </a:solidFill>
                          <a:latin typeface="Times New Roman" pitchFamily="34" charset="0"/>
                          <a:ea typeface="SimSun" pitchFamily="34" charset="-122"/>
                          <a:cs typeface="Times New Roman" pitchFamily="34" charset="-120"/>
                        </a:rPr>
                        <a:t>情节概括</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ct val="100000"/>
                        </a:lnSpc>
                      </a:pPr>
                      <a:r>
                        <a:rPr lang="en-US" altLang="zh-CN" sz="2800" b="1" i="0" dirty="0" err="1">
                          <a:solidFill>
                            <a:srgbClr val="000000"/>
                          </a:solidFill>
                          <a:latin typeface="Times New Roman" pitchFamily="34" charset="0"/>
                          <a:ea typeface="SimSun" pitchFamily="34" charset="-122"/>
                          <a:cs typeface="Times New Roman" pitchFamily="34" charset="-120"/>
                        </a:rPr>
                        <a:t>情节内容</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4608000">
                <a:tc>
                  <a:txBody>
                    <a:bodyPr/>
                    <a:lstStyle/>
                    <a:p>
                      <a:pPr marL="0" indent="0" algn="l" latinLnBrk="1" hangingPunct="0">
                        <a:lnSpc>
                          <a:spcPts val="4000"/>
                        </a:lnSpc>
                      </a:pPr>
                      <a:r>
                        <a:rPr lang="en-US" altLang="zh-CN" sz="2800" b="0" i="0" dirty="0" err="1">
                          <a:solidFill>
                            <a:srgbClr val="000000"/>
                          </a:solidFill>
                          <a:latin typeface="Times New Roman" pitchFamily="34" charset="0"/>
                          <a:ea typeface="楷体" pitchFamily="34" charset="-122"/>
                          <a:cs typeface="Times New Roman" pitchFamily="34" charset="-120"/>
                        </a:rPr>
                        <a:t>假李逵剪径劫单人</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黑旋风</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沂岭杀四虎</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0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楷体" pitchFamily="34" charset="-122"/>
                          <a:cs typeface="Times New Roman" pitchFamily="34" charset="-120"/>
                        </a:rPr>
                        <a:t>李逵回家接母亲上梁山享清福</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途中遇到李鬼冒自己的名号打劫</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于是砍了李鬼一刀</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听李鬼说要赡养九十岁的老母亲</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便没有杀李鬼</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还给了他十两银子</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后来得知受骗</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便杀了李鬼</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李逵回家见母亲</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母亲因思念儿子长年流泪</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已经双目失明</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李逵骗母亲说做了官</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要接母亲去享福</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他背着母亲至沂岭</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母亲直喊口渴</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于是李逵让母亲坐在一块大青石上</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自己去给母亲取水</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不料取水回来</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发现母亲被老虎吃了</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李逵悲愤交加</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手提朴刀</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连杀母子四虎</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并收拾了母亲的尸体残骸</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送到一座庵后埋葬</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
        <p:nvSpPr>
          <p:cNvPr id="2" name="P_5_BD#a572f75a6?colgroup=4,25&amp;vcp=1&amp;pid=12e655408&amp;color=0,0,0&amp;vtp=1&amp;vaab=1&amp;bt=1&amp;bbb=1">
            <a:extLst>
              <a:ext uri="{FF2B5EF4-FFF2-40B4-BE49-F238E27FC236}">
                <a16:creationId xmlns:a16="http://schemas.microsoft.com/office/drawing/2014/main" id="{9332F16F-72B6-6603-087D-49CBEAA77E7A}"/>
              </a:ext>
            </a:extLst>
          </p:cNvPr>
          <p:cNvSpPr txBox="1"/>
          <p:nvPr/>
        </p:nvSpPr>
        <p:spPr>
          <a:xfrm>
            <a:off x="10903879" y="312546"/>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18" charset="0"/>
              </a:rPr>
              <a:t>续表</a:t>
            </a:r>
          </a:p>
        </p:txBody>
      </p:sp>
    </p:spTree>
  </p:cSld>
  <p:clrMapOvr>
    <a:masterClrMapping/>
  </p:clrMapOvr>
  <p:transition>
    <p:split dir="in"/>
  </p:transition>
</p:sld>
</file>

<file path=ppt/slides/slide117.xml><?xml version="1.0" encoding="utf-8"?>
<p:sld xmlns:a="http://schemas.openxmlformats.org/drawingml/2006/main" xmlns:r="http://schemas.openxmlformats.org/officeDocument/2006/relationships" xmlns:p="http://schemas.openxmlformats.org/presentationml/2006/main">
  <p:cSld name="Slide 113&amp;si=113">
    <p:spTree>
      <p:nvGrpSpPr>
        <p:cNvPr id="1" name=""/>
        <p:cNvGrpSpPr/>
        <p:nvPr/>
      </p:nvGrpSpPr>
      <p:grpSpPr>
        <a:xfrm>
          <a:off x="0" y="0"/>
          <a:ext cx="0" cy="0"/>
          <a:chOff x="0" y="0"/>
          <a:chExt cx="0" cy="0"/>
        </a:xfrm>
      </p:grpSpPr>
      <p:graphicFrame>
        <p:nvGraphicFramePr>
          <p:cNvPr id="114" name="P_5_BD#a572f75a6?colgroup=4,25&amp;vcp=1&amp;pid=12e655408&amp;color=0,0,0&amp;vtp=1&amp;vaab=1&amp;bt=1&amp;bbb=1&amp;hb=1"/>
          <p:cNvGraphicFramePr>
            <a:graphicFrameLocks noGrp="1"/>
          </p:cNvGraphicFramePr>
          <p:nvPr>
            <p:extLst>
              <p:ext uri="{D42A27DB-BD31-4B8C-83A1-F6EECF244321}">
                <p14:modId xmlns:p14="http://schemas.microsoft.com/office/powerpoint/2010/main" val="950215514"/>
              </p:ext>
            </p:extLst>
          </p:nvPr>
        </p:nvGraphicFramePr>
        <p:xfrm>
          <a:off x="362568" y="859642"/>
          <a:ext cx="11466864" cy="5330182"/>
        </p:xfrm>
        <a:graphic>
          <a:graphicData uri="http://schemas.openxmlformats.org/drawingml/2006/table">
            <a:tbl>
              <a:tblPr/>
              <a:tblGrid>
                <a:gridCol w="2268000">
                  <a:extLst>
                    <a:ext uri="{9D8B030D-6E8A-4147-A177-3AD203B41FA5}">
                      <a16:colId xmlns:a16="http://schemas.microsoft.com/office/drawing/2014/main" val="20000"/>
                    </a:ext>
                  </a:extLst>
                </a:gridCol>
                <a:gridCol w="9198864">
                  <a:extLst>
                    <a:ext uri="{9D8B030D-6E8A-4147-A177-3AD203B41FA5}">
                      <a16:colId xmlns:a16="http://schemas.microsoft.com/office/drawing/2014/main" val="20001"/>
                    </a:ext>
                  </a:extLst>
                </a:gridCol>
              </a:tblGrid>
              <a:tr h="576000">
                <a:tc>
                  <a:txBody>
                    <a:bodyPr/>
                    <a:lstStyle/>
                    <a:p>
                      <a:pPr algn="ctr" latinLnBrk="1" hangingPunct="0">
                        <a:lnSpc>
                          <a:spcPct val="100000"/>
                        </a:lnSpc>
                      </a:pPr>
                      <a:r>
                        <a:rPr lang="en-US" altLang="zh-CN" sz="2800" b="1" i="0" dirty="0" err="1">
                          <a:solidFill>
                            <a:srgbClr val="000000"/>
                          </a:solidFill>
                          <a:latin typeface="Times New Roman" pitchFamily="34" charset="0"/>
                          <a:ea typeface="SimSun" pitchFamily="34" charset="-122"/>
                          <a:cs typeface="Times New Roman" pitchFamily="34" charset="-120"/>
                        </a:rPr>
                        <a:t>情节概括</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ct val="100000"/>
                        </a:lnSpc>
                      </a:pPr>
                      <a:r>
                        <a:rPr lang="en-US" altLang="zh-CN" sz="2800" b="1" i="0">
                          <a:solidFill>
                            <a:srgbClr val="000000"/>
                          </a:solidFill>
                          <a:latin typeface="Times New Roman" pitchFamily="34" charset="0"/>
                          <a:ea typeface="SimSun" pitchFamily="34" charset="-122"/>
                          <a:cs typeface="Times New Roman" pitchFamily="34" charset="-120"/>
                        </a:rPr>
                        <a:t>情节内容</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2748831">
                <a:tc>
                  <a:txBody>
                    <a:bodyPr/>
                    <a:lstStyle/>
                    <a:p>
                      <a:pPr marL="0" indent="0" algn="l"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黑旋风</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大战</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浪里白条</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ctr" latinLnBrk="1" hangingPunct="0">
                        <a:lnSpc>
                          <a:spcPts val="42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楷体" pitchFamily="34" charset="-122"/>
                          <a:cs typeface="Times New Roman" pitchFamily="34" charset="-120"/>
                        </a:rPr>
                        <a:t>李逵</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宋江</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戴宗三人到酒楼喝酒</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宋江说想吃鱼</a:t>
                      </a:r>
                      <a:r>
                        <a:rPr lang="en-US" altLang="zh-CN" sz="2800" b="0" i="0" spc="-100" dirty="0">
                          <a:solidFill>
                            <a:srgbClr val="000000"/>
                          </a:solidFill>
                          <a:latin typeface="Times New Roman" pitchFamily="34" charset="0"/>
                          <a:ea typeface="SimSun" pitchFamily="34" charset="-122"/>
                          <a:cs typeface="Times New Roman" pitchFamily="34" charset="-120"/>
                        </a:rPr>
                        <a:t>，</a:t>
                      </a:r>
                    </a:p>
                    <a:p>
                      <a:pPr marL="0" indent="0" algn="ctr" latinLnBrk="1" hangingPunct="0">
                        <a:lnSpc>
                          <a:spcPts val="4200"/>
                        </a:lnSpc>
                      </a:pPr>
                      <a:r>
                        <a:rPr lang="en-US" altLang="zh-CN" sz="2800" b="0" i="0" dirty="0" err="1">
                          <a:solidFill>
                            <a:srgbClr val="000000"/>
                          </a:solidFill>
                          <a:latin typeface="Times New Roman" pitchFamily="34" charset="0"/>
                          <a:ea typeface="楷体" pitchFamily="34" charset="-122"/>
                          <a:cs typeface="Times New Roman" pitchFamily="34" charset="-120"/>
                        </a:rPr>
                        <a:t>可酒店恰好没有</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于是李逵就去买</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李逵到江边向船家买</a:t>
                      </a:r>
                      <a:endParaRPr lang="en-US" altLang="zh-CN" sz="2800" b="0" i="0" dirty="0">
                        <a:solidFill>
                          <a:srgbClr val="000000"/>
                        </a:solidFill>
                        <a:latin typeface="Times New Roman" pitchFamily="34" charset="0"/>
                        <a:ea typeface="楷体" pitchFamily="34" charset="-122"/>
                        <a:cs typeface="Times New Roman" pitchFamily="34" charset="-120"/>
                      </a:endParaRPr>
                    </a:p>
                    <a:p>
                      <a:pPr marL="0" indent="0" algn="ctr" latinLnBrk="1" hangingPunct="0">
                        <a:lnSpc>
                          <a:spcPts val="4200"/>
                        </a:lnSpc>
                      </a:pPr>
                      <a:r>
                        <a:rPr lang="en-US" altLang="zh-CN" sz="2800" b="0" i="0" dirty="0" err="1">
                          <a:solidFill>
                            <a:srgbClr val="000000"/>
                          </a:solidFill>
                          <a:latin typeface="Times New Roman" pitchFamily="34" charset="0"/>
                          <a:ea typeface="楷体" pitchFamily="34" charset="-122"/>
                          <a:cs typeface="Times New Roman" pitchFamily="34" charset="-120"/>
                        </a:rPr>
                        <a:t>鱼</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可船家说要等主人回来才能卖</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李逵一时兴起</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跳上</a:t>
                      </a:r>
                      <a:endParaRPr lang="en-US" altLang="zh-CN" sz="2800" b="0" i="0" dirty="0">
                        <a:solidFill>
                          <a:srgbClr val="000000"/>
                        </a:solidFill>
                        <a:latin typeface="Times New Roman" pitchFamily="34" charset="0"/>
                        <a:ea typeface="楷体" pitchFamily="34" charset="-122"/>
                        <a:cs typeface="Times New Roman" pitchFamily="34" charset="-120"/>
                      </a:endParaRPr>
                    </a:p>
                    <a:p>
                      <a:pPr marL="0" indent="0" algn="ctr" latinLnBrk="1" hangingPunct="0">
                        <a:lnSpc>
                          <a:spcPts val="4200"/>
                        </a:lnSpc>
                      </a:pPr>
                      <a:r>
                        <a:rPr lang="en-US" altLang="zh-CN" sz="2800" b="0" i="0" dirty="0" err="1">
                          <a:solidFill>
                            <a:srgbClr val="000000"/>
                          </a:solidFill>
                          <a:latin typeface="Times New Roman" pitchFamily="34" charset="0"/>
                          <a:ea typeface="楷体" pitchFamily="34" charset="-122"/>
                          <a:cs typeface="Times New Roman" pitchFamily="34" charset="-120"/>
                        </a:rPr>
                        <a:t>船就抢</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可他不会抓鱼</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一不小心把鱼都放跑了</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船家跟</a:t>
                      </a:r>
                      <a:endParaRPr lang="en-US" altLang="zh-CN" sz="2800" b="0" i="0" dirty="0">
                        <a:solidFill>
                          <a:srgbClr val="000000"/>
                        </a:solidFill>
                        <a:latin typeface="Times New Roman" pitchFamily="34" charset="0"/>
                        <a:ea typeface="楷体" pitchFamily="34" charset="-122"/>
                        <a:cs typeface="Times New Roman" pitchFamily="34" charset="-120"/>
                      </a:endParaRPr>
                    </a:p>
                    <a:p>
                      <a:pPr marL="0" indent="0" algn="ctr" latinLnBrk="1" hangingPunct="0">
                        <a:lnSpc>
                          <a:spcPts val="4200"/>
                        </a:lnSpc>
                      </a:pPr>
                      <a:r>
                        <a:rPr lang="en-US" altLang="zh-CN" sz="2800" b="0" i="0" dirty="0" err="1">
                          <a:solidFill>
                            <a:srgbClr val="000000"/>
                          </a:solidFill>
                          <a:latin typeface="Times New Roman" pitchFamily="34" charset="0"/>
                          <a:ea typeface="楷体" pitchFamily="34" charset="-122"/>
                          <a:cs typeface="Times New Roman" pitchFamily="34" charset="-120"/>
                        </a:rPr>
                        <a:t>李逵争打起来</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刚好赶回来的</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浪里白条</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张顺把李逵诱到</a:t>
                      </a:r>
                      <a:endParaRPr lang="en-US" altLang="zh-CN" sz="2800" b="0" i="0" dirty="0">
                        <a:solidFill>
                          <a:srgbClr val="000000"/>
                        </a:solidFill>
                        <a:latin typeface="Times New Roman" pitchFamily="34" charset="0"/>
                        <a:ea typeface="楷体" pitchFamily="34" charset="-122"/>
                        <a:cs typeface="Times New Roman" pitchFamily="34" charset="-120"/>
                      </a:endParaRPr>
                    </a:p>
                    <a:p>
                      <a:pPr marL="0" indent="0" algn="ctr" latinLnBrk="1" hangingPunct="0">
                        <a:lnSpc>
                          <a:spcPts val="4200"/>
                        </a:lnSpc>
                      </a:pPr>
                      <a:r>
                        <a:rPr lang="en-US" altLang="zh-CN" sz="2800" b="0" i="0" dirty="0" err="1">
                          <a:solidFill>
                            <a:srgbClr val="000000"/>
                          </a:solidFill>
                          <a:latin typeface="Times New Roman" pitchFamily="34" charset="0"/>
                          <a:ea typeface="楷体" pitchFamily="34" charset="-122"/>
                          <a:cs typeface="Times New Roman" pitchFamily="34" charset="-120"/>
                        </a:rPr>
                        <a:t>水里</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李逵一气之下忘了自己不懂水性</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跳到水中呛得失</a:t>
                      </a:r>
                      <a:endParaRPr lang="en-US" altLang="zh-CN" sz="2800" b="0" i="0" dirty="0">
                        <a:solidFill>
                          <a:srgbClr val="000000"/>
                        </a:solidFill>
                        <a:latin typeface="Times New Roman" pitchFamily="34" charset="0"/>
                        <a:ea typeface="楷体" pitchFamily="34" charset="-122"/>
                        <a:cs typeface="Times New Roman" pitchFamily="34" charset="-120"/>
                      </a:endParaRPr>
                    </a:p>
                    <a:p>
                      <a:pPr marL="0" indent="0" algn="ctr" latinLnBrk="1" hangingPunct="0">
                        <a:lnSpc>
                          <a:spcPts val="4200"/>
                        </a:lnSpc>
                      </a:pPr>
                      <a:r>
                        <a:rPr lang="en-US" altLang="zh-CN" sz="2800" b="0" i="0" dirty="0" err="1">
                          <a:solidFill>
                            <a:srgbClr val="000000"/>
                          </a:solidFill>
                          <a:latin typeface="Times New Roman" pitchFamily="34" charset="0"/>
                          <a:ea typeface="楷体" pitchFamily="34" charset="-122"/>
                          <a:cs typeface="Times New Roman" pitchFamily="34" charset="-120"/>
                        </a:rPr>
                        <a:t>去了打人的力气</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幸亏宋江给张顺看了他哥哥张横的信</a:t>
                      </a:r>
                      <a:r>
                        <a:rPr lang="en-US" altLang="zh-CN" sz="2800" b="0" i="0" spc="-100" dirty="0">
                          <a:solidFill>
                            <a:srgbClr val="000000"/>
                          </a:solidFill>
                          <a:latin typeface="Times New Roman" pitchFamily="34" charset="0"/>
                          <a:ea typeface="SimSun" pitchFamily="34" charset="-122"/>
                          <a:cs typeface="Times New Roman" pitchFamily="34" charset="-120"/>
                        </a:rPr>
                        <a:t>，</a:t>
                      </a:r>
                    </a:p>
                    <a:p>
                      <a:pPr marL="0" indent="0" algn="ctr" latinLnBrk="1" hangingPunct="0">
                        <a:lnSpc>
                          <a:spcPts val="4200"/>
                        </a:lnSpc>
                      </a:pPr>
                      <a:r>
                        <a:rPr lang="en-US" altLang="zh-CN" sz="2800" b="0" i="0" dirty="0" err="1">
                          <a:solidFill>
                            <a:srgbClr val="000000"/>
                          </a:solidFill>
                          <a:latin typeface="Times New Roman" pitchFamily="34" charset="0"/>
                          <a:ea typeface="楷体" pitchFamily="34" charset="-122"/>
                          <a:cs typeface="Times New Roman" pitchFamily="34" charset="-120"/>
                        </a:rPr>
                        <a:t>张顺才知道他就是鼎鼎大名的宋江</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后来李逵和张顺成了</a:t>
                      </a:r>
                      <a:endParaRPr lang="en-US" altLang="zh-CN" sz="2800" b="0" i="0" dirty="0">
                        <a:solidFill>
                          <a:srgbClr val="000000"/>
                        </a:solidFill>
                        <a:latin typeface="Times New Roman" pitchFamily="34" charset="0"/>
                        <a:ea typeface="楷体" pitchFamily="34" charset="-122"/>
                        <a:cs typeface="Times New Roman" pitchFamily="34" charset="-120"/>
                      </a:endParaRPr>
                    </a:p>
                    <a:p>
                      <a:pPr marL="0" lvl="0" indent="0" algn="l" latinLnBrk="1" hangingPunct="0">
                        <a:lnSpc>
                          <a:spcPts val="4200"/>
                        </a:lnSpc>
                      </a:pPr>
                      <a:r>
                        <a:rPr lang="en-US" altLang="zh-CN" sz="2800" b="0" i="0" dirty="0" err="1">
                          <a:solidFill>
                            <a:srgbClr val="000000"/>
                          </a:solidFill>
                          <a:latin typeface="Times New Roman" pitchFamily="34" charset="0"/>
                          <a:ea typeface="楷体" pitchFamily="34" charset="-122"/>
                          <a:cs typeface="Times New Roman" pitchFamily="34" charset="-120"/>
                        </a:rPr>
                        <a:t>生死兄弟</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
        <p:nvSpPr>
          <p:cNvPr id="2" name="P_5_BD#a572f75a6?colgroup=4,25&amp;vcp=1&amp;pid=12e655408&amp;color=0,0,0&amp;vtp=1&amp;vaab=1&amp;bt=1&amp;bbb=1">
            <a:extLst>
              <a:ext uri="{FF2B5EF4-FFF2-40B4-BE49-F238E27FC236}">
                <a16:creationId xmlns:a16="http://schemas.microsoft.com/office/drawing/2014/main" id="{729C9C85-D2FC-A6D7-C43F-B754993AA13D}"/>
              </a:ext>
            </a:extLst>
          </p:cNvPr>
          <p:cNvSpPr txBox="1"/>
          <p:nvPr/>
        </p:nvSpPr>
        <p:spPr>
          <a:xfrm>
            <a:off x="10903879" y="350565"/>
            <a:ext cx="718145" cy="487698"/>
          </a:xfrm>
          <a:prstGeom prst="rect">
            <a:avLst/>
          </a:prstGeom>
          <a:noFill/>
        </p:spPr>
        <p:txBody>
          <a:bodyPr vert="horz" wrap="none" lIns="0" tIns="0" rIns="0" bIns="0" rtlCol="0">
            <a:spAutoFit/>
          </a:bodyPr>
          <a:lstStyle/>
          <a:p>
            <a:pPr algn="r">
              <a:lnSpc>
                <a:spcPts val="4000"/>
              </a:lnSpc>
            </a:pPr>
            <a:r>
              <a:rPr lang="zh-CN" altLang="en-US" sz="2800">
                <a:latin typeface="Times New Roman" panose="02020603050405020304" pitchFamily="18" charset="0"/>
              </a:rPr>
              <a:t>续表</a:t>
            </a:r>
          </a:p>
        </p:txBody>
      </p:sp>
    </p:spTree>
  </p:cSld>
  <p:clrMapOvr>
    <a:masterClrMapping/>
  </p:clrMapOvr>
  <p:transition>
    <p:split dir="in"/>
  </p:transition>
</p:sld>
</file>

<file path=ppt/slides/slide118.xml><?xml version="1.0" encoding="utf-8"?>
<p:sld xmlns:a="http://schemas.openxmlformats.org/drawingml/2006/main" xmlns:r="http://schemas.openxmlformats.org/officeDocument/2006/relationships" xmlns:p="http://schemas.openxmlformats.org/presentationml/2006/main">
  <p:cSld name="Slide 114&amp;si=114">
    <p:spTree>
      <p:nvGrpSpPr>
        <p:cNvPr id="1" name=""/>
        <p:cNvGrpSpPr/>
        <p:nvPr/>
      </p:nvGrpSpPr>
      <p:grpSpPr>
        <a:xfrm>
          <a:off x="0" y="0"/>
          <a:ext cx="0" cy="0"/>
          <a:chOff x="0" y="0"/>
          <a:chExt cx="0" cy="0"/>
        </a:xfrm>
      </p:grpSpPr>
      <p:graphicFrame>
        <p:nvGraphicFramePr>
          <p:cNvPr id="115" name="P_5_BD#a572f75a6?colgroup=4,25&amp;vcp=1&amp;pid=12e655408&amp;color=0,0,0&amp;vtp=1&amp;vaab=1&amp;bt=1&amp;bbb=1&amp;hb=1"/>
          <p:cNvGraphicFramePr>
            <a:graphicFrameLocks noGrp="1"/>
          </p:cNvGraphicFramePr>
          <p:nvPr>
            <p:extLst>
              <p:ext uri="{D42A27DB-BD31-4B8C-83A1-F6EECF244321}">
                <p14:modId xmlns:p14="http://schemas.microsoft.com/office/powerpoint/2010/main" val="3395820314"/>
              </p:ext>
            </p:extLst>
          </p:nvPr>
        </p:nvGraphicFramePr>
        <p:xfrm>
          <a:off x="539496" y="1841436"/>
          <a:ext cx="11142864" cy="3879724"/>
        </p:xfrm>
        <a:graphic>
          <a:graphicData uri="http://schemas.openxmlformats.org/drawingml/2006/table">
            <a:tbl>
              <a:tblPr/>
              <a:tblGrid>
                <a:gridCol w="1944000">
                  <a:extLst>
                    <a:ext uri="{9D8B030D-6E8A-4147-A177-3AD203B41FA5}">
                      <a16:colId xmlns:a16="http://schemas.microsoft.com/office/drawing/2014/main" val="20000"/>
                    </a:ext>
                  </a:extLst>
                </a:gridCol>
                <a:gridCol w="9198864">
                  <a:extLst>
                    <a:ext uri="{9D8B030D-6E8A-4147-A177-3AD203B41FA5}">
                      <a16:colId xmlns:a16="http://schemas.microsoft.com/office/drawing/2014/main" val="20001"/>
                    </a:ext>
                  </a:extLst>
                </a:gridCol>
              </a:tblGrid>
              <a:tr h="539560">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情节概括</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情节内容</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3340164">
                <a:tc>
                  <a:txBody>
                    <a:bodyPr/>
                    <a:lstStyle/>
                    <a:p>
                      <a:pPr marL="0" indent="0" algn="l" latinLnBrk="1" hangingPunct="0">
                        <a:lnSpc>
                          <a:spcPts val="4400"/>
                        </a:lnSpc>
                      </a:pPr>
                      <a:r>
                        <a:rPr lang="en-US" altLang="zh-CN" sz="2800" b="0" i="0" dirty="0" err="1">
                          <a:solidFill>
                            <a:srgbClr val="000000"/>
                          </a:solidFill>
                          <a:latin typeface="Times New Roman" pitchFamily="34" charset="0"/>
                          <a:ea typeface="楷体" pitchFamily="34" charset="-122"/>
                          <a:cs typeface="Times New Roman" pitchFamily="34" charset="-120"/>
                        </a:rPr>
                        <a:t>汴京城杨志卖刀</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楷体" pitchFamily="34" charset="-122"/>
                          <a:cs typeface="Times New Roman" pitchFamily="34" charset="-120"/>
                        </a:rPr>
                        <a:t>杨志来到东京</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今河南开封</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想补个殿司府制使职</a:t>
                      </a:r>
                      <a:endParaRPr lang="en-US" altLang="zh-CN" sz="2800" b="0" i="0" dirty="0">
                        <a:solidFill>
                          <a:srgbClr val="000000"/>
                        </a:solidFill>
                        <a:latin typeface="Times New Roman" pitchFamily="34" charset="0"/>
                        <a:ea typeface="楷体" pitchFamily="34" charset="-122"/>
                        <a:cs typeface="Times New Roman" pitchFamily="34" charset="-120"/>
                      </a:endParaRPr>
                    </a:p>
                    <a:p>
                      <a:pPr marL="0" indent="0" algn="l" latinLnBrk="1" hangingPunct="0">
                        <a:lnSpc>
                          <a:spcPts val="4400"/>
                        </a:lnSpc>
                      </a:pPr>
                      <a:r>
                        <a:rPr lang="en-US" altLang="zh-CN" sz="2800" b="0" i="0" dirty="0" err="1">
                          <a:solidFill>
                            <a:srgbClr val="000000"/>
                          </a:solidFill>
                          <a:latin typeface="Times New Roman" pitchFamily="34" charset="0"/>
                          <a:ea typeface="楷体" pitchFamily="34" charset="-122"/>
                          <a:cs typeface="Times New Roman" pitchFamily="34" charset="-120"/>
                        </a:rPr>
                        <a:t>役</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可高俅从中作梗</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他未能如愿</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又因盘缠使尽</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便想</a:t>
                      </a:r>
                      <a:endParaRPr lang="en-US" altLang="zh-CN" sz="2800" b="0" i="0" dirty="0">
                        <a:solidFill>
                          <a:srgbClr val="000000"/>
                        </a:solidFill>
                        <a:latin typeface="Times New Roman" pitchFamily="34" charset="0"/>
                        <a:ea typeface="楷体" pitchFamily="34" charset="-122"/>
                        <a:cs typeface="Times New Roman" pitchFamily="34" charset="-120"/>
                      </a:endParaRPr>
                    </a:p>
                    <a:p>
                      <a:pPr marL="0" indent="0" algn="l" latinLnBrk="1" hangingPunct="0">
                        <a:lnSpc>
                          <a:spcPts val="4400"/>
                        </a:lnSpc>
                      </a:pPr>
                      <a:r>
                        <a:rPr lang="en-US" altLang="zh-CN" sz="2800" b="0" i="0" dirty="0" err="1">
                          <a:solidFill>
                            <a:srgbClr val="000000"/>
                          </a:solidFill>
                          <a:latin typeface="Times New Roman" pitchFamily="34" charset="0"/>
                          <a:ea typeface="楷体" pitchFamily="34" charset="-122"/>
                          <a:cs typeface="Times New Roman" pitchFamily="34" charset="-120"/>
                        </a:rPr>
                        <a:t>忍痛卖掉祖上留下的宝刀</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换些盘缠投往他处</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却偏偏又</a:t>
                      </a:r>
                      <a:endParaRPr lang="en-US" altLang="zh-CN" sz="2800" b="0" i="0" dirty="0">
                        <a:solidFill>
                          <a:srgbClr val="000000"/>
                        </a:solidFill>
                        <a:latin typeface="Times New Roman" pitchFamily="34" charset="0"/>
                        <a:ea typeface="楷体" pitchFamily="34" charset="-122"/>
                        <a:cs typeface="Times New Roman" pitchFamily="34" charset="-120"/>
                      </a:endParaRPr>
                    </a:p>
                    <a:p>
                      <a:pPr marL="0" indent="0" algn="l" latinLnBrk="1" hangingPunct="0">
                        <a:lnSpc>
                          <a:spcPts val="4400"/>
                        </a:lnSpc>
                      </a:pPr>
                      <a:r>
                        <a:rPr lang="en-US" altLang="zh-CN" sz="2800" b="0" i="0" dirty="0" err="1">
                          <a:solidFill>
                            <a:srgbClr val="000000"/>
                          </a:solidFill>
                          <a:latin typeface="Times New Roman" pitchFamily="34" charset="0"/>
                          <a:ea typeface="楷体" pitchFamily="34" charset="-122"/>
                          <a:cs typeface="Times New Roman" pitchFamily="34" charset="-120"/>
                        </a:rPr>
                        <a:t>惹上破落户没毛大虫牛二这个泼皮百般刁难</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杨志大怒</a:t>
                      </a:r>
                      <a:r>
                        <a:rPr lang="en-US" altLang="zh-CN" sz="2800" b="0" i="0" spc="-100" dirty="0">
                          <a:solidFill>
                            <a:srgbClr val="000000"/>
                          </a:solidFill>
                          <a:latin typeface="Times New Roman" pitchFamily="34" charset="0"/>
                          <a:ea typeface="SimSun" pitchFamily="34" charset="-122"/>
                          <a:cs typeface="Times New Roman" pitchFamily="34" charset="-120"/>
                        </a:rPr>
                        <a:t>，</a:t>
                      </a:r>
                    </a:p>
                    <a:p>
                      <a:pPr marL="0" indent="0" algn="l" latinLnBrk="1" hangingPunct="0">
                        <a:lnSpc>
                          <a:spcPts val="4400"/>
                        </a:lnSpc>
                      </a:pPr>
                      <a:r>
                        <a:rPr lang="en-US" altLang="zh-CN" sz="2800" b="0" i="0" dirty="0" err="1">
                          <a:solidFill>
                            <a:srgbClr val="000000"/>
                          </a:solidFill>
                          <a:latin typeface="Times New Roman" pitchFamily="34" charset="0"/>
                          <a:ea typeface="楷体" pitchFamily="34" charset="-122"/>
                          <a:cs typeface="Times New Roman" pitchFamily="34" charset="-120"/>
                        </a:rPr>
                        <a:t>两人打了起来</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杨志杀了牛二</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杨志请求街坊作证</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到开</a:t>
                      </a:r>
                      <a:endParaRPr lang="en-US" altLang="zh-CN" sz="2800" b="0" i="0" dirty="0">
                        <a:solidFill>
                          <a:srgbClr val="000000"/>
                        </a:solidFill>
                        <a:latin typeface="Times New Roman" pitchFamily="34" charset="0"/>
                        <a:ea typeface="楷体" pitchFamily="34" charset="-122"/>
                        <a:cs typeface="Times New Roman" pitchFamily="34" charset="-120"/>
                      </a:endParaRPr>
                    </a:p>
                    <a:p>
                      <a:pPr marL="0" lvl="0" indent="0" algn="l" latinLnBrk="1" hangingPunct="0">
                        <a:lnSpc>
                          <a:spcPts val="4200"/>
                        </a:lnSpc>
                      </a:pPr>
                      <a:r>
                        <a:rPr lang="en-US" altLang="zh-CN" sz="2800" b="0" i="0" dirty="0" err="1">
                          <a:solidFill>
                            <a:srgbClr val="000000"/>
                          </a:solidFill>
                          <a:latin typeface="Times New Roman" pitchFamily="34" charset="0"/>
                          <a:ea typeface="楷体" pitchFamily="34" charset="-122"/>
                          <a:cs typeface="Times New Roman" pitchFamily="34" charset="-120"/>
                        </a:rPr>
                        <a:t>封府自首</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结果被充军</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宝刀也没入官府</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
        <p:nvSpPr>
          <p:cNvPr id="2" name="P_5_BD#a572f75a6?colgroup=4,25&amp;vcp=1&amp;pid=12e655408&amp;color=0,0,0&amp;vtp=1&amp;vaab=1&amp;bt=1&amp;bbb=1">
            <a:extLst>
              <a:ext uri="{FF2B5EF4-FFF2-40B4-BE49-F238E27FC236}">
                <a16:creationId xmlns:a16="http://schemas.microsoft.com/office/drawing/2014/main" id="{34E51063-392F-9822-7111-7435C946FF1C}"/>
              </a:ext>
            </a:extLst>
          </p:cNvPr>
          <p:cNvSpPr txBox="1"/>
          <p:nvPr/>
        </p:nvSpPr>
        <p:spPr>
          <a:xfrm>
            <a:off x="10903879" y="1133030"/>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18" charset="0"/>
              </a:rPr>
              <a:t>续表</a:t>
            </a:r>
          </a:p>
        </p:txBody>
      </p:sp>
    </p:spTree>
  </p:cSld>
  <p:clrMapOvr>
    <a:masterClrMapping/>
  </p:clrMapOvr>
  <p:transition>
    <p:split dir="in"/>
  </p:transition>
</p:sld>
</file>

<file path=ppt/slides/slide119.xml><?xml version="1.0" encoding="utf-8"?>
<p:sld xmlns:a="http://schemas.openxmlformats.org/drawingml/2006/main" xmlns:r="http://schemas.openxmlformats.org/officeDocument/2006/relationships" xmlns:p="http://schemas.openxmlformats.org/presentationml/2006/main">
  <p:cSld name="Slide 115&amp;si=115">
    <p:spTree>
      <p:nvGrpSpPr>
        <p:cNvPr id="1" name=""/>
        <p:cNvGrpSpPr/>
        <p:nvPr/>
      </p:nvGrpSpPr>
      <p:grpSpPr>
        <a:xfrm>
          <a:off x="0" y="0"/>
          <a:ext cx="0" cy="0"/>
          <a:chOff x="0" y="0"/>
          <a:chExt cx="0" cy="0"/>
        </a:xfrm>
      </p:grpSpPr>
      <p:graphicFrame>
        <p:nvGraphicFramePr>
          <p:cNvPr id="116" name="P_5_BD#a572f75a6?colgroup=4,25&amp;vcp=1&amp;pid=12e655408&amp;color=0,0,0&amp;vtp=1&amp;vaab=1&amp;bt=1&amp;bbb=1&amp;hb=1"/>
          <p:cNvGraphicFramePr>
            <a:graphicFrameLocks noGrp="1"/>
          </p:cNvGraphicFramePr>
          <p:nvPr>
            <p:extLst>
              <p:ext uri="{D42A27DB-BD31-4B8C-83A1-F6EECF244321}">
                <p14:modId xmlns:p14="http://schemas.microsoft.com/office/powerpoint/2010/main" val="71406767"/>
              </p:ext>
            </p:extLst>
          </p:nvPr>
        </p:nvGraphicFramePr>
        <p:xfrm>
          <a:off x="539496" y="1564068"/>
          <a:ext cx="11082528" cy="4434460"/>
        </p:xfrm>
        <a:graphic>
          <a:graphicData uri="http://schemas.openxmlformats.org/drawingml/2006/table">
            <a:tbl>
              <a:tblPr/>
              <a:tblGrid>
                <a:gridCol w="1883664">
                  <a:extLst>
                    <a:ext uri="{9D8B030D-6E8A-4147-A177-3AD203B41FA5}">
                      <a16:colId xmlns:a16="http://schemas.microsoft.com/office/drawing/2014/main" val="20000"/>
                    </a:ext>
                  </a:extLst>
                </a:gridCol>
                <a:gridCol w="9198864">
                  <a:extLst>
                    <a:ext uri="{9D8B030D-6E8A-4147-A177-3AD203B41FA5}">
                      <a16:colId xmlns:a16="http://schemas.microsoft.com/office/drawing/2014/main" val="20001"/>
                    </a:ext>
                  </a:extLst>
                </a:gridCol>
              </a:tblGrid>
              <a:tr h="539560">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情节概括</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情节内容</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3894900">
                <a:tc>
                  <a:txBody>
                    <a:bodyPr/>
                    <a:lstStyle/>
                    <a:p>
                      <a:pPr marL="0" indent="0" algn="l" latinLnBrk="1" hangingPunct="0">
                        <a:lnSpc>
                          <a:spcPts val="4400"/>
                        </a:lnSpc>
                      </a:pPr>
                      <a:r>
                        <a:rPr lang="en-US" altLang="zh-CN" sz="2800" b="0" i="0" dirty="0" err="1">
                          <a:solidFill>
                            <a:srgbClr val="000000"/>
                          </a:solidFill>
                          <a:latin typeface="Times New Roman" pitchFamily="34" charset="0"/>
                          <a:ea typeface="楷体" pitchFamily="34" charset="-122"/>
                          <a:cs typeface="Times New Roman" pitchFamily="34" charset="-120"/>
                        </a:rPr>
                        <a:t>吴用智取</a:t>
                      </a:r>
                      <a:endParaRPr lang="en-US" altLang="zh-CN" sz="2800" b="0" i="0" dirty="0">
                        <a:solidFill>
                          <a:srgbClr val="000000"/>
                        </a:solidFill>
                        <a:latin typeface="Times New Roman" pitchFamily="34" charset="0"/>
                        <a:ea typeface="楷体" pitchFamily="34" charset="-122"/>
                        <a:cs typeface="Times New Roman" pitchFamily="34" charset="-120"/>
                      </a:endParaRPr>
                    </a:p>
                    <a:p>
                      <a:pPr marL="0" lvl="0" indent="0" algn="l" latinLnBrk="1" hangingPunct="0">
                        <a:lnSpc>
                          <a:spcPts val="4200"/>
                        </a:lnSpc>
                      </a:pPr>
                      <a:r>
                        <a:rPr lang="en-US" altLang="zh-CN" sz="2800" b="0" i="0" dirty="0" err="1">
                          <a:solidFill>
                            <a:srgbClr val="000000"/>
                          </a:solidFill>
                          <a:latin typeface="Times New Roman" pitchFamily="34" charset="0"/>
                          <a:ea typeface="楷体" pitchFamily="34" charset="-122"/>
                          <a:cs typeface="Times New Roman" pitchFamily="34" charset="-120"/>
                        </a:rPr>
                        <a:t>生辰纲</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楷体" pitchFamily="34" charset="-122"/>
                          <a:cs typeface="Times New Roman" pitchFamily="34" charset="-120"/>
                        </a:rPr>
                        <a:t>杨志受梁世杰</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梁中书</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的派遣</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押送生辰纲前往东</a:t>
                      </a:r>
                      <a:endParaRPr lang="en-US" altLang="zh-CN" sz="2800" b="0" i="0" dirty="0">
                        <a:solidFill>
                          <a:srgbClr val="000000"/>
                        </a:solidFill>
                        <a:latin typeface="Times New Roman" pitchFamily="34" charset="0"/>
                        <a:ea typeface="楷体" pitchFamily="34" charset="-122"/>
                        <a:cs typeface="Times New Roman" pitchFamily="34" charset="-120"/>
                      </a:endParaRPr>
                    </a:p>
                    <a:p>
                      <a:pPr marL="0" indent="0" algn="l" latinLnBrk="1" hangingPunct="0">
                        <a:lnSpc>
                          <a:spcPts val="4400"/>
                        </a:lnSpc>
                      </a:pPr>
                      <a:r>
                        <a:rPr lang="en-US" altLang="zh-CN" sz="2800" b="0" i="0" dirty="0" err="1">
                          <a:solidFill>
                            <a:srgbClr val="000000"/>
                          </a:solidFill>
                          <a:latin typeface="Times New Roman" pitchFamily="34" charset="0"/>
                          <a:ea typeface="楷体" pitchFamily="34" charset="-122"/>
                          <a:cs typeface="Times New Roman" pitchFamily="34" charset="-120"/>
                        </a:rPr>
                        <a:t>京</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今河南开封</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在黄泥冈</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众人不顾杨志的劝阻</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放</a:t>
                      </a:r>
                      <a:endParaRPr lang="en-US" altLang="zh-CN" sz="2800" b="0" i="0" dirty="0">
                        <a:solidFill>
                          <a:srgbClr val="000000"/>
                        </a:solidFill>
                        <a:latin typeface="Times New Roman" pitchFamily="34" charset="0"/>
                        <a:ea typeface="楷体" pitchFamily="34" charset="-122"/>
                        <a:cs typeface="Times New Roman" pitchFamily="34" charset="-120"/>
                      </a:endParaRPr>
                    </a:p>
                    <a:p>
                      <a:pPr marL="0" indent="0" algn="l" latinLnBrk="1" hangingPunct="0">
                        <a:lnSpc>
                          <a:spcPts val="4400"/>
                        </a:lnSpc>
                      </a:pPr>
                      <a:r>
                        <a:rPr lang="en-US" altLang="zh-CN" sz="2800" b="0" i="0" dirty="0" err="1">
                          <a:solidFill>
                            <a:srgbClr val="000000"/>
                          </a:solidFill>
                          <a:latin typeface="Times New Roman" pitchFamily="34" charset="0"/>
                          <a:ea typeface="楷体" pitchFamily="34" charset="-122"/>
                          <a:cs typeface="Times New Roman" pitchFamily="34" charset="-120"/>
                        </a:rPr>
                        <a:t>下车子休息</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吴用等人化成贩枣商人也歇息在此</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白胜装</a:t>
                      </a:r>
                      <a:endParaRPr lang="en-US" altLang="zh-CN" sz="2800" b="0" i="0" dirty="0">
                        <a:solidFill>
                          <a:srgbClr val="000000"/>
                        </a:solidFill>
                        <a:latin typeface="Times New Roman" pitchFamily="34" charset="0"/>
                        <a:ea typeface="楷体" pitchFamily="34" charset="-122"/>
                        <a:cs typeface="Times New Roman" pitchFamily="34" charset="-120"/>
                      </a:endParaRPr>
                    </a:p>
                    <a:p>
                      <a:pPr marL="0" indent="0" algn="l" latinLnBrk="1" hangingPunct="0">
                        <a:lnSpc>
                          <a:spcPts val="4400"/>
                        </a:lnSpc>
                      </a:pPr>
                      <a:r>
                        <a:rPr lang="en-US" altLang="zh-CN" sz="2800" b="0" i="0" dirty="0" err="1">
                          <a:solidFill>
                            <a:srgbClr val="000000"/>
                          </a:solidFill>
                          <a:latin typeface="Times New Roman" pitchFamily="34" charset="0"/>
                          <a:ea typeface="楷体" pitchFamily="34" charset="-122"/>
                          <a:cs typeface="Times New Roman" pitchFamily="34" charset="-120"/>
                        </a:rPr>
                        <a:t>扮成卖酒汉子沿路叫卖</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杨志担心酒里有毒不让军士买</a:t>
                      </a:r>
                      <a:r>
                        <a:rPr lang="en-US" altLang="zh-CN" sz="2800" b="0" i="0" spc="-100" dirty="0">
                          <a:solidFill>
                            <a:srgbClr val="000000"/>
                          </a:solidFill>
                          <a:latin typeface="Times New Roman" pitchFamily="34" charset="0"/>
                          <a:ea typeface="SimSun" pitchFamily="34" charset="-122"/>
                          <a:cs typeface="Times New Roman" pitchFamily="34" charset="-120"/>
                        </a:rPr>
                        <a:t>。</a:t>
                      </a:r>
                    </a:p>
                    <a:p>
                      <a:pPr marL="0" indent="0" algn="l" latinLnBrk="1" hangingPunct="0">
                        <a:lnSpc>
                          <a:spcPts val="4400"/>
                        </a:lnSpc>
                      </a:pPr>
                      <a:r>
                        <a:rPr lang="en-US" altLang="zh-CN" sz="2800" b="0" i="0" dirty="0" err="1">
                          <a:solidFill>
                            <a:srgbClr val="000000"/>
                          </a:solidFill>
                          <a:latin typeface="Times New Roman" pitchFamily="34" charset="0"/>
                          <a:ea typeface="楷体" pitchFamily="34" charset="-122"/>
                          <a:cs typeface="Times New Roman" pitchFamily="34" charset="-120"/>
                        </a:rPr>
                        <a:t>吴用等人先买了一桶喝</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再从另一桶里舀了一瓢并借机下</a:t>
                      </a:r>
                      <a:endParaRPr lang="en-US" altLang="zh-CN" sz="2800" b="0" i="0" dirty="0">
                        <a:solidFill>
                          <a:srgbClr val="000000"/>
                        </a:solidFill>
                        <a:latin typeface="Times New Roman" pitchFamily="34" charset="0"/>
                        <a:ea typeface="楷体" pitchFamily="34" charset="-122"/>
                        <a:cs typeface="Times New Roman" pitchFamily="34" charset="-120"/>
                      </a:endParaRPr>
                    </a:p>
                    <a:p>
                      <a:pPr marL="0" indent="0" algn="l" latinLnBrk="1" hangingPunct="0">
                        <a:lnSpc>
                          <a:spcPts val="4400"/>
                        </a:lnSpc>
                      </a:pPr>
                      <a:r>
                        <a:rPr lang="en-US" altLang="zh-CN" sz="2800" b="0" i="0" dirty="0" err="1">
                          <a:solidFill>
                            <a:srgbClr val="000000"/>
                          </a:solidFill>
                          <a:latin typeface="Times New Roman" pitchFamily="34" charset="0"/>
                          <a:ea typeface="楷体" pitchFamily="34" charset="-122"/>
                          <a:cs typeface="Times New Roman" pitchFamily="34" charset="-120"/>
                        </a:rPr>
                        <a:t>了药</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杨志等人不明就里</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糊里糊涂买了酒喝</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结果一个</a:t>
                      </a:r>
                      <a:endParaRPr lang="en-US" altLang="zh-CN" sz="2800" b="0" i="0" dirty="0">
                        <a:solidFill>
                          <a:srgbClr val="000000"/>
                        </a:solidFill>
                        <a:latin typeface="Times New Roman" pitchFamily="34" charset="0"/>
                        <a:ea typeface="楷体" pitchFamily="34" charset="-122"/>
                        <a:cs typeface="Times New Roman" pitchFamily="34" charset="-120"/>
                      </a:endParaRPr>
                    </a:p>
                    <a:p>
                      <a:pPr marL="0" lvl="0" indent="0" algn="l" latinLnBrk="1" hangingPunct="0">
                        <a:lnSpc>
                          <a:spcPts val="4200"/>
                        </a:lnSpc>
                      </a:pPr>
                      <a:r>
                        <a:rPr lang="en-US" altLang="zh-CN" sz="2800" b="0" i="0" dirty="0" err="1">
                          <a:solidFill>
                            <a:srgbClr val="000000"/>
                          </a:solidFill>
                          <a:latin typeface="Times New Roman" pitchFamily="34" charset="0"/>
                          <a:ea typeface="楷体" pitchFamily="34" charset="-122"/>
                          <a:cs typeface="Times New Roman" pitchFamily="34" charset="-120"/>
                        </a:rPr>
                        <a:t>个晕倒</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生辰纲全部被吴用等人劫走</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
        <p:nvSpPr>
          <p:cNvPr id="2" name="P_5_BD#a572f75a6?colgroup=4,25&amp;vcp=1&amp;pid=12e655408&amp;color=0,0,0&amp;vtp=1&amp;vaab=1&amp;bt=1&amp;bbb=1">
            <a:extLst>
              <a:ext uri="{FF2B5EF4-FFF2-40B4-BE49-F238E27FC236}">
                <a16:creationId xmlns:a16="http://schemas.microsoft.com/office/drawing/2014/main" id="{8EAB5648-E585-5972-787D-BB73DB636040}"/>
              </a:ext>
            </a:extLst>
          </p:cNvPr>
          <p:cNvSpPr txBox="1"/>
          <p:nvPr/>
        </p:nvSpPr>
        <p:spPr>
          <a:xfrm>
            <a:off x="10903879" y="855662"/>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18" charset="0"/>
              </a:rPr>
              <a:t>续表</a:t>
            </a:r>
          </a:p>
        </p:txBody>
      </p:sp>
    </p:spTree>
  </p:cSld>
  <p:clrMapOvr>
    <a:masterClrMapping/>
  </p:clrMapOvr>
  <p:transition>
    <p:split dir="in"/>
  </p:transition>
</p:sld>
</file>

<file path=ppt/slides/slide12.xml><?xml version="1.0" encoding="utf-8"?>
<p:sld xmlns:a="http://schemas.openxmlformats.org/drawingml/2006/main" xmlns:r="http://schemas.openxmlformats.org/officeDocument/2006/relationships" xmlns:p="http://schemas.openxmlformats.org/presentationml/2006/main">
  <p:cSld name="Slide 14&amp;si=14">
    <p:spTree>
      <p:nvGrpSpPr>
        <p:cNvPr id="1" name=""/>
        <p:cNvGrpSpPr/>
        <p:nvPr/>
      </p:nvGrpSpPr>
      <p:grpSpPr>
        <a:xfrm>
          <a:off x="0" y="0"/>
          <a:ext cx="0" cy="0"/>
          <a:chOff x="0" y="0"/>
          <a:chExt cx="0" cy="0"/>
        </a:xfrm>
      </p:grpSpPr>
      <p:graphicFrame>
        <p:nvGraphicFramePr>
          <p:cNvPr id="15" name="P_5_BD#440ee065a?colgroup=4,14,4,6&amp;vcp=1&amp;pid=254665248&amp;color=0,0,0&amp;vtp=1&amp;vaab=1&amp;bt=1&amp;bbb=1&amp;hb=1"/>
          <p:cNvGraphicFramePr>
            <a:graphicFrameLocks noGrp="1"/>
          </p:cNvGraphicFramePr>
          <p:nvPr>
            <p:extLst>
              <p:ext uri="{D42A27DB-BD31-4B8C-83A1-F6EECF244321}">
                <p14:modId xmlns:p14="http://schemas.microsoft.com/office/powerpoint/2010/main" val="2034475190"/>
              </p:ext>
            </p:extLst>
          </p:nvPr>
        </p:nvGraphicFramePr>
        <p:xfrm>
          <a:off x="368046" y="1440243"/>
          <a:ext cx="11419632" cy="4434460"/>
        </p:xfrm>
        <a:graphic>
          <a:graphicData uri="http://schemas.openxmlformats.org/drawingml/2006/table">
            <a:tbl>
              <a:tblPr/>
              <a:tblGrid>
                <a:gridCol w="1627632">
                  <a:extLst>
                    <a:ext uri="{9D8B030D-6E8A-4147-A177-3AD203B41FA5}">
                      <a16:colId xmlns:a16="http://schemas.microsoft.com/office/drawing/2014/main" val="20000"/>
                    </a:ext>
                  </a:extLst>
                </a:gridCol>
                <a:gridCol w="5112000">
                  <a:extLst>
                    <a:ext uri="{9D8B030D-6E8A-4147-A177-3AD203B41FA5}">
                      <a16:colId xmlns:a16="http://schemas.microsoft.com/office/drawing/2014/main" val="20001"/>
                    </a:ext>
                  </a:extLst>
                </a:gridCol>
                <a:gridCol w="2016000">
                  <a:extLst>
                    <a:ext uri="{9D8B030D-6E8A-4147-A177-3AD203B41FA5}">
                      <a16:colId xmlns:a16="http://schemas.microsoft.com/office/drawing/2014/main" val="20002"/>
                    </a:ext>
                  </a:extLst>
                </a:gridCol>
                <a:gridCol w="2664000">
                  <a:extLst>
                    <a:ext uri="{9D8B030D-6E8A-4147-A177-3AD203B41FA5}">
                      <a16:colId xmlns:a16="http://schemas.microsoft.com/office/drawing/2014/main" val="20003"/>
                    </a:ext>
                  </a:extLst>
                </a:gridCol>
              </a:tblGrid>
              <a:tr h="539560">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篇</a:t>
                      </a:r>
                      <a:r>
                        <a:rPr lang="en-US" altLang="zh-CN" sz="2800" b="1" i="0">
                          <a:solidFill>
                            <a:srgbClr val="000000"/>
                          </a:solidFill>
                          <a:latin typeface="SimSun" pitchFamily="34" charset="0"/>
                          <a:ea typeface="SimSun" pitchFamily="34" charset="-122"/>
                          <a:cs typeface="SimSun" pitchFamily="34" charset="-120"/>
                        </a:rPr>
                        <a:t> </a:t>
                      </a:r>
                      <a:r>
                        <a:rPr lang="en-US" altLang="zh-CN" sz="2800" b="1" i="0">
                          <a:solidFill>
                            <a:srgbClr val="000000"/>
                          </a:solidFill>
                          <a:latin typeface="Times New Roman" pitchFamily="34" charset="0"/>
                          <a:ea typeface="SimSun" pitchFamily="34" charset="-122"/>
                          <a:cs typeface="Times New Roman" pitchFamily="34" charset="-120"/>
                        </a:rPr>
                        <a:t>目</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主要内容</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人物形象</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中心思想</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3894900">
                <a:tc>
                  <a:txBody>
                    <a:bodyPr/>
                    <a:lstStyle/>
                    <a:p>
                      <a:pPr algn="l"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无常</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楷体" pitchFamily="34" charset="-122"/>
                          <a:cs typeface="Times New Roman" pitchFamily="34" charset="-120"/>
                        </a:rPr>
                        <a:t>描述作者儿时在乡间迎神会和戏剧舞台上所见的</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无常</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形</a:t>
                      </a:r>
                      <a:endParaRPr lang="en-US" altLang="zh-CN" sz="2800" b="0" i="0" dirty="0">
                        <a:solidFill>
                          <a:srgbClr val="000000"/>
                        </a:solidFill>
                        <a:latin typeface="Times New Roman" pitchFamily="34" charset="0"/>
                        <a:ea typeface="楷体" pitchFamily="34" charset="-122"/>
                        <a:cs typeface="Times New Roman" pitchFamily="34" charset="-120"/>
                      </a:endParaRPr>
                    </a:p>
                    <a:p>
                      <a:pPr marL="0" indent="0" algn="l" latinLnBrk="1" hangingPunct="0">
                        <a:lnSpc>
                          <a:spcPts val="4400"/>
                        </a:lnSpc>
                      </a:pPr>
                      <a:r>
                        <a:rPr lang="en-US" altLang="zh-CN" sz="2800" b="0" i="0" dirty="0">
                          <a:solidFill>
                            <a:srgbClr val="000000"/>
                          </a:solidFill>
                          <a:latin typeface="Times New Roman" pitchFamily="34" charset="0"/>
                          <a:ea typeface="楷体" pitchFamily="34" charset="-122"/>
                          <a:cs typeface="Times New Roman" pitchFamily="34" charset="-120"/>
                        </a:rPr>
                        <a:t>象</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说明</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无常</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这个</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鬼而人</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理而情</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爽直公正的形象受到民众的喜爱</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是因为人间没有公</a:t>
                      </a:r>
                      <a:endParaRPr lang="en-US" altLang="zh-CN" sz="2800" b="0" i="0" dirty="0">
                        <a:solidFill>
                          <a:srgbClr val="000000"/>
                        </a:solidFill>
                        <a:latin typeface="Times New Roman" pitchFamily="34" charset="0"/>
                        <a:ea typeface="楷体" pitchFamily="34" charset="-122"/>
                        <a:cs typeface="Times New Roman" pitchFamily="34" charset="-120"/>
                      </a:endParaRPr>
                    </a:p>
                    <a:p>
                      <a:pPr marL="0" indent="0" algn="l" latinLnBrk="1" hangingPunct="0">
                        <a:lnSpc>
                          <a:spcPts val="4400"/>
                        </a:lnSpc>
                      </a:pPr>
                      <a:r>
                        <a:rPr lang="en-US" altLang="zh-CN" sz="2800" b="0" i="0" dirty="0" err="1">
                          <a:solidFill>
                            <a:srgbClr val="000000"/>
                          </a:solidFill>
                          <a:latin typeface="Times New Roman" pitchFamily="34" charset="0"/>
                          <a:ea typeface="楷体" pitchFamily="34" charset="-122"/>
                          <a:cs typeface="Times New Roman" pitchFamily="34" charset="-120"/>
                        </a:rPr>
                        <a:t>正</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恶人得不到恶报</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而</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公正</a:t>
                      </a:r>
                      <a:endParaRPr lang="en-US" altLang="zh-CN" sz="2800" b="0" i="0" dirty="0">
                        <a:solidFill>
                          <a:srgbClr val="000000"/>
                        </a:solidFill>
                        <a:latin typeface="Times New Roman" pitchFamily="34" charset="0"/>
                        <a:ea typeface="楷体" pitchFamily="34" charset="-122"/>
                        <a:cs typeface="Times New Roman" pitchFamily="34" charset="-120"/>
                      </a:endParaRPr>
                    </a:p>
                    <a:p>
                      <a:pPr marL="0" lvl="0" indent="0" algn="l" latinLnBrk="1" hangingPunct="0">
                        <a:lnSpc>
                          <a:spcPts val="4200"/>
                        </a:lnSpc>
                      </a:pPr>
                      <a:r>
                        <a:rPr lang="en-US" altLang="zh-CN" sz="2800" b="0" i="0" dirty="0" err="1">
                          <a:solidFill>
                            <a:srgbClr val="000000"/>
                          </a:solidFill>
                          <a:latin typeface="Times New Roman" pitchFamily="34" charset="0"/>
                          <a:ea typeface="楷体" pitchFamily="34" charset="-122"/>
                          <a:cs typeface="Times New Roman" pitchFamily="34" charset="-120"/>
                        </a:rPr>
                        <a:t>的裁判是在阴间</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楷体" pitchFamily="34" charset="-122"/>
                          <a:cs typeface="Times New Roman" pitchFamily="34" charset="-120"/>
                        </a:rPr>
                        <a:t>无常</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具有人情味</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正直</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楷体" pitchFamily="34" charset="-122"/>
                          <a:cs typeface="Times New Roman" pitchFamily="34" charset="-120"/>
                        </a:rPr>
                        <a:t>通过无常和现实中的</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人</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对比</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深入形象地刻画了现实生活中某些人的丑恶</a:t>
                      </a:r>
                      <a:endParaRPr lang="en-US" altLang="zh-CN" sz="2800" b="0" i="0" dirty="0">
                        <a:solidFill>
                          <a:srgbClr val="000000"/>
                        </a:solidFill>
                        <a:latin typeface="Times New Roman" pitchFamily="34" charset="0"/>
                        <a:ea typeface="楷体" pitchFamily="34" charset="-122"/>
                        <a:cs typeface="Times New Roman" pitchFamily="34" charset="-120"/>
                      </a:endParaRPr>
                    </a:p>
                    <a:p>
                      <a:pPr marL="0" lvl="0" indent="0" algn="l" latinLnBrk="1" hangingPunct="0">
                        <a:lnSpc>
                          <a:spcPts val="4200"/>
                        </a:lnSpc>
                      </a:pPr>
                      <a:r>
                        <a:rPr lang="en-US" altLang="zh-CN" sz="2800" b="0" i="0" dirty="0" err="1">
                          <a:solidFill>
                            <a:srgbClr val="000000"/>
                          </a:solidFill>
                          <a:latin typeface="Times New Roman" pitchFamily="34" charset="0"/>
                          <a:ea typeface="楷体" pitchFamily="34" charset="-122"/>
                          <a:cs typeface="Times New Roman" pitchFamily="34" charset="-120"/>
                        </a:rPr>
                        <a:t>面目</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
        <p:nvSpPr>
          <p:cNvPr id="2" name="P_5_BD#440ee065a?colgroup=4,14,4,6&amp;vcp=1&amp;pid=254665248&amp;color=0,0,0&amp;vtp=1&amp;vaab=1&amp;bt=1&amp;bbb=1">
            <a:extLst>
              <a:ext uri="{FF2B5EF4-FFF2-40B4-BE49-F238E27FC236}">
                <a16:creationId xmlns:a16="http://schemas.microsoft.com/office/drawing/2014/main" id="{5A423F16-7691-3C9B-014A-35396523BA10}"/>
              </a:ext>
            </a:extLst>
          </p:cNvPr>
          <p:cNvSpPr txBox="1"/>
          <p:nvPr/>
        </p:nvSpPr>
        <p:spPr>
          <a:xfrm>
            <a:off x="10885591" y="731837"/>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18" charset="0"/>
              </a:rPr>
              <a:t>续表</a:t>
            </a:r>
          </a:p>
        </p:txBody>
      </p:sp>
    </p:spTree>
  </p:cSld>
  <p:clrMapOvr>
    <a:masterClrMapping/>
  </p:clrMapOvr>
  <p:transition>
    <p:split dir="in"/>
  </p:transition>
</p:sld>
</file>

<file path=ppt/slides/slide120.xml><?xml version="1.0" encoding="utf-8"?>
<p:sld xmlns:a="http://schemas.openxmlformats.org/drawingml/2006/main" xmlns:r="http://schemas.openxmlformats.org/officeDocument/2006/relationships" xmlns:p="http://schemas.openxmlformats.org/presentationml/2006/main">
  <p:cSld name="Slide 116&amp;si=116">
    <p:spTree>
      <p:nvGrpSpPr>
        <p:cNvPr id="1" name=""/>
        <p:cNvGrpSpPr/>
        <p:nvPr/>
      </p:nvGrpSpPr>
      <p:grpSpPr>
        <a:xfrm>
          <a:off x="0" y="0"/>
          <a:ext cx="0" cy="0"/>
          <a:chOff x="0" y="0"/>
          <a:chExt cx="0" cy="0"/>
        </a:xfrm>
      </p:grpSpPr>
      <p:graphicFrame>
        <p:nvGraphicFramePr>
          <p:cNvPr id="117" name="P_5_BD#a572f75a6?colgroup=4,25&amp;vcp=1&amp;pid=12e655408&amp;color=0,0,0&amp;vtp=1&amp;vaab=1&amp;bt=1&amp;bbb=1&amp;hb=1"/>
          <p:cNvGraphicFramePr>
            <a:graphicFrameLocks noGrp="1"/>
          </p:cNvGraphicFramePr>
          <p:nvPr>
            <p:extLst>
              <p:ext uri="{D42A27DB-BD31-4B8C-83A1-F6EECF244321}">
                <p14:modId xmlns:p14="http://schemas.microsoft.com/office/powerpoint/2010/main" val="2093812857"/>
              </p:ext>
            </p:extLst>
          </p:nvPr>
        </p:nvGraphicFramePr>
        <p:xfrm>
          <a:off x="539496" y="1680654"/>
          <a:ext cx="11082528" cy="3527560"/>
        </p:xfrm>
        <a:graphic>
          <a:graphicData uri="http://schemas.openxmlformats.org/drawingml/2006/table">
            <a:tbl>
              <a:tblPr/>
              <a:tblGrid>
                <a:gridCol w="1883664">
                  <a:extLst>
                    <a:ext uri="{9D8B030D-6E8A-4147-A177-3AD203B41FA5}">
                      <a16:colId xmlns:a16="http://schemas.microsoft.com/office/drawing/2014/main" val="20000"/>
                    </a:ext>
                  </a:extLst>
                </a:gridCol>
                <a:gridCol w="9198864">
                  <a:extLst>
                    <a:ext uri="{9D8B030D-6E8A-4147-A177-3AD203B41FA5}">
                      <a16:colId xmlns:a16="http://schemas.microsoft.com/office/drawing/2014/main" val="20001"/>
                    </a:ext>
                  </a:extLst>
                </a:gridCol>
              </a:tblGrid>
              <a:tr h="539560">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情节概括</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情节内容</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2988000">
                <a:tc>
                  <a:txBody>
                    <a:bodyPr/>
                    <a:lstStyle/>
                    <a:p>
                      <a:pPr marL="0" indent="0" algn="l" latinLnBrk="1" hangingPunct="0">
                        <a:lnSpc>
                          <a:spcPts val="4400"/>
                        </a:lnSpc>
                      </a:pPr>
                      <a:r>
                        <a:rPr lang="en-US" altLang="zh-CN" sz="2800" b="0" i="0" dirty="0" err="1">
                          <a:solidFill>
                            <a:srgbClr val="000000"/>
                          </a:solidFill>
                          <a:latin typeface="Times New Roman" pitchFamily="34" charset="0"/>
                          <a:ea typeface="楷体" pitchFamily="34" charset="-122"/>
                          <a:cs typeface="Times New Roman" pitchFamily="34" charset="-120"/>
                        </a:rPr>
                        <a:t>林教头误</a:t>
                      </a:r>
                      <a:endParaRPr lang="en-US" altLang="zh-CN" sz="2800" b="0" i="0" dirty="0">
                        <a:solidFill>
                          <a:srgbClr val="000000"/>
                        </a:solidFill>
                        <a:latin typeface="Times New Roman" pitchFamily="34" charset="0"/>
                        <a:ea typeface="楷体" pitchFamily="34" charset="-122"/>
                        <a:cs typeface="Times New Roman" pitchFamily="34" charset="-120"/>
                      </a:endParaRPr>
                    </a:p>
                    <a:p>
                      <a:pPr marL="0" lvl="0" indent="0" algn="l" latinLnBrk="1" hangingPunct="0">
                        <a:lnSpc>
                          <a:spcPts val="4200"/>
                        </a:lnSpc>
                      </a:pPr>
                      <a:r>
                        <a:rPr lang="en-US" altLang="zh-CN" sz="2800" b="0" i="0" dirty="0" err="1">
                          <a:solidFill>
                            <a:srgbClr val="000000"/>
                          </a:solidFill>
                          <a:latin typeface="Times New Roman" pitchFamily="34" charset="0"/>
                          <a:ea typeface="楷体" pitchFamily="34" charset="-122"/>
                          <a:cs typeface="Times New Roman" pitchFamily="34" charset="-120"/>
                        </a:rPr>
                        <a:t>入白虎堂</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楷体" pitchFamily="34" charset="-122"/>
                          <a:cs typeface="Times New Roman" pitchFamily="34" charset="-120"/>
                        </a:rPr>
                        <a:t>高太尉的干儿子高衙内想强占林冲之妻</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于是陆虞</a:t>
                      </a:r>
                      <a:endParaRPr lang="en-US" altLang="zh-CN" sz="2800" b="0" i="0" dirty="0">
                        <a:solidFill>
                          <a:srgbClr val="000000"/>
                        </a:solidFill>
                        <a:latin typeface="Times New Roman" pitchFamily="34" charset="0"/>
                        <a:ea typeface="楷体" pitchFamily="34" charset="-122"/>
                        <a:cs typeface="Times New Roman" pitchFamily="34" charset="-120"/>
                      </a:endParaRPr>
                    </a:p>
                    <a:p>
                      <a:pPr marL="0" indent="0" algn="l" latinLnBrk="1" hangingPunct="0">
                        <a:lnSpc>
                          <a:spcPts val="4400"/>
                        </a:lnSpc>
                      </a:pPr>
                      <a:r>
                        <a:rPr lang="en-US" altLang="zh-CN" sz="2800" b="0" i="0" dirty="0" err="1">
                          <a:solidFill>
                            <a:srgbClr val="000000"/>
                          </a:solidFill>
                          <a:latin typeface="Times New Roman" pitchFamily="34" charset="0"/>
                          <a:ea typeface="楷体" pitchFamily="34" charset="-122"/>
                          <a:cs typeface="Times New Roman" pitchFamily="34" charset="-120"/>
                        </a:rPr>
                        <a:t>候</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富安等设计陷害林冲</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他们先是诱使林冲买下一把宝</a:t>
                      </a:r>
                      <a:endParaRPr lang="en-US" altLang="zh-CN" sz="2800" b="0" i="0" dirty="0">
                        <a:solidFill>
                          <a:srgbClr val="000000"/>
                        </a:solidFill>
                        <a:latin typeface="Times New Roman" pitchFamily="34" charset="0"/>
                        <a:ea typeface="楷体" pitchFamily="34" charset="-122"/>
                        <a:cs typeface="Times New Roman" pitchFamily="34" charset="-120"/>
                      </a:endParaRPr>
                    </a:p>
                    <a:p>
                      <a:pPr marL="0" indent="0" algn="l" latinLnBrk="1" hangingPunct="0">
                        <a:lnSpc>
                          <a:spcPts val="4400"/>
                        </a:lnSpc>
                      </a:pPr>
                      <a:r>
                        <a:rPr lang="en-US" altLang="zh-CN" sz="2800" b="0" i="0" dirty="0" err="1">
                          <a:solidFill>
                            <a:srgbClr val="000000"/>
                          </a:solidFill>
                          <a:latin typeface="Times New Roman" pitchFamily="34" charset="0"/>
                          <a:ea typeface="楷体" pitchFamily="34" charset="-122"/>
                          <a:cs typeface="Times New Roman" pitchFamily="34" charset="-120"/>
                        </a:rPr>
                        <a:t>刀</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然后约林冲到太尉府比看</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借此把林冲骗到军机要地</a:t>
                      </a:r>
                      <a:endParaRPr lang="en-US" altLang="zh-CN" sz="2800" b="0" i="0" dirty="0">
                        <a:solidFill>
                          <a:srgbClr val="000000"/>
                        </a:solidFill>
                        <a:latin typeface="Times New Roman" pitchFamily="34" charset="0"/>
                        <a:ea typeface="楷体" pitchFamily="34" charset="-122"/>
                        <a:cs typeface="Times New Roman" pitchFamily="34" charset="-120"/>
                      </a:endParaRPr>
                    </a:p>
                    <a:p>
                      <a:pPr marL="0" indent="0" algn="l" latinLnBrk="1" hangingPunct="0">
                        <a:lnSpc>
                          <a:spcPts val="4400"/>
                        </a:lnSpc>
                      </a:pPr>
                      <a:r>
                        <a:rPr lang="en-US" altLang="zh-CN" sz="2800" b="0" i="0" dirty="0" err="1">
                          <a:solidFill>
                            <a:srgbClr val="000000"/>
                          </a:solidFill>
                          <a:latin typeface="Times New Roman" pitchFamily="34" charset="0"/>
                          <a:ea typeface="楷体" pitchFamily="34" charset="-122"/>
                          <a:cs typeface="Times New Roman" pitchFamily="34" charset="-120"/>
                        </a:rPr>
                        <a:t>白虎节堂</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诬陷林冲手执利刃独闯节堂是要刺杀太尉</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借</a:t>
                      </a:r>
                      <a:endParaRPr lang="en-US" altLang="zh-CN" sz="2800" b="0" i="0" dirty="0">
                        <a:solidFill>
                          <a:srgbClr val="000000"/>
                        </a:solidFill>
                        <a:latin typeface="Times New Roman" pitchFamily="34" charset="0"/>
                        <a:ea typeface="楷体" pitchFamily="34" charset="-122"/>
                        <a:cs typeface="Times New Roman" pitchFamily="34" charset="-120"/>
                      </a:endParaRPr>
                    </a:p>
                    <a:p>
                      <a:pPr marL="0" lvl="0" indent="0" algn="l" latinLnBrk="1" hangingPunct="0">
                        <a:lnSpc>
                          <a:spcPts val="4200"/>
                        </a:lnSpc>
                      </a:pPr>
                      <a:r>
                        <a:rPr lang="en-US" altLang="zh-CN" sz="2800" b="0" i="0" dirty="0" err="1">
                          <a:solidFill>
                            <a:srgbClr val="000000"/>
                          </a:solidFill>
                          <a:latin typeface="Times New Roman" pitchFamily="34" charset="0"/>
                          <a:ea typeface="楷体" pitchFamily="34" charset="-122"/>
                          <a:cs typeface="Times New Roman" pitchFamily="34" charset="-120"/>
                        </a:rPr>
                        <a:t>此把林冲拿下</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押送开封府</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林冲因此中计被擒</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
        <p:nvSpPr>
          <p:cNvPr id="2" name="P_5_BD#a572f75a6?colgroup=4,25&amp;vcp=1&amp;pid=12e655408&amp;color=0,0,0&amp;vtp=1&amp;vaab=1&amp;bt=1&amp;bbb=1">
            <a:extLst>
              <a:ext uri="{FF2B5EF4-FFF2-40B4-BE49-F238E27FC236}">
                <a16:creationId xmlns:a16="http://schemas.microsoft.com/office/drawing/2014/main" id="{401BBD82-FAA5-E80F-0737-8DD668911354}"/>
              </a:ext>
            </a:extLst>
          </p:cNvPr>
          <p:cNvSpPr txBox="1"/>
          <p:nvPr/>
        </p:nvSpPr>
        <p:spPr>
          <a:xfrm>
            <a:off x="10903879" y="972248"/>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18" charset="0"/>
              </a:rPr>
              <a:t>续表</a:t>
            </a:r>
          </a:p>
        </p:txBody>
      </p:sp>
    </p:spTree>
  </p:cSld>
  <p:clrMapOvr>
    <a:masterClrMapping/>
  </p:clrMapOvr>
  <p:transition>
    <p:split dir="in"/>
  </p:transition>
</p:sld>
</file>

<file path=ppt/slides/slide121.xml><?xml version="1.0" encoding="utf-8"?>
<p:sld xmlns:a="http://schemas.openxmlformats.org/drawingml/2006/main" xmlns:r="http://schemas.openxmlformats.org/officeDocument/2006/relationships" xmlns:p="http://schemas.openxmlformats.org/presentationml/2006/main">
  <p:cSld name="Slide 117&amp;si=117">
    <p:spTree>
      <p:nvGrpSpPr>
        <p:cNvPr id="1" name=""/>
        <p:cNvGrpSpPr/>
        <p:nvPr/>
      </p:nvGrpSpPr>
      <p:grpSpPr>
        <a:xfrm>
          <a:off x="0" y="0"/>
          <a:ext cx="0" cy="0"/>
          <a:chOff x="0" y="0"/>
          <a:chExt cx="0" cy="0"/>
        </a:xfrm>
      </p:grpSpPr>
      <p:graphicFrame>
        <p:nvGraphicFramePr>
          <p:cNvPr id="118" name="P_5_BD#a572f75a6?colgroup=4,25&amp;vcp=1&amp;pid=12e655408&amp;color=0,0,0&amp;vtp=1&amp;vaab=1&amp;bt=1&amp;bbb=1&amp;hb=1"/>
          <p:cNvGraphicFramePr>
            <a:graphicFrameLocks noGrp="1"/>
          </p:cNvGraphicFramePr>
          <p:nvPr>
            <p:extLst>
              <p:ext uri="{D42A27DB-BD31-4B8C-83A1-F6EECF244321}">
                <p14:modId xmlns:p14="http://schemas.microsoft.com/office/powerpoint/2010/main" val="1127682898"/>
              </p:ext>
            </p:extLst>
          </p:nvPr>
        </p:nvGraphicFramePr>
        <p:xfrm>
          <a:off x="539496" y="1564068"/>
          <a:ext cx="11082528" cy="4434460"/>
        </p:xfrm>
        <a:graphic>
          <a:graphicData uri="http://schemas.openxmlformats.org/drawingml/2006/table">
            <a:tbl>
              <a:tblPr/>
              <a:tblGrid>
                <a:gridCol w="1883664">
                  <a:extLst>
                    <a:ext uri="{9D8B030D-6E8A-4147-A177-3AD203B41FA5}">
                      <a16:colId xmlns:a16="http://schemas.microsoft.com/office/drawing/2014/main" val="20000"/>
                    </a:ext>
                  </a:extLst>
                </a:gridCol>
                <a:gridCol w="9198864">
                  <a:extLst>
                    <a:ext uri="{9D8B030D-6E8A-4147-A177-3AD203B41FA5}">
                      <a16:colId xmlns:a16="http://schemas.microsoft.com/office/drawing/2014/main" val="20001"/>
                    </a:ext>
                  </a:extLst>
                </a:gridCol>
              </a:tblGrid>
              <a:tr h="539560">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情节概括</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情节内容</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3894900">
                <a:tc>
                  <a:txBody>
                    <a:bodyPr/>
                    <a:lstStyle/>
                    <a:p>
                      <a:pPr marL="0" indent="0" algn="ctr" latinLnBrk="1" hangingPunct="0">
                        <a:lnSpc>
                          <a:spcPts val="4400"/>
                        </a:lnSpc>
                      </a:pPr>
                      <a:r>
                        <a:rPr lang="en-US" altLang="zh-CN" sz="2800" b="0" i="0">
                          <a:solidFill>
                            <a:srgbClr val="000000"/>
                          </a:solidFill>
                          <a:latin typeface="Times New Roman" pitchFamily="34" charset="0"/>
                          <a:ea typeface="楷体" pitchFamily="34" charset="-122"/>
                          <a:cs typeface="Times New Roman" pitchFamily="34" charset="-120"/>
                        </a:rPr>
                        <a:t>林教头风</a:t>
                      </a:r>
                    </a:p>
                    <a:p>
                      <a:pPr marL="0" lvl="0" indent="0" algn="ctr" latinLnBrk="1" hangingPunct="0">
                        <a:lnSpc>
                          <a:spcPts val="4200"/>
                        </a:lnSpc>
                      </a:pPr>
                      <a:r>
                        <a:rPr lang="en-US" altLang="zh-CN" sz="2800" b="0" i="0">
                          <a:solidFill>
                            <a:srgbClr val="000000"/>
                          </a:solidFill>
                          <a:latin typeface="Times New Roman" pitchFamily="34" charset="0"/>
                          <a:ea typeface="楷体" pitchFamily="34" charset="-122"/>
                          <a:cs typeface="Times New Roman" pitchFamily="34" charset="-120"/>
                        </a:rPr>
                        <a:t>雪山神庙</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楷体" pitchFamily="34" charset="-122"/>
                          <a:cs typeface="Times New Roman" pitchFamily="34" charset="-120"/>
                        </a:rPr>
                        <a:t>林冲被发配到沧州</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被安排去看守草料场</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高俅要将</a:t>
                      </a:r>
                    </a:p>
                    <a:p>
                      <a:pPr marL="0" indent="0" algn="l" latinLnBrk="1" hangingPunct="0">
                        <a:lnSpc>
                          <a:spcPts val="4400"/>
                        </a:lnSpc>
                      </a:pPr>
                      <a:r>
                        <a:rPr lang="en-US" altLang="zh-CN" sz="2800" b="0" i="0">
                          <a:solidFill>
                            <a:srgbClr val="000000"/>
                          </a:solidFill>
                          <a:latin typeface="Times New Roman" pitchFamily="34" charset="0"/>
                          <a:ea typeface="楷体" pitchFamily="34" charset="-122"/>
                          <a:cs typeface="Times New Roman" pitchFamily="34" charset="-120"/>
                        </a:rPr>
                        <a:t>林冲斩尽杀绝</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派陆虞候到沧州谋害林冲</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陆虞候多次谋</a:t>
                      </a:r>
                    </a:p>
                    <a:p>
                      <a:pPr marL="0" indent="0" algn="l" latinLnBrk="1" hangingPunct="0">
                        <a:lnSpc>
                          <a:spcPts val="4400"/>
                        </a:lnSpc>
                      </a:pPr>
                      <a:r>
                        <a:rPr lang="en-US" altLang="zh-CN" sz="2800" b="0" i="0">
                          <a:solidFill>
                            <a:srgbClr val="000000"/>
                          </a:solidFill>
                          <a:latin typeface="Times New Roman" pitchFamily="34" charset="0"/>
                          <a:ea typeface="楷体" pitchFamily="34" charset="-122"/>
                          <a:cs typeface="Times New Roman" pitchFamily="34" charset="-120"/>
                        </a:rPr>
                        <a:t>害不成</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想一把火烧了草料场并把林冲烧死</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这天</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下着</a:t>
                      </a:r>
                    </a:p>
                    <a:p>
                      <a:pPr marL="0" indent="0" algn="l" latinLnBrk="1" hangingPunct="0">
                        <a:lnSpc>
                          <a:spcPts val="4400"/>
                        </a:lnSpc>
                      </a:pPr>
                      <a:r>
                        <a:rPr lang="en-US" altLang="zh-CN" sz="2800" b="0" i="0">
                          <a:solidFill>
                            <a:srgbClr val="000000"/>
                          </a:solidFill>
                          <a:latin typeface="Times New Roman" pitchFamily="34" charset="0"/>
                          <a:ea typeface="楷体" pitchFamily="34" charset="-122"/>
                          <a:cs typeface="Times New Roman" pitchFamily="34" charset="-120"/>
                        </a:rPr>
                        <a:t>大雪</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林冲出门打酒</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他回到草料场时见屋子被雪压塌了</a:t>
                      </a:r>
                    </a:p>
                    <a:p>
                      <a:pPr marL="0" indent="0" algn="l" latinLnBrk="1" hangingPunct="0">
                        <a:lnSpc>
                          <a:spcPts val="4400"/>
                        </a:lnSpc>
                      </a:pPr>
                      <a:r>
                        <a:rPr lang="en-US" altLang="zh-CN" sz="2800" b="0" i="0">
                          <a:solidFill>
                            <a:srgbClr val="000000"/>
                          </a:solidFill>
                          <a:latin typeface="Times New Roman" pitchFamily="34" charset="0"/>
                          <a:ea typeface="楷体" pitchFamily="34" charset="-122"/>
                          <a:cs typeface="Times New Roman" pitchFamily="34" charset="-120"/>
                        </a:rPr>
                        <a:t>一处</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便到山神庙过夜</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夜里草料场起火了</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林冲见到陆</a:t>
                      </a:r>
                    </a:p>
                    <a:p>
                      <a:pPr marL="0" indent="0" algn="l" latinLnBrk="1" hangingPunct="0">
                        <a:lnSpc>
                          <a:spcPts val="4400"/>
                        </a:lnSpc>
                      </a:pPr>
                      <a:r>
                        <a:rPr lang="en-US" altLang="zh-CN" sz="2800" b="0" i="0">
                          <a:solidFill>
                            <a:srgbClr val="000000"/>
                          </a:solidFill>
                          <a:latin typeface="Times New Roman" pitchFamily="34" charset="0"/>
                          <a:ea typeface="楷体" pitchFamily="34" charset="-122"/>
                          <a:cs typeface="Times New Roman" pitchFamily="34" charset="-120"/>
                        </a:rPr>
                        <a:t>虞候等刚放了火过来</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明白是他们要害自己</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于是将陆虞</a:t>
                      </a:r>
                    </a:p>
                    <a:p>
                      <a:pPr marL="0" lvl="0" indent="0" algn="l" latinLnBrk="1" hangingPunct="0">
                        <a:lnSpc>
                          <a:spcPts val="4200"/>
                        </a:lnSpc>
                      </a:pPr>
                      <a:r>
                        <a:rPr lang="en-US" altLang="zh-CN" sz="2800" b="0" i="0">
                          <a:solidFill>
                            <a:srgbClr val="000000"/>
                          </a:solidFill>
                          <a:latin typeface="Times New Roman" pitchFamily="34" charset="0"/>
                          <a:ea typeface="楷体" pitchFamily="34" charset="-122"/>
                          <a:cs typeface="Times New Roman" pitchFamily="34" charset="-120"/>
                        </a:rPr>
                        <a:t>候杀死</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之后林冲无奈上了梁山</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
        <p:nvSpPr>
          <p:cNvPr id="2" name="P_5_BD#a572f75a6?colgroup=4,25&amp;vcp=1&amp;pid=12e655408&amp;color=0,0,0&amp;vtp=1&amp;vaab=1&amp;bt=1&amp;bbb=1">
            <a:extLst>
              <a:ext uri="{FF2B5EF4-FFF2-40B4-BE49-F238E27FC236}">
                <a16:creationId xmlns:a16="http://schemas.microsoft.com/office/drawing/2014/main" id="{FEDD88FA-F600-BD50-23DC-E80BF1326DFF}"/>
              </a:ext>
            </a:extLst>
          </p:cNvPr>
          <p:cNvSpPr txBox="1"/>
          <p:nvPr/>
        </p:nvSpPr>
        <p:spPr>
          <a:xfrm>
            <a:off x="10903879" y="855662"/>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18" charset="0"/>
              </a:rPr>
              <a:t>续表</a:t>
            </a:r>
          </a:p>
        </p:txBody>
      </p:sp>
    </p:spTree>
  </p:cSld>
  <p:clrMapOvr>
    <a:masterClrMapping/>
  </p:clrMapOvr>
  <p:transition>
    <p:split dir="in"/>
  </p:transition>
</p:sld>
</file>

<file path=ppt/slides/slide122.xml><?xml version="1.0" encoding="utf-8"?>
<p:sld xmlns:a="http://schemas.openxmlformats.org/drawingml/2006/main" xmlns:r="http://schemas.openxmlformats.org/officeDocument/2006/relationships" xmlns:p="http://schemas.openxmlformats.org/presentationml/2006/main">
  <p:cSld name="Slide 118&amp;si=118">
    <p:spTree>
      <p:nvGrpSpPr>
        <p:cNvPr id="1" name=""/>
        <p:cNvGrpSpPr/>
        <p:nvPr/>
      </p:nvGrpSpPr>
      <p:grpSpPr>
        <a:xfrm>
          <a:off x="0" y="0"/>
          <a:ext cx="0" cy="0"/>
          <a:chOff x="0" y="0"/>
          <a:chExt cx="0" cy="0"/>
        </a:xfrm>
      </p:grpSpPr>
      <p:sp>
        <p:nvSpPr>
          <p:cNvPr id="2" name="C_4_BD#39cbfdf4d?sp=1&amp;vcp=1&amp;pid=325ecbf3e&amp;color=238,61,73&amp;vtp=1&amp;vaab=1&amp;bt=1&amp;bbb=1"/>
          <p:cNvSpPr/>
          <p:nvPr/>
        </p:nvSpPr>
        <p:spPr>
          <a:xfrm>
            <a:off x="539496" y="554400"/>
            <a:ext cx="11109960" cy="1077976"/>
          </a:xfrm>
          <a:prstGeom prst="rect">
            <a:avLst/>
          </a:prstGeom>
          <a:noFill/>
          <a:ln/>
        </p:spPr>
        <p:txBody>
          <a:bodyPr wrap="none" lIns="0" tIns="0" rIns="0" bIns="0" rtlCol="0" anchor="t"/>
          <a:lstStyle/>
          <a:p>
            <a:pPr algn="ctr" latinLnBrk="1">
              <a:lnSpc>
                <a:spcPts val="5600"/>
              </a:lnSpc>
            </a:pPr>
            <a:r>
              <a:rPr lang="en-US" altLang="zh-CN" sz="3200" b="1" i="0" dirty="0">
                <a:solidFill>
                  <a:srgbClr val="EE3D49"/>
                </a:solidFill>
                <a:latin typeface="Times New Roman" pitchFamily="34" charset="0"/>
                <a:ea typeface="微软雅黑" pitchFamily="34" charset="-122"/>
                <a:cs typeface="Times New Roman" pitchFamily="34" charset="-120"/>
              </a:rPr>
              <a:t>九年级下册</a:t>
            </a:r>
            <a:endParaRPr lang="en-US" altLang="zh-CN" sz="3200" dirty="0"/>
          </a:p>
        </p:txBody>
      </p:sp>
      <p:sp>
        <p:nvSpPr>
          <p:cNvPr id="3" name="P_5#cc2284dde?sp=1&amp;vcp=1&amp;pid=39cbfdf4d&amp;color=0,0,0&amp;vtp=1&amp;vaab=1&amp;bbb=1&amp;hb=1"/>
          <p:cNvSpPr/>
          <p:nvPr/>
        </p:nvSpPr>
        <p:spPr>
          <a:xfrm>
            <a:off x="539496" y="1267240"/>
            <a:ext cx="11109960" cy="31444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1" i="0" dirty="0">
                <a:solidFill>
                  <a:srgbClr val="000000"/>
                </a:solidFill>
                <a:latin typeface="Times New Roman" pitchFamily="34" charset="0"/>
                <a:ea typeface="SimSun" pitchFamily="34" charset="-122"/>
                <a:cs typeface="Times New Roman" pitchFamily="34" charset="-120"/>
              </a:rPr>
              <a:t>1.《儒林外史》——（清）吴敬梓</a:t>
            </a:r>
            <a:endParaRPr lang="en-US" altLang="zh-CN" sz="2800" dirty="0"/>
          </a:p>
          <a:p>
            <a:pPr latinLnBrk="1">
              <a:lnSpc>
                <a:spcPts val="5100"/>
              </a:lnSpc>
            </a:pPr>
            <a:r>
              <a:rPr lang="en-US" altLang="zh-CN" sz="2800" b="1" i="0">
                <a:solidFill>
                  <a:srgbClr val="000000"/>
                </a:solidFill>
                <a:latin typeface="SimSun" panose="02010600030101010101" pitchFamily="2" charset="-122"/>
                <a:ea typeface="SimSun" pitchFamily="34" charset="-122"/>
                <a:cs typeface="Times New Roman" pitchFamily="34" charset="-120"/>
              </a:rPr>
              <a:t>    </a:t>
            </a:r>
            <a:r>
              <a:rPr lang="en-US" altLang="zh-CN" sz="2800" b="1" i="0">
                <a:solidFill>
                  <a:srgbClr val="000000"/>
                </a:solidFill>
                <a:latin typeface="Times New Roman" pitchFamily="34" charset="0"/>
                <a:ea typeface="SimSun" pitchFamily="34" charset="-122"/>
                <a:cs typeface="Times New Roman" pitchFamily="34" charset="-120"/>
              </a:rPr>
              <a:t>简介</a:t>
            </a:r>
            <a:r>
              <a:rPr lang="en-US" altLang="zh-CN" sz="2800" b="1"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《儒林外史》</a:t>
            </a:r>
            <a:r>
              <a:rPr lang="en-US" altLang="zh-CN" sz="2800" b="0" i="0">
                <a:solidFill>
                  <a:srgbClr val="000000"/>
                </a:solidFill>
                <a:latin typeface="Times New Roman" pitchFamily="34" charset="0"/>
                <a:ea typeface="SimSun" pitchFamily="34" charset="-122"/>
                <a:cs typeface="Times New Roman" pitchFamily="34" charset="-120"/>
              </a:rPr>
              <a:t>是一部以知识分子为主要描写对象的长篇小说，</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也是一部典型的讽刺小说。主要描写封建社会后期知识分子及官绅的活</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动和精神面貌</a:t>
            </a:r>
            <a:r>
              <a:rPr lang="en-US" altLang="zh-CN" sz="2800" b="0" i="0" dirty="0">
                <a:solidFill>
                  <a:srgbClr val="000000"/>
                </a:solidFill>
                <a:latin typeface="Times New Roman" pitchFamily="34" charset="0"/>
                <a:ea typeface="SimSun" pitchFamily="34" charset="-122"/>
                <a:cs typeface="Times New Roman" pitchFamily="34" charset="-120"/>
              </a:rPr>
              <a:t>，真实地揭示了人性被腐蚀的过程和原因</a:t>
            </a:r>
            <a:r>
              <a:rPr lang="en-US" altLang="zh-CN" sz="2800" b="0" i="0">
                <a:solidFill>
                  <a:srgbClr val="000000"/>
                </a:solidFill>
                <a:latin typeface="Times New Roman" pitchFamily="34" charset="0"/>
                <a:ea typeface="SimSun" pitchFamily="34" charset="-122"/>
                <a:cs typeface="Times New Roman" pitchFamily="34" charset="-120"/>
              </a:rPr>
              <a:t>，从而对当时吏</a:t>
            </a:r>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治的腐败</a:t>
            </a:r>
            <a:r>
              <a:rPr lang="en-US" altLang="zh-CN" sz="2800" b="0" i="0" dirty="0">
                <a:solidFill>
                  <a:srgbClr val="000000"/>
                </a:solidFill>
                <a:latin typeface="Times New Roman" pitchFamily="34" charset="0"/>
                <a:ea typeface="SimSun" pitchFamily="34" charset="-122"/>
                <a:cs typeface="Times New Roman" pitchFamily="34" charset="-120"/>
              </a:rPr>
              <a:t>、科举的弊端、礼教的虚伪等进行了深刻的批判和嘲讽。</a:t>
            </a:r>
            <a:endParaRPr lang="en-US" altLang="zh-CN" sz="2800" dirty="0"/>
          </a:p>
        </p:txBody>
      </p:sp>
    </p:spTree>
  </p:cSld>
  <p:clrMapOvr>
    <a:masterClrMapping/>
  </p:clrMapOvr>
  <p:transition>
    <p:split dir="in"/>
  </p:transition>
</p:sld>
</file>

<file path=ppt/slides/slide123.xml><?xml version="1.0" encoding="utf-8"?>
<p:sld xmlns:a="http://schemas.openxmlformats.org/drawingml/2006/main" xmlns:r="http://schemas.openxmlformats.org/officeDocument/2006/relationships" xmlns:p="http://schemas.openxmlformats.org/presentationml/2006/main">
  <p:cSld name="Slide 119&amp;si=119">
    <p:spTree>
      <p:nvGrpSpPr>
        <p:cNvPr id="1" name=""/>
        <p:cNvGrpSpPr/>
        <p:nvPr/>
      </p:nvGrpSpPr>
      <p:grpSpPr>
        <a:xfrm>
          <a:off x="0" y="0"/>
          <a:ext cx="0" cy="0"/>
          <a:chOff x="0" y="0"/>
          <a:chExt cx="0" cy="0"/>
        </a:xfrm>
      </p:grpSpPr>
      <p:sp>
        <p:nvSpPr>
          <p:cNvPr id="2" name="P_5_BD#cc2284dde?vcp=1&amp;pid=39cbfdf4d&amp;color=0,0,0&amp;mp=1&amp;vtp=1&amp;vaab=1&amp;bt=1&amp;bbb=1&amp;hb=1"/>
          <p:cNvSpPr/>
          <p:nvPr/>
        </p:nvSpPr>
        <p:spPr>
          <a:xfrm>
            <a:off x="539496" y="2185384"/>
            <a:ext cx="11109960" cy="24967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1" i="0" dirty="0" err="1">
                <a:solidFill>
                  <a:srgbClr val="000000"/>
                </a:solidFill>
                <a:latin typeface="Times New Roman" pitchFamily="34" charset="0"/>
                <a:ea typeface="SimSun" pitchFamily="34" charset="-122"/>
                <a:cs typeface="Times New Roman" pitchFamily="34" charset="-120"/>
              </a:rPr>
              <a:t>艺术特色：</a:t>
            </a:r>
            <a:r>
              <a:rPr lang="en-US" altLang="zh-CN" sz="2800" b="0" i="0" dirty="0" err="1">
                <a:solidFill>
                  <a:srgbClr val="000000"/>
                </a:solidFill>
                <a:latin typeface="Times New Roman" pitchFamily="34" charset="0"/>
                <a:ea typeface="SimSun" pitchFamily="34" charset="-122"/>
                <a:cs typeface="Times New Roman" pitchFamily="34" charset="-120"/>
              </a:rPr>
              <a:t>语言准确、生动、洗练</a:t>
            </a:r>
            <a:r>
              <a:rPr lang="zh-CN" altLang="en-US"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人物形象栩栩如生，讽刺手法</a:t>
            </a:r>
            <a:endParaRPr lang="en-US" altLang="zh-CN" sz="2800" b="0" i="0" dirty="0">
              <a:solidFill>
                <a:srgbClr val="000000"/>
              </a:solidFill>
              <a:latin typeface="Times New Roman" pitchFamily="34" charset="0"/>
              <a:ea typeface="SimSun" pitchFamily="34" charset="-122"/>
              <a:cs typeface="Times New Roman" pitchFamily="34" charset="-120"/>
            </a:endParaRPr>
          </a:p>
          <a:p>
            <a:pPr latinLnBrk="1">
              <a:lnSpc>
                <a:spcPts val="5100"/>
              </a:lnSpc>
            </a:pPr>
            <a:r>
              <a:rPr lang="en-US" altLang="zh-CN" sz="2800" b="0" i="0" dirty="0" err="1">
                <a:solidFill>
                  <a:srgbClr val="000000"/>
                </a:solidFill>
                <a:latin typeface="Times New Roman" pitchFamily="34" charset="0"/>
                <a:ea typeface="SimSun" pitchFamily="34" charset="-122"/>
                <a:cs typeface="Times New Roman" pitchFamily="34" charset="-120"/>
              </a:rPr>
              <a:t>高超绝妙，是我国文学史上讽刺艺术的高峰，它开创了以小说直接评价</a:t>
            </a:r>
            <a:endParaRPr lang="en-US" altLang="zh-CN" sz="2800" b="0" i="0" dirty="0">
              <a:solidFill>
                <a:srgbClr val="000000"/>
              </a:solidFill>
              <a:latin typeface="Times New Roman" pitchFamily="34" charset="0"/>
              <a:ea typeface="SimSun" pitchFamily="34" charset="-122"/>
              <a:cs typeface="Times New Roman" pitchFamily="34" charset="-120"/>
            </a:endParaRPr>
          </a:p>
          <a:p>
            <a:pPr latinLnBrk="1">
              <a:lnSpc>
                <a:spcPts val="5100"/>
              </a:lnSpc>
            </a:pPr>
            <a:r>
              <a:rPr lang="en-US" altLang="zh-CN" sz="2800" b="0" i="0" dirty="0" err="1">
                <a:solidFill>
                  <a:srgbClr val="000000"/>
                </a:solidFill>
                <a:latin typeface="Times New Roman" pitchFamily="34" charset="0"/>
                <a:ea typeface="SimSun" pitchFamily="34" charset="-122"/>
                <a:cs typeface="Times New Roman" pitchFamily="34" charset="-120"/>
              </a:rPr>
              <a:t>现实生活的范例。鲁迅在《中国小说史略》中称之为“中国古代最优秀</a:t>
            </a:r>
            <a:endParaRPr lang="en-US" altLang="zh-CN" sz="2800" b="0" i="0" dirty="0">
              <a:solidFill>
                <a:srgbClr val="000000"/>
              </a:solidFill>
              <a:latin typeface="Times New Roman" pitchFamily="34" charset="0"/>
              <a:ea typeface="SimSun" pitchFamily="34" charset="-122"/>
              <a:cs typeface="Times New Roman" pitchFamily="34" charset="-120"/>
            </a:endParaRPr>
          </a:p>
          <a:p>
            <a:pPr latinLnBrk="1">
              <a:lnSpc>
                <a:spcPts val="4900"/>
              </a:lnSpc>
            </a:pPr>
            <a:r>
              <a:rPr lang="en-US" altLang="zh-CN" sz="2800" b="0" i="0" dirty="0" err="1">
                <a:solidFill>
                  <a:srgbClr val="000000"/>
                </a:solidFill>
                <a:latin typeface="Times New Roman" pitchFamily="34" charset="0"/>
                <a:ea typeface="SimSun" pitchFamily="34" charset="-122"/>
                <a:cs typeface="Times New Roman" pitchFamily="34" charset="-120"/>
              </a:rPr>
              <a:t>的讽刺小说</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Tree>
  </p:cSld>
  <p:clrMapOvr>
    <a:masterClrMapping/>
  </p:clrMapOvr>
  <p:transition>
    <p:split dir="in"/>
  </p:transition>
</p:sld>
</file>

<file path=ppt/slides/slide124.xml><?xml version="1.0" encoding="utf-8"?>
<p:sld xmlns:a="http://schemas.openxmlformats.org/drawingml/2006/main" xmlns:r="http://schemas.openxmlformats.org/officeDocument/2006/relationships" xmlns:p="http://schemas.openxmlformats.org/presentationml/2006/main">
  <p:cSld name="Slide 120&amp;si=120">
    <p:spTree>
      <p:nvGrpSpPr>
        <p:cNvPr id="1" name=""/>
        <p:cNvGrpSpPr/>
        <p:nvPr/>
      </p:nvGrpSpPr>
      <p:grpSpPr>
        <a:xfrm>
          <a:off x="0" y="0"/>
          <a:ext cx="0" cy="0"/>
          <a:chOff x="0" y="0"/>
          <a:chExt cx="0" cy="0"/>
        </a:xfrm>
      </p:grpSpPr>
      <p:sp>
        <p:nvSpPr>
          <p:cNvPr id="2" name="P_5#cc2284dde?sp=1&amp;vcp=1&amp;pid=39cbfdf4d&amp;color=0,0,0&amp;mp=1&amp;vtp=1&amp;vaab=1&amp;bt=1&amp;bbb=1"/>
          <p:cNvSpPr/>
          <p:nvPr/>
        </p:nvSpPr>
        <p:spPr>
          <a:xfrm>
            <a:off x="539496" y="864298"/>
            <a:ext cx="11109960" cy="553657"/>
          </a:xfrm>
          <a:prstGeom prst="rect">
            <a:avLst/>
          </a:prstGeom>
          <a:noFill/>
          <a:ln/>
        </p:spPr>
        <p:txBody>
          <a:bodyPr wrap="none" lIns="0" tIns="0" rIns="0" bIns="0" rtlCol="0" anchor="t"/>
          <a:lstStyle/>
          <a:p>
            <a:pPr algn="ctr" latinLnBrk="1">
              <a:lnSpc>
                <a:spcPts val="4900"/>
              </a:lnSpc>
            </a:pPr>
            <a:r>
              <a:rPr lang="en-US" altLang="zh-CN" sz="2800" b="1" i="0" dirty="0">
                <a:solidFill>
                  <a:srgbClr val="000000"/>
                </a:solidFill>
                <a:latin typeface="Times New Roman" pitchFamily="34" charset="0"/>
                <a:ea typeface="SimSun" pitchFamily="34" charset="-122"/>
                <a:cs typeface="Times New Roman" pitchFamily="34" charset="-120"/>
              </a:rPr>
              <a:t>《儒林外史》主要人物</a:t>
            </a:r>
            <a:endParaRPr lang="en-US" altLang="zh-CN" sz="2800" dirty="0"/>
          </a:p>
        </p:txBody>
      </p:sp>
      <p:graphicFrame>
        <p:nvGraphicFramePr>
          <p:cNvPr id="121" name="P_5_BD#cc2284dde?colgroup=2,27&amp;vcp=1&amp;pid=39cbfdf4d&amp;color=0,0,0&amp;mp=1&amp;vtp=1&amp;vaab=1&amp;bbb=1&amp;hb=1"/>
          <p:cNvGraphicFramePr>
            <a:graphicFrameLocks noGrp="1"/>
          </p:cNvGraphicFramePr>
          <p:nvPr>
            <p:extLst>
              <p:ext uri="{D42A27DB-BD31-4B8C-83A1-F6EECF244321}">
                <p14:modId xmlns:p14="http://schemas.microsoft.com/office/powerpoint/2010/main" val="2710958571"/>
              </p:ext>
            </p:extLst>
          </p:nvPr>
        </p:nvGraphicFramePr>
        <p:xfrm>
          <a:off x="539496" y="1545907"/>
          <a:ext cx="11148120" cy="4320000"/>
        </p:xfrm>
        <a:graphic>
          <a:graphicData uri="http://schemas.openxmlformats.org/drawingml/2006/table">
            <a:tbl>
              <a:tblPr/>
              <a:tblGrid>
                <a:gridCol w="1044000">
                  <a:extLst>
                    <a:ext uri="{9D8B030D-6E8A-4147-A177-3AD203B41FA5}">
                      <a16:colId xmlns:a16="http://schemas.microsoft.com/office/drawing/2014/main" val="20000"/>
                    </a:ext>
                  </a:extLst>
                </a:gridCol>
                <a:gridCol w="10104120">
                  <a:extLst>
                    <a:ext uri="{9D8B030D-6E8A-4147-A177-3AD203B41FA5}">
                      <a16:colId xmlns:a16="http://schemas.microsoft.com/office/drawing/2014/main" val="20001"/>
                    </a:ext>
                  </a:extLst>
                </a:gridCol>
              </a:tblGrid>
              <a:tr h="720000">
                <a:tc>
                  <a:txBody>
                    <a:bodyPr/>
                    <a:lstStyle/>
                    <a:p>
                      <a:pPr marL="0" indent="0" algn="ctr" latinLnBrk="1" hangingPunct="0">
                        <a:lnSpc>
                          <a:spcPts val="4400"/>
                        </a:lnSpc>
                      </a:pPr>
                      <a:r>
                        <a:rPr lang="en-US" altLang="zh-CN" sz="2800" b="1" i="0" dirty="0">
                          <a:solidFill>
                            <a:srgbClr val="000000"/>
                          </a:solidFill>
                          <a:latin typeface="Times New Roman" pitchFamily="34" charset="0"/>
                          <a:ea typeface="SimSun" pitchFamily="34" charset="-122"/>
                          <a:cs typeface="Times New Roman" pitchFamily="34" charset="-120"/>
                        </a:rPr>
                        <a:t>人</a:t>
                      </a:r>
                      <a:r>
                        <a:rPr lang="en-US" altLang="zh-CN" sz="2800" b="1" i="0" dirty="0">
                          <a:solidFill>
                            <a:srgbClr val="000000"/>
                          </a:solidFill>
                          <a:latin typeface="SimSun" pitchFamily="34" charset="0"/>
                          <a:ea typeface="SimSun" pitchFamily="34" charset="-122"/>
                          <a:cs typeface="SimSun" pitchFamily="34" charset="-120"/>
                        </a:rPr>
                        <a:t> </a:t>
                      </a:r>
                      <a:r>
                        <a:rPr lang="en-US" altLang="zh-CN" sz="2800" b="1" i="0" dirty="0">
                          <a:solidFill>
                            <a:srgbClr val="000000"/>
                          </a:solidFill>
                          <a:latin typeface="Times New Roman" pitchFamily="34" charset="0"/>
                          <a:ea typeface="SimSun" pitchFamily="34" charset="-122"/>
                          <a:cs typeface="Times New Roman" pitchFamily="34" charset="-120"/>
                        </a:rPr>
                        <a:t>物</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dirty="0" err="1">
                          <a:solidFill>
                            <a:srgbClr val="000000"/>
                          </a:solidFill>
                          <a:latin typeface="Times New Roman" pitchFamily="34" charset="0"/>
                          <a:ea typeface="SimSun" pitchFamily="34" charset="-122"/>
                          <a:cs typeface="Times New Roman" pitchFamily="34" charset="-120"/>
                        </a:rPr>
                        <a:t>人物概括</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3600000">
                <a:tc>
                  <a:txBody>
                    <a:bodyPr/>
                    <a:lstStyle/>
                    <a:p>
                      <a:pPr marL="0" indent="0" algn="ctr" latinLnBrk="1" hangingPunct="0">
                        <a:lnSpc>
                          <a:spcPts val="4400"/>
                        </a:lnSpc>
                      </a:pPr>
                      <a:r>
                        <a:rPr lang="en-US" altLang="zh-CN" sz="2800" b="0" i="0" dirty="0">
                          <a:solidFill>
                            <a:srgbClr val="000000"/>
                          </a:solidFill>
                          <a:latin typeface="Times New Roman" pitchFamily="34" charset="0"/>
                          <a:ea typeface="楷体" pitchFamily="34" charset="-122"/>
                          <a:cs typeface="Times New Roman" pitchFamily="34" charset="-120"/>
                        </a:rPr>
                        <a:t>范</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楷体" pitchFamily="34" charset="-122"/>
                          <a:cs typeface="Times New Roman" pitchFamily="34" charset="-120"/>
                        </a:rPr>
                        <a:t>进</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楷体" pitchFamily="34" charset="-122"/>
                          <a:cs typeface="Times New Roman" pitchFamily="34" charset="-120"/>
                        </a:rPr>
                        <a:t>一个热衷科举</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深受封建教育毒害的下层知识分子</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他将自</a:t>
                      </a:r>
                      <a:endParaRPr lang="en-US" altLang="zh-CN" sz="2800" b="0" i="0" dirty="0">
                        <a:solidFill>
                          <a:srgbClr val="000000"/>
                        </a:solidFill>
                        <a:latin typeface="Times New Roman" pitchFamily="34" charset="0"/>
                        <a:ea typeface="楷体" pitchFamily="34" charset="-122"/>
                        <a:cs typeface="Times New Roman" pitchFamily="34" charset="-120"/>
                      </a:endParaRPr>
                    </a:p>
                    <a:p>
                      <a:pPr marL="0" indent="0" algn="l" latinLnBrk="1" hangingPunct="0">
                        <a:lnSpc>
                          <a:spcPts val="4400"/>
                        </a:lnSpc>
                      </a:pPr>
                      <a:r>
                        <a:rPr lang="en-US" altLang="zh-CN" sz="2800" b="0" i="0" dirty="0" err="1">
                          <a:solidFill>
                            <a:srgbClr val="000000"/>
                          </a:solidFill>
                          <a:latin typeface="Times New Roman" pitchFamily="34" charset="0"/>
                          <a:ea typeface="楷体" pitchFamily="34" charset="-122"/>
                          <a:cs typeface="Times New Roman" pitchFamily="34" charset="-120"/>
                        </a:rPr>
                        <a:t>己的青春年华全耗在参加科举考试上</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将中举取得功名当作唯一</a:t>
                      </a:r>
                      <a:endParaRPr lang="en-US" altLang="zh-CN" sz="2800" b="0" i="0" dirty="0">
                        <a:solidFill>
                          <a:srgbClr val="000000"/>
                        </a:solidFill>
                        <a:latin typeface="Times New Roman" pitchFamily="34" charset="0"/>
                        <a:ea typeface="楷体" pitchFamily="34" charset="-122"/>
                        <a:cs typeface="Times New Roman" pitchFamily="34" charset="-120"/>
                      </a:endParaRPr>
                    </a:p>
                    <a:p>
                      <a:pPr marL="0" indent="0" algn="l" latinLnBrk="1" hangingPunct="0">
                        <a:lnSpc>
                          <a:spcPts val="4400"/>
                        </a:lnSpc>
                      </a:pPr>
                      <a:r>
                        <a:rPr lang="en-US" altLang="zh-CN" sz="2800" b="0" i="0" dirty="0" err="1">
                          <a:solidFill>
                            <a:srgbClr val="000000"/>
                          </a:solidFill>
                          <a:latin typeface="Times New Roman" pitchFamily="34" charset="0"/>
                          <a:ea typeface="楷体" pitchFamily="34" charset="-122"/>
                          <a:cs typeface="Times New Roman" pitchFamily="34" charset="-120"/>
                        </a:rPr>
                        <a:t>的奋斗目标</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几十年屡试不第</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也不愿从事劳动养家糊口</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其灵</a:t>
                      </a:r>
                      <a:endParaRPr lang="en-US" altLang="zh-CN" sz="2800" b="0" i="0" dirty="0">
                        <a:solidFill>
                          <a:srgbClr val="000000"/>
                        </a:solidFill>
                        <a:latin typeface="Times New Roman" pitchFamily="34" charset="0"/>
                        <a:ea typeface="楷体" pitchFamily="34" charset="-122"/>
                        <a:cs typeface="Times New Roman" pitchFamily="34" charset="-120"/>
                      </a:endParaRPr>
                    </a:p>
                    <a:p>
                      <a:pPr marL="0" indent="0" algn="l" latinLnBrk="1" hangingPunct="0">
                        <a:lnSpc>
                          <a:spcPts val="4400"/>
                        </a:lnSpc>
                      </a:pPr>
                      <a:r>
                        <a:rPr lang="en-US" altLang="zh-CN" sz="2800" b="0" i="0" dirty="0" err="1">
                          <a:solidFill>
                            <a:srgbClr val="000000"/>
                          </a:solidFill>
                          <a:latin typeface="Times New Roman" pitchFamily="34" charset="0"/>
                          <a:ea typeface="楷体" pitchFamily="34" charset="-122"/>
                          <a:cs typeface="Times New Roman" pitchFamily="34" charset="-120"/>
                        </a:rPr>
                        <a:t>魂完全被科举的锁链束缚住了</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他中举前后的变化</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形象地揭露</a:t>
                      </a:r>
                      <a:endParaRPr lang="en-US" altLang="zh-CN" sz="2800" b="0" i="0" dirty="0">
                        <a:solidFill>
                          <a:srgbClr val="000000"/>
                        </a:solidFill>
                        <a:latin typeface="Times New Roman" pitchFamily="34" charset="0"/>
                        <a:ea typeface="楷体" pitchFamily="34" charset="-122"/>
                        <a:cs typeface="Times New Roman" pitchFamily="34" charset="-120"/>
                      </a:endParaRPr>
                    </a:p>
                    <a:p>
                      <a:pPr marL="0" indent="0" algn="l" latinLnBrk="1" hangingPunct="0">
                        <a:lnSpc>
                          <a:spcPts val="4400"/>
                        </a:lnSpc>
                      </a:pPr>
                      <a:r>
                        <a:rPr lang="en-US" altLang="zh-CN" sz="2800" b="0" i="0" dirty="0" err="1">
                          <a:solidFill>
                            <a:srgbClr val="000000"/>
                          </a:solidFill>
                          <a:latin typeface="Times New Roman" pitchFamily="34" charset="0"/>
                          <a:ea typeface="楷体" pitchFamily="34" charset="-122"/>
                          <a:cs typeface="Times New Roman" pitchFamily="34" charset="-120"/>
                        </a:rPr>
                        <a:t>了封建科举对知识分子的毒害之深</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封建科举制度已经扭曲了知</a:t>
                      </a:r>
                      <a:endParaRPr lang="en-US" altLang="zh-CN" sz="2800" b="0" i="0" dirty="0">
                        <a:solidFill>
                          <a:srgbClr val="000000"/>
                        </a:solidFill>
                        <a:latin typeface="Times New Roman" pitchFamily="34" charset="0"/>
                        <a:ea typeface="楷体" pitchFamily="34" charset="-122"/>
                        <a:cs typeface="Times New Roman" pitchFamily="34" charset="-120"/>
                      </a:endParaRPr>
                    </a:p>
                    <a:p>
                      <a:pPr marL="0" lvl="0" indent="0" algn="l" latinLnBrk="1" hangingPunct="0">
                        <a:lnSpc>
                          <a:spcPts val="4200"/>
                        </a:lnSpc>
                      </a:pPr>
                      <a:r>
                        <a:rPr lang="en-US" altLang="zh-CN" sz="2800" b="0" i="0" dirty="0" err="1">
                          <a:solidFill>
                            <a:srgbClr val="000000"/>
                          </a:solidFill>
                          <a:latin typeface="Times New Roman" pitchFamily="34" charset="0"/>
                          <a:ea typeface="楷体" pitchFamily="34" charset="-122"/>
                          <a:cs typeface="Times New Roman" pitchFamily="34" charset="-120"/>
                        </a:rPr>
                        <a:t>识分子的人格和灵魂</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Tree>
  </p:cSld>
  <p:clrMapOvr>
    <a:masterClrMapping/>
  </p:clrMapOvr>
  <p:transition>
    <p:split dir="in"/>
  </p:transition>
</p:sld>
</file>

<file path=ppt/slides/slide125.xml><?xml version="1.0" encoding="utf-8"?>
<p:sld xmlns:a="http://schemas.openxmlformats.org/drawingml/2006/main" xmlns:r="http://schemas.openxmlformats.org/officeDocument/2006/relationships" xmlns:p="http://schemas.openxmlformats.org/presentationml/2006/main">
  <p:cSld name="Slide 121&amp;si=121">
    <p:spTree>
      <p:nvGrpSpPr>
        <p:cNvPr id="1" name=""/>
        <p:cNvGrpSpPr/>
        <p:nvPr/>
      </p:nvGrpSpPr>
      <p:grpSpPr>
        <a:xfrm>
          <a:off x="0" y="0"/>
          <a:ext cx="0" cy="0"/>
          <a:chOff x="0" y="0"/>
          <a:chExt cx="0" cy="0"/>
        </a:xfrm>
      </p:grpSpPr>
      <p:graphicFrame>
        <p:nvGraphicFramePr>
          <p:cNvPr id="122" name="P_5_BD#cc2284dde?colgroup=2,27&amp;vcp=1&amp;pid=39cbfdf4d&amp;color=0,0,0&amp;mp=1&amp;vtp=1&amp;vaab=1&amp;bt=1&amp;bbb=1&amp;hb=1"/>
          <p:cNvGraphicFramePr>
            <a:graphicFrameLocks noGrp="1"/>
          </p:cNvGraphicFramePr>
          <p:nvPr>
            <p:extLst>
              <p:ext uri="{D42A27DB-BD31-4B8C-83A1-F6EECF244321}">
                <p14:modId xmlns:p14="http://schemas.microsoft.com/office/powerpoint/2010/main" val="1287057149"/>
              </p:ext>
            </p:extLst>
          </p:nvPr>
        </p:nvGraphicFramePr>
        <p:xfrm>
          <a:off x="539496" y="1274952"/>
          <a:ext cx="11400120" cy="4638396"/>
        </p:xfrm>
        <a:graphic>
          <a:graphicData uri="http://schemas.openxmlformats.org/drawingml/2006/table">
            <a:tbl>
              <a:tblPr/>
              <a:tblGrid>
                <a:gridCol w="1296000">
                  <a:extLst>
                    <a:ext uri="{9D8B030D-6E8A-4147-A177-3AD203B41FA5}">
                      <a16:colId xmlns:a16="http://schemas.microsoft.com/office/drawing/2014/main" val="20000"/>
                    </a:ext>
                  </a:extLst>
                </a:gridCol>
                <a:gridCol w="10104120">
                  <a:extLst>
                    <a:ext uri="{9D8B030D-6E8A-4147-A177-3AD203B41FA5}">
                      <a16:colId xmlns:a16="http://schemas.microsoft.com/office/drawing/2014/main" val="20001"/>
                    </a:ext>
                  </a:extLst>
                </a:gridCol>
              </a:tblGrid>
              <a:tr h="720000">
                <a:tc>
                  <a:txBody>
                    <a:bodyPr/>
                    <a:lstStyle/>
                    <a:p>
                      <a:pPr marL="0" indent="0" algn="ctr" latinLnBrk="1" hangingPunct="0">
                        <a:lnSpc>
                          <a:spcPts val="4400"/>
                        </a:lnSpc>
                      </a:pPr>
                      <a:r>
                        <a:rPr lang="en-US" altLang="zh-CN" sz="2800" b="1" i="0" dirty="0">
                          <a:solidFill>
                            <a:srgbClr val="000000"/>
                          </a:solidFill>
                          <a:latin typeface="Times New Roman" pitchFamily="34" charset="0"/>
                          <a:ea typeface="SimSun" pitchFamily="34" charset="-122"/>
                          <a:cs typeface="Times New Roman" pitchFamily="34" charset="-120"/>
                        </a:rPr>
                        <a:t>人</a:t>
                      </a:r>
                      <a:r>
                        <a:rPr lang="en-US" altLang="zh-CN" sz="2800" b="1" i="0" dirty="0">
                          <a:solidFill>
                            <a:srgbClr val="000000"/>
                          </a:solidFill>
                          <a:latin typeface="SimSun" pitchFamily="34" charset="0"/>
                          <a:ea typeface="SimSun" pitchFamily="34" charset="-122"/>
                          <a:cs typeface="SimSun" pitchFamily="34" charset="-120"/>
                        </a:rPr>
                        <a:t> </a:t>
                      </a:r>
                      <a:r>
                        <a:rPr lang="en-US" altLang="zh-CN" sz="2800" b="1" i="0" dirty="0">
                          <a:solidFill>
                            <a:srgbClr val="000000"/>
                          </a:solidFill>
                          <a:latin typeface="Times New Roman" pitchFamily="34" charset="0"/>
                          <a:ea typeface="SimSun" pitchFamily="34" charset="-122"/>
                          <a:cs typeface="Times New Roman" pitchFamily="34" charset="-120"/>
                        </a:rPr>
                        <a:t>物</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dirty="0" err="1">
                          <a:solidFill>
                            <a:srgbClr val="000000"/>
                          </a:solidFill>
                          <a:latin typeface="Times New Roman" pitchFamily="34" charset="0"/>
                          <a:ea typeface="SimSun" pitchFamily="34" charset="-122"/>
                          <a:cs typeface="Times New Roman" pitchFamily="34" charset="-120"/>
                        </a:rPr>
                        <a:t>人物概括</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1675956">
                <a:tc>
                  <a:txBody>
                    <a:bodyPr/>
                    <a:lstStyle/>
                    <a:p>
                      <a:pPr marL="0" indent="0" algn="ctr" latinLnBrk="1" hangingPunct="0">
                        <a:lnSpc>
                          <a:spcPts val="4400"/>
                        </a:lnSpc>
                      </a:pPr>
                      <a:r>
                        <a:rPr lang="en-US" altLang="zh-CN" sz="2800" b="0" i="0" dirty="0">
                          <a:solidFill>
                            <a:srgbClr val="000000"/>
                          </a:solidFill>
                          <a:latin typeface="Times New Roman" pitchFamily="34" charset="0"/>
                          <a:ea typeface="楷体" pitchFamily="34" charset="-122"/>
                          <a:cs typeface="Times New Roman" pitchFamily="34" charset="-120"/>
                        </a:rPr>
                        <a:t>王</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楷体" pitchFamily="34" charset="-122"/>
                          <a:cs typeface="Times New Roman" pitchFamily="34" charset="-120"/>
                        </a:rPr>
                        <a:t>冕</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楷体" pitchFamily="34" charset="-122"/>
                          <a:cs typeface="Times New Roman" pitchFamily="34" charset="-120"/>
                        </a:rPr>
                        <a:t>出生在贫苦的农户人家</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自小勤学苦练成了画家</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他一直保</a:t>
                      </a:r>
                    </a:p>
                    <a:p>
                      <a:pPr marL="0" indent="0" algn="l" latinLnBrk="1" hangingPunct="0">
                        <a:lnSpc>
                          <a:spcPts val="4400"/>
                        </a:lnSpc>
                      </a:pPr>
                      <a:r>
                        <a:rPr lang="en-US" altLang="zh-CN" sz="2800" b="0" i="0">
                          <a:solidFill>
                            <a:srgbClr val="000000"/>
                          </a:solidFill>
                          <a:latin typeface="Times New Roman" pitchFamily="34" charset="0"/>
                          <a:ea typeface="楷体" pitchFamily="34" charset="-122"/>
                          <a:cs typeface="Times New Roman" pitchFamily="34" charset="-120"/>
                        </a:rPr>
                        <a:t>持着洁身自好和耿直的性格</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与当时封建社会里攀附权贵</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急功</a:t>
                      </a:r>
                    </a:p>
                    <a:p>
                      <a:pPr marL="0" lvl="0" indent="0" algn="l" latinLnBrk="1" hangingPunct="0">
                        <a:lnSpc>
                          <a:spcPts val="4200"/>
                        </a:lnSpc>
                      </a:pPr>
                      <a:r>
                        <a:rPr lang="en-US" altLang="zh-CN" sz="2800" b="0" i="0">
                          <a:solidFill>
                            <a:srgbClr val="000000"/>
                          </a:solidFill>
                          <a:latin typeface="Times New Roman" pitchFamily="34" charset="0"/>
                          <a:ea typeface="楷体" pitchFamily="34" charset="-122"/>
                          <a:cs typeface="Times New Roman" pitchFamily="34" charset="-120"/>
                        </a:rPr>
                        <a:t>近利的人形成了鲜明的对照</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1121220">
                <a:tc>
                  <a:txBody>
                    <a:bodyPr/>
                    <a:lstStyle/>
                    <a:p>
                      <a:pPr marL="0" indent="0" algn="ctr" latinLnBrk="1" hangingPunct="0">
                        <a:lnSpc>
                          <a:spcPts val="4400"/>
                        </a:lnSpc>
                      </a:pPr>
                      <a:r>
                        <a:rPr lang="en-US" altLang="zh-CN" sz="2800" b="0" i="0">
                          <a:solidFill>
                            <a:srgbClr val="000000"/>
                          </a:solidFill>
                          <a:latin typeface="Times New Roman" pitchFamily="34" charset="0"/>
                          <a:ea typeface="楷体" pitchFamily="34" charset="-122"/>
                          <a:cs typeface="Times New Roman" pitchFamily="34" charset="-120"/>
                        </a:rPr>
                        <a:t>马二</a:t>
                      </a:r>
                    </a:p>
                    <a:p>
                      <a:pPr marL="0" lvl="0" indent="0" algn="ctr" latinLnBrk="1" hangingPunct="0">
                        <a:lnSpc>
                          <a:spcPts val="4200"/>
                        </a:lnSpc>
                      </a:pPr>
                      <a:r>
                        <a:rPr lang="en-US" altLang="zh-CN" sz="2800" b="0" i="0">
                          <a:solidFill>
                            <a:srgbClr val="000000"/>
                          </a:solidFill>
                          <a:latin typeface="Times New Roman" pitchFamily="34" charset="0"/>
                          <a:ea typeface="楷体" pitchFamily="34" charset="-122"/>
                          <a:cs typeface="Times New Roman" pitchFamily="34" charset="-120"/>
                        </a:rPr>
                        <a:t>先生</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楷体" pitchFamily="34" charset="-122"/>
                          <a:cs typeface="Times New Roman" pitchFamily="34" charset="-120"/>
                        </a:rPr>
                        <a:t>孜孜不倦地钻研八股文</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迷信八股制艺</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认为八股文是文章</a:t>
                      </a:r>
                    </a:p>
                    <a:p>
                      <a:pPr marL="0" lvl="0" indent="0" algn="l" latinLnBrk="1" hangingPunct="0">
                        <a:lnSpc>
                          <a:spcPts val="4200"/>
                        </a:lnSpc>
                      </a:pPr>
                      <a:r>
                        <a:rPr lang="en-US" altLang="zh-CN" sz="2800" b="0" i="0">
                          <a:solidFill>
                            <a:srgbClr val="000000"/>
                          </a:solidFill>
                          <a:latin typeface="Times New Roman" pitchFamily="34" charset="0"/>
                          <a:ea typeface="楷体" pitchFamily="34" charset="-122"/>
                          <a:cs typeface="Times New Roman" pitchFamily="34" charset="-120"/>
                        </a:rPr>
                        <a:t>的正宗</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1121220">
                <a:tc>
                  <a:txBody>
                    <a:bodyPr/>
                    <a:lstStyle/>
                    <a:p>
                      <a:pPr marL="0" indent="0" algn="ctr" latinLnBrk="1" hangingPunct="0">
                        <a:lnSpc>
                          <a:spcPts val="4400"/>
                        </a:lnSpc>
                      </a:pPr>
                      <a:r>
                        <a:rPr lang="en-US" altLang="zh-CN" sz="2800" b="0" i="0" dirty="0" err="1">
                          <a:solidFill>
                            <a:srgbClr val="000000"/>
                          </a:solidFill>
                          <a:latin typeface="Times New Roman" pitchFamily="34" charset="0"/>
                          <a:ea typeface="楷体" pitchFamily="34" charset="-122"/>
                          <a:cs typeface="Times New Roman" pitchFamily="34" charset="-120"/>
                        </a:rPr>
                        <a:t>严监生</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楷体" pitchFamily="34" charset="-122"/>
                          <a:cs typeface="Times New Roman" pitchFamily="34" charset="-120"/>
                        </a:rPr>
                        <a:t>一个薄情</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胆小</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有钱的吝啬鬼</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临死前还惦记着让家人把</a:t>
                      </a:r>
                      <a:endParaRPr lang="en-US" altLang="zh-CN" sz="2800" b="0" i="0" dirty="0">
                        <a:solidFill>
                          <a:srgbClr val="000000"/>
                        </a:solidFill>
                        <a:latin typeface="Times New Roman" pitchFamily="34" charset="0"/>
                        <a:ea typeface="楷体" pitchFamily="34" charset="-122"/>
                        <a:cs typeface="Times New Roman" pitchFamily="34" charset="-120"/>
                      </a:endParaRPr>
                    </a:p>
                    <a:p>
                      <a:pPr marL="0" lvl="0" indent="0" algn="l" latinLnBrk="1" hangingPunct="0">
                        <a:lnSpc>
                          <a:spcPts val="4200"/>
                        </a:lnSpc>
                      </a:pPr>
                      <a:r>
                        <a:rPr lang="en-US" altLang="zh-CN" sz="2800" b="0" i="0" dirty="0" err="1">
                          <a:solidFill>
                            <a:srgbClr val="000000"/>
                          </a:solidFill>
                          <a:latin typeface="Times New Roman" pitchFamily="34" charset="0"/>
                          <a:ea typeface="楷体" pitchFamily="34" charset="-122"/>
                          <a:cs typeface="Times New Roman" pitchFamily="34" charset="-120"/>
                        </a:rPr>
                        <a:t>点燃的两根灯芯挑掉一根</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sp>
        <p:nvSpPr>
          <p:cNvPr id="2" name="P_5_BD#cc2284dde?colgroup=2,27&amp;vcp=1&amp;pid=39cbfdf4d&amp;color=0,0,0&amp;mp=1&amp;vtp=1&amp;vaab=1&amp;bt=1&amp;bbb=1">
            <a:extLst>
              <a:ext uri="{FF2B5EF4-FFF2-40B4-BE49-F238E27FC236}">
                <a16:creationId xmlns:a16="http://schemas.microsoft.com/office/drawing/2014/main" id="{6426998F-F1E5-48B8-CD27-17C1AB5680EA}"/>
              </a:ext>
            </a:extLst>
          </p:cNvPr>
          <p:cNvSpPr txBox="1"/>
          <p:nvPr/>
        </p:nvSpPr>
        <p:spPr>
          <a:xfrm>
            <a:off x="10903879" y="566546"/>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18" charset="0"/>
              </a:rPr>
              <a:t>续表</a:t>
            </a:r>
          </a:p>
        </p:txBody>
      </p:sp>
    </p:spTree>
  </p:cSld>
  <p:clrMapOvr>
    <a:masterClrMapping/>
  </p:clrMapOvr>
  <p:transition>
    <p:split dir="in"/>
  </p:transition>
</p:sld>
</file>

<file path=ppt/slides/slide126.xml><?xml version="1.0" encoding="utf-8"?>
<p:sld xmlns:a="http://schemas.openxmlformats.org/drawingml/2006/main" xmlns:r="http://schemas.openxmlformats.org/officeDocument/2006/relationships" xmlns:p="http://schemas.openxmlformats.org/presentationml/2006/main">
  <p:cSld name="Slide 122&amp;si=122">
    <p:spTree>
      <p:nvGrpSpPr>
        <p:cNvPr id="1" name=""/>
        <p:cNvGrpSpPr/>
        <p:nvPr/>
      </p:nvGrpSpPr>
      <p:grpSpPr>
        <a:xfrm>
          <a:off x="0" y="0"/>
          <a:ext cx="0" cy="0"/>
          <a:chOff x="0" y="0"/>
          <a:chExt cx="0" cy="0"/>
        </a:xfrm>
      </p:grpSpPr>
      <p:sp>
        <p:nvSpPr>
          <p:cNvPr id="2" name="P_5#cc2284dde?sp=1&amp;vcp=1&amp;pid=39cbfdf4d&amp;color=0,0,0&amp;vtp=1&amp;vaab=1&amp;bt=1&amp;bbb=1&amp;hb=1"/>
          <p:cNvSpPr/>
          <p:nvPr/>
        </p:nvSpPr>
        <p:spPr>
          <a:xfrm>
            <a:off x="539496" y="1538954"/>
            <a:ext cx="11109960" cy="37921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1" i="0" dirty="0">
                <a:solidFill>
                  <a:srgbClr val="000000"/>
                </a:solidFill>
                <a:latin typeface="Times New Roman" pitchFamily="34" charset="0"/>
                <a:ea typeface="SimSun" pitchFamily="34" charset="-122"/>
                <a:cs typeface="Times New Roman" pitchFamily="34" charset="-120"/>
              </a:rPr>
              <a:t>2.《简·爱》——（英国）夏洛蒂·勃朗特</a:t>
            </a:r>
            <a:endParaRPr lang="en-US" altLang="zh-CN" sz="2800" dirty="0"/>
          </a:p>
          <a:p>
            <a:pPr latinLnBrk="1">
              <a:lnSpc>
                <a:spcPts val="5100"/>
              </a:lnSpc>
            </a:pPr>
            <a:r>
              <a:rPr lang="en-US" altLang="zh-CN" sz="2800" b="1" i="0">
                <a:solidFill>
                  <a:srgbClr val="000000"/>
                </a:solidFill>
                <a:latin typeface="SimSun" panose="02010600030101010101" pitchFamily="2" charset="-122"/>
                <a:ea typeface="SimSun" pitchFamily="34" charset="-122"/>
                <a:cs typeface="Times New Roman" pitchFamily="34" charset="-120"/>
              </a:rPr>
              <a:t>    </a:t>
            </a:r>
            <a:r>
              <a:rPr lang="en-US" altLang="zh-CN" sz="2800" b="1" i="0">
                <a:solidFill>
                  <a:srgbClr val="000000"/>
                </a:solidFill>
                <a:latin typeface="Times New Roman" pitchFamily="34" charset="0"/>
                <a:ea typeface="SimSun" pitchFamily="34" charset="-122"/>
                <a:cs typeface="Times New Roman" pitchFamily="34" charset="-120"/>
              </a:rPr>
              <a:t>简介</a:t>
            </a:r>
            <a:r>
              <a:rPr lang="en-US" altLang="zh-CN" sz="2800" b="1"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小说主要描写了简·爱与罗切斯特的爱情</a:t>
            </a:r>
            <a:r>
              <a:rPr lang="en-US" altLang="zh-CN" sz="2800" b="0" i="0">
                <a:solidFill>
                  <a:srgbClr val="000000"/>
                </a:solidFill>
                <a:latin typeface="Times New Roman" pitchFamily="34" charset="0"/>
                <a:ea typeface="SimSun" pitchFamily="34" charset="-122"/>
                <a:cs typeface="Times New Roman" pitchFamily="34" charset="-120"/>
              </a:rPr>
              <a:t>，以浓郁抒情的笔</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法和深刻细腻的心理描写，引人入胜地展示了男女主人公曲折起伏的爱</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情经历</a:t>
            </a:r>
            <a:r>
              <a:rPr lang="en-US" altLang="zh-CN" sz="2800" b="0" i="0" dirty="0">
                <a:solidFill>
                  <a:srgbClr val="000000"/>
                </a:solidFill>
                <a:latin typeface="Times New Roman" pitchFamily="34" charset="0"/>
                <a:ea typeface="SimSun" pitchFamily="34" charset="-122"/>
                <a:cs typeface="Times New Roman" pitchFamily="34" charset="-120"/>
              </a:rPr>
              <a:t>。歌颂了摆脱旧习俗和偏见，扎根于相互理解</a:t>
            </a:r>
            <a:r>
              <a:rPr lang="en-US" altLang="zh-CN" sz="2800" b="0" i="0">
                <a:solidFill>
                  <a:srgbClr val="000000"/>
                </a:solidFill>
                <a:latin typeface="Times New Roman" pitchFamily="34" charset="0"/>
                <a:ea typeface="SimSun" pitchFamily="34" charset="-122"/>
                <a:cs typeface="Times New Roman" pitchFamily="34" charset="-120"/>
              </a:rPr>
              <a:t>、相互尊重的基础</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之上的深挚爱情</a:t>
            </a:r>
            <a:r>
              <a:rPr lang="en-US" altLang="zh-CN" sz="2800" b="0" i="0" dirty="0">
                <a:solidFill>
                  <a:srgbClr val="000000"/>
                </a:solidFill>
                <a:latin typeface="Times New Roman" pitchFamily="34" charset="0"/>
                <a:ea typeface="SimSun" pitchFamily="34" charset="-122"/>
                <a:cs typeface="Times New Roman" pitchFamily="34" charset="-120"/>
              </a:rPr>
              <a:t>，具有强烈的震撼心灵的艺术力量</a:t>
            </a:r>
            <a:r>
              <a:rPr lang="en-US" altLang="zh-CN" sz="2800" b="0" i="0">
                <a:solidFill>
                  <a:srgbClr val="000000"/>
                </a:solidFill>
                <a:latin typeface="Times New Roman" pitchFamily="34" charset="0"/>
                <a:ea typeface="SimSun" pitchFamily="34" charset="-122"/>
                <a:cs typeface="Times New Roman" pitchFamily="34" charset="-120"/>
              </a:rPr>
              <a:t>。小说最为成功之处</a:t>
            </a:r>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在于塑造了一个敢于反抗</a:t>
            </a:r>
            <a:r>
              <a:rPr lang="en-US" altLang="zh-CN" sz="2800" b="0" i="0" dirty="0">
                <a:solidFill>
                  <a:srgbClr val="000000"/>
                </a:solidFill>
                <a:latin typeface="Times New Roman" pitchFamily="34" charset="0"/>
                <a:ea typeface="SimSun" pitchFamily="34" charset="-122"/>
                <a:cs typeface="Times New Roman" pitchFamily="34" charset="-120"/>
              </a:rPr>
              <a:t>、敢于争取自由和平等地位的女性形象。</a:t>
            </a:r>
            <a:endParaRPr lang="en-US" altLang="zh-CN" sz="2800" dirty="0"/>
          </a:p>
        </p:txBody>
      </p:sp>
    </p:spTree>
  </p:cSld>
  <p:clrMapOvr>
    <a:masterClrMapping/>
  </p:clrMapOvr>
  <p:transition>
    <p:split dir="in"/>
  </p:transition>
</p:sld>
</file>

<file path=ppt/slides/slide127.xml><?xml version="1.0" encoding="utf-8"?>
<p:sld xmlns:a="http://schemas.openxmlformats.org/drawingml/2006/main" xmlns:r="http://schemas.openxmlformats.org/officeDocument/2006/relationships" xmlns:p="http://schemas.openxmlformats.org/presentationml/2006/main">
  <p:cSld name="Slide 123&amp;si=123">
    <p:spTree>
      <p:nvGrpSpPr>
        <p:cNvPr id="1" name=""/>
        <p:cNvGrpSpPr/>
        <p:nvPr/>
      </p:nvGrpSpPr>
      <p:grpSpPr>
        <a:xfrm>
          <a:off x="0" y="0"/>
          <a:ext cx="0" cy="0"/>
          <a:chOff x="0" y="0"/>
          <a:chExt cx="0" cy="0"/>
        </a:xfrm>
      </p:grpSpPr>
      <p:sp>
        <p:nvSpPr>
          <p:cNvPr id="2" name="P_5#cc2284dde?sp=1&amp;vcp=1&amp;pid=39cbfdf4d&amp;color=0,0,0&amp;mp=1&amp;vtp=1&amp;vaab=1&amp;bt=1&amp;bbb=1&amp;hb=1"/>
          <p:cNvSpPr/>
          <p:nvPr/>
        </p:nvSpPr>
        <p:spPr>
          <a:xfrm>
            <a:off x="539496" y="1206214"/>
            <a:ext cx="11109960" cy="4439857"/>
          </a:xfrm>
          <a:prstGeom prst="rect">
            <a:avLst/>
          </a:prstGeom>
          <a:noFill/>
          <a:ln/>
        </p:spPr>
        <p:txBody>
          <a:bodyPr wrap="none" lIns="0" tIns="0" rIns="0" bIns="0" rtlCol="0" anchor="t"/>
          <a:lstStyle/>
          <a:p>
            <a:pPr algn="ctr" latinLnBrk="1">
              <a:lnSpc>
                <a:spcPts val="5100"/>
              </a:lnSpc>
            </a:pPr>
            <a:r>
              <a:rPr lang="en-US" altLang="zh-CN" sz="2800" b="1" i="0" dirty="0">
                <a:solidFill>
                  <a:srgbClr val="000000"/>
                </a:solidFill>
                <a:latin typeface="Times New Roman" pitchFamily="34" charset="0"/>
                <a:ea typeface="SimSun" pitchFamily="34" charset="-122"/>
                <a:cs typeface="Times New Roman" pitchFamily="34" charset="-120"/>
              </a:rPr>
              <a:t>主要人物</a:t>
            </a:r>
            <a:endParaRPr lang="en-US" altLang="zh-CN" sz="2800" dirty="0"/>
          </a:p>
          <a:p>
            <a:pPr latinLnBrk="1">
              <a:lnSpc>
                <a:spcPts val="5100"/>
              </a:lnSpc>
            </a:pPr>
            <a:r>
              <a:rPr lang="en-US" altLang="zh-CN" sz="2800" b="0" i="0">
                <a:solidFill>
                  <a:srgbClr val="000000"/>
                </a:solidFill>
                <a:latin typeface="SimSun" panose="02010600030101010101" pitchFamily="2" charset="-122"/>
                <a:ea typeface="SimSun" pitchFamily="34" charset="-122"/>
                <a:cs typeface="Times New Roma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①</a:t>
            </a:r>
            <a:r>
              <a:rPr lang="en-US" altLang="zh-CN" sz="2800" b="0" i="0" dirty="0">
                <a:solidFill>
                  <a:srgbClr val="000000"/>
                </a:solidFill>
                <a:latin typeface="Times New Roman" pitchFamily="34" charset="0"/>
                <a:ea typeface="SimSun" pitchFamily="34" charset="-122"/>
                <a:cs typeface="Times New Roman" pitchFamily="34" charset="-120"/>
              </a:rPr>
              <a:t>简·爱：一个心地纯洁、善于思考的女性，</a:t>
            </a:r>
            <a:r>
              <a:rPr lang="en-US" altLang="zh-CN" sz="2800" b="0" i="0">
                <a:solidFill>
                  <a:srgbClr val="000000"/>
                </a:solidFill>
                <a:latin typeface="Times New Roman" pitchFamily="34" charset="0"/>
                <a:ea typeface="SimSun" pitchFamily="34" charset="-122"/>
                <a:cs typeface="Times New Roman" pitchFamily="34" charset="-120"/>
              </a:rPr>
              <a:t>她生活在社会底层，</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受尽磨难</a:t>
            </a:r>
            <a:r>
              <a:rPr lang="en-US" altLang="zh-CN" sz="2800" b="0" i="0" dirty="0">
                <a:solidFill>
                  <a:srgbClr val="000000"/>
                </a:solidFill>
                <a:latin typeface="Times New Roman" pitchFamily="34" charset="0"/>
                <a:ea typeface="SimSun" pitchFamily="34" charset="-122"/>
                <a:cs typeface="Times New Roman" pitchFamily="34" charset="-120"/>
              </a:rPr>
              <a:t>，但她有倔强的性格和勇于追求平等、幸福的精神。</a:t>
            </a:r>
            <a:endParaRPr lang="en-US" altLang="zh-CN" sz="2800" dirty="0"/>
          </a:p>
          <a:p>
            <a:pPr latinLnBrk="1">
              <a:lnSpc>
                <a:spcPts val="5100"/>
              </a:lnSpc>
            </a:pPr>
            <a:r>
              <a:rPr lang="en-US" altLang="zh-CN" sz="2800" b="0" i="0">
                <a:solidFill>
                  <a:srgbClr val="000000"/>
                </a:solidFill>
                <a:latin typeface="SimSun" panose="02010600030101010101" pitchFamily="2" charset="-122"/>
                <a:ea typeface="SimSun" pitchFamily="34" charset="-122"/>
                <a:cs typeface="Times New Roma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②</a:t>
            </a:r>
            <a:r>
              <a:rPr lang="en-US" altLang="zh-CN" sz="2800" b="0" i="0" dirty="0">
                <a:solidFill>
                  <a:srgbClr val="000000"/>
                </a:solidFill>
                <a:latin typeface="Times New Roman" pitchFamily="34" charset="0"/>
                <a:ea typeface="SimSun" pitchFamily="34" charset="-122"/>
                <a:cs typeface="Times New Roman" pitchFamily="34" charset="-120"/>
              </a:rPr>
              <a:t>罗切斯特：一个表面上看起来冷漠、顽固，但心地善良</a:t>
            </a:r>
            <a:r>
              <a:rPr lang="en-US" altLang="zh-CN" sz="2800" b="0" i="0">
                <a:solidFill>
                  <a:srgbClr val="000000"/>
                </a:solidFill>
                <a:latin typeface="Times New Roman" pitchFamily="34" charset="0"/>
                <a:ea typeface="SimSun" pitchFamily="34" charset="-122"/>
                <a:cs typeface="Times New Roman" pitchFamily="34" charset="-120"/>
              </a:rPr>
              <a:t>、情感真</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挚</a:t>
            </a:r>
            <a:r>
              <a:rPr lang="en-US" altLang="zh-CN" sz="2800" b="0" i="0" dirty="0">
                <a:solidFill>
                  <a:srgbClr val="000000"/>
                </a:solidFill>
                <a:latin typeface="Times New Roman" pitchFamily="34" charset="0"/>
                <a:ea typeface="SimSun" pitchFamily="34" charset="-122"/>
                <a:cs typeface="Times New Roman" pitchFamily="34" charset="-120"/>
              </a:rPr>
              <a:t>，敢于追求和忠于爱情的贵族、绅士。</a:t>
            </a:r>
            <a:endParaRPr lang="en-US" altLang="zh-CN" sz="2800" dirty="0"/>
          </a:p>
          <a:p>
            <a:pPr latinLnBrk="1">
              <a:lnSpc>
                <a:spcPts val="5100"/>
              </a:lnSpc>
            </a:pPr>
            <a:r>
              <a:rPr lang="en-US" altLang="zh-CN" sz="2800" b="0" i="0">
                <a:solidFill>
                  <a:srgbClr val="000000"/>
                </a:solidFill>
                <a:latin typeface="SimSun" panose="02010600030101010101" pitchFamily="2" charset="-122"/>
                <a:ea typeface="SimSun" pitchFamily="34" charset="-122"/>
                <a:cs typeface="Times New Roma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③</a:t>
            </a:r>
            <a:r>
              <a:rPr lang="en-US" altLang="zh-CN" sz="2800" b="0" i="0" dirty="0">
                <a:solidFill>
                  <a:srgbClr val="000000"/>
                </a:solidFill>
                <a:latin typeface="Times New Roman" pitchFamily="34" charset="0"/>
                <a:ea typeface="SimSun" pitchFamily="34" charset="-122"/>
                <a:cs typeface="Times New Roman" pitchFamily="34" charset="-120"/>
              </a:rPr>
              <a:t>海伦·伯恩斯：简·爱在洛伍德寄宿学校的好友，聪明好学</a:t>
            </a:r>
            <a:r>
              <a:rPr lang="en-US" altLang="zh-CN" sz="2800" b="0" i="0">
                <a:solidFill>
                  <a:srgbClr val="000000"/>
                </a:solidFill>
                <a:latin typeface="Times New Roman" pitchFamily="34" charset="0"/>
                <a:ea typeface="SimSun" pitchFamily="34" charset="-122"/>
                <a:cs typeface="Times New Roman" pitchFamily="34" charset="-120"/>
              </a:rPr>
              <a:t>，宽容</a:t>
            </a:r>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忍让</a:t>
            </a:r>
            <a:r>
              <a:rPr lang="en-US" altLang="zh-CN" sz="2800" b="0" i="0" dirty="0">
                <a:solidFill>
                  <a:srgbClr val="000000"/>
                </a:solidFill>
                <a:latin typeface="Times New Roman" pitchFamily="34" charset="0"/>
                <a:ea typeface="SimSun" pitchFamily="34" charset="-122"/>
                <a:cs typeface="Times New Roman" pitchFamily="34" charset="-120"/>
              </a:rPr>
              <a:t>，后因为患肺结核而去世。</a:t>
            </a:r>
            <a:endParaRPr lang="en-US" altLang="zh-CN" sz="2800" dirty="0"/>
          </a:p>
        </p:txBody>
      </p:sp>
    </p:spTree>
  </p:cSld>
  <p:clrMapOvr>
    <a:masterClrMapping/>
  </p:clrMapOvr>
  <p:transition>
    <p:split dir="in"/>
  </p:transition>
</p:sld>
</file>

<file path=ppt/slides/slide128.xml><?xml version="1.0" encoding="utf-8"?>
<p:sld xmlns:a="http://schemas.openxmlformats.org/drawingml/2006/main" xmlns:r="http://schemas.openxmlformats.org/officeDocument/2006/relationships" xmlns:p="http://schemas.openxmlformats.org/presentationml/2006/main">
  <p:cSld name="Slide 124&amp;si=124">
    <p:spTree>
      <p:nvGrpSpPr>
        <p:cNvPr id="1" name=""/>
        <p:cNvGrpSpPr/>
        <p:nvPr/>
      </p:nvGrpSpPr>
      <p:grpSpPr>
        <a:xfrm>
          <a:off x="0" y="0"/>
          <a:ext cx="0" cy="0"/>
          <a:chOff x="0" y="0"/>
          <a:chExt cx="0" cy="0"/>
        </a:xfrm>
      </p:grpSpPr>
      <p:sp>
        <p:nvSpPr>
          <p:cNvPr id="2" name="P_5_BD#cc2284dde?vcp=1&amp;pid=39cbfdf4d&amp;color=0,0,0&amp;mp=1&amp;vtp=1&amp;vaab=1&amp;bt=1&amp;bbb=1&amp;hb=1"/>
          <p:cNvSpPr/>
          <p:nvPr/>
        </p:nvSpPr>
        <p:spPr>
          <a:xfrm>
            <a:off x="539496" y="1212564"/>
            <a:ext cx="11109960" cy="44398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④</a:t>
            </a:r>
            <a:r>
              <a:rPr lang="en-US" altLang="zh-CN" sz="2800" b="0" i="0" dirty="0" err="1">
                <a:solidFill>
                  <a:srgbClr val="000000"/>
                </a:solidFill>
                <a:latin typeface="Times New Roman" pitchFamily="34" charset="0"/>
                <a:ea typeface="SimSun" pitchFamily="34" charset="-122"/>
                <a:cs typeface="Times New Roman" pitchFamily="34" charset="-120"/>
              </a:rPr>
              <a:t>约翰·里德：简·爱的表兄，暴躁、惹是生非，小时候经常欺负</a:t>
            </a:r>
            <a:endParaRPr lang="en-US" altLang="zh-CN" sz="2800" b="0" i="0" dirty="0">
              <a:solidFill>
                <a:srgbClr val="000000"/>
              </a:solidFill>
              <a:latin typeface="Times New Roman" pitchFamily="34" charset="0"/>
              <a:ea typeface="SimSun" pitchFamily="34" charset="-122"/>
              <a:cs typeface="Times New Roman" pitchFamily="34" charset="-120"/>
            </a:endParaRPr>
          </a:p>
          <a:p>
            <a:pPr latinLnBrk="1">
              <a:lnSpc>
                <a:spcPts val="5100"/>
              </a:lnSpc>
            </a:pPr>
            <a:r>
              <a:rPr lang="en-US" altLang="zh-CN" sz="2800" b="0" i="0" dirty="0" err="1">
                <a:solidFill>
                  <a:srgbClr val="000000"/>
                </a:solidFill>
                <a:latin typeface="Times New Roman" pitchFamily="34" charset="0"/>
                <a:ea typeface="SimSun" pitchFamily="34" charset="-122"/>
                <a:cs typeface="Times New Roman" pitchFamily="34" charset="-120"/>
              </a:rPr>
              <a:t>简·爱，长大后将家中财产挥霍一空后自杀</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a:p>
            <a:pPr latinLnBrk="1">
              <a:lnSpc>
                <a:spcPts val="5100"/>
              </a:lnSpc>
            </a:pPr>
            <a:r>
              <a:rPr lang="en-US" altLang="zh-CN" sz="2800" b="0" i="0" dirty="0">
                <a:solidFill>
                  <a:srgbClr val="000000"/>
                </a:solidFill>
                <a:latin typeface="SimSun" panose="02010600030101010101" pitchFamily="2" charset="-122"/>
                <a:ea typeface="SimSun" pitchFamily="34" charset="-122"/>
                <a:cs typeface="Times New Roma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⑤</a:t>
            </a:r>
            <a:r>
              <a:rPr lang="en-US" altLang="zh-CN" sz="2800" b="0" i="0" dirty="0" err="1">
                <a:solidFill>
                  <a:srgbClr val="000000"/>
                </a:solidFill>
                <a:latin typeface="Times New Roman" pitchFamily="34" charset="0"/>
                <a:ea typeface="SimSun" pitchFamily="34" charset="-122"/>
                <a:cs typeface="Times New Roman" pitchFamily="34" charset="-120"/>
              </a:rPr>
              <a:t>圣约翰·李维斯：简·爱的堂兄，传教士。他向简·爱求婚</a:t>
            </a:r>
            <a:r>
              <a:rPr lang="zh-CN" altLang="en-US"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但理由</a:t>
            </a:r>
            <a:endParaRPr lang="en-US" altLang="zh-CN" sz="2800" b="0" i="0" dirty="0">
              <a:solidFill>
                <a:srgbClr val="000000"/>
              </a:solidFill>
              <a:latin typeface="Times New Roman" pitchFamily="34" charset="0"/>
              <a:ea typeface="SimSun" pitchFamily="34" charset="-122"/>
              <a:cs typeface="Times New Roman" pitchFamily="34" charset="-120"/>
            </a:endParaRPr>
          </a:p>
          <a:p>
            <a:pPr latinLnBrk="1">
              <a:lnSpc>
                <a:spcPts val="5100"/>
              </a:lnSpc>
            </a:pPr>
            <a:r>
              <a:rPr lang="en-US" altLang="zh-CN" sz="2800" b="0" i="0" dirty="0" err="1">
                <a:solidFill>
                  <a:srgbClr val="000000"/>
                </a:solidFill>
                <a:latin typeface="Times New Roman" pitchFamily="34" charset="0"/>
                <a:ea typeface="SimSun" pitchFamily="34" charset="-122"/>
                <a:cs typeface="Times New Roman" pitchFamily="34" charset="-120"/>
              </a:rPr>
              <a:t>只是简·爱适合做一名传教士的妻子，成为他的助手。后来，他独自去</a:t>
            </a:r>
            <a:endParaRPr lang="en-US" altLang="zh-CN" sz="2800" b="0" i="0" dirty="0">
              <a:solidFill>
                <a:srgbClr val="000000"/>
              </a:solidFill>
              <a:latin typeface="Times New Roman" pitchFamily="34" charset="0"/>
              <a:ea typeface="SimSun" pitchFamily="34" charset="-122"/>
              <a:cs typeface="Times New Roman" pitchFamily="34" charset="-120"/>
            </a:endParaRPr>
          </a:p>
          <a:p>
            <a:pPr latinLnBrk="1">
              <a:lnSpc>
                <a:spcPts val="5100"/>
              </a:lnSpc>
            </a:pPr>
            <a:r>
              <a:rPr lang="en-US" altLang="zh-CN" sz="2800" b="0" i="0" dirty="0" err="1">
                <a:solidFill>
                  <a:srgbClr val="000000"/>
                </a:solidFill>
                <a:latin typeface="Times New Roman" pitchFamily="34" charset="0"/>
                <a:ea typeface="SimSun" pitchFamily="34" charset="-122"/>
                <a:cs typeface="Times New Roman" pitchFamily="34" charset="-120"/>
              </a:rPr>
              <a:t>印度传教</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a:p>
            <a:pPr latinLnBrk="1">
              <a:lnSpc>
                <a:spcPts val="5100"/>
              </a:lnSpc>
            </a:pPr>
            <a:r>
              <a:rPr lang="en-US" altLang="zh-CN" sz="2800" b="0" i="0" dirty="0">
                <a:solidFill>
                  <a:srgbClr val="000000"/>
                </a:solidFill>
                <a:latin typeface="SimSun" panose="02010600030101010101" pitchFamily="2" charset="-122"/>
                <a:ea typeface="SimSun" pitchFamily="34" charset="-122"/>
                <a:cs typeface="Times New Roma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⑥</a:t>
            </a:r>
            <a:r>
              <a:rPr lang="en-US" altLang="zh-CN" sz="2800" b="0" i="0" dirty="0" err="1">
                <a:solidFill>
                  <a:srgbClr val="000000"/>
                </a:solidFill>
                <a:latin typeface="Times New Roman" pitchFamily="34" charset="0"/>
                <a:ea typeface="SimSun" pitchFamily="34" charset="-122"/>
                <a:cs typeface="Times New Roman" pitchFamily="34" charset="-120"/>
              </a:rPr>
              <a:t>伯莎·梅森：罗切斯特的第一任妻子，发疯后被关在阁楼里，最</a:t>
            </a:r>
            <a:endParaRPr lang="en-US" altLang="zh-CN" sz="2800" b="0" i="0" dirty="0">
              <a:solidFill>
                <a:srgbClr val="000000"/>
              </a:solidFill>
              <a:latin typeface="Times New Roman" pitchFamily="34" charset="0"/>
              <a:ea typeface="SimSun" pitchFamily="34" charset="-122"/>
              <a:cs typeface="Times New Roman" pitchFamily="34" charset="-120"/>
            </a:endParaRPr>
          </a:p>
          <a:p>
            <a:pPr latinLnBrk="1">
              <a:lnSpc>
                <a:spcPts val="4900"/>
              </a:lnSpc>
            </a:pPr>
            <a:r>
              <a:rPr lang="en-US" altLang="zh-CN" sz="2800" b="0" i="0" dirty="0" err="1">
                <a:solidFill>
                  <a:srgbClr val="000000"/>
                </a:solidFill>
                <a:latin typeface="Times New Roman" pitchFamily="34" charset="0"/>
                <a:ea typeface="SimSun" pitchFamily="34" charset="-122"/>
                <a:cs typeface="Times New Roman" pitchFamily="34" charset="-120"/>
              </a:rPr>
              <a:t>后放火烧了桑菲尔德庄园</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Tree>
  </p:cSld>
  <p:clrMapOvr>
    <a:masterClrMapping/>
  </p:clrMapOvr>
  <p:transition>
    <p:split dir="in"/>
  </p:transition>
</p:sld>
</file>

<file path=ppt/slides/slide129.xml><?xml version="1.0" encoding="utf-8"?>
<p:sld xmlns:a="http://schemas.openxmlformats.org/drawingml/2006/main" xmlns:r="http://schemas.openxmlformats.org/officeDocument/2006/relationships" xmlns:p="http://schemas.openxmlformats.org/presentationml/2006/main">
  <p:cSld name="Slide 125&amp;si=125">
    <p:spTree>
      <p:nvGrpSpPr>
        <p:cNvPr id="1" name=""/>
        <p:cNvGrpSpPr/>
        <p:nvPr/>
      </p:nvGrpSpPr>
      <p:grpSpPr>
        <a:xfrm>
          <a:off x="0" y="0"/>
          <a:ext cx="0" cy="0"/>
          <a:chOff x="0" y="0"/>
          <a:chExt cx="0" cy="0"/>
        </a:xfrm>
      </p:grpSpPr>
      <p:sp>
        <p:nvSpPr>
          <p:cNvPr id="2" name="P_5_BD#cc2284dde?vcp=1&amp;pid=39cbfdf4d&amp;color=0,0,0&amp;vtp=1&amp;vaab=1&amp;bt=1&amp;bbb=1&amp;hb=1"/>
          <p:cNvSpPr/>
          <p:nvPr/>
        </p:nvSpPr>
        <p:spPr>
          <a:xfrm>
            <a:off x="539496" y="1225264"/>
            <a:ext cx="11109960" cy="44398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1" i="0" dirty="0" err="1">
                <a:solidFill>
                  <a:srgbClr val="000000"/>
                </a:solidFill>
                <a:latin typeface="Times New Roman" pitchFamily="34" charset="0"/>
                <a:ea typeface="SimSun" pitchFamily="34" charset="-122"/>
                <a:cs typeface="Times New Roman" pitchFamily="34" charset="-120"/>
              </a:rPr>
              <a:t>主要情节：</a:t>
            </a:r>
            <a:r>
              <a:rPr lang="en-US" altLang="zh-CN" sz="2800" b="0" i="0" dirty="0" err="1">
                <a:solidFill>
                  <a:srgbClr val="000000"/>
                </a:solidFill>
                <a:latin typeface="Times New Roman" pitchFamily="34" charset="0"/>
                <a:ea typeface="SimSun" pitchFamily="34" charset="-122"/>
                <a:cs typeface="Times New Roman" pitchFamily="34" charset="-120"/>
              </a:rPr>
              <a:t>孤女简·爱寄居在舅妈里德太太家，受到虐待，后被送进</a:t>
            </a:r>
            <a:endParaRPr lang="en-US" altLang="zh-CN" sz="2800" b="0" i="0" dirty="0">
              <a:solidFill>
                <a:srgbClr val="000000"/>
              </a:solidFill>
              <a:latin typeface="Times New Roman" pitchFamily="34" charset="0"/>
              <a:ea typeface="SimSun" pitchFamily="34" charset="-122"/>
              <a:cs typeface="Times New Roman" pitchFamily="34" charset="-120"/>
            </a:endParaRPr>
          </a:p>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洛伍德寄宿学校并在那里度过了8年时光。长大后，她去桑菲尔德庄园当</a:t>
            </a:r>
          </a:p>
          <a:p>
            <a:pPr algn="l" latinLnBrk="1">
              <a:lnSpc>
                <a:spcPts val="5100"/>
              </a:lnSpc>
            </a:pPr>
            <a:r>
              <a:rPr lang="en-US" altLang="zh-CN" sz="2800" b="0" i="0" dirty="0" err="1">
                <a:solidFill>
                  <a:srgbClr val="000000"/>
                </a:solidFill>
                <a:latin typeface="Times New Roman" pitchFamily="34" charset="0"/>
                <a:ea typeface="SimSun" pitchFamily="34" charset="-122"/>
                <a:cs typeface="Times New Roman" pitchFamily="34" charset="-120"/>
              </a:rPr>
              <a:t>了一名家庭教师，并与男主人罗切斯特先生相爱。在结婚典礼上却被告</a:t>
            </a:r>
            <a:endParaRPr lang="en-US" altLang="zh-CN" sz="2800" b="0" i="0" dirty="0">
              <a:solidFill>
                <a:srgbClr val="000000"/>
              </a:solidFill>
              <a:latin typeface="Times New Roman" pitchFamily="34" charset="0"/>
              <a:ea typeface="SimSun" pitchFamily="34" charset="-122"/>
              <a:cs typeface="Times New Roman" pitchFamily="34" charset="-120"/>
            </a:endParaRPr>
          </a:p>
          <a:p>
            <a:pPr algn="l" latinLnBrk="1">
              <a:lnSpc>
                <a:spcPts val="5100"/>
              </a:lnSpc>
            </a:pPr>
            <a:r>
              <a:rPr lang="en-US" altLang="zh-CN" sz="2800" b="0" i="0" dirty="0" err="1">
                <a:solidFill>
                  <a:srgbClr val="000000"/>
                </a:solidFill>
                <a:latin typeface="Times New Roman" pitchFamily="34" charset="0"/>
                <a:ea typeface="SimSun" pitchFamily="34" charset="-122"/>
                <a:cs typeface="Times New Roman" pitchFamily="34" charset="-120"/>
              </a:rPr>
              <a:t>知罗切斯特已经结婚，而他的妻子已经疯了。简·爱在伤心中离开了罗切</a:t>
            </a:r>
            <a:endParaRPr lang="en-US" altLang="zh-CN" sz="2800" b="0" i="0" dirty="0">
              <a:solidFill>
                <a:srgbClr val="000000"/>
              </a:solidFill>
              <a:latin typeface="Times New Roman" pitchFamily="34" charset="0"/>
              <a:ea typeface="SimSun" pitchFamily="34" charset="-122"/>
              <a:cs typeface="Times New Roman" pitchFamily="34" charset="-120"/>
            </a:endParaRPr>
          </a:p>
          <a:p>
            <a:pPr algn="l" latinLnBrk="1">
              <a:lnSpc>
                <a:spcPts val="5100"/>
              </a:lnSpc>
            </a:pPr>
            <a:r>
              <a:rPr lang="en-US" altLang="zh-CN" sz="2800" b="0" i="0" dirty="0" err="1">
                <a:solidFill>
                  <a:srgbClr val="000000"/>
                </a:solidFill>
                <a:latin typeface="Times New Roman" pitchFamily="34" charset="0"/>
                <a:ea typeface="SimSun" pitchFamily="34" charset="-122"/>
                <a:cs typeface="Times New Roman" pitchFamily="34" charset="-120"/>
              </a:rPr>
              <a:t>斯特，几年后回来发现那栋以前居住的房子被烧毁了，罗切斯特为救前</a:t>
            </a:r>
            <a:endParaRPr lang="en-US" altLang="zh-CN" sz="2800" b="0" i="0" dirty="0">
              <a:solidFill>
                <a:srgbClr val="000000"/>
              </a:solidFill>
              <a:latin typeface="Times New Roman" pitchFamily="34" charset="0"/>
              <a:ea typeface="SimSun" pitchFamily="34" charset="-122"/>
              <a:cs typeface="Times New Roman" pitchFamily="34" charset="-120"/>
            </a:endParaRPr>
          </a:p>
          <a:p>
            <a:pPr algn="l" latinLnBrk="1">
              <a:lnSpc>
                <a:spcPts val="5100"/>
              </a:lnSpc>
            </a:pPr>
            <a:r>
              <a:rPr lang="en-US" altLang="zh-CN" sz="2800" b="0" i="0" dirty="0" err="1">
                <a:solidFill>
                  <a:srgbClr val="000000"/>
                </a:solidFill>
                <a:latin typeface="Times New Roman" pitchFamily="34" charset="0"/>
                <a:ea typeface="SimSun" pitchFamily="34" charset="-122"/>
                <a:cs typeface="Times New Roman" pitchFamily="34" charset="-120"/>
              </a:rPr>
              <a:t>妻而失明，一只手还残废了</a:t>
            </a:r>
            <a:r>
              <a:rPr lang="zh-CN" altLang="en-US"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他的前妻死在了火灾中。简·爱重新回到罗</a:t>
            </a:r>
            <a:endParaRPr lang="en-US" altLang="zh-CN" sz="2800" b="0" i="0" dirty="0">
              <a:solidFill>
                <a:srgbClr val="000000"/>
              </a:solidFill>
              <a:latin typeface="Times New Roman" pitchFamily="34" charset="0"/>
              <a:ea typeface="SimSun" pitchFamily="34" charset="-122"/>
              <a:cs typeface="Times New Roman" pitchFamily="34" charset="-120"/>
            </a:endParaRPr>
          </a:p>
          <a:p>
            <a:pPr algn="l" latinLnBrk="1">
              <a:lnSpc>
                <a:spcPts val="5100"/>
              </a:lnSpc>
            </a:pPr>
            <a:r>
              <a:rPr lang="en-US" altLang="zh-CN" sz="2800" b="0" i="0" dirty="0" err="1">
                <a:solidFill>
                  <a:srgbClr val="000000"/>
                </a:solidFill>
                <a:latin typeface="Times New Roman" pitchFamily="34" charset="0"/>
                <a:ea typeface="SimSun" pitchFamily="34" charset="-122"/>
                <a:cs typeface="Times New Roman" pitchFamily="34" charset="-120"/>
              </a:rPr>
              <a:t>切斯特先生身边，两人幸福地生活在一起</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Tree>
  </p:cSld>
  <p:clrMapOvr>
    <a:masterClrMapping/>
  </p:clrMapOvr>
  <p:transition>
    <p:split dir="in"/>
  </p:transition>
</p:sld>
</file>

<file path=ppt/slides/slide13.xml><?xml version="1.0" encoding="utf-8"?>
<p:sld xmlns:a="http://schemas.openxmlformats.org/drawingml/2006/main" xmlns:r="http://schemas.openxmlformats.org/officeDocument/2006/relationships" xmlns:p="http://schemas.openxmlformats.org/presentationml/2006/main">
  <p:cSld name="Slide 15&amp;si=15">
    <p:spTree>
      <p:nvGrpSpPr>
        <p:cNvPr id="1" name=""/>
        <p:cNvGrpSpPr/>
        <p:nvPr/>
      </p:nvGrpSpPr>
      <p:grpSpPr>
        <a:xfrm>
          <a:off x="0" y="0"/>
          <a:ext cx="0" cy="0"/>
          <a:chOff x="0" y="0"/>
          <a:chExt cx="0" cy="0"/>
        </a:xfrm>
      </p:grpSpPr>
      <p:graphicFrame>
        <p:nvGraphicFramePr>
          <p:cNvPr id="16" name="P_5_BD#440ee065a?colgroup=4,14,4,6&amp;vcp=1&amp;pid=254665248&amp;color=0,0,0&amp;vtp=1&amp;vaab=1&amp;bt=1&amp;bbb=1&amp;hb=1"/>
          <p:cNvGraphicFramePr>
            <a:graphicFrameLocks noGrp="1"/>
          </p:cNvGraphicFramePr>
          <p:nvPr>
            <p:extLst>
              <p:ext uri="{D42A27DB-BD31-4B8C-83A1-F6EECF244321}">
                <p14:modId xmlns:p14="http://schemas.microsoft.com/office/powerpoint/2010/main" val="2723879488"/>
              </p:ext>
            </p:extLst>
          </p:nvPr>
        </p:nvGraphicFramePr>
        <p:xfrm>
          <a:off x="236694" y="1153350"/>
          <a:ext cx="11736000" cy="4989196"/>
        </p:xfrm>
        <a:graphic>
          <a:graphicData uri="http://schemas.openxmlformats.org/drawingml/2006/table">
            <a:tbl>
              <a:tblPr/>
              <a:tblGrid>
                <a:gridCol w="2304000">
                  <a:extLst>
                    <a:ext uri="{9D8B030D-6E8A-4147-A177-3AD203B41FA5}">
                      <a16:colId xmlns:a16="http://schemas.microsoft.com/office/drawing/2014/main" val="20000"/>
                    </a:ext>
                  </a:extLst>
                </a:gridCol>
                <a:gridCol w="4860000">
                  <a:extLst>
                    <a:ext uri="{9D8B030D-6E8A-4147-A177-3AD203B41FA5}">
                      <a16:colId xmlns:a16="http://schemas.microsoft.com/office/drawing/2014/main" val="20001"/>
                    </a:ext>
                  </a:extLst>
                </a:gridCol>
                <a:gridCol w="1944000">
                  <a:extLst>
                    <a:ext uri="{9D8B030D-6E8A-4147-A177-3AD203B41FA5}">
                      <a16:colId xmlns:a16="http://schemas.microsoft.com/office/drawing/2014/main" val="20002"/>
                    </a:ext>
                  </a:extLst>
                </a:gridCol>
                <a:gridCol w="2628000">
                  <a:extLst>
                    <a:ext uri="{9D8B030D-6E8A-4147-A177-3AD203B41FA5}">
                      <a16:colId xmlns:a16="http://schemas.microsoft.com/office/drawing/2014/main" val="20003"/>
                    </a:ext>
                  </a:extLst>
                </a:gridCol>
              </a:tblGrid>
              <a:tr h="539560">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篇</a:t>
                      </a:r>
                      <a:r>
                        <a:rPr lang="en-US" altLang="zh-CN" sz="2800" b="1" i="0">
                          <a:solidFill>
                            <a:srgbClr val="000000"/>
                          </a:solidFill>
                          <a:latin typeface="SimSun" pitchFamily="34" charset="0"/>
                          <a:ea typeface="SimSun" pitchFamily="34" charset="-122"/>
                          <a:cs typeface="SimSun" pitchFamily="34" charset="-120"/>
                        </a:rPr>
                        <a:t> </a:t>
                      </a:r>
                      <a:r>
                        <a:rPr lang="en-US" altLang="zh-CN" sz="2800" b="1" i="0">
                          <a:solidFill>
                            <a:srgbClr val="000000"/>
                          </a:solidFill>
                          <a:latin typeface="Times New Roman" pitchFamily="34" charset="0"/>
                          <a:ea typeface="SimSun" pitchFamily="34" charset="-122"/>
                          <a:cs typeface="Times New Roman" pitchFamily="34" charset="-120"/>
                        </a:rPr>
                        <a:t>目</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主要内容</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人物形象</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中心思想</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4449636">
                <a:tc>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父亲的病</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楷体" pitchFamily="34" charset="-122"/>
                          <a:cs typeface="Times New Roman" pitchFamily="34" charset="-120"/>
                        </a:rPr>
                        <a:t>在作者儿时</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父亲患了严重的水肿病</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长年无法康复</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家里请了两个人称</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神医</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的医生来看</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诊金高昂</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开了不少药方</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用了不少奇奇怪怪的药</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却始终不见效果</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父亲最终还是去世了</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楷体" pitchFamily="34" charset="-122"/>
                          <a:cs typeface="Times New Roman" pitchFamily="34" charset="-120"/>
                        </a:rPr>
                        <a:t>庸医</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巫医不分</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故弄玄虚</a:t>
                      </a:r>
                      <a:r>
                        <a:rPr lang="en-US" altLang="zh-CN" sz="2800" b="0" i="0" spc="-100" dirty="0">
                          <a:solidFill>
                            <a:srgbClr val="000000"/>
                          </a:solidFill>
                          <a:latin typeface="Times New Roman" pitchFamily="34" charset="0"/>
                          <a:ea typeface="SimSun" pitchFamily="34" charset="-122"/>
                          <a:cs typeface="Times New Roman" pitchFamily="34" charset="-120"/>
                        </a:rPr>
                        <a:t>、</a:t>
                      </a:r>
                    </a:p>
                    <a:p>
                      <a:pPr marL="0" indent="0" algn="l" latinLnBrk="1" hangingPunct="0">
                        <a:lnSpc>
                          <a:spcPts val="4400"/>
                        </a:lnSpc>
                      </a:pPr>
                      <a:r>
                        <a:rPr lang="en-US" altLang="zh-CN" sz="2800" b="0" i="0" dirty="0" err="1">
                          <a:solidFill>
                            <a:srgbClr val="000000"/>
                          </a:solidFill>
                          <a:latin typeface="Times New Roman" pitchFamily="34" charset="0"/>
                          <a:ea typeface="楷体" pitchFamily="34" charset="-122"/>
                          <a:cs typeface="Times New Roman" pitchFamily="34" charset="-120"/>
                        </a:rPr>
                        <a:t>勒索钱财</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草菅人命</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楷体" pitchFamily="34" charset="-122"/>
                          <a:cs typeface="Times New Roman" pitchFamily="34" charset="-120"/>
                        </a:rPr>
                        <a:t>通过记述家庭的变故</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表达了作者对庸医误人</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故弄玄虚</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勒索钱财</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草菅人命的深切痛恨</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
        <p:nvSpPr>
          <p:cNvPr id="2" name="P_5_BD#440ee065a?colgroup=4,14,4,6&amp;vcp=1&amp;pid=254665248&amp;color=0,0,0&amp;vtp=1&amp;vaab=1&amp;bt=1&amp;bbb=1">
            <a:extLst>
              <a:ext uri="{FF2B5EF4-FFF2-40B4-BE49-F238E27FC236}">
                <a16:creationId xmlns:a16="http://schemas.microsoft.com/office/drawing/2014/main" id="{C9EC12B5-67A1-3229-453D-14D6F03DB4EB}"/>
              </a:ext>
            </a:extLst>
          </p:cNvPr>
          <p:cNvSpPr txBox="1"/>
          <p:nvPr/>
        </p:nvSpPr>
        <p:spPr>
          <a:xfrm>
            <a:off x="10885591" y="444944"/>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18" charset="0"/>
              </a:rPr>
              <a:t>续表</a:t>
            </a:r>
          </a:p>
        </p:txBody>
      </p:sp>
    </p:spTree>
  </p:cSld>
  <p:clrMapOvr>
    <a:masterClrMapping/>
  </p:clrMapOvr>
  <p:transition>
    <p:split dir="in"/>
  </p:transition>
</p:sld>
</file>

<file path=ppt/slides/slide130.xml><?xml version="1.0" encoding="utf-8"?>
<p:sld xmlns:a="http://schemas.openxmlformats.org/drawingml/2006/main" xmlns:r="http://schemas.openxmlformats.org/officeDocument/2006/relationships" xmlns:p="http://schemas.openxmlformats.org/presentationml/2006/main">
  <p:cSld name="Slide 126&amp;si=126">
    <p:spTree>
      <p:nvGrpSpPr>
        <p:cNvPr id="1" name=""/>
        <p:cNvGrpSpPr/>
        <p:nvPr/>
      </p:nvGrpSpPr>
      <p:grpSpPr>
        <a:xfrm>
          <a:off x="0" y="0"/>
          <a:ext cx="0" cy="0"/>
          <a:chOff x="0" y="0"/>
          <a:chExt cx="0" cy="0"/>
        </a:xfrm>
      </p:grpSpPr>
      <p:sp>
        <p:nvSpPr>
          <p:cNvPr id="2" name="P_5_BD#cc2284dde?vcp=1&amp;pid=39cbfdf4d&amp;color=0,0,0&amp;mp=1&amp;vtp=1&amp;vaab=1&amp;bt=1&amp;bbb=1&amp;hb=1"/>
          <p:cNvSpPr/>
          <p:nvPr/>
        </p:nvSpPr>
        <p:spPr>
          <a:xfrm>
            <a:off x="539496" y="2505424"/>
            <a:ext cx="11109960" cy="18490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1" i="0" dirty="0">
                <a:solidFill>
                  <a:srgbClr val="000000"/>
                </a:solidFill>
                <a:latin typeface="Times New Roman" pitchFamily="34" charset="0"/>
                <a:ea typeface="SimSun" pitchFamily="34" charset="-122"/>
                <a:cs typeface="Times New Roman" pitchFamily="34" charset="-120"/>
              </a:rPr>
              <a:t>艺术特色：</a:t>
            </a:r>
            <a:r>
              <a:rPr lang="en-US" altLang="zh-CN" sz="2800" b="0" i="0" dirty="0">
                <a:solidFill>
                  <a:srgbClr val="000000"/>
                </a:solidFill>
                <a:latin typeface="Times New Roman" pitchFamily="34" charset="0"/>
                <a:ea typeface="SimSun" pitchFamily="34" charset="-122"/>
                <a:cs typeface="Times New Roman" pitchFamily="34" charset="-120"/>
              </a:rPr>
              <a:t>全书构思精巧，情节波澜起伏。在风景描绘上</a:t>
            </a:r>
            <a:r>
              <a:rPr lang="en-US" altLang="zh-CN" sz="2800" b="0" i="0">
                <a:solidFill>
                  <a:srgbClr val="000000"/>
                </a:solidFill>
                <a:latin typeface="Times New Roman" pitchFamily="34" charset="0"/>
                <a:ea typeface="SimSun" pitchFamily="34" charset="-122"/>
                <a:cs typeface="Times New Roman" pitchFamily="34" charset="-120"/>
              </a:rPr>
              <a:t>，作者以</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画家的审美角度和画家的情趣去把握光和影的和谐，把色彩斑斓的景物</a:t>
            </a:r>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描绘得细致生动</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Tree>
  </p:cSld>
  <p:clrMapOvr>
    <a:masterClrMapping/>
  </p:clrMapOvr>
  <p:transition>
    <p:split dir="in"/>
  </p:transition>
</p:sld>
</file>

<file path=ppt/slides/slide131.xml><?xml version="1.0" encoding="utf-8"?>
<p:sld xmlns:a="http://schemas.openxmlformats.org/drawingml/2006/main" xmlns:r="http://schemas.openxmlformats.org/officeDocument/2006/relationships" xmlns:p="http://schemas.openxmlformats.org/presentationml/2006/main">
  <p:cSld name="Slide 127&amp;si=127">
    <p:spTree>
      <p:nvGrpSpPr>
        <p:cNvPr id="1" name=""/>
        <p:cNvGrpSpPr/>
        <p:nvPr/>
      </p:nvGrpSpPr>
      <p:grpSpPr>
        <a:xfrm>
          <a:off x="0" y="0"/>
          <a:ext cx="0" cy="0"/>
          <a:chOff x="0" y="0"/>
          <a:chExt cx="0" cy="0"/>
        </a:xfrm>
      </p:grpSpPr>
      <p:sp>
        <p:nvSpPr>
          <p:cNvPr id="2" name="P_5#cc2284dde?sp=1&amp;vcp=1&amp;pid=39cbfdf4d&amp;color=0,0,0&amp;mp=1&amp;vtp=1&amp;vaab=1&amp;bt=1&amp;bbb=1"/>
          <p:cNvSpPr/>
          <p:nvPr/>
        </p:nvSpPr>
        <p:spPr>
          <a:xfrm>
            <a:off x="539496" y="1419034"/>
            <a:ext cx="11109960" cy="553657"/>
          </a:xfrm>
          <a:prstGeom prst="rect">
            <a:avLst/>
          </a:prstGeom>
          <a:noFill/>
          <a:ln/>
        </p:spPr>
        <p:txBody>
          <a:bodyPr wrap="none" lIns="0" tIns="0" rIns="0" bIns="0" rtlCol="0" anchor="t"/>
          <a:lstStyle/>
          <a:p>
            <a:pPr algn="ctr" latinLnBrk="1">
              <a:lnSpc>
                <a:spcPts val="4900"/>
              </a:lnSpc>
            </a:pPr>
            <a:r>
              <a:rPr lang="en-US" altLang="zh-CN" sz="2800" b="1" i="0" dirty="0">
                <a:solidFill>
                  <a:srgbClr val="000000"/>
                </a:solidFill>
                <a:latin typeface="Times New Roman" pitchFamily="34" charset="0"/>
                <a:ea typeface="SimSun" pitchFamily="34" charset="-122"/>
                <a:cs typeface="Times New Roman" pitchFamily="34" charset="-120"/>
              </a:rPr>
              <a:t>《简·爱》经典情节</a:t>
            </a:r>
            <a:endParaRPr lang="en-US" altLang="zh-CN" sz="2800" dirty="0"/>
          </a:p>
        </p:txBody>
      </p:sp>
      <p:graphicFrame>
        <p:nvGraphicFramePr>
          <p:cNvPr id="128" name="P_5_BD#cc2284dde?colgroup=2,27&amp;vcp=1&amp;pid=39cbfdf4d&amp;color=0,0,0&amp;mp=1&amp;vtp=1&amp;vaab=1&amp;bbb=1&amp;hb=1"/>
          <p:cNvGraphicFramePr>
            <a:graphicFrameLocks noGrp="1"/>
          </p:cNvGraphicFramePr>
          <p:nvPr>
            <p:extLst>
              <p:ext uri="{D42A27DB-BD31-4B8C-83A1-F6EECF244321}">
                <p14:modId xmlns:p14="http://schemas.microsoft.com/office/powerpoint/2010/main" val="1572275526"/>
              </p:ext>
            </p:extLst>
          </p:nvPr>
        </p:nvGraphicFramePr>
        <p:xfrm>
          <a:off x="539496" y="2100643"/>
          <a:ext cx="11091672" cy="3132000"/>
        </p:xfrm>
        <a:graphic>
          <a:graphicData uri="http://schemas.openxmlformats.org/drawingml/2006/table">
            <a:tbl>
              <a:tblPr/>
              <a:tblGrid>
                <a:gridCol w="1756029">
                  <a:extLst>
                    <a:ext uri="{9D8B030D-6E8A-4147-A177-3AD203B41FA5}">
                      <a16:colId xmlns:a16="http://schemas.microsoft.com/office/drawing/2014/main" val="20000"/>
                    </a:ext>
                  </a:extLst>
                </a:gridCol>
                <a:gridCol w="9335643">
                  <a:extLst>
                    <a:ext uri="{9D8B030D-6E8A-4147-A177-3AD203B41FA5}">
                      <a16:colId xmlns:a16="http://schemas.microsoft.com/office/drawing/2014/main" val="20001"/>
                    </a:ext>
                  </a:extLst>
                </a:gridCol>
              </a:tblGrid>
              <a:tr h="720000">
                <a:tc>
                  <a:txBody>
                    <a:bodyPr/>
                    <a:lstStyle/>
                    <a:p>
                      <a:pPr marL="0" indent="0" algn="ctr" latinLnBrk="1" hangingPunct="0">
                        <a:lnSpc>
                          <a:spcPts val="4400"/>
                        </a:lnSpc>
                      </a:pPr>
                      <a:r>
                        <a:rPr lang="en-US" altLang="zh-CN" sz="2800" b="1" i="0" dirty="0" err="1">
                          <a:solidFill>
                            <a:srgbClr val="000000"/>
                          </a:solidFill>
                          <a:latin typeface="Times New Roman" pitchFamily="34" charset="0"/>
                          <a:ea typeface="SimSun" pitchFamily="34" charset="-122"/>
                          <a:cs typeface="Times New Roman" pitchFamily="34" charset="-120"/>
                        </a:rPr>
                        <a:t>情节概括</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情节内容</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2412000">
                <a:tc>
                  <a:txBody>
                    <a:bodyPr/>
                    <a:lstStyle/>
                    <a:p>
                      <a:pPr marL="0" indent="0" algn="ctr" latinLnBrk="1" hangingPunct="0">
                        <a:lnSpc>
                          <a:spcPts val="4400"/>
                        </a:lnSpc>
                      </a:pPr>
                      <a:r>
                        <a:rPr lang="en-US" altLang="zh-CN" sz="2800" b="0" i="0" dirty="0" err="1">
                          <a:solidFill>
                            <a:srgbClr val="000000"/>
                          </a:solidFill>
                          <a:latin typeface="Times New Roman" pitchFamily="34" charset="0"/>
                          <a:ea typeface="楷体" pitchFamily="34" charset="-122"/>
                          <a:cs typeface="Times New Roman" pitchFamily="34" charset="-120"/>
                        </a:rPr>
                        <a:t>简与</a:t>
                      </a:r>
                      <a:endParaRPr lang="en-US" altLang="zh-CN" sz="2800" b="0" i="0" dirty="0">
                        <a:solidFill>
                          <a:srgbClr val="000000"/>
                        </a:solidFill>
                        <a:latin typeface="Times New Roman" pitchFamily="34" charset="0"/>
                        <a:ea typeface="楷体" pitchFamily="34" charset="-122"/>
                        <a:cs typeface="Times New Roman" pitchFamily="34" charset="-120"/>
                      </a:endParaRPr>
                    </a:p>
                    <a:p>
                      <a:pPr marL="0" lvl="0" indent="0" algn="ctr" latinLnBrk="1" hangingPunct="0">
                        <a:lnSpc>
                          <a:spcPts val="4200"/>
                        </a:lnSpc>
                      </a:pPr>
                      <a:r>
                        <a:rPr lang="en-US" altLang="zh-CN" sz="2800" b="0" i="0" dirty="0" err="1">
                          <a:solidFill>
                            <a:srgbClr val="000000"/>
                          </a:solidFill>
                          <a:latin typeface="Times New Roman" pitchFamily="34" charset="0"/>
                          <a:ea typeface="楷体" pitchFamily="34" charset="-122"/>
                          <a:cs typeface="Times New Roman" pitchFamily="34" charset="-120"/>
                        </a:rPr>
                        <a:t>海伦</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楷体" pitchFamily="34" charset="-122"/>
                          <a:cs typeface="Times New Roman" pitchFamily="34" charset="-120"/>
                        </a:rPr>
                        <a:t>简在洛伍德寄宿学校时有个朋友叫海伦</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海伦后来患了肺结核</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在她去世前的那个晚上</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简躲开了老师的视线</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溜进了海伦的病房</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和海伦躺在一起聊天</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第二天</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人们看见床上有两个孩子</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一个睡着了</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一个去世了</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Tree>
  </p:cSld>
  <p:clrMapOvr>
    <a:masterClrMapping/>
  </p:clrMapOvr>
  <p:transition>
    <p:split dir="in"/>
  </p:transition>
</p:sld>
</file>

<file path=ppt/slides/slide132.xml><?xml version="1.0" encoding="utf-8"?>
<p:sld xmlns:a="http://schemas.openxmlformats.org/drawingml/2006/main" xmlns:r="http://schemas.openxmlformats.org/officeDocument/2006/relationships" xmlns:p="http://schemas.openxmlformats.org/presentationml/2006/main">
  <p:cSld name="Slide 128&amp;si=128">
    <p:spTree>
      <p:nvGrpSpPr>
        <p:cNvPr id="1" name=""/>
        <p:cNvGrpSpPr/>
        <p:nvPr/>
      </p:nvGrpSpPr>
      <p:grpSpPr>
        <a:xfrm>
          <a:off x="0" y="0"/>
          <a:ext cx="0" cy="0"/>
          <a:chOff x="0" y="0"/>
          <a:chExt cx="0" cy="0"/>
        </a:xfrm>
      </p:grpSpPr>
      <p:graphicFrame>
        <p:nvGraphicFramePr>
          <p:cNvPr id="129" name="P_5_BD#cc2284dde?colgroup=2,27&amp;vcp=1&amp;pid=39cbfdf4d&amp;color=0,0,0&amp;vtp=1&amp;vaab=1&amp;bt=1&amp;bbb=1&amp;hb=1"/>
          <p:cNvGraphicFramePr>
            <a:graphicFrameLocks noGrp="1"/>
          </p:cNvGraphicFramePr>
          <p:nvPr>
            <p:extLst>
              <p:ext uri="{D42A27DB-BD31-4B8C-83A1-F6EECF244321}">
                <p14:modId xmlns:p14="http://schemas.microsoft.com/office/powerpoint/2010/main" val="812712197"/>
              </p:ext>
            </p:extLst>
          </p:nvPr>
        </p:nvGraphicFramePr>
        <p:xfrm>
          <a:off x="539496" y="1841436"/>
          <a:ext cx="11091672" cy="3672000"/>
        </p:xfrm>
        <a:graphic>
          <a:graphicData uri="http://schemas.openxmlformats.org/drawingml/2006/table">
            <a:tbl>
              <a:tblPr/>
              <a:tblGrid>
                <a:gridCol w="1727454">
                  <a:extLst>
                    <a:ext uri="{9D8B030D-6E8A-4147-A177-3AD203B41FA5}">
                      <a16:colId xmlns:a16="http://schemas.microsoft.com/office/drawing/2014/main" val="20000"/>
                    </a:ext>
                  </a:extLst>
                </a:gridCol>
                <a:gridCol w="9364218">
                  <a:extLst>
                    <a:ext uri="{9D8B030D-6E8A-4147-A177-3AD203B41FA5}">
                      <a16:colId xmlns:a16="http://schemas.microsoft.com/office/drawing/2014/main" val="20001"/>
                    </a:ext>
                  </a:extLst>
                </a:gridCol>
              </a:tblGrid>
              <a:tr h="720000">
                <a:tc>
                  <a:txBody>
                    <a:bodyPr/>
                    <a:lstStyle/>
                    <a:p>
                      <a:pPr marL="0" indent="0" algn="ctr" latinLnBrk="1" hangingPunct="0">
                        <a:lnSpc>
                          <a:spcPts val="4400"/>
                        </a:lnSpc>
                      </a:pPr>
                      <a:r>
                        <a:rPr lang="en-US" altLang="zh-CN" sz="2800" b="1" i="0" dirty="0" err="1">
                          <a:solidFill>
                            <a:srgbClr val="000000"/>
                          </a:solidFill>
                          <a:latin typeface="Times New Roman" pitchFamily="34" charset="0"/>
                          <a:ea typeface="SimSun" pitchFamily="34" charset="-122"/>
                          <a:cs typeface="Times New Roman" pitchFamily="34" charset="-120"/>
                        </a:rPr>
                        <a:t>情节概括</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情节内容</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2952000">
                <a:tc>
                  <a:txBody>
                    <a:bodyPr/>
                    <a:lstStyle/>
                    <a:p>
                      <a:pPr marL="0" indent="0" algn="ctr" latinLnBrk="1" hangingPunct="0">
                        <a:lnSpc>
                          <a:spcPts val="4400"/>
                        </a:lnSpc>
                      </a:pPr>
                      <a:r>
                        <a:rPr lang="en-US" altLang="zh-CN" sz="2800" b="0" i="0" dirty="0" err="1">
                          <a:solidFill>
                            <a:srgbClr val="000000"/>
                          </a:solidFill>
                          <a:latin typeface="Times New Roman" pitchFamily="34" charset="0"/>
                          <a:ea typeface="楷体" pitchFamily="34" charset="-122"/>
                          <a:cs typeface="Times New Roman" pitchFamily="34" charset="-120"/>
                        </a:rPr>
                        <a:t>初遇</a:t>
                      </a:r>
                      <a:endParaRPr lang="en-US" altLang="zh-CN" sz="2800" b="0" i="0" dirty="0">
                        <a:solidFill>
                          <a:srgbClr val="000000"/>
                        </a:solidFill>
                        <a:latin typeface="Times New Roman" pitchFamily="34" charset="0"/>
                        <a:ea typeface="楷体" pitchFamily="34" charset="-122"/>
                        <a:cs typeface="Times New Roman" pitchFamily="34" charset="-120"/>
                      </a:endParaRPr>
                    </a:p>
                    <a:p>
                      <a:pPr marL="0" indent="0" algn="ctr" latinLnBrk="1" hangingPunct="0">
                        <a:lnSpc>
                          <a:spcPts val="4400"/>
                        </a:lnSpc>
                      </a:pPr>
                      <a:r>
                        <a:rPr lang="en-US" altLang="zh-CN" sz="2800" b="0" i="0" dirty="0" err="1">
                          <a:solidFill>
                            <a:srgbClr val="000000"/>
                          </a:solidFill>
                          <a:latin typeface="Times New Roman" pitchFamily="34" charset="0"/>
                          <a:ea typeface="楷体" pitchFamily="34" charset="-122"/>
                          <a:cs typeface="Times New Roman" pitchFamily="34" charset="-120"/>
                        </a:rPr>
                        <a:t>罗切斯特</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楷体" pitchFamily="34" charset="-122"/>
                          <a:cs typeface="Times New Roman" pitchFamily="34" charset="-120"/>
                        </a:rPr>
                        <a:t>简在桑菲尔德庄园当家庭教师</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一天</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她外出回来时看见路上有一个人骑着马</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还带着一条狗</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那人滑倒了</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简执意要帮忙</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那人让简把马牵来</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简害怕</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那人就让简扶他到马跟前</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简就走了</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简回到桑菲尔德的第二天才知道</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原来那人是罗切斯特先生</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桑菲尔德庄园的主人</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
        <p:nvSpPr>
          <p:cNvPr id="2" name="P_5_BD#cc2284dde?colgroup=2,27&amp;vcp=1&amp;pid=39cbfdf4d&amp;color=0,0,0&amp;vtp=1&amp;vaab=1&amp;bt=1&amp;bbb=1">
            <a:extLst>
              <a:ext uri="{FF2B5EF4-FFF2-40B4-BE49-F238E27FC236}">
                <a16:creationId xmlns:a16="http://schemas.microsoft.com/office/drawing/2014/main" id="{C64AC910-A363-B785-AB14-2EB53A202116}"/>
              </a:ext>
            </a:extLst>
          </p:cNvPr>
          <p:cNvSpPr txBox="1"/>
          <p:nvPr/>
        </p:nvSpPr>
        <p:spPr>
          <a:xfrm>
            <a:off x="10913023" y="1133030"/>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18" charset="0"/>
              </a:rPr>
              <a:t>续表</a:t>
            </a:r>
          </a:p>
        </p:txBody>
      </p:sp>
    </p:spTree>
  </p:cSld>
  <p:clrMapOvr>
    <a:masterClrMapping/>
  </p:clrMapOvr>
  <p:transition>
    <p:split dir="in"/>
  </p:transition>
</p:sld>
</file>

<file path=ppt/slides/slide133.xml><?xml version="1.0" encoding="utf-8"?>
<p:sld xmlns:a="http://schemas.openxmlformats.org/drawingml/2006/main" xmlns:r="http://schemas.openxmlformats.org/officeDocument/2006/relationships" xmlns:p="http://schemas.openxmlformats.org/presentationml/2006/main">
  <p:cSld name="Slide 129&amp;si=129">
    <p:spTree>
      <p:nvGrpSpPr>
        <p:cNvPr id="1" name=""/>
        <p:cNvGrpSpPr/>
        <p:nvPr/>
      </p:nvGrpSpPr>
      <p:grpSpPr>
        <a:xfrm>
          <a:off x="0" y="0"/>
          <a:ext cx="0" cy="0"/>
          <a:chOff x="0" y="0"/>
          <a:chExt cx="0" cy="0"/>
        </a:xfrm>
      </p:grpSpPr>
      <p:graphicFrame>
        <p:nvGraphicFramePr>
          <p:cNvPr id="130" name="P_5_BD#cc2284dde?colgroup=2,27&amp;vcp=1&amp;pid=39cbfdf4d&amp;color=0,0,0&amp;vtp=1&amp;vaab=1&amp;bt=1&amp;bbb=1&amp;hb=1"/>
          <p:cNvGraphicFramePr>
            <a:graphicFrameLocks noGrp="1"/>
          </p:cNvGraphicFramePr>
          <p:nvPr>
            <p:extLst>
              <p:ext uri="{D42A27DB-BD31-4B8C-83A1-F6EECF244321}">
                <p14:modId xmlns:p14="http://schemas.microsoft.com/office/powerpoint/2010/main" val="1540331300"/>
              </p:ext>
            </p:extLst>
          </p:nvPr>
        </p:nvGraphicFramePr>
        <p:xfrm>
          <a:off x="539496" y="1564068"/>
          <a:ext cx="11091672" cy="4434460"/>
        </p:xfrm>
        <a:graphic>
          <a:graphicData uri="http://schemas.openxmlformats.org/drawingml/2006/table">
            <a:tbl>
              <a:tblPr/>
              <a:tblGrid>
                <a:gridCol w="932688">
                  <a:extLst>
                    <a:ext uri="{9D8B030D-6E8A-4147-A177-3AD203B41FA5}">
                      <a16:colId xmlns:a16="http://schemas.microsoft.com/office/drawing/2014/main" val="20000"/>
                    </a:ext>
                  </a:extLst>
                </a:gridCol>
                <a:gridCol w="10158984">
                  <a:extLst>
                    <a:ext uri="{9D8B030D-6E8A-4147-A177-3AD203B41FA5}">
                      <a16:colId xmlns:a16="http://schemas.microsoft.com/office/drawing/2014/main" val="20001"/>
                    </a:ext>
                  </a:extLst>
                </a:gridCol>
              </a:tblGrid>
              <a:tr h="1094296">
                <a:tc>
                  <a:txBody>
                    <a:bodyPr/>
                    <a:lstStyle/>
                    <a:p>
                      <a:pPr marL="0" indent="0" algn="ctr"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情节</a:t>
                      </a:r>
                    </a:p>
                    <a:p>
                      <a:pPr marL="0" lvl="0" indent="0"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概括</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情节内容</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3340164">
                <a:tc>
                  <a:txBody>
                    <a:bodyPr/>
                    <a:lstStyle/>
                    <a:p>
                      <a:pPr marL="0" indent="0" algn="ctr" latinLnBrk="1" hangingPunct="0">
                        <a:lnSpc>
                          <a:spcPts val="4400"/>
                        </a:lnSpc>
                      </a:pPr>
                      <a:r>
                        <a:rPr lang="en-US" altLang="zh-CN" sz="2800" b="0" i="0">
                          <a:solidFill>
                            <a:srgbClr val="000000"/>
                          </a:solidFill>
                          <a:latin typeface="Times New Roman" pitchFamily="34" charset="0"/>
                          <a:ea typeface="楷体" pitchFamily="34" charset="-122"/>
                          <a:cs typeface="Times New Roman" pitchFamily="34" charset="-120"/>
                        </a:rPr>
                        <a:t>简的</a:t>
                      </a:r>
                    </a:p>
                    <a:p>
                      <a:pPr marL="0" lvl="0" indent="0" algn="ctr" latinLnBrk="1" hangingPunct="0">
                        <a:lnSpc>
                          <a:spcPts val="4200"/>
                        </a:lnSpc>
                      </a:pPr>
                      <a:r>
                        <a:rPr lang="en-US" altLang="zh-CN" sz="2800" b="0" i="0">
                          <a:solidFill>
                            <a:srgbClr val="000000"/>
                          </a:solidFill>
                          <a:latin typeface="Times New Roman" pitchFamily="34" charset="0"/>
                          <a:ea typeface="楷体" pitchFamily="34" charset="-122"/>
                          <a:cs typeface="Times New Roman" pitchFamily="34" charset="-120"/>
                        </a:rPr>
                        <a:t>自白</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楷体" pitchFamily="34" charset="-122"/>
                          <a:cs typeface="Times New Roman" pitchFamily="34" charset="-120"/>
                        </a:rPr>
                        <a:t>简在桑菲尔德庄园的那棵树旁</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理直气壮地告诉罗切斯特</a:t>
                      </a:r>
                      <a:r>
                        <a:rPr lang="en-US" altLang="zh-CN" sz="2800" b="0" i="0">
                          <a:solidFill>
                            <a:srgbClr val="000000"/>
                          </a:solidFill>
                          <a:latin typeface="Times New Roman" pitchFamily="34" charset="0"/>
                          <a:ea typeface="SimSun" pitchFamily="34" charset="-122"/>
                          <a:cs typeface="Times New Roman" pitchFamily="34" charset="-120"/>
                        </a:rPr>
                        <a:t>：</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你以为</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因为我穷</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低微</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不美</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矮小</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我就没有灵魂没有心</a:t>
                      </a:r>
                    </a:p>
                    <a:p>
                      <a:pPr marL="0" indent="0" algn="l" latinLnBrk="1" hangingPunct="0">
                        <a:lnSpc>
                          <a:spcPts val="4400"/>
                        </a:lnSpc>
                      </a:pPr>
                      <a:r>
                        <a:rPr lang="en-US" altLang="zh-CN" sz="2800" b="0" i="0">
                          <a:solidFill>
                            <a:srgbClr val="000000"/>
                          </a:solidFill>
                          <a:latin typeface="Times New Roman" pitchFamily="34" charset="0"/>
                          <a:ea typeface="楷体" pitchFamily="34" charset="-122"/>
                          <a:cs typeface="Times New Roman" pitchFamily="34" charset="-120"/>
                        </a:rPr>
                        <a:t>吗</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你想错了</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我的灵魂跟你的一样</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我的心也跟你的完全一样</a:t>
                      </a: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要</a:t>
                      </a:r>
                    </a:p>
                    <a:p>
                      <a:pPr marL="0" indent="0" algn="l" latinLnBrk="1" hangingPunct="0">
                        <a:lnSpc>
                          <a:spcPts val="4400"/>
                        </a:lnSpc>
                      </a:pPr>
                      <a:r>
                        <a:rPr lang="en-US" altLang="zh-CN" sz="2800" b="0" i="0">
                          <a:solidFill>
                            <a:srgbClr val="000000"/>
                          </a:solidFill>
                          <a:latin typeface="Times New Roman" pitchFamily="34" charset="0"/>
                          <a:ea typeface="楷体" pitchFamily="34" charset="-122"/>
                          <a:cs typeface="Times New Roman" pitchFamily="34" charset="-120"/>
                        </a:rPr>
                        <a:t>是我拥有财富和美貌</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我一定要让你难以离开我</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就像我现在难</a:t>
                      </a:r>
                    </a:p>
                    <a:p>
                      <a:pPr marL="0" indent="0" algn="l" latinLnBrk="1" hangingPunct="0">
                        <a:lnSpc>
                          <a:spcPts val="4400"/>
                        </a:lnSpc>
                      </a:pPr>
                      <a:r>
                        <a:rPr lang="en-US" altLang="zh-CN" sz="2800" b="0" i="0">
                          <a:solidFill>
                            <a:srgbClr val="000000"/>
                          </a:solidFill>
                          <a:latin typeface="Times New Roman" pitchFamily="34" charset="0"/>
                          <a:ea typeface="楷体" pitchFamily="34" charset="-122"/>
                          <a:cs typeface="Times New Roman" pitchFamily="34" charset="-120"/>
                        </a:rPr>
                        <a:t>以离开你</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我现在与你说话</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是我的精神与你的精神说话</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就像</a:t>
                      </a:r>
                    </a:p>
                    <a:p>
                      <a:pPr marL="0" lvl="0" indent="0" algn="l" latinLnBrk="1" hangingPunct="0">
                        <a:lnSpc>
                          <a:spcPts val="4200"/>
                        </a:lnSpc>
                      </a:pPr>
                      <a:r>
                        <a:rPr lang="en-US" altLang="zh-CN" sz="2800" b="0" i="0">
                          <a:solidFill>
                            <a:srgbClr val="000000"/>
                          </a:solidFill>
                          <a:latin typeface="Times New Roman" pitchFamily="34" charset="0"/>
                          <a:ea typeface="楷体" pitchFamily="34" charset="-122"/>
                          <a:cs typeface="Times New Roman" pitchFamily="34" charset="-120"/>
                        </a:rPr>
                        <a:t>我们两个人都穿过了坟墓</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我们是平等的</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
        <p:nvSpPr>
          <p:cNvPr id="2" name="P_5_BD#cc2284dde?colgroup=2,27&amp;vcp=1&amp;pid=39cbfdf4d&amp;color=0,0,0&amp;vtp=1&amp;vaab=1&amp;bt=1&amp;bbb=1">
            <a:extLst>
              <a:ext uri="{FF2B5EF4-FFF2-40B4-BE49-F238E27FC236}">
                <a16:creationId xmlns:a16="http://schemas.microsoft.com/office/drawing/2014/main" id="{9859A7C7-4321-D0B5-819D-7AE9850735F4}"/>
              </a:ext>
            </a:extLst>
          </p:cNvPr>
          <p:cNvSpPr txBox="1"/>
          <p:nvPr/>
        </p:nvSpPr>
        <p:spPr>
          <a:xfrm>
            <a:off x="10913023" y="855662"/>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18" charset="0"/>
              </a:rPr>
              <a:t>续表</a:t>
            </a:r>
          </a:p>
        </p:txBody>
      </p:sp>
    </p:spTree>
  </p:cSld>
  <p:clrMapOvr>
    <a:masterClrMapping/>
  </p:clrMapOvr>
  <p:transition>
    <p:split dir="in"/>
  </p:transition>
</p:sld>
</file>

<file path=ppt/slides/slide134.xml><?xml version="1.0" encoding="utf-8"?>
<p:sld xmlns:a="http://schemas.openxmlformats.org/drawingml/2006/main" xmlns:r="http://schemas.openxmlformats.org/officeDocument/2006/relationships" xmlns:p="http://schemas.openxmlformats.org/presentationml/2006/main">
  <p:cSld name="Slide 130&amp;si=130">
    <p:spTree>
      <p:nvGrpSpPr>
        <p:cNvPr id="1" name=""/>
        <p:cNvGrpSpPr/>
        <p:nvPr/>
      </p:nvGrpSpPr>
      <p:grpSpPr>
        <a:xfrm>
          <a:off x="0" y="0"/>
          <a:ext cx="0" cy="0"/>
          <a:chOff x="0" y="0"/>
          <a:chExt cx="0" cy="0"/>
        </a:xfrm>
      </p:grpSpPr>
      <p:graphicFrame>
        <p:nvGraphicFramePr>
          <p:cNvPr id="131" name="P_5_BD#cc2284dde?colgroup=2,27&amp;vcp=1&amp;pid=39cbfdf4d&amp;color=0,0,0&amp;vtp=1&amp;vaab=1&amp;bt=1&amp;bbb=1&amp;hb=1"/>
          <p:cNvGraphicFramePr>
            <a:graphicFrameLocks noGrp="1"/>
          </p:cNvGraphicFramePr>
          <p:nvPr>
            <p:extLst>
              <p:ext uri="{D42A27DB-BD31-4B8C-83A1-F6EECF244321}">
                <p14:modId xmlns:p14="http://schemas.microsoft.com/office/powerpoint/2010/main" val="417214648"/>
              </p:ext>
            </p:extLst>
          </p:nvPr>
        </p:nvGraphicFramePr>
        <p:xfrm>
          <a:off x="539496" y="1564068"/>
          <a:ext cx="11091672" cy="4434460"/>
        </p:xfrm>
        <a:graphic>
          <a:graphicData uri="http://schemas.openxmlformats.org/drawingml/2006/table">
            <a:tbl>
              <a:tblPr/>
              <a:tblGrid>
                <a:gridCol w="932688">
                  <a:extLst>
                    <a:ext uri="{9D8B030D-6E8A-4147-A177-3AD203B41FA5}">
                      <a16:colId xmlns:a16="http://schemas.microsoft.com/office/drawing/2014/main" val="20000"/>
                    </a:ext>
                  </a:extLst>
                </a:gridCol>
                <a:gridCol w="10158984">
                  <a:extLst>
                    <a:ext uri="{9D8B030D-6E8A-4147-A177-3AD203B41FA5}">
                      <a16:colId xmlns:a16="http://schemas.microsoft.com/office/drawing/2014/main" val="20001"/>
                    </a:ext>
                  </a:extLst>
                </a:gridCol>
              </a:tblGrid>
              <a:tr h="1094296">
                <a:tc>
                  <a:txBody>
                    <a:bodyPr/>
                    <a:lstStyle/>
                    <a:p>
                      <a:pPr marL="0" indent="0" algn="ctr"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情节</a:t>
                      </a:r>
                    </a:p>
                    <a:p>
                      <a:pPr marL="0" lvl="0" indent="0"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概括</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情节内容</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3340164">
                <a:tc>
                  <a:txBody>
                    <a:bodyPr/>
                    <a:lstStyle/>
                    <a:p>
                      <a:pPr marL="0" indent="0" algn="ctr" latinLnBrk="1" hangingPunct="0">
                        <a:lnSpc>
                          <a:spcPts val="4400"/>
                        </a:lnSpc>
                      </a:pPr>
                      <a:r>
                        <a:rPr lang="en-US" altLang="zh-CN" sz="2800" b="0" i="0">
                          <a:solidFill>
                            <a:srgbClr val="000000"/>
                          </a:solidFill>
                          <a:latin typeface="Times New Roman" pitchFamily="34" charset="0"/>
                          <a:ea typeface="楷体" pitchFamily="34" charset="-122"/>
                          <a:cs typeface="Times New Roman" pitchFamily="34" charset="-120"/>
                        </a:rPr>
                        <a:t>婚礼</a:t>
                      </a:r>
                    </a:p>
                    <a:p>
                      <a:pPr marL="0" lvl="0" indent="0" algn="ctr" latinLnBrk="1" hangingPunct="0">
                        <a:lnSpc>
                          <a:spcPts val="4200"/>
                        </a:lnSpc>
                      </a:pPr>
                      <a:r>
                        <a:rPr lang="en-US" altLang="zh-CN" sz="2800" b="0" i="0">
                          <a:solidFill>
                            <a:srgbClr val="000000"/>
                          </a:solidFill>
                          <a:latin typeface="Times New Roman" pitchFamily="34" charset="0"/>
                          <a:ea typeface="楷体" pitchFamily="34" charset="-122"/>
                          <a:cs typeface="Times New Roman" pitchFamily="34" charset="-120"/>
                        </a:rPr>
                        <a:t>受阻</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楷体" pitchFamily="34" charset="-122"/>
                          <a:cs typeface="Times New Roman" pitchFamily="34" charset="-120"/>
                        </a:rPr>
                        <a:t>婚礼如期举行</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一位不速之客闯了进来</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声称婚礼不能进</a:t>
                      </a:r>
                    </a:p>
                    <a:p>
                      <a:pPr marL="0" indent="0" algn="l" latinLnBrk="1" hangingPunct="0">
                        <a:lnSpc>
                          <a:spcPts val="4400"/>
                        </a:lnSpc>
                      </a:pPr>
                      <a:r>
                        <a:rPr lang="en-US" altLang="zh-CN" sz="2800" b="0" i="0">
                          <a:solidFill>
                            <a:srgbClr val="000000"/>
                          </a:solidFill>
                          <a:latin typeface="Times New Roman" pitchFamily="34" charset="0"/>
                          <a:ea typeface="楷体" pitchFamily="34" charset="-122"/>
                          <a:cs typeface="Times New Roman" pitchFamily="34" charset="-120"/>
                        </a:rPr>
                        <a:t>行</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他说罗切斯特</a:t>
                      </a:r>
                      <a:r>
                        <a:rPr lang="en-US" altLang="zh-CN" sz="2800" b="0" i="0" dirty="0">
                          <a:solidFill>
                            <a:srgbClr val="000000"/>
                          </a:solidFill>
                          <a:latin typeface="Times New Roman" pitchFamily="34" charset="0"/>
                          <a:ea typeface="SimSun" pitchFamily="34" charset="-122"/>
                          <a:cs typeface="Times New Roman" pitchFamily="34" charset="-120"/>
                        </a:rPr>
                        <a:t>15</a:t>
                      </a:r>
                      <a:r>
                        <a:rPr lang="en-US" altLang="zh-CN" sz="2800" b="0" i="0" dirty="0">
                          <a:solidFill>
                            <a:srgbClr val="000000"/>
                          </a:solidFill>
                          <a:latin typeface="Times New Roman" pitchFamily="34" charset="0"/>
                          <a:ea typeface="楷体" pitchFamily="34" charset="-122"/>
                          <a:cs typeface="Times New Roman" pitchFamily="34" charset="-120"/>
                        </a:rPr>
                        <a:t>年前娶梅森先生的妹妹伯莎</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安托瓦妮特</a:t>
                      </a: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梅</a:t>
                      </a:r>
                    </a:p>
                    <a:p>
                      <a:pPr marL="0" indent="0" algn="l" latinLnBrk="1" hangingPunct="0">
                        <a:lnSpc>
                          <a:spcPts val="4400"/>
                        </a:lnSpc>
                      </a:pPr>
                      <a:r>
                        <a:rPr lang="en-US" altLang="zh-CN" sz="2800" b="0" i="0">
                          <a:solidFill>
                            <a:srgbClr val="000000"/>
                          </a:solidFill>
                          <a:latin typeface="Times New Roman" pitchFamily="34" charset="0"/>
                          <a:ea typeface="楷体" pitchFamily="34" charset="-122"/>
                          <a:cs typeface="Times New Roman" pitchFamily="34" charset="-120"/>
                        </a:rPr>
                        <a:t>森为妻</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罗切斯特承认了这一事实</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领人们看了被关在三楼的疯</a:t>
                      </a:r>
                    </a:p>
                    <a:p>
                      <a:pPr marL="0" indent="0" algn="l" latinLnBrk="1" hangingPunct="0">
                        <a:lnSpc>
                          <a:spcPts val="4400"/>
                        </a:lnSpc>
                      </a:pPr>
                      <a:r>
                        <a:rPr lang="en-US" altLang="zh-CN" sz="2800" b="0" i="0">
                          <a:solidFill>
                            <a:srgbClr val="000000"/>
                          </a:solidFill>
                          <a:latin typeface="Times New Roman" pitchFamily="34" charset="0"/>
                          <a:ea typeface="楷体" pitchFamily="34" charset="-122"/>
                          <a:cs typeface="Times New Roman" pitchFamily="34" charset="-120"/>
                        </a:rPr>
                        <a:t>女人</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那就是他的合法妻子</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她有遗传性精神病史</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就是她在罗</a:t>
                      </a:r>
                    </a:p>
                    <a:p>
                      <a:pPr marL="0" indent="0" algn="l" latinLnBrk="1" hangingPunct="0">
                        <a:lnSpc>
                          <a:spcPts val="4400"/>
                        </a:lnSpc>
                      </a:pPr>
                      <a:r>
                        <a:rPr lang="en-US" altLang="zh-CN" sz="2800" b="0" i="0">
                          <a:solidFill>
                            <a:srgbClr val="000000"/>
                          </a:solidFill>
                          <a:latin typeface="Times New Roman" pitchFamily="34" charset="0"/>
                          <a:ea typeface="楷体" pitchFamily="34" charset="-122"/>
                          <a:cs typeface="Times New Roman" pitchFamily="34" charset="-120"/>
                        </a:rPr>
                        <a:t>切斯特的房间放火</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也是她撕碎了简的婚纱</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简悲痛欲绝地离开</a:t>
                      </a:r>
                    </a:p>
                    <a:p>
                      <a:pPr marL="0" lvl="0" indent="0" algn="l" latinLnBrk="1" hangingPunct="0">
                        <a:lnSpc>
                          <a:spcPts val="4200"/>
                        </a:lnSpc>
                      </a:pPr>
                      <a:r>
                        <a:rPr lang="en-US" altLang="zh-CN" sz="2800" b="0" i="0">
                          <a:solidFill>
                            <a:srgbClr val="000000"/>
                          </a:solidFill>
                          <a:latin typeface="Times New Roman" pitchFamily="34" charset="0"/>
                          <a:ea typeface="楷体" pitchFamily="34" charset="-122"/>
                          <a:cs typeface="Times New Roman" pitchFamily="34" charset="-120"/>
                        </a:rPr>
                        <a:t>了桑菲尔德庄园</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
        <p:nvSpPr>
          <p:cNvPr id="2" name="P_5_BD#cc2284dde?colgroup=2,27&amp;vcp=1&amp;pid=39cbfdf4d&amp;color=0,0,0&amp;vtp=1&amp;vaab=1&amp;bt=1&amp;bbb=1">
            <a:extLst>
              <a:ext uri="{FF2B5EF4-FFF2-40B4-BE49-F238E27FC236}">
                <a16:creationId xmlns:a16="http://schemas.microsoft.com/office/drawing/2014/main" id="{44FE36AA-9926-8A7C-43CB-C45BAA3CB5CF}"/>
              </a:ext>
            </a:extLst>
          </p:cNvPr>
          <p:cNvSpPr txBox="1"/>
          <p:nvPr/>
        </p:nvSpPr>
        <p:spPr>
          <a:xfrm>
            <a:off x="10913023" y="855662"/>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18" charset="0"/>
              </a:rPr>
              <a:t>续表</a:t>
            </a:r>
          </a:p>
        </p:txBody>
      </p:sp>
    </p:spTree>
  </p:cSld>
  <p:clrMapOvr>
    <a:masterClrMapping/>
  </p:clrMapOvr>
  <p:transition>
    <p:split dir="in"/>
  </p:transition>
</p:sld>
</file>

<file path=ppt/slides/slide135.xml><?xml version="1.0" encoding="utf-8"?>
<p:sld xmlns:a="http://schemas.openxmlformats.org/drawingml/2006/main" xmlns:r="http://schemas.openxmlformats.org/officeDocument/2006/relationships" xmlns:p="http://schemas.openxmlformats.org/presentationml/2006/main">
  <p:cSld name="Slide 131&amp;si=131">
    <p:spTree>
      <p:nvGrpSpPr>
        <p:cNvPr id="1" name=""/>
        <p:cNvGrpSpPr/>
        <p:nvPr/>
      </p:nvGrpSpPr>
      <p:grpSpPr>
        <a:xfrm>
          <a:off x="0" y="0"/>
          <a:ext cx="0" cy="0"/>
          <a:chOff x="0" y="0"/>
          <a:chExt cx="0" cy="0"/>
        </a:xfrm>
      </p:grpSpPr>
      <p:graphicFrame>
        <p:nvGraphicFramePr>
          <p:cNvPr id="132" name="P_5_BD#cc2284dde?colgroup=2,27&amp;vcp=1&amp;pid=39cbfdf4d&amp;color=0,0,0&amp;mp=1&amp;vtp=1&amp;vaab=1&amp;bt=1&amp;bbb=1&amp;hb=1"/>
          <p:cNvGraphicFramePr>
            <a:graphicFrameLocks noGrp="1"/>
          </p:cNvGraphicFramePr>
          <p:nvPr>
            <p:extLst>
              <p:ext uri="{D42A27DB-BD31-4B8C-83A1-F6EECF244321}">
                <p14:modId xmlns:p14="http://schemas.microsoft.com/office/powerpoint/2010/main" val="2581396924"/>
              </p:ext>
            </p:extLst>
          </p:nvPr>
        </p:nvGraphicFramePr>
        <p:xfrm>
          <a:off x="539496" y="2118804"/>
          <a:ext cx="11091672" cy="3324988"/>
        </p:xfrm>
        <a:graphic>
          <a:graphicData uri="http://schemas.openxmlformats.org/drawingml/2006/table">
            <a:tbl>
              <a:tblPr/>
              <a:tblGrid>
                <a:gridCol w="932688">
                  <a:extLst>
                    <a:ext uri="{9D8B030D-6E8A-4147-A177-3AD203B41FA5}">
                      <a16:colId xmlns:a16="http://schemas.microsoft.com/office/drawing/2014/main" val="20000"/>
                    </a:ext>
                  </a:extLst>
                </a:gridCol>
                <a:gridCol w="10158984">
                  <a:extLst>
                    <a:ext uri="{9D8B030D-6E8A-4147-A177-3AD203B41FA5}">
                      <a16:colId xmlns:a16="http://schemas.microsoft.com/office/drawing/2014/main" val="20001"/>
                    </a:ext>
                  </a:extLst>
                </a:gridCol>
              </a:tblGrid>
              <a:tr h="1094296">
                <a:tc>
                  <a:txBody>
                    <a:bodyPr/>
                    <a:lstStyle/>
                    <a:p>
                      <a:pPr marL="0" indent="0" algn="ctr"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情节</a:t>
                      </a:r>
                    </a:p>
                    <a:p>
                      <a:pPr marL="0" lvl="0" indent="0"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概括</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情节内容</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2230692">
                <a:tc>
                  <a:txBody>
                    <a:bodyPr/>
                    <a:lstStyle/>
                    <a:p>
                      <a:pPr marL="0" indent="0" algn="ctr" latinLnBrk="1" hangingPunct="0">
                        <a:lnSpc>
                          <a:spcPts val="4400"/>
                        </a:lnSpc>
                      </a:pPr>
                      <a:r>
                        <a:rPr lang="en-US" altLang="zh-CN" sz="2800" b="0" i="0">
                          <a:solidFill>
                            <a:srgbClr val="000000"/>
                          </a:solidFill>
                          <a:latin typeface="Times New Roman" pitchFamily="34" charset="0"/>
                          <a:ea typeface="楷体" pitchFamily="34" charset="-122"/>
                          <a:cs typeface="Times New Roman" pitchFamily="34" charset="-120"/>
                        </a:rPr>
                        <a:t>终成</a:t>
                      </a:r>
                    </a:p>
                    <a:p>
                      <a:pPr marL="0" lvl="0" indent="0" algn="ctr" latinLnBrk="1" hangingPunct="0">
                        <a:lnSpc>
                          <a:spcPts val="4200"/>
                        </a:lnSpc>
                      </a:pPr>
                      <a:r>
                        <a:rPr lang="en-US" altLang="zh-CN" sz="2800" b="0" i="0">
                          <a:solidFill>
                            <a:srgbClr val="000000"/>
                          </a:solidFill>
                          <a:latin typeface="Times New Roman" pitchFamily="34" charset="0"/>
                          <a:ea typeface="楷体" pitchFamily="34" charset="-122"/>
                          <a:cs typeface="Times New Roman" pitchFamily="34" charset="-120"/>
                        </a:rPr>
                        <a:t>眷属</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楷体" pitchFamily="34" charset="-122"/>
                          <a:cs typeface="Times New Roman" pitchFamily="34" charset="-120"/>
                        </a:rPr>
                        <a:t>简回到桑菲尔德庄园</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那座宅子已成废墟</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疯女人放火后坠</a:t>
                      </a:r>
                    </a:p>
                    <a:p>
                      <a:pPr marL="0" indent="0" algn="l" latinLnBrk="1" hangingPunct="0">
                        <a:lnSpc>
                          <a:spcPts val="4400"/>
                        </a:lnSpc>
                      </a:pPr>
                      <a:r>
                        <a:rPr lang="en-US" altLang="zh-CN" sz="2800" b="0" i="0">
                          <a:solidFill>
                            <a:srgbClr val="000000"/>
                          </a:solidFill>
                          <a:latin typeface="Times New Roman" pitchFamily="34" charset="0"/>
                          <a:ea typeface="楷体" pitchFamily="34" charset="-122"/>
                          <a:cs typeface="Times New Roman" pitchFamily="34" charset="-120"/>
                        </a:rPr>
                        <a:t>楼身亡</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罗切斯特也受伤致残</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简找到罗切斯特</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向他吐露自己</a:t>
                      </a:r>
                    </a:p>
                    <a:p>
                      <a:pPr marL="0" indent="0" algn="l" latinLnBrk="1" hangingPunct="0">
                        <a:lnSpc>
                          <a:spcPts val="4400"/>
                        </a:lnSpc>
                      </a:pPr>
                      <a:r>
                        <a:rPr lang="en-US" altLang="zh-CN" sz="2800" b="0" i="0">
                          <a:solidFill>
                            <a:srgbClr val="000000"/>
                          </a:solidFill>
                          <a:latin typeface="Times New Roman" pitchFamily="34" charset="0"/>
                          <a:ea typeface="楷体" pitchFamily="34" charset="-122"/>
                          <a:cs typeface="Times New Roman" pitchFamily="34" charset="-120"/>
                        </a:rPr>
                        <a:t>的爱意</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他们终于结婚了</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两年之后</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罗切斯特治好了一只眼</a:t>
                      </a:r>
                    </a:p>
                    <a:p>
                      <a:pPr marL="0" lvl="0" indent="0" algn="l" latinLnBrk="1" hangingPunct="0">
                        <a:lnSpc>
                          <a:spcPts val="4200"/>
                        </a:lnSpc>
                      </a:pPr>
                      <a:r>
                        <a:rPr lang="en-US" altLang="zh-CN" sz="2800" b="0" i="0">
                          <a:solidFill>
                            <a:srgbClr val="000000"/>
                          </a:solidFill>
                          <a:latin typeface="Times New Roman" pitchFamily="34" charset="0"/>
                          <a:ea typeface="楷体" pitchFamily="34" charset="-122"/>
                          <a:cs typeface="Times New Roman" pitchFamily="34" charset="-120"/>
                        </a:rPr>
                        <a:t>睛</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看到了简为他生的第一个孩子</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
        <p:nvSpPr>
          <p:cNvPr id="2" name="P_5_BD#cc2284dde?colgroup=2,27&amp;vcp=1&amp;pid=39cbfdf4d&amp;color=0,0,0&amp;mp=1&amp;vtp=1&amp;vaab=1&amp;bt=1&amp;bbb=1">
            <a:extLst>
              <a:ext uri="{FF2B5EF4-FFF2-40B4-BE49-F238E27FC236}">
                <a16:creationId xmlns:a16="http://schemas.microsoft.com/office/drawing/2014/main" id="{F205E84E-ACB8-4455-B9FE-9EFCB55F018F}"/>
              </a:ext>
            </a:extLst>
          </p:cNvPr>
          <p:cNvSpPr txBox="1"/>
          <p:nvPr/>
        </p:nvSpPr>
        <p:spPr>
          <a:xfrm>
            <a:off x="10913023" y="1410398"/>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18" charset="0"/>
              </a:rPr>
              <a:t>续表</a:t>
            </a:r>
          </a:p>
        </p:txBody>
      </p:sp>
    </p:spTree>
  </p:cSld>
  <p:clrMapOvr>
    <a:masterClrMapping/>
  </p:clrMapOvr>
  <p:transition>
    <p:split dir="in"/>
  </p:transition>
</p:sld>
</file>

<file path=ppt/slides/slide136.xml><?xml version="1.0" encoding="utf-8"?>
<p:sld xmlns:a="http://schemas.openxmlformats.org/drawingml/2006/main" xmlns:r="http://schemas.openxmlformats.org/officeDocument/2006/relationships" xmlns:p="http://schemas.openxmlformats.org/presentationml/2006/main">
  <p:cSld name="Slide 132&amp;si=132">
    <p:spTree>
      <p:nvGrpSpPr>
        <p:cNvPr id="1" name=""/>
        <p:cNvGrpSpPr/>
        <p:nvPr/>
      </p:nvGrpSpPr>
      <p:grpSpPr>
        <a:xfrm>
          <a:off x="0" y="0"/>
          <a:ext cx="0" cy="0"/>
          <a:chOff x="0" y="0"/>
          <a:chExt cx="0" cy="0"/>
        </a:xfrm>
      </p:grpSpPr>
      <p:sp>
        <p:nvSpPr>
          <p:cNvPr id="2" name="P_5#cc2284dde?sp=1&amp;vcp=1&amp;pid=39cbfdf4d&amp;color=0,0,0&amp;vtp=1&amp;vaab=1&amp;bt=1&amp;bbb=1"/>
          <p:cNvSpPr/>
          <p:nvPr/>
        </p:nvSpPr>
        <p:spPr>
          <a:xfrm>
            <a:off x="539496" y="1129918"/>
            <a:ext cx="11109960" cy="553657"/>
          </a:xfrm>
          <a:prstGeom prst="rect">
            <a:avLst/>
          </a:prstGeom>
          <a:noFill/>
          <a:ln/>
        </p:spPr>
        <p:txBody>
          <a:bodyPr wrap="none" lIns="0" tIns="0" rIns="0" bIns="0" rtlCol="0" anchor="t"/>
          <a:lstStyle/>
          <a:p>
            <a:pPr algn="ctr" latinLnBrk="1">
              <a:lnSpc>
                <a:spcPts val="4900"/>
              </a:lnSpc>
            </a:pPr>
            <a:r>
              <a:rPr lang="en-US" altLang="zh-CN" sz="2800" b="1" i="0" dirty="0">
                <a:solidFill>
                  <a:srgbClr val="000000"/>
                </a:solidFill>
                <a:latin typeface="Times New Roman" pitchFamily="34" charset="0"/>
                <a:ea typeface="SimSun" pitchFamily="34" charset="-122"/>
                <a:cs typeface="Times New Roman" pitchFamily="34" charset="-120"/>
              </a:rPr>
              <a:t>简·爱的形象概述与分析</a:t>
            </a:r>
            <a:endParaRPr lang="en-US" altLang="zh-CN" sz="2800" dirty="0"/>
          </a:p>
        </p:txBody>
      </p:sp>
      <p:graphicFrame>
        <p:nvGraphicFramePr>
          <p:cNvPr id="133" name="P_5_BD#cc2284dde?colgroup=4,25&amp;vcp=1&amp;pid=39cbfdf4d&amp;color=0,0,0&amp;vtp=1&amp;vaab=1&amp;bbb=1&amp;hb=1"/>
          <p:cNvGraphicFramePr>
            <a:graphicFrameLocks noGrp="1"/>
          </p:cNvGraphicFramePr>
          <p:nvPr>
            <p:extLst>
              <p:ext uri="{D42A27DB-BD31-4B8C-83A1-F6EECF244321}">
                <p14:modId xmlns:p14="http://schemas.microsoft.com/office/powerpoint/2010/main" val="3151935461"/>
              </p:ext>
            </p:extLst>
          </p:nvPr>
        </p:nvGraphicFramePr>
        <p:xfrm>
          <a:off x="539496" y="1811527"/>
          <a:ext cx="11243448" cy="3903220"/>
        </p:xfrm>
        <a:graphic>
          <a:graphicData uri="http://schemas.openxmlformats.org/drawingml/2006/table">
            <a:tbl>
              <a:tblPr/>
              <a:tblGrid>
                <a:gridCol w="1944000">
                  <a:extLst>
                    <a:ext uri="{9D8B030D-6E8A-4147-A177-3AD203B41FA5}">
                      <a16:colId xmlns:a16="http://schemas.microsoft.com/office/drawing/2014/main" val="20000"/>
                    </a:ext>
                  </a:extLst>
                </a:gridCol>
                <a:gridCol w="9299448">
                  <a:extLst>
                    <a:ext uri="{9D8B030D-6E8A-4147-A177-3AD203B41FA5}">
                      <a16:colId xmlns:a16="http://schemas.microsoft.com/office/drawing/2014/main" val="20001"/>
                    </a:ext>
                  </a:extLst>
                </a:gridCol>
              </a:tblGrid>
              <a:tr h="539560">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性格特征</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相关情节</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1121220">
                <a:tc rowSpan="3">
                  <a:txBody>
                    <a:bodyPr/>
                    <a:lstStyle/>
                    <a:p>
                      <a:pPr marL="0" indent="0" algn="l" latinLnBrk="1" hangingPunct="0">
                        <a:lnSpc>
                          <a:spcPts val="4400"/>
                        </a:lnSpc>
                      </a:pPr>
                      <a:r>
                        <a:rPr lang="en-US" altLang="zh-CN" sz="2800" b="0" i="0" dirty="0" err="1">
                          <a:solidFill>
                            <a:srgbClr val="000000"/>
                          </a:solidFill>
                          <a:latin typeface="Times New Roman" pitchFamily="34" charset="0"/>
                          <a:ea typeface="楷体" pitchFamily="34" charset="-122"/>
                          <a:cs typeface="Times New Roman" pitchFamily="34" charset="-120"/>
                        </a:rPr>
                        <a:t>刚烈倔强</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敢于斗争</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勇于反抗</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楷体" pitchFamily="34" charset="-122"/>
                          <a:cs typeface="Times New Roman" pitchFamily="34" charset="-120"/>
                        </a:rPr>
                        <a:t>面对表哥无缘无故的谩骂和殴打</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简</a:t>
                      </a: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爱不惧里德舅妈</a:t>
                      </a:r>
                    </a:p>
                    <a:p>
                      <a:pPr marL="0" lvl="0" indent="0" algn="l" latinLnBrk="1" hangingPunct="0">
                        <a:lnSpc>
                          <a:spcPts val="4200"/>
                        </a:lnSpc>
                      </a:pPr>
                      <a:r>
                        <a:rPr lang="en-US" altLang="zh-CN" sz="2800" b="0" i="0">
                          <a:solidFill>
                            <a:srgbClr val="000000"/>
                          </a:solidFill>
                          <a:latin typeface="Times New Roman" pitchFamily="34" charset="0"/>
                          <a:ea typeface="楷体" pitchFamily="34" charset="-122"/>
                          <a:cs typeface="Times New Roman" pitchFamily="34" charset="-120"/>
                        </a:rPr>
                        <a:t>对儿子的袒护</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勇敢反击骄横凶暴的表哥</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1121220">
                <a:tc vMerge="1">
                  <a:txBody>
                    <a:bodyPr/>
                    <a:lstStyle/>
                    <a:p>
                      <a:endParaRPr lang="zh-CN"/>
                    </a:p>
                  </a:txBody>
                  <a:tcPr/>
                </a:tc>
                <a:tc>
                  <a:txBody>
                    <a:bodyPr/>
                    <a:lstStyle/>
                    <a:p>
                      <a:pPr marL="0" indent="0" algn="l" latinLnBrk="1" hangingPunct="0">
                        <a:lnSpc>
                          <a:spcPts val="44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楷体" pitchFamily="34" charset="-122"/>
                          <a:cs typeface="Times New Roman" pitchFamily="34" charset="-120"/>
                        </a:rPr>
                        <a:t>里德太太告诉校长</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简</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爱是个爱撒谎的孩子</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简</a:t>
                      </a: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爱愤</a:t>
                      </a:r>
                    </a:p>
                    <a:p>
                      <a:pPr marL="0" lvl="0" indent="0" algn="l" latinLnBrk="1" hangingPunct="0">
                        <a:lnSpc>
                          <a:spcPts val="4200"/>
                        </a:lnSpc>
                      </a:pPr>
                      <a:r>
                        <a:rPr lang="en-US" altLang="zh-CN" sz="2800" b="0" i="0">
                          <a:solidFill>
                            <a:srgbClr val="000000"/>
                          </a:solidFill>
                          <a:latin typeface="Times New Roman" pitchFamily="34" charset="0"/>
                          <a:ea typeface="楷体" pitchFamily="34" charset="-122"/>
                          <a:cs typeface="Times New Roman" pitchFamily="34" charset="-120"/>
                        </a:rPr>
                        <a:t>怒回击</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说里德太太是个坏女人</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1121220">
                <a:tc vMerge="1">
                  <a:txBody>
                    <a:bodyPr/>
                    <a:lstStyle/>
                    <a:p>
                      <a:endParaRPr lang="zh-CN"/>
                    </a:p>
                  </a:txBody>
                  <a:tcPr/>
                </a:tc>
                <a:tc>
                  <a:txBody>
                    <a:bodyPr/>
                    <a:lstStyle/>
                    <a:p>
                      <a:pPr marL="0" indent="0" algn="l" latinLnBrk="1" hangingPunct="0">
                        <a:lnSpc>
                          <a:spcPts val="44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楷体" pitchFamily="34" charset="-122"/>
                          <a:cs typeface="Times New Roman" pitchFamily="34" charset="-120"/>
                        </a:rPr>
                        <a:t>在洛伍德慈善学校</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面对挨打</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挨饿和罚站示众</a:t>
                      </a:r>
                      <a:r>
                        <a:rPr lang="en-US" altLang="zh-CN" sz="2800" b="0" i="0" spc="-100" dirty="0">
                          <a:solidFill>
                            <a:srgbClr val="000000"/>
                          </a:solidFill>
                          <a:latin typeface="Times New Roman" pitchFamily="34" charset="0"/>
                          <a:ea typeface="SimSun" pitchFamily="34" charset="-122"/>
                          <a:cs typeface="Times New Roman" pitchFamily="34" charset="-120"/>
                        </a:rPr>
                        <a:t>，</a:t>
                      </a:r>
                    </a:p>
                    <a:p>
                      <a:pPr marL="0" lvl="0" indent="0" algn="l" latinLnBrk="1" hangingPunct="0">
                        <a:lnSpc>
                          <a:spcPts val="4200"/>
                        </a:lnSpc>
                      </a:pPr>
                      <a:r>
                        <a:rPr lang="en-US" altLang="zh-CN" sz="2800" b="0" i="0" dirty="0" err="1">
                          <a:solidFill>
                            <a:srgbClr val="000000"/>
                          </a:solidFill>
                          <a:latin typeface="Times New Roman" pitchFamily="34" charset="0"/>
                          <a:ea typeface="楷体" pitchFamily="34" charset="-122"/>
                          <a:cs typeface="Times New Roman" pitchFamily="34" charset="-120"/>
                        </a:rPr>
                        <a:t>简</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爱总是倔强地昂起头来</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不肯让泪水涌出眼眶</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spTree>
  </p:cSld>
  <p:clrMapOvr>
    <a:masterClrMapping/>
  </p:clrMapOvr>
  <p:transition>
    <p:split dir="in"/>
  </p:transition>
</p:sld>
</file>

<file path=ppt/slides/slide137.xml><?xml version="1.0" encoding="utf-8"?>
<p:sld xmlns:a="http://schemas.openxmlformats.org/drawingml/2006/main" xmlns:r="http://schemas.openxmlformats.org/officeDocument/2006/relationships" xmlns:p="http://schemas.openxmlformats.org/presentationml/2006/main">
  <p:cSld name="Slide 133&amp;si=133">
    <p:spTree>
      <p:nvGrpSpPr>
        <p:cNvPr id="1" name=""/>
        <p:cNvGrpSpPr/>
        <p:nvPr/>
      </p:nvGrpSpPr>
      <p:grpSpPr>
        <a:xfrm>
          <a:off x="0" y="0"/>
          <a:ext cx="0" cy="0"/>
          <a:chOff x="0" y="0"/>
          <a:chExt cx="0" cy="0"/>
        </a:xfrm>
      </p:grpSpPr>
      <p:graphicFrame>
        <p:nvGraphicFramePr>
          <p:cNvPr id="134" name="P_5_BD#cc2284dde?colgroup=4,25&amp;vcp=1&amp;pid=39cbfdf4d&amp;color=0,0,0&amp;vtp=1&amp;vaab=1&amp;bt=1&amp;bbb=1&amp;hb=1"/>
          <p:cNvGraphicFramePr>
            <a:graphicFrameLocks noGrp="1"/>
          </p:cNvGraphicFramePr>
          <p:nvPr>
            <p:extLst>
              <p:ext uri="{D42A27DB-BD31-4B8C-83A1-F6EECF244321}">
                <p14:modId xmlns:p14="http://schemas.microsoft.com/office/powerpoint/2010/main" val="3794829243"/>
              </p:ext>
            </p:extLst>
          </p:nvPr>
        </p:nvGraphicFramePr>
        <p:xfrm>
          <a:off x="444246" y="2394331"/>
          <a:ext cx="11448000" cy="2770252"/>
        </p:xfrm>
        <a:graphic>
          <a:graphicData uri="http://schemas.openxmlformats.org/drawingml/2006/table">
            <a:tbl>
              <a:tblPr/>
              <a:tblGrid>
                <a:gridCol w="1944000">
                  <a:extLst>
                    <a:ext uri="{9D8B030D-6E8A-4147-A177-3AD203B41FA5}">
                      <a16:colId xmlns:a16="http://schemas.microsoft.com/office/drawing/2014/main" val="20000"/>
                    </a:ext>
                  </a:extLst>
                </a:gridCol>
                <a:gridCol w="9504000">
                  <a:extLst>
                    <a:ext uri="{9D8B030D-6E8A-4147-A177-3AD203B41FA5}">
                      <a16:colId xmlns:a16="http://schemas.microsoft.com/office/drawing/2014/main" val="20001"/>
                    </a:ext>
                  </a:extLst>
                </a:gridCol>
              </a:tblGrid>
              <a:tr h="539560">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性格特征</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相关情节</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2230692">
                <a:tc>
                  <a:txBody>
                    <a:bodyPr/>
                    <a:lstStyle/>
                    <a:p>
                      <a:pPr marL="0" indent="0" algn="l" latinLnBrk="1" hangingPunct="0">
                        <a:lnSpc>
                          <a:spcPts val="4400"/>
                        </a:lnSpc>
                      </a:pPr>
                      <a:r>
                        <a:rPr lang="en-US" altLang="zh-CN" sz="2800" b="0" i="0" dirty="0" err="1">
                          <a:solidFill>
                            <a:srgbClr val="000000"/>
                          </a:solidFill>
                          <a:latin typeface="Times New Roman" pitchFamily="34" charset="0"/>
                          <a:ea typeface="楷体" pitchFamily="34" charset="-122"/>
                          <a:cs typeface="Times New Roman" pitchFamily="34" charset="-120"/>
                        </a:rPr>
                        <a:t>刚烈倔强</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敢于斗争</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勇于反抗</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楷体" pitchFamily="34" charset="-122"/>
                          <a:cs typeface="Times New Roman" pitchFamily="34" charset="-120"/>
                        </a:rPr>
                        <a:t>简</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爱看到老师用鞭子抽打好朋友海伦时</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她告诉海伦</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无缘无故遭到鞭打时</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要夺过鞭子</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把它折断</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狠狠地回击他们</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简</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爱憎恶老师羞辱海伦</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把贴在海伦额头的纸条扯下来</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扔到火里</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
        <p:nvSpPr>
          <p:cNvPr id="2" name="P_5_BD#cc2284dde?colgroup=4,25&amp;vcp=1&amp;pid=39cbfdf4d&amp;color=0,0,0&amp;vtp=1&amp;vaab=1&amp;bt=1&amp;bbb=1">
            <a:extLst>
              <a:ext uri="{FF2B5EF4-FFF2-40B4-BE49-F238E27FC236}">
                <a16:creationId xmlns:a16="http://schemas.microsoft.com/office/drawing/2014/main" id="{F8B7FC6B-3847-7E1F-8751-F23C3A6BDE9E}"/>
              </a:ext>
            </a:extLst>
          </p:cNvPr>
          <p:cNvSpPr txBox="1"/>
          <p:nvPr/>
        </p:nvSpPr>
        <p:spPr>
          <a:xfrm>
            <a:off x="10913023" y="1687766"/>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18" charset="0"/>
              </a:rPr>
              <a:t>续表</a:t>
            </a:r>
          </a:p>
        </p:txBody>
      </p:sp>
    </p:spTree>
  </p:cSld>
  <p:clrMapOvr>
    <a:masterClrMapping/>
  </p:clrMapOvr>
  <p:transition>
    <p:split dir="in"/>
  </p:transition>
</p:sld>
</file>

<file path=ppt/slides/slide138.xml><?xml version="1.0" encoding="utf-8"?>
<p:sld xmlns:a="http://schemas.openxmlformats.org/drawingml/2006/main" xmlns:r="http://schemas.openxmlformats.org/officeDocument/2006/relationships" xmlns:p="http://schemas.openxmlformats.org/presentationml/2006/main">
  <p:cSld name="Slide 134&amp;si=134">
    <p:spTree>
      <p:nvGrpSpPr>
        <p:cNvPr id="1" name=""/>
        <p:cNvGrpSpPr/>
        <p:nvPr/>
      </p:nvGrpSpPr>
      <p:grpSpPr>
        <a:xfrm>
          <a:off x="0" y="0"/>
          <a:ext cx="0" cy="0"/>
          <a:chOff x="0" y="0"/>
          <a:chExt cx="0" cy="0"/>
        </a:xfrm>
      </p:grpSpPr>
      <p:graphicFrame>
        <p:nvGraphicFramePr>
          <p:cNvPr id="135" name="P_5_BD#cc2284dde?colgroup=4,25&amp;vcp=1&amp;pid=39cbfdf4d&amp;color=0,0,0&amp;mp=1&amp;vtp=1&amp;vaab=1&amp;bt=1&amp;bbb=1&amp;hb=1"/>
          <p:cNvGraphicFramePr>
            <a:graphicFrameLocks noGrp="1"/>
          </p:cNvGraphicFramePr>
          <p:nvPr>
            <p:extLst>
              <p:ext uri="{D42A27DB-BD31-4B8C-83A1-F6EECF244321}">
                <p14:modId xmlns:p14="http://schemas.microsoft.com/office/powerpoint/2010/main" val="3272176801"/>
              </p:ext>
            </p:extLst>
          </p:nvPr>
        </p:nvGraphicFramePr>
        <p:xfrm>
          <a:off x="539496" y="1829688"/>
          <a:ext cx="11268000" cy="3903220"/>
        </p:xfrm>
        <a:graphic>
          <a:graphicData uri="http://schemas.openxmlformats.org/drawingml/2006/table">
            <a:tbl>
              <a:tblPr/>
              <a:tblGrid>
                <a:gridCol w="2268000">
                  <a:extLst>
                    <a:ext uri="{9D8B030D-6E8A-4147-A177-3AD203B41FA5}">
                      <a16:colId xmlns:a16="http://schemas.microsoft.com/office/drawing/2014/main" val="20000"/>
                    </a:ext>
                  </a:extLst>
                </a:gridCol>
                <a:gridCol w="9000000">
                  <a:extLst>
                    <a:ext uri="{9D8B030D-6E8A-4147-A177-3AD203B41FA5}">
                      <a16:colId xmlns:a16="http://schemas.microsoft.com/office/drawing/2014/main" val="20001"/>
                    </a:ext>
                  </a:extLst>
                </a:gridCol>
              </a:tblGrid>
              <a:tr h="539560">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性格特征</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相关情节</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1121220">
                <a:tc rowSpan="3">
                  <a:txBody>
                    <a:bodyPr/>
                    <a:lstStyle/>
                    <a:p>
                      <a:pPr marL="0" indent="0" algn="l" latinLnBrk="1" hangingPunct="0">
                        <a:lnSpc>
                          <a:spcPts val="4400"/>
                        </a:lnSpc>
                      </a:pPr>
                      <a:r>
                        <a:rPr lang="en-US" altLang="zh-CN" sz="2800" b="0" i="0" dirty="0" err="1">
                          <a:solidFill>
                            <a:srgbClr val="000000"/>
                          </a:solidFill>
                          <a:latin typeface="Times New Roman" pitchFamily="34" charset="0"/>
                          <a:ea typeface="楷体" pitchFamily="34" charset="-122"/>
                          <a:cs typeface="Times New Roman" pitchFamily="34" charset="-120"/>
                        </a:rPr>
                        <a:t>自尊自立</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追求精神上的自由和平等</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楷体" pitchFamily="34" charset="-122"/>
                          <a:cs typeface="Times New Roman" pitchFamily="34" charset="-120"/>
                        </a:rPr>
                        <a:t>厌倦洛伍德寄宿学校毫无生气的生活</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主动去追求自由的新生活</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新职业</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1121220">
                <a:tc vMerge="1">
                  <a:txBody>
                    <a:bodyPr/>
                    <a:lstStyle/>
                    <a:p>
                      <a:endParaRPr lang="zh-CN"/>
                    </a:p>
                  </a:txBody>
                  <a:tcPr/>
                </a:tc>
                <a:tc>
                  <a:txBody>
                    <a:bodyPr/>
                    <a:lstStyle/>
                    <a:p>
                      <a:pPr marL="0" indent="0" algn="l" latinLnBrk="1" hangingPunct="0">
                        <a:lnSpc>
                          <a:spcPts val="44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楷体" pitchFamily="34" charset="-122"/>
                          <a:cs typeface="Times New Roman" pitchFamily="34" charset="-120"/>
                        </a:rPr>
                        <a:t>坚决不放弃家庭教师的工作</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通过劳动养活自己</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不依附于任何人</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1121220">
                <a:tc vMerge="1">
                  <a:txBody>
                    <a:bodyPr/>
                    <a:lstStyle/>
                    <a:p>
                      <a:endParaRPr lang="zh-CN"/>
                    </a:p>
                  </a:txBody>
                  <a:tcPr/>
                </a:tc>
                <a:tc>
                  <a:txBody>
                    <a:bodyPr/>
                    <a:lstStyle/>
                    <a:p>
                      <a:pPr marL="0" indent="0" algn="l" latinLnBrk="1" hangingPunct="0">
                        <a:lnSpc>
                          <a:spcPts val="44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楷体" pitchFamily="34" charset="-122"/>
                          <a:cs typeface="Times New Roman" pitchFamily="34" charset="-120"/>
                        </a:rPr>
                        <a:t>在桑菲尔德庄园</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面对一群趾高气扬的阔小姐和阔太太时不卑不亢</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维护自己的尊严</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sp>
        <p:nvSpPr>
          <p:cNvPr id="2" name="P_5_BD#cc2284dde?colgroup=4,25&amp;vcp=1&amp;pid=39cbfdf4d&amp;color=0,0,0&amp;mp=1&amp;vtp=1&amp;vaab=1&amp;bt=1&amp;bbb=1">
            <a:extLst>
              <a:ext uri="{FF2B5EF4-FFF2-40B4-BE49-F238E27FC236}">
                <a16:creationId xmlns:a16="http://schemas.microsoft.com/office/drawing/2014/main" id="{D3D9CC7A-AF1D-17EE-103F-610A3782D093}"/>
              </a:ext>
            </a:extLst>
          </p:cNvPr>
          <p:cNvSpPr txBox="1"/>
          <p:nvPr/>
        </p:nvSpPr>
        <p:spPr>
          <a:xfrm>
            <a:off x="10913023" y="1121282"/>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18" charset="0"/>
              </a:rPr>
              <a:t>续表</a:t>
            </a:r>
          </a:p>
        </p:txBody>
      </p:sp>
    </p:spTree>
  </p:cSld>
  <p:clrMapOvr>
    <a:masterClrMapping/>
  </p:clrMapOvr>
  <p:transition>
    <p:split dir="in"/>
  </p:transition>
</p:sld>
</file>

<file path=ppt/slides/slide139.xml><?xml version="1.0" encoding="utf-8"?>
<p:sld xmlns:a="http://schemas.openxmlformats.org/drawingml/2006/main" xmlns:r="http://schemas.openxmlformats.org/officeDocument/2006/relationships" xmlns:p="http://schemas.openxmlformats.org/presentationml/2006/main">
  <p:cSld name="Slide 135&amp;si=135">
    <p:spTree>
      <p:nvGrpSpPr>
        <p:cNvPr id="1" name=""/>
        <p:cNvGrpSpPr/>
        <p:nvPr/>
      </p:nvGrpSpPr>
      <p:grpSpPr>
        <a:xfrm>
          <a:off x="0" y="0"/>
          <a:ext cx="0" cy="0"/>
          <a:chOff x="0" y="0"/>
          <a:chExt cx="0" cy="0"/>
        </a:xfrm>
      </p:grpSpPr>
      <p:graphicFrame>
        <p:nvGraphicFramePr>
          <p:cNvPr id="136" name="P_5_BD#cc2284dde?colgroup=4,25&amp;vcp=1&amp;pid=39cbfdf4d&amp;color=0,0,0&amp;vtp=1&amp;vaab=1&amp;bt=1&amp;bbb=1&amp;hb=1"/>
          <p:cNvGraphicFramePr>
            <a:graphicFrameLocks noGrp="1"/>
          </p:cNvGraphicFramePr>
          <p:nvPr>
            <p:extLst>
              <p:ext uri="{D42A27DB-BD31-4B8C-83A1-F6EECF244321}">
                <p14:modId xmlns:p14="http://schemas.microsoft.com/office/powerpoint/2010/main" val="783442763"/>
              </p:ext>
            </p:extLst>
          </p:nvPr>
        </p:nvGraphicFramePr>
        <p:xfrm>
          <a:off x="390000" y="1832799"/>
          <a:ext cx="11412000" cy="3891472"/>
        </p:xfrm>
        <a:graphic>
          <a:graphicData uri="http://schemas.openxmlformats.org/drawingml/2006/table">
            <a:tbl>
              <a:tblPr/>
              <a:tblGrid>
                <a:gridCol w="2268000">
                  <a:extLst>
                    <a:ext uri="{9D8B030D-6E8A-4147-A177-3AD203B41FA5}">
                      <a16:colId xmlns:a16="http://schemas.microsoft.com/office/drawing/2014/main" val="20000"/>
                    </a:ext>
                  </a:extLst>
                </a:gridCol>
                <a:gridCol w="9144000">
                  <a:extLst>
                    <a:ext uri="{9D8B030D-6E8A-4147-A177-3AD203B41FA5}">
                      <a16:colId xmlns:a16="http://schemas.microsoft.com/office/drawing/2014/main" val="20001"/>
                    </a:ext>
                  </a:extLst>
                </a:gridCol>
              </a:tblGrid>
              <a:tr h="539560">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性格特征</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相关情节</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1675956">
                <a:tc rowSpan="2">
                  <a:txBody>
                    <a:bodyPr/>
                    <a:lstStyle/>
                    <a:p>
                      <a:pPr marL="0" indent="0" algn="l" latinLnBrk="1" hangingPunct="0">
                        <a:lnSpc>
                          <a:spcPts val="4400"/>
                        </a:lnSpc>
                      </a:pPr>
                      <a:r>
                        <a:rPr lang="en-US" altLang="zh-CN" sz="2800" b="0" i="0" dirty="0" err="1">
                          <a:solidFill>
                            <a:srgbClr val="000000"/>
                          </a:solidFill>
                          <a:latin typeface="Times New Roman" pitchFamily="34" charset="0"/>
                          <a:ea typeface="楷体" pitchFamily="34" charset="-122"/>
                          <a:cs typeface="Times New Roman" pitchFamily="34" charset="-120"/>
                        </a:rPr>
                        <a:t>自尊自立</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追求精神上的自由和平等</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楷体" pitchFamily="34" charset="-122"/>
                          <a:cs typeface="Times New Roman" pitchFamily="34" charset="-120"/>
                        </a:rPr>
                        <a:t>简</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爱发现自己爱上了庄园主人罗切斯特</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她坚信每个</a:t>
                      </a:r>
                      <a:endParaRPr lang="en-US" altLang="zh-CN" sz="2800" b="0" i="0" dirty="0">
                        <a:solidFill>
                          <a:srgbClr val="000000"/>
                        </a:solidFill>
                        <a:latin typeface="Times New Roman" pitchFamily="34" charset="0"/>
                        <a:ea typeface="楷体" pitchFamily="34" charset="-122"/>
                        <a:cs typeface="Times New Roman" pitchFamily="34" charset="-120"/>
                      </a:endParaRPr>
                    </a:p>
                    <a:p>
                      <a:pPr marL="0" indent="0" algn="l" latinLnBrk="1" hangingPunct="0">
                        <a:lnSpc>
                          <a:spcPts val="4400"/>
                        </a:lnSpc>
                      </a:pPr>
                      <a:r>
                        <a:rPr lang="en-US" altLang="zh-CN" sz="2800" b="0" i="0" dirty="0" err="1">
                          <a:solidFill>
                            <a:srgbClr val="000000"/>
                          </a:solidFill>
                          <a:latin typeface="Times New Roman" pitchFamily="34" charset="0"/>
                          <a:ea typeface="楷体" pitchFamily="34" charset="-122"/>
                          <a:cs typeface="Times New Roman" pitchFamily="34" charset="-120"/>
                        </a:rPr>
                        <a:t>人在精神和人格上都是平等的</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因此不惧地位</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身份和财</a:t>
                      </a:r>
                      <a:endParaRPr lang="en-US" altLang="zh-CN" sz="2800" b="0" i="0" dirty="0">
                        <a:solidFill>
                          <a:srgbClr val="000000"/>
                        </a:solidFill>
                        <a:latin typeface="Times New Roman" pitchFamily="34" charset="0"/>
                        <a:ea typeface="楷体" pitchFamily="34" charset="-122"/>
                        <a:cs typeface="Times New Roman" pitchFamily="34" charset="-120"/>
                      </a:endParaRPr>
                    </a:p>
                    <a:p>
                      <a:pPr marL="0" lvl="0" indent="0" algn="l" latinLnBrk="1" hangingPunct="0">
                        <a:lnSpc>
                          <a:spcPts val="4200"/>
                        </a:lnSpc>
                      </a:pPr>
                      <a:r>
                        <a:rPr lang="en-US" altLang="zh-CN" sz="2800" b="0" i="0" dirty="0" err="1">
                          <a:solidFill>
                            <a:srgbClr val="000000"/>
                          </a:solidFill>
                          <a:latin typeface="Times New Roman" pitchFamily="34" charset="0"/>
                          <a:ea typeface="楷体" pitchFamily="34" charset="-122"/>
                          <a:cs typeface="Times New Roman" pitchFamily="34" charset="-120"/>
                        </a:rPr>
                        <a:t>富上的巨大差别</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大胆向罗切斯特表白自己的感情</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1675956">
                <a:tc vMerge="1">
                  <a:txBody>
                    <a:bodyPr/>
                    <a:lstStyle/>
                    <a:p>
                      <a:endParaRPr lang="zh-CN"/>
                    </a:p>
                  </a:txBody>
                  <a:tcPr/>
                </a:tc>
                <a:tc>
                  <a:txBody>
                    <a:bodyPr/>
                    <a:lstStyle/>
                    <a:p>
                      <a:pPr marL="0" indent="0" algn="l" latinLnBrk="1" hangingPunct="0">
                        <a:lnSpc>
                          <a:spcPts val="44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楷体" pitchFamily="34" charset="-122"/>
                          <a:cs typeface="Times New Roman" pitchFamily="34" charset="-120"/>
                        </a:rPr>
                        <a:t>简</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爱离开桑菲尔德庄园以后</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窘迫之中遇到圣约翰的</a:t>
                      </a:r>
                      <a:endParaRPr lang="en-US" altLang="zh-CN" sz="2800" b="0" i="0" dirty="0">
                        <a:solidFill>
                          <a:srgbClr val="000000"/>
                        </a:solidFill>
                        <a:latin typeface="Times New Roman" pitchFamily="34" charset="0"/>
                        <a:ea typeface="楷体" pitchFamily="34" charset="-122"/>
                        <a:cs typeface="Times New Roman" pitchFamily="34" charset="-120"/>
                      </a:endParaRPr>
                    </a:p>
                    <a:p>
                      <a:pPr marL="0" indent="0" algn="l" latinLnBrk="1" hangingPunct="0">
                        <a:lnSpc>
                          <a:spcPts val="4400"/>
                        </a:lnSpc>
                      </a:pPr>
                      <a:r>
                        <a:rPr lang="en-US" altLang="zh-CN" sz="2800" b="0" i="0" dirty="0" err="1">
                          <a:solidFill>
                            <a:srgbClr val="000000"/>
                          </a:solidFill>
                          <a:latin typeface="Times New Roman" pitchFamily="34" charset="0"/>
                          <a:ea typeface="楷体" pitchFamily="34" charset="-122"/>
                          <a:cs typeface="Times New Roman" pitchFamily="34" charset="-120"/>
                        </a:rPr>
                        <a:t>管家汉娜</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对汉娜的不公提出批评</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汉娜认为简</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爱</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地地</a:t>
                      </a:r>
                      <a:endParaRPr lang="en-US" altLang="zh-CN" sz="2800" b="0" i="0" dirty="0">
                        <a:solidFill>
                          <a:srgbClr val="000000"/>
                        </a:solidFill>
                        <a:latin typeface="Times New Roman" pitchFamily="34" charset="0"/>
                        <a:ea typeface="楷体" pitchFamily="34" charset="-122"/>
                        <a:cs typeface="Times New Roman" pitchFamily="34" charset="-120"/>
                      </a:endParaRPr>
                    </a:p>
                    <a:p>
                      <a:pPr marL="0" lvl="0" indent="0" algn="l" latinLnBrk="1" hangingPunct="0">
                        <a:lnSpc>
                          <a:spcPts val="4200"/>
                        </a:lnSpc>
                      </a:pPr>
                      <a:r>
                        <a:rPr lang="en-US" altLang="zh-CN" sz="2800" b="0" i="0" dirty="0" err="1">
                          <a:solidFill>
                            <a:srgbClr val="000000"/>
                          </a:solidFill>
                          <a:latin typeface="Times New Roman" pitchFamily="34" charset="0"/>
                          <a:ea typeface="楷体" pitchFamily="34" charset="-122"/>
                          <a:cs typeface="Times New Roman" pitchFamily="34" charset="-120"/>
                        </a:rPr>
                        <a:t>道道是个体面的小人儿</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
        <p:nvSpPr>
          <p:cNvPr id="2" name="P_5_BD#cc2284dde?colgroup=4,25&amp;vcp=1&amp;pid=39cbfdf4d&amp;color=0,0,0&amp;vtp=1&amp;vaab=1&amp;bt=1&amp;bbb=1">
            <a:extLst>
              <a:ext uri="{FF2B5EF4-FFF2-40B4-BE49-F238E27FC236}">
                <a16:creationId xmlns:a16="http://schemas.microsoft.com/office/drawing/2014/main" id="{4312FA70-42C6-800D-B2A6-DE9A707D580C}"/>
              </a:ext>
            </a:extLst>
          </p:cNvPr>
          <p:cNvSpPr txBox="1"/>
          <p:nvPr/>
        </p:nvSpPr>
        <p:spPr>
          <a:xfrm>
            <a:off x="10913023" y="1127156"/>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18" charset="0"/>
              </a:rPr>
              <a:t>续表</a:t>
            </a:r>
          </a:p>
        </p:txBody>
      </p:sp>
    </p:spTree>
  </p:cSld>
  <p:clrMapOvr>
    <a:masterClrMapping/>
  </p:clrMapOvr>
  <p:transition>
    <p:split dir="in"/>
  </p:transition>
</p:sld>
</file>

<file path=ppt/slides/slide14.xml><?xml version="1.0" encoding="utf-8"?>
<p:sld xmlns:a="http://schemas.openxmlformats.org/drawingml/2006/main" xmlns:r="http://schemas.openxmlformats.org/officeDocument/2006/relationships" xmlns:p="http://schemas.openxmlformats.org/presentationml/2006/main">
  <p:cSld name="Slide 16&amp;si=16">
    <p:spTree>
      <p:nvGrpSpPr>
        <p:cNvPr id="1" name=""/>
        <p:cNvGrpSpPr/>
        <p:nvPr/>
      </p:nvGrpSpPr>
      <p:grpSpPr>
        <a:xfrm>
          <a:off x="0" y="0"/>
          <a:ext cx="0" cy="0"/>
          <a:chOff x="0" y="0"/>
          <a:chExt cx="0" cy="0"/>
        </a:xfrm>
      </p:grpSpPr>
      <p:graphicFrame>
        <p:nvGraphicFramePr>
          <p:cNvPr id="17" name="P_5_BD#440ee065a?colgroup=5,8,6,9&amp;vcp=1&amp;pid=254665248&amp;color=0,0,0&amp;vtp=1&amp;vaab=1&amp;bt=1&amp;bbb=1&amp;hb=1"/>
          <p:cNvGraphicFramePr>
            <a:graphicFrameLocks noGrp="1"/>
          </p:cNvGraphicFramePr>
          <p:nvPr>
            <p:extLst>
              <p:ext uri="{D42A27DB-BD31-4B8C-83A1-F6EECF244321}">
                <p14:modId xmlns:p14="http://schemas.microsoft.com/office/powerpoint/2010/main" val="42254803"/>
              </p:ext>
            </p:extLst>
          </p:nvPr>
        </p:nvGraphicFramePr>
        <p:xfrm>
          <a:off x="539496" y="1841436"/>
          <a:ext cx="11064240" cy="3879724"/>
        </p:xfrm>
        <a:graphic>
          <a:graphicData uri="http://schemas.openxmlformats.org/drawingml/2006/table">
            <a:tbl>
              <a:tblPr/>
              <a:tblGrid>
                <a:gridCol w="2020824">
                  <a:extLst>
                    <a:ext uri="{9D8B030D-6E8A-4147-A177-3AD203B41FA5}">
                      <a16:colId xmlns:a16="http://schemas.microsoft.com/office/drawing/2014/main" val="20000"/>
                    </a:ext>
                  </a:extLst>
                </a:gridCol>
                <a:gridCol w="3273552">
                  <a:extLst>
                    <a:ext uri="{9D8B030D-6E8A-4147-A177-3AD203B41FA5}">
                      <a16:colId xmlns:a16="http://schemas.microsoft.com/office/drawing/2014/main" val="20001"/>
                    </a:ext>
                  </a:extLst>
                </a:gridCol>
                <a:gridCol w="2340864">
                  <a:extLst>
                    <a:ext uri="{9D8B030D-6E8A-4147-A177-3AD203B41FA5}">
                      <a16:colId xmlns:a16="http://schemas.microsoft.com/office/drawing/2014/main" val="20002"/>
                    </a:ext>
                  </a:extLst>
                </a:gridCol>
                <a:gridCol w="3429000">
                  <a:extLst>
                    <a:ext uri="{9D8B030D-6E8A-4147-A177-3AD203B41FA5}">
                      <a16:colId xmlns:a16="http://schemas.microsoft.com/office/drawing/2014/main" val="20003"/>
                    </a:ext>
                  </a:extLst>
                </a:gridCol>
              </a:tblGrid>
              <a:tr h="539560">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篇</a:t>
                      </a:r>
                      <a:r>
                        <a:rPr lang="en-US" altLang="zh-CN" sz="2800" b="1" i="0">
                          <a:solidFill>
                            <a:srgbClr val="000000"/>
                          </a:solidFill>
                          <a:latin typeface="SimSun" pitchFamily="34" charset="0"/>
                          <a:ea typeface="SimSun" pitchFamily="34" charset="-122"/>
                          <a:cs typeface="SimSun" pitchFamily="34" charset="-120"/>
                        </a:rPr>
                        <a:t> </a:t>
                      </a:r>
                      <a:r>
                        <a:rPr lang="en-US" altLang="zh-CN" sz="2800" b="1" i="0">
                          <a:solidFill>
                            <a:srgbClr val="000000"/>
                          </a:solidFill>
                          <a:latin typeface="Times New Roman" pitchFamily="34" charset="0"/>
                          <a:ea typeface="SimSun" pitchFamily="34" charset="-122"/>
                          <a:cs typeface="Times New Roman" pitchFamily="34" charset="-120"/>
                        </a:rPr>
                        <a:t>目</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主要内容</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人物形象</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中心思想</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3340164">
                <a:tc>
                  <a:txBody>
                    <a:bodyPr/>
                    <a:lstStyle/>
                    <a:p>
                      <a:pPr algn="l"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琐记</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楷体" pitchFamily="34" charset="-122"/>
                          <a:cs typeface="Times New Roman" pitchFamily="34" charset="-120"/>
                        </a:rPr>
                        <a:t>介绍了作者冲</a:t>
                      </a:r>
                    </a:p>
                    <a:p>
                      <a:pPr marL="0" indent="0" algn="l" latinLnBrk="1" hangingPunct="0">
                        <a:lnSpc>
                          <a:spcPts val="4400"/>
                        </a:lnSpc>
                      </a:pPr>
                      <a:r>
                        <a:rPr lang="en-US" altLang="zh-CN" sz="2800" b="0" i="0">
                          <a:solidFill>
                            <a:srgbClr val="000000"/>
                          </a:solidFill>
                          <a:latin typeface="Times New Roman" pitchFamily="34" charset="0"/>
                          <a:ea typeface="楷体" pitchFamily="34" charset="-122"/>
                          <a:cs typeface="Times New Roman" pitchFamily="34" charset="-120"/>
                        </a:rPr>
                        <a:t>破封建束缚</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为追</a:t>
                      </a:r>
                    </a:p>
                    <a:p>
                      <a:pPr marL="0" indent="0" algn="l" latinLnBrk="1" hangingPunct="0">
                        <a:lnSpc>
                          <a:spcPts val="4400"/>
                        </a:lnSpc>
                      </a:pPr>
                      <a:r>
                        <a:rPr lang="en-US" altLang="zh-CN" sz="2800" b="0" i="0">
                          <a:solidFill>
                            <a:srgbClr val="000000"/>
                          </a:solidFill>
                          <a:latin typeface="Times New Roman" pitchFamily="34" charset="0"/>
                          <a:ea typeface="楷体" pitchFamily="34" charset="-122"/>
                          <a:cs typeface="Times New Roman" pitchFamily="34" charset="-120"/>
                        </a:rPr>
                        <a:t>求新知识</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离家求</a:t>
                      </a:r>
                    </a:p>
                    <a:p>
                      <a:pPr marL="0" indent="0" algn="l" latinLnBrk="1" hangingPunct="0">
                        <a:lnSpc>
                          <a:spcPts val="4400"/>
                        </a:lnSpc>
                      </a:pPr>
                      <a:r>
                        <a:rPr lang="en-US" altLang="zh-CN" sz="2800" b="0" i="0">
                          <a:solidFill>
                            <a:srgbClr val="000000"/>
                          </a:solidFill>
                          <a:latin typeface="Times New Roman" pitchFamily="34" charset="0"/>
                          <a:ea typeface="楷体" pitchFamily="34" charset="-122"/>
                          <a:cs typeface="Times New Roman" pitchFamily="34" charset="-120"/>
                        </a:rPr>
                        <a:t>学至出国留学的一</a:t>
                      </a:r>
                    </a:p>
                    <a:p>
                      <a:pPr marL="0" lvl="0" indent="0" algn="l" latinLnBrk="1" hangingPunct="0">
                        <a:lnSpc>
                          <a:spcPts val="4200"/>
                        </a:lnSpc>
                      </a:pPr>
                      <a:r>
                        <a:rPr lang="en-US" altLang="zh-CN" sz="2800" b="0" i="0">
                          <a:solidFill>
                            <a:srgbClr val="000000"/>
                          </a:solidFill>
                          <a:latin typeface="Times New Roman" pitchFamily="34" charset="0"/>
                          <a:ea typeface="楷体" pitchFamily="34" charset="-122"/>
                          <a:cs typeface="Times New Roman" pitchFamily="34" charset="-120"/>
                        </a:rPr>
                        <a:t>段生活经历</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楷体" pitchFamily="34" charset="-122"/>
                          <a:cs typeface="Times New Roman" pitchFamily="34" charset="-120"/>
                        </a:rPr>
                        <a:t>衍太太</a:t>
                      </a:r>
                      <a:r>
                        <a:rPr lang="en-US" altLang="zh-CN" sz="2800" b="0" i="0">
                          <a:solidFill>
                            <a:srgbClr val="000000"/>
                          </a:solidFill>
                          <a:latin typeface="Times New Roman" pitchFamily="34" charset="0"/>
                          <a:ea typeface="SimSun" pitchFamily="34" charset="-122"/>
                          <a:cs typeface="Times New Roman" pitchFamily="34" charset="-120"/>
                        </a:rPr>
                        <a:t>：</a:t>
                      </a:r>
                    </a:p>
                    <a:p>
                      <a:pPr marL="0" indent="0" algn="l" latinLnBrk="1" hangingPunct="0">
                        <a:lnSpc>
                          <a:spcPts val="4400"/>
                        </a:lnSpc>
                      </a:pPr>
                      <a:r>
                        <a:rPr lang="en-US" altLang="zh-CN" sz="2800" b="0" i="0">
                          <a:solidFill>
                            <a:srgbClr val="000000"/>
                          </a:solidFill>
                          <a:latin typeface="Times New Roman" pitchFamily="34" charset="0"/>
                          <a:ea typeface="楷体" pitchFamily="34" charset="-122"/>
                          <a:cs typeface="Times New Roman" pitchFamily="34" charset="-120"/>
                        </a:rPr>
                        <a:t>心术不正</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令</a:t>
                      </a:r>
                    </a:p>
                    <a:p>
                      <a:pPr marL="0" indent="0" algn="l" latinLnBrk="1" hangingPunct="0">
                        <a:lnSpc>
                          <a:spcPts val="4400"/>
                        </a:lnSpc>
                      </a:pPr>
                      <a:r>
                        <a:rPr lang="en-US" altLang="zh-CN" sz="2800" b="0" i="0">
                          <a:solidFill>
                            <a:srgbClr val="000000"/>
                          </a:solidFill>
                          <a:latin typeface="Times New Roman" pitchFamily="34" charset="0"/>
                          <a:ea typeface="楷体" pitchFamily="34" charset="-122"/>
                          <a:cs typeface="Times New Roman" pitchFamily="34" charset="-120"/>
                        </a:rPr>
                        <a:t>人憎恶</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自私</a:t>
                      </a:r>
                    </a:p>
                    <a:p>
                      <a:pPr marL="0" indent="0" algn="l" latinLnBrk="1" hangingPunct="0">
                        <a:lnSpc>
                          <a:spcPts val="4400"/>
                        </a:lnSpc>
                      </a:pPr>
                      <a:r>
                        <a:rPr lang="en-US" altLang="zh-CN" sz="2800" b="0" i="0">
                          <a:solidFill>
                            <a:srgbClr val="000000"/>
                          </a:solidFill>
                          <a:latin typeface="Times New Roman" pitchFamily="34" charset="0"/>
                          <a:ea typeface="楷体" pitchFamily="34" charset="-122"/>
                          <a:cs typeface="Times New Roman" pitchFamily="34" charset="-120"/>
                        </a:rPr>
                        <a:t>自利</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爱推卸</a:t>
                      </a:r>
                    </a:p>
                    <a:p>
                      <a:pPr marL="0" indent="0" algn="l" latinLnBrk="1" hangingPunct="0">
                        <a:lnSpc>
                          <a:spcPts val="4400"/>
                        </a:lnSpc>
                      </a:pPr>
                      <a:r>
                        <a:rPr lang="en-US" altLang="zh-CN" sz="2800" b="0" i="0">
                          <a:solidFill>
                            <a:srgbClr val="000000"/>
                          </a:solidFill>
                          <a:latin typeface="Times New Roman" pitchFamily="34" charset="0"/>
                          <a:ea typeface="楷体" pitchFamily="34" charset="-122"/>
                          <a:cs typeface="Times New Roman" pitchFamily="34" charset="-120"/>
                        </a:rPr>
                        <a:t>责任的典型的</a:t>
                      </a:r>
                    </a:p>
                    <a:p>
                      <a:pPr marL="0" lvl="0" indent="0" algn="l" latinLnBrk="1" hangingPunct="0">
                        <a:lnSpc>
                          <a:spcPts val="4200"/>
                        </a:lnSpc>
                      </a:pPr>
                      <a:r>
                        <a:rPr lang="en-US" altLang="zh-CN" sz="2800" b="0" i="0">
                          <a:solidFill>
                            <a:srgbClr val="000000"/>
                          </a:solidFill>
                          <a:latin typeface="Times New Roman" pitchFamily="34" charset="0"/>
                          <a:ea typeface="楷体" pitchFamily="34" charset="-122"/>
                          <a:cs typeface="Times New Roman" pitchFamily="34" charset="-120"/>
                        </a:rPr>
                        <a:t>市侩形象</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楷体" pitchFamily="34" charset="-122"/>
                          <a:cs typeface="Times New Roman" pitchFamily="34" charset="-120"/>
                        </a:rPr>
                        <a:t>文章从作者的切</a:t>
                      </a:r>
                    </a:p>
                    <a:p>
                      <a:pPr marL="0" indent="0" algn="l" latinLnBrk="1" hangingPunct="0">
                        <a:lnSpc>
                          <a:spcPts val="4400"/>
                        </a:lnSpc>
                      </a:pPr>
                      <a:r>
                        <a:rPr lang="en-US" altLang="zh-CN" sz="2800" b="0" i="0">
                          <a:solidFill>
                            <a:srgbClr val="000000"/>
                          </a:solidFill>
                          <a:latin typeface="Times New Roman" pitchFamily="34" charset="0"/>
                          <a:ea typeface="楷体" pitchFamily="34" charset="-122"/>
                          <a:cs typeface="Times New Roman" pitchFamily="34" charset="-120"/>
                        </a:rPr>
                        <a:t>身感受出发</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写出了</a:t>
                      </a:r>
                    </a:p>
                    <a:p>
                      <a:pPr marL="0" indent="0" algn="l" latinLnBrk="1" hangingPunct="0">
                        <a:lnSpc>
                          <a:spcPts val="4400"/>
                        </a:lnSpc>
                      </a:pPr>
                      <a:r>
                        <a:rPr lang="en-US" altLang="zh-CN" sz="2800" b="0" i="0">
                          <a:solidFill>
                            <a:srgbClr val="000000"/>
                          </a:solidFill>
                          <a:latin typeface="Times New Roman" pitchFamily="34" charset="0"/>
                          <a:ea typeface="楷体" pitchFamily="34" charset="-122"/>
                          <a:cs typeface="Times New Roman" pitchFamily="34" charset="-120"/>
                        </a:rPr>
                        <a:t>进化论及资产阶级民</a:t>
                      </a:r>
                    </a:p>
                    <a:p>
                      <a:pPr marL="0" indent="0" algn="l" latinLnBrk="1" hangingPunct="0">
                        <a:lnSpc>
                          <a:spcPts val="4400"/>
                        </a:lnSpc>
                      </a:pPr>
                      <a:r>
                        <a:rPr lang="en-US" altLang="zh-CN" sz="2800" b="0" i="0">
                          <a:solidFill>
                            <a:srgbClr val="000000"/>
                          </a:solidFill>
                          <a:latin typeface="Times New Roman" pitchFamily="34" charset="0"/>
                          <a:ea typeface="楷体" pitchFamily="34" charset="-122"/>
                          <a:cs typeface="Times New Roman" pitchFamily="34" charset="-120"/>
                        </a:rPr>
                        <a:t>主主义思想对进步青</a:t>
                      </a:r>
                    </a:p>
                    <a:p>
                      <a:pPr marL="0" lvl="0" indent="0" algn="l" latinLnBrk="1" hangingPunct="0">
                        <a:lnSpc>
                          <a:spcPts val="4200"/>
                        </a:lnSpc>
                      </a:pPr>
                      <a:r>
                        <a:rPr lang="en-US" altLang="zh-CN" sz="2800" b="0" i="0">
                          <a:solidFill>
                            <a:srgbClr val="000000"/>
                          </a:solidFill>
                          <a:latin typeface="Times New Roman" pitchFamily="34" charset="0"/>
                          <a:ea typeface="楷体" pitchFamily="34" charset="-122"/>
                          <a:cs typeface="Times New Roman" pitchFamily="34" charset="-120"/>
                        </a:rPr>
                        <a:t>年的影响</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
        <p:nvSpPr>
          <p:cNvPr id="2" name="P_5_BD#440ee065a?colgroup=5,8,6,9&amp;vcp=1&amp;pid=254665248&amp;color=0,0,0&amp;vtp=1&amp;vaab=1&amp;bt=1&amp;bbb=1">
            <a:extLst>
              <a:ext uri="{FF2B5EF4-FFF2-40B4-BE49-F238E27FC236}">
                <a16:creationId xmlns:a16="http://schemas.microsoft.com/office/drawing/2014/main" id="{E3DBEFB8-7878-442B-6BCC-3A27C5158C8E}"/>
              </a:ext>
            </a:extLst>
          </p:cNvPr>
          <p:cNvSpPr txBox="1"/>
          <p:nvPr/>
        </p:nvSpPr>
        <p:spPr>
          <a:xfrm>
            <a:off x="10885591" y="1133030"/>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18" charset="0"/>
              </a:rPr>
              <a:t>续表</a:t>
            </a:r>
          </a:p>
        </p:txBody>
      </p:sp>
    </p:spTree>
  </p:cSld>
  <p:clrMapOvr>
    <a:masterClrMapping/>
  </p:clrMapOvr>
  <p:transition>
    <p:split dir="in"/>
  </p:transition>
</p:sld>
</file>

<file path=ppt/slides/slide140.xml><?xml version="1.0" encoding="utf-8"?>
<p:sld xmlns:a="http://schemas.openxmlformats.org/drawingml/2006/main" xmlns:r="http://schemas.openxmlformats.org/officeDocument/2006/relationships" xmlns:p="http://schemas.openxmlformats.org/presentationml/2006/main">
  <p:cSld name="Slide 136&amp;si=136">
    <p:spTree>
      <p:nvGrpSpPr>
        <p:cNvPr id="1" name=""/>
        <p:cNvGrpSpPr/>
        <p:nvPr/>
      </p:nvGrpSpPr>
      <p:grpSpPr>
        <a:xfrm>
          <a:off x="0" y="0"/>
          <a:ext cx="0" cy="0"/>
          <a:chOff x="0" y="0"/>
          <a:chExt cx="0" cy="0"/>
        </a:xfrm>
      </p:grpSpPr>
      <p:graphicFrame>
        <p:nvGraphicFramePr>
          <p:cNvPr id="137" name="P_5_BD#cc2284dde?colgroup=4,25&amp;vcp=1&amp;pid=39cbfdf4d&amp;color=0,0,0&amp;mp=1&amp;vtp=1&amp;vaab=1&amp;bt=1&amp;bbb=1&amp;hb=1"/>
          <p:cNvGraphicFramePr>
            <a:graphicFrameLocks noGrp="1"/>
          </p:cNvGraphicFramePr>
          <p:nvPr>
            <p:extLst>
              <p:ext uri="{D42A27DB-BD31-4B8C-83A1-F6EECF244321}">
                <p14:modId xmlns:p14="http://schemas.microsoft.com/office/powerpoint/2010/main" val="3007507683"/>
              </p:ext>
            </p:extLst>
          </p:nvPr>
        </p:nvGraphicFramePr>
        <p:xfrm>
          <a:off x="539496" y="1829688"/>
          <a:ext cx="11124000" cy="3903220"/>
        </p:xfrm>
        <a:graphic>
          <a:graphicData uri="http://schemas.openxmlformats.org/drawingml/2006/table">
            <a:tbl>
              <a:tblPr/>
              <a:tblGrid>
                <a:gridCol w="2268000">
                  <a:extLst>
                    <a:ext uri="{9D8B030D-6E8A-4147-A177-3AD203B41FA5}">
                      <a16:colId xmlns:a16="http://schemas.microsoft.com/office/drawing/2014/main" val="20000"/>
                    </a:ext>
                  </a:extLst>
                </a:gridCol>
                <a:gridCol w="8856000">
                  <a:extLst>
                    <a:ext uri="{9D8B030D-6E8A-4147-A177-3AD203B41FA5}">
                      <a16:colId xmlns:a16="http://schemas.microsoft.com/office/drawing/2014/main" val="20001"/>
                    </a:ext>
                  </a:extLst>
                </a:gridCol>
              </a:tblGrid>
              <a:tr h="539560">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性格特征</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相关情节</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1675956">
                <a:tc rowSpan="3">
                  <a:txBody>
                    <a:bodyPr/>
                    <a:lstStyle/>
                    <a:p>
                      <a:pPr marL="0" indent="0" algn="l" latinLnBrk="1" hangingPunct="0">
                        <a:lnSpc>
                          <a:spcPts val="4400"/>
                        </a:lnSpc>
                      </a:pPr>
                      <a:r>
                        <a:rPr lang="en-US" altLang="zh-CN" sz="2800" b="0" i="0" dirty="0" err="1">
                          <a:solidFill>
                            <a:srgbClr val="000000"/>
                          </a:solidFill>
                          <a:latin typeface="Times New Roman" pitchFamily="34" charset="0"/>
                          <a:ea typeface="楷体" pitchFamily="34" charset="-122"/>
                          <a:cs typeface="Times New Roman" pitchFamily="34" charset="-120"/>
                        </a:rPr>
                        <a:t>感情炽热</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对爱情专一</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真诚</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热烈</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楷体" pitchFamily="34" charset="-122"/>
                          <a:cs typeface="Times New Roman" pitchFamily="34" charset="-120"/>
                        </a:rPr>
                        <a:t>得知罗切斯特疯了的妻子还活着时</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拒绝了罗切斯特提出的一同到巴黎生活的建议</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放弃一切</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离开了桑菲尔德庄园</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566484">
                <a:tc vMerge="1">
                  <a:txBody>
                    <a:bodyPr/>
                    <a:lstStyle/>
                    <a:p>
                      <a:endParaRPr lang="zh-CN"/>
                    </a:p>
                  </a:txBody>
                  <a:tcPr/>
                </a:tc>
                <a:tc>
                  <a:txBody>
                    <a:bodyPr/>
                    <a:lstStyle/>
                    <a:p>
                      <a:pPr algn="l" latinLnBrk="1" hangingPunct="0">
                        <a:lnSpc>
                          <a:spcPts val="42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楷体" pitchFamily="34" charset="-122"/>
                          <a:cs typeface="Times New Roman" pitchFamily="34" charset="-120"/>
                        </a:rPr>
                        <a:t>拒绝圣</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约翰的求婚</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1121220">
                <a:tc vMerge="1">
                  <a:txBody>
                    <a:bodyPr/>
                    <a:lstStyle/>
                    <a:p>
                      <a:endParaRPr lang="zh-CN"/>
                    </a:p>
                  </a:txBody>
                  <a:tcPr/>
                </a:tc>
                <a:tc>
                  <a:txBody>
                    <a:bodyPr/>
                    <a:lstStyle/>
                    <a:p>
                      <a:pPr marL="0" indent="0" algn="l" latinLnBrk="1" hangingPunct="0">
                        <a:lnSpc>
                          <a:spcPts val="44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楷体" pitchFamily="34" charset="-122"/>
                          <a:cs typeface="Times New Roman" pitchFamily="34" charset="-120"/>
                        </a:rPr>
                        <a:t>得知疯女人放火后坠楼身亡</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罗切斯特受伤致残</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孤独地生活在农场里时</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还是决定嫁给罗切斯特</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sp>
        <p:nvSpPr>
          <p:cNvPr id="2" name="P_5_BD#cc2284dde?colgroup=4,25&amp;vcp=1&amp;pid=39cbfdf4d&amp;color=0,0,0&amp;mp=1&amp;vtp=1&amp;vaab=1&amp;bt=1&amp;bbb=1">
            <a:extLst>
              <a:ext uri="{FF2B5EF4-FFF2-40B4-BE49-F238E27FC236}">
                <a16:creationId xmlns:a16="http://schemas.microsoft.com/office/drawing/2014/main" id="{CE007FAD-84EA-ECCA-9D6E-983EDD1A82F9}"/>
              </a:ext>
            </a:extLst>
          </p:cNvPr>
          <p:cNvSpPr txBox="1"/>
          <p:nvPr/>
        </p:nvSpPr>
        <p:spPr>
          <a:xfrm>
            <a:off x="10913023" y="1121282"/>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18" charset="0"/>
              </a:rPr>
              <a:t>续表</a:t>
            </a:r>
          </a:p>
        </p:txBody>
      </p:sp>
    </p:spTree>
  </p:cSld>
  <p:clrMapOvr>
    <a:masterClrMapping/>
  </p:clrMapOvr>
  <p:transition>
    <p:split dir="in"/>
  </p:transition>
</p:sld>
</file>

<file path=ppt/slides/slide141.xml><?xml version="1.0" encoding="utf-8"?>
<p:sld xmlns:a="http://schemas.openxmlformats.org/drawingml/2006/main" xmlns:r="http://schemas.openxmlformats.org/officeDocument/2006/relationships" xmlns:p="http://schemas.openxmlformats.org/presentationml/2006/main">
  <p:cSld name="Slide 137&amp;si=137">
    <p:spTree>
      <p:nvGrpSpPr>
        <p:cNvPr id="1" name=""/>
        <p:cNvGrpSpPr/>
        <p:nvPr/>
      </p:nvGrpSpPr>
      <p:grpSpPr>
        <a:xfrm>
          <a:off x="0" y="0"/>
          <a:ext cx="0" cy="0"/>
          <a:chOff x="0" y="0"/>
          <a:chExt cx="0" cy="0"/>
        </a:xfrm>
      </p:grpSpPr>
      <p:graphicFrame>
        <p:nvGraphicFramePr>
          <p:cNvPr id="138" name="P_5_BD#cc2284dde?colgroup=4,25&amp;vcp=1&amp;pid=39cbfdf4d&amp;color=0,0,0&amp;mp=1&amp;vtp=1&amp;vaab=1&amp;bt=1&amp;bbb=1&amp;hb=1"/>
          <p:cNvGraphicFramePr>
            <a:graphicFrameLocks noGrp="1"/>
          </p:cNvGraphicFramePr>
          <p:nvPr>
            <p:extLst>
              <p:ext uri="{D42A27DB-BD31-4B8C-83A1-F6EECF244321}">
                <p14:modId xmlns:p14="http://schemas.microsoft.com/office/powerpoint/2010/main" val="2870535050"/>
              </p:ext>
            </p:extLst>
          </p:nvPr>
        </p:nvGraphicFramePr>
        <p:xfrm>
          <a:off x="539496" y="1145253"/>
          <a:ext cx="11279448" cy="5024440"/>
        </p:xfrm>
        <a:graphic>
          <a:graphicData uri="http://schemas.openxmlformats.org/drawingml/2006/table">
            <a:tbl>
              <a:tblPr/>
              <a:tblGrid>
                <a:gridCol w="1980000">
                  <a:extLst>
                    <a:ext uri="{9D8B030D-6E8A-4147-A177-3AD203B41FA5}">
                      <a16:colId xmlns:a16="http://schemas.microsoft.com/office/drawing/2014/main" val="20000"/>
                    </a:ext>
                  </a:extLst>
                </a:gridCol>
                <a:gridCol w="9299448">
                  <a:extLst>
                    <a:ext uri="{9D8B030D-6E8A-4147-A177-3AD203B41FA5}">
                      <a16:colId xmlns:a16="http://schemas.microsoft.com/office/drawing/2014/main" val="20001"/>
                    </a:ext>
                  </a:extLst>
                </a:gridCol>
              </a:tblGrid>
              <a:tr h="539560">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性格特征</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相关情节</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1121220">
                <a:tc rowSpan="4">
                  <a:txBody>
                    <a:bodyPr/>
                    <a:lstStyle/>
                    <a:p>
                      <a:pPr marL="0" indent="0" algn="l" latinLnBrk="1" hangingPunct="0">
                        <a:lnSpc>
                          <a:spcPts val="4400"/>
                        </a:lnSpc>
                      </a:pPr>
                      <a:r>
                        <a:rPr lang="en-US" altLang="zh-CN" sz="2800" b="0" i="0" dirty="0" err="1">
                          <a:solidFill>
                            <a:srgbClr val="000000"/>
                          </a:solidFill>
                          <a:latin typeface="Times New Roman" pitchFamily="34" charset="0"/>
                          <a:ea typeface="楷体" pitchFamily="34" charset="-122"/>
                          <a:cs typeface="Times New Roman" pitchFamily="34" charset="-120"/>
                        </a:rPr>
                        <a:t>善良</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淳朴</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楷体" pitchFamily="34" charset="-122"/>
                          <a:cs typeface="Times New Roman" pitchFamily="34" charset="-120"/>
                        </a:rPr>
                        <a:t>在洛伍德寄宿学校</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好朋友海伦得了伤寒</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简</a:t>
                      </a: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爱深夜</a:t>
                      </a:r>
                    </a:p>
                    <a:p>
                      <a:pPr marL="0" lvl="0" indent="0" algn="l" latinLnBrk="1" hangingPunct="0">
                        <a:lnSpc>
                          <a:spcPts val="4200"/>
                        </a:lnSpc>
                      </a:pPr>
                      <a:r>
                        <a:rPr lang="en-US" altLang="zh-CN" sz="2800" b="0" i="0">
                          <a:solidFill>
                            <a:srgbClr val="000000"/>
                          </a:solidFill>
                          <a:latin typeface="Times New Roman" pitchFamily="34" charset="0"/>
                          <a:ea typeface="楷体" pitchFamily="34" charset="-122"/>
                          <a:cs typeface="Times New Roman" pitchFamily="34" charset="-120"/>
                        </a:rPr>
                        <a:t>偷偷去看海伦</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陪着她度过人生最后一夜</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1121220">
                <a:tc vMerge="1">
                  <a:txBody>
                    <a:bodyPr/>
                    <a:lstStyle/>
                    <a:p>
                      <a:endParaRPr lang="zh-CN"/>
                    </a:p>
                  </a:txBody>
                  <a:tcPr/>
                </a:tc>
                <a:tc>
                  <a:txBody>
                    <a:bodyPr/>
                    <a:lstStyle/>
                    <a:p>
                      <a:pPr marL="0" indent="0" algn="l" latinLnBrk="1" hangingPunct="0">
                        <a:lnSpc>
                          <a:spcPts val="44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楷体" pitchFamily="34" charset="-122"/>
                          <a:cs typeface="Times New Roman" pitchFamily="34" charset="-120"/>
                        </a:rPr>
                        <a:t>细心教育阿黛勒小姐</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哪怕是阿黛勒最细小的进步</a:t>
                      </a:r>
                      <a:r>
                        <a:rPr lang="en-US" altLang="zh-CN" sz="2800" b="0" i="0" spc="-100">
                          <a:solidFill>
                            <a:srgbClr val="000000"/>
                          </a:solidFill>
                          <a:latin typeface="Times New Roman" pitchFamily="34" charset="0"/>
                          <a:ea typeface="SimSun" pitchFamily="34" charset="-122"/>
                          <a:cs typeface="Times New Roman" pitchFamily="34" charset="-120"/>
                        </a:rPr>
                        <a:t>，</a:t>
                      </a:r>
                    </a:p>
                    <a:p>
                      <a:pPr marL="0" lvl="0" indent="0" algn="l" latinLnBrk="1" hangingPunct="0">
                        <a:lnSpc>
                          <a:spcPts val="4200"/>
                        </a:lnSpc>
                      </a:pPr>
                      <a:r>
                        <a:rPr lang="en-US" altLang="zh-CN" sz="2800" b="0" i="0">
                          <a:solidFill>
                            <a:srgbClr val="000000"/>
                          </a:solidFill>
                          <a:latin typeface="Times New Roman" pitchFamily="34" charset="0"/>
                          <a:ea typeface="楷体" pitchFamily="34" charset="-122"/>
                          <a:cs typeface="Times New Roman" pitchFamily="34" charset="-120"/>
                        </a:rPr>
                        <a:t>她都给予关心和鼓励</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1121220">
                <a:tc vMerge="1">
                  <a:txBody>
                    <a:bodyPr/>
                    <a:lstStyle/>
                    <a:p>
                      <a:endParaRPr lang="zh-CN"/>
                    </a:p>
                  </a:txBody>
                  <a:tcPr/>
                </a:tc>
                <a:tc>
                  <a:txBody>
                    <a:bodyPr/>
                    <a:lstStyle/>
                    <a:p>
                      <a:pPr marL="0" indent="0" algn="l" latinLnBrk="1" hangingPunct="0">
                        <a:lnSpc>
                          <a:spcPts val="44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楷体" pitchFamily="34" charset="-122"/>
                          <a:cs typeface="Times New Roman" pitchFamily="34" charset="-120"/>
                        </a:rPr>
                        <a:t>里德太太病危想见简</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爱时</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她不计前嫌坐车</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走路</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100</a:t>
                      </a:r>
                      <a:r>
                        <a:rPr lang="en-US" altLang="zh-CN" sz="2800" b="0" i="0" dirty="0">
                          <a:solidFill>
                            <a:srgbClr val="000000"/>
                          </a:solidFill>
                          <a:latin typeface="Times New Roman" pitchFamily="34" charset="0"/>
                          <a:ea typeface="楷体" pitchFamily="34" charset="-122"/>
                          <a:cs typeface="Times New Roman" pitchFamily="34" charset="-120"/>
                        </a:rPr>
                        <a:t>多英里</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前去探望舅妈</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并原谅了她</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1121220">
                <a:tc vMerge="1">
                  <a:txBody>
                    <a:bodyPr/>
                    <a:lstStyle/>
                    <a:p>
                      <a:endParaRPr lang="zh-CN"/>
                    </a:p>
                  </a:txBody>
                  <a:tcPr/>
                </a:tc>
                <a:tc>
                  <a:txBody>
                    <a:bodyPr/>
                    <a:lstStyle/>
                    <a:p>
                      <a:pPr marL="0" indent="0" algn="l" latinLnBrk="1" hangingPunct="0">
                        <a:lnSpc>
                          <a:spcPts val="44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楷体" pitchFamily="34" charset="-122"/>
                          <a:cs typeface="Times New Roman" pitchFamily="34" charset="-120"/>
                        </a:rPr>
                        <a:t>叔父给简</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爱留下两万英镑财产</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她执意把财产分成四</a:t>
                      </a:r>
                      <a:endParaRPr lang="en-US" altLang="zh-CN" sz="2800" b="0" i="0" dirty="0">
                        <a:solidFill>
                          <a:srgbClr val="000000"/>
                        </a:solidFill>
                        <a:latin typeface="Times New Roman" pitchFamily="34" charset="0"/>
                        <a:ea typeface="楷体" pitchFamily="34" charset="-122"/>
                        <a:cs typeface="Times New Roman" pitchFamily="34" charset="-120"/>
                      </a:endParaRPr>
                    </a:p>
                    <a:p>
                      <a:pPr marL="0" lvl="0" indent="0" algn="l" latinLnBrk="1" hangingPunct="0">
                        <a:lnSpc>
                          <a:spcPts val="4200"/>
                        </a:lnSpc>
                      </a:pPr>
                      <a:r>
                        <a:rPr lang="en-US" altLang="zh-CN" sz="2800" b="0" i="0" dirty="0" err="1">
                          <a:solidFill>
                            <a:srgbClr val="000000"/>
                          </a:solidFill>
                          <a:latin typeface="Times New Roman" pitchFamily="34" charset="0"/>
                          <a:ea typeface="楷体" pitchFamily="34" charset="-122"/>
                          <a:cs typeface="Times New Roman" pitchFamily="34" charset="-120"/>
                        </a:rPr>
                        <a:t>份</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与表兄妹平分</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sp>
        <p:nvSpPr>
          <p:cNvPr id="2" name="P_5_BD#cc2284dde?colgroup=4,25&amp;vcp=1&amp;pid=39cbfdf4d&amp;color=0,0,0&amp;mp=1&amp;vtp=1&amp;vaab=1&amp;bt=1&amp;bbb=1">
            <a:extLst>
              <a:ext uri="{FF2B5EF4-FFF2-40B4-BE49-F238E27FC236}">
                <a16:creationId xmlns:a16="http://schemas.microsoft.com/office/drawing/2014/main" id="{2D9CDAF7-B9E2-26B3-A9EA-D9C5883EB912}"/>
              </a:ext>
            </a:extLst>
          </p:cNvPr>
          <p:cNvSpPr txBox="1"/>
          <p:nvPr/>
        </p:nvSpPr>
        <p:spPr>
          <a:xfrm>
            <a:off x="10913023" y="436847"/>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18" charset="0"/>
              </a:rPr>
              <a:t>续表</a:t>
            </a:r>
          </a:p>
        </p:txBody>
      </p:sp>
    </p:spTree>
  </p:cSld>
  <p:clrMapOvr>
    <a:masterClrMapping/>
  </p:clrMapOvr>
  <p:transition>
    <p:split dir="in"/>
  </p:transition>
</p:sld>
</file>

<file path=ppt/slides/slide142.xml><?xml version="1.0" encoding="utf-8"?>
<p:sld xmlns:a="http://schemas.openxmlformats.org/drawingml/2006/main" xmlns:r="http://schemas.openxmlformats.org/officeDocument/2006/relationships" xmlns:p="http://schemas.openxmlformats.org/presentationml/2006/main">
  <p:cSld name="Slide 138&amp;si=138">
    <p:spTree>
      <p:nvGrpSpPr>
        <p:cNvPr id="1" name=""/>
        <p:cNvGrpSpPr/>
        <p:nvPr/>
      </p:nvGrpSpPr>
      <p:grpSpPr>
        <a:xfrm>
          <a:off x="0" y="0"/>
          <a:ext cx="0" cy="0"/>
          <a:chOff x="0" y="0"/>
          <a:chExt cx="0" cy="0"/>
        </a:xfrm>
      </p:grpSpPr>
      <p:graphicFrame>
        <p:nvGraphicFramePr>
          <p:cNvPr id="139" name="P_5_BD#cc2284dde?colgroup=4,25&amp;vcp=1&amp;pid=39cbfdf4d&amp;color=0,0,0&amp;vtp=1&amp;vaab=1&amp;bt=1&amp;bbb=1&amp;hb=1"/>
          <p:cNvGraphicFramePr>
            <a:graphicFrameLocks noGrp="1"/>
          </p:cNvGraphicFramePr>
          <p:nvPr>
            <p:extLst>
              <p:ext uri="{D42A27DB-BD31-4B8C-83A1-F6EECF244321}">
                <p14:modId xmlns:p14="http://schemas.microsoft.com/office/powerpoint/2010/main" val="10249919"/>
              </p:ext>
            </p:extLst>
          </p:nvPr>
        </p:nvGraphicFramePr>
        <p:xfrm>
          <a:off x="539496" y="2112930"/>
          <a:ext cx="11091672" cy="3336736"/>
        </p:xfrm>
        <a:graphic>
          <a:graphicData uri="http://schemas.openxmlformats.org/drawingml/2006/table">
            <a:tbl>
              <a:tblPr/>
              <a:tblGrid>
                <a:gridCol w="1792224">
                  <a:extLst>
                    <a:ext uri="{9D8B030D-6E8A-4147-A177-3AD203B41FA5}">
                      <a16:colId xmlns:a16="http://schemas.microsoft.com/office/drawing/2014/main" val="20000"/>
                    </a:ext>
                  </a:extLst>
                </a:gridCol>
                <a:gridCol w="9299448">
                  <a:extLst>
                    <a:ext uri="{9D8B030D-6E8A-4147-A177-3AD203B41FA5}">
                      <a16:colId xmlns:a16="http://schemas.microsoft.com/office/drawing/2014/main" val="20001"/>
                    </a:ext>
                  </a:extLst>
                </a:gridCol>
              </a:tblGrid>
              <a:tr h="539560">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性格特征</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相关情节</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1675956">
                <a:tc rowSpan="2">
                  <a:txBody>
                    <a:bodyPr/>
                    <a:lstStyle/>
                    <a:p>
                      <a:pPr algn="l" latinLnBrk="1" hangingPunct="0">
                        <a:lnSpc>
                          <a:spcPts val="4200"/>
                        </a:lnSpc>
                      </a:pPr>
                      <a:r>
                        <a:rPr lang="en-US" altLang="zh-CN" sz="2800" b="0" i="0" dirty="0">
                          <a:solidFill>
                            <a:srgbClr val="000000"/>
                          </a:solidFill>
                          <a:latin typeface="Times New Roman" pitchFamily="34" charset="0"/>
                          <a:ea typeface="楷体" pitchFamily="34" charset="-122"/>
                          <a:cs typeface="Times New Roman" pitchFamily="34" charset="-120"/>
                        </a:rPr>
                        <a:t>意志坚强</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楷体" pitchFamily="34" charset="-122"/>
                          <a:cs typeface="Times New Roman" pitchFamily="34" charset="-120"/>
                        </a:rPr>
                        <a:t>在洛伍德学校</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经常和其他孩子们一起挨饿受冻</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挨</a:t>
                      </a:r>
                    </a:p>
                    <a:p>
                      <a:pPr marL="0" indent="0" algn="l" latinLnBrk="1" hangingPunct="0">
                        <a:lnSpc>
                          <a:spcPts val="4400"/>
                        </a:lnSpc>
                      </a:pPr>
                      <a:r>
                        <a:rPr lang="en-US" altLang="zh-CN" sz="2800" b="0" i="0">
                          <a:solidFill>
                            <a:srgbClr val="000000"/>
                          </a:solidFill>
                          <a:latin typeface="Times New Roman" pitchFamily="34" charset="0"/>
                          <a:ea typeface="楷体" pitchFamily="34" charset="-122"/>
                          <a:cs typeface="Times New Roman" pitchFamily="34" charset="-120"/>
                        </a:rPr>
                        <a:t>打罚站</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简</a:t>
                      </a: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爱凭着顽强的生命力在这种艰苦的条件下待了</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8</a:t>
                      </a:r>
                      <a:r>
                        <a:rPr lang="en-US" altLang="zh-CN" sz="2800" b="0" i="0" dirty="0">
                          <a:solidFill>
                            <a:srgbClr val="000000"/>
                          </a:solidFill>
                          <a:latin typeface="Times New Roman" pitchFamily="34" charset="0"/>
                          <a:ea typeface="楷体" pitchFamily="34" charset="-122"/>
                          <a:cs typeface="Times New Roman" pitchFamily="34" charset="-120"/>
                        </a:rPr>
                        <a:t>年</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1121220">
                <a:tc vMerge="1">
                  <a:txBody>
                    <a:bodyPr/>
                    <a:lstStyle/>
                    <a:p>
                      <a:endParaRPr lang="zh-CN"/>
                    </a:p>
                  </a:txBody>
                  <a:tcPr/>
                </a:tc>
                <a:tc>
                  <a:txBody>
                    <a:bodyPr/>
                    <a:lstStyle/>
                    <a:p>
                      <a:pPr marL="0" indent="0" algn="l" latinLnBrk="1" hangingPunct="0">
                        <a:lnSpc>
                          <a:spcPts val="44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楷体" pitchFamily="34" charset="-122"/>
                          <a:cs typeface="Times New Roman" pitchFamily="34" charset="-120"/>
                        </a:rPr>
                        <a:t>常在宣泄感情后严厉自省</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调整思想并校正人生航</a:t>
                      </a:r>
                    </a:p>
                    <a:p>
                      <a:pPr marL="0" lvl="0" indent="0" algn="l" latinLnBrk="1" hangingPunct="0">
                        <a:lnSpc>
                          <a:spcPts val="4200"/>
                        </a:lnSpc>
                      </a:pPr>
                      <a:r>
                        <a:rPr lang="en-US" altLang="zh-CN" sz="2800" b="0" i="0">
                          <a:solidFill>
                            <a:srgbClr val="000000"/>
                          </a:solidFill>
                          <a:latin typeface="Times New Roman" pitchFamily="34" charset="0"/>
                          <a:ea typeface="楷体" pitchFamily="34" charset="-122"/>
                          <a:cs typeface="Times New Roman" pitchFamily="34" charset="-120"/>
                        </a:rPr>
                        <a:t>向</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简</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爱在婚事受阻后毅然离开爱人</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远走他乡</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
        <p:nvSpPr>
          <p:cNvPr id="2" name="P_5_BD#cc2284dde?colgroup=4,25&amp;vcp=1&amp;pid=39cbfdf4d&amp;color=0,0,0&amp;vtp=1&amp;vaab=1&amp;bt=1&amp;bbb=1">
            <a:extLst>
              <a:ext uri="{FF2B5EF4-FFF2-40B4-BE49-F238E27FC236}">
                <a16:creationId xmlns:a16="http://schemas.microsoft.com/office/drawing/2014/main" id="{6FA07C2C-DE04-6E67-1A55-FD81F4C5DE40}"/>
              </a:ext>
            </a:extLst>
          </p:cNvPr>
          <p:cNvSpPr txBox="1"/>
          <p:nvPr/>
        </p:nvSpPr>
        <p:spPr>
          <a:xfrm>
            <a:off x="10913023" y="1404524"/>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18" charset="0"/>
              </a:rPr>
              <a:t>续表</a:t>
            </a:r>
          </a:p>
        </p:txBody>
      </p:sp>
    </p:spTree>
  </p:cSld>
  <p:clrMapOvr>
    <a:masterClrMapping/>
  </p:clrMapOvr>
  <p:transition>
    <p:split dir="in"/>
  </p:transition>
</p:sld>
</file>

<file path=ppt/slides/slide143.xml><?xml version="1.0" encoding="utf-8"?>
<p:sld xmlns:a="http://schemas.openxmlformats.org/drawingml/2006/main" xmlns:r="http://schemas.openxmlformats.org/officeDocument/2006/relationships" xmlns:p="http://schemas.openxmlformats.org/presentationml/2006/main">
  <p:cSld name="Slide 139&amp;si=139">
    <p:spTree>
      <p:nvGrpSpPr>
        <p:cNvPr id="1" name=""/>
        <p:cNvGrpSpPr/>
        <p:nvPr/>
      </p:nvGrpSpPr>
      <p:grpSpPr>
        <a:xfrm>
          <a:off x="0" y="0"/>
          <a:ext cx="0" cy="0"/>
          <a:chOff x="0" y="0"/>
          <a:chExt cx="0" cy="0"/>
        </a:xfrm>
      </p:grpSpPr>
      <p:sp>
        <p:nvSpPr>
          <p:cNvPr id="2" name="C_3#92f1c65d5.fixed?vcp=1&amp;pid=56a8c04c1&amp;color=0,0,0&amp;vtp=1&amp;vaab=1&amp;bbb=1"/>
          <p:cNvSpPr/>
          <p:nvPr/>
        </p:nvSpPr>
        <p:spPr>
          <a:xfrm>
            <a:off x="320040" y="2679192"/>
            <a:ext cx="11521440" cy="713232"/>
          </a:xfrm>
          <a:prstGeom prst="rect">
            <a:avLst/>
          </a:prstGeom>
          <a:noFill/>
          <a:ln/>
        </p:spPr>
        <p:txBody>
          <a:bodyPr wrap="none" lIns="0" tIns="0" rIns="0" bIns="0" rtlCol="0" anchor="ctr"/>
          <a:lstStyle/>
          <a:p>
            <a:pPr algn="ctr" latinLnBrk="1">
              <a:lnSpc>
                <a:spcPts val="5000"/>
              </a:lnSpc>
            </a:pPr>
            <a:r>
              <a:rPr lang="en-US" altLang="zh-CN" sz="4000" b="1" i="0" dirty="0">
                <a:solidFill>
                  <a:srgbClr val="000000"/>
                </a:solidFill>
                <a:latin typeface="微软雅黑" pitchFamily="34" charset="0"/>
                <a:ea typeface="微软雅黑" pitchFamily="34" charset="-122"/>
                <a:cs typeface="微软雅黑" pitchFamily="34" charset="-120"/>
              </a:rPr>
              <a:t>第21讲</a:t>
            </a:r>
            <a:r>
              <a:rPr lang="en-US" altLang="zh-CN" sz="4000" b="1" i="0" dirty="0">
                <a:solidFill>
                  <a:srgbClr val="000000"/>
                </a:solidFill>
                <a:latin typeface="SimSun" pitchFamily="34" charset="0"/>
                <a:ea typeface="SimSun" pitchFamily="34" charset="-122"/>
                <a:cs typeface="SimSun" pitchFamily="34" charset="-120"/>
              </a:rPr>
              <a:t> </a:t>
            </a:r>
            <a:r>
              <a:rPr lang="en-US" altLang="zh-CN" sz="4000" b="1" i="0" dirty="0">
                <a:solidFill>
                  <a:srgbClr val="000000"/>
                </a:solidFill>
                <a:latin typeface="微软雅黑" pitchFamily="34" charset="0"/>
                <a:ea typeface="微软雅黑" pitchFamily="34" charset="-122"/>
                <a:cs typeface="微软雅黑" pitchFamily="34" charset="-120"/>
              </a:rPr>
              <a:t>名著阅读</a:t>
            </a:r>
            <a:endParaRPr lang="en-US" altLang="zh-CN" sz="4000" dirty="0"/>
          </a:p>
        </p:txBody>
      </p:sp>
      <p:sp>
        <p:nvSpPr>
          <p:cNvPr id="3" name="C_3_BD#92f1c65d5.fixed?vcp=1&amp;pid=56a8c04c1&amp;color=86,186,157&amp;vtp=1&amp;vaab=1&amp;bbb=1"/>
          <p:cNvSpPr/>
          <p:nvPr/>
        </p:nvSpPr>
        <p:spPr>
          <a:xfrm>
            <a:off x="320040" y="3419856"/>
            <a:ext cx="11521440" cy="713232"/>
          </a:xfrm>
          <a:prstGeom prst="rect">
            <a:avLst/>
          </a:prstGeom>
          <a:noFill/>
          <a:ln/>
        </p:spPr>
        <p:txBody>
          <a:bodyPr wrap="none" lIns="0" tIns="0" rIns="0" bIns="0" rtlCol="0" anchor="ctr"/>
          <a:lstStyle/>
          <a:p>
            <a:pPr algn="ctr" latinLnBrk="1">
              <a:lnSpc>
                <a:spcPts val="5000"/>
              </a:lnSpc>
            </a:pPr>
            <a:r>
              <a:rPr lang="en-US" altLang="zh-CN" sz="4000" b="1" i="0" dirty="0">
                <a:solidFill>
                  <a:srgbClr val="56BA9D"/>
                </a:solidFill>
                <a:latin typeface="微软雅黑" pitchFamily="34" charset="0"/>
                <a:ea typeface="微软雅黑" pitchFamily="34" charset="-122"/>
                <a:cs typeface="微软雅黑" pitchFamily="34" charset="-120"/>
              </a:rPr>
              <a:t>典题精析</a:t>
            </a:r>
            <a:endParaRPr lang="en-US" altLang="zh-CN" sz="4000" dirty="0"/>
          </a:p>
        </p:txBody>
      </p:sp>
    </p:spTree>
  </p:cSld>
  <p:clrMapOvr>
    <a:masterClrMapping/>
  </p:clrMapOvr>
  <p:transition>
    <p:split dir="in"/>
  </p:transition>
</p:sld>
</file>

<file path=ppt/slides/slide144.xml><?xml version="1.0" encoding="utf-8"?>
<p:sld xmlns:a="http://schemas.openxmlformats.org/drawingml/2006/main" xmlns:r="http://schemas.openxmlformats.org/officeDocument/2006/relationships" xmlns:p="http://schemas.openxmlformats.org/presentationml/2006/main">
  <p:cSld name="Slide 140&amp;si=140">
    <p:spTree>
      <p:nvGrpSpPr>
        <p:cNvPr id="1" name=""/>
        <p:cNvGrpSpPr/>
        <p:nvPr/>
      </p:nvGrpSpPr>
      <p:grpSpPr>
        <a:xfrm>
          <a:off x="0" y="0"/>
          <a:ext cx="0" cy="0"/>
          <a:chOff x="0" y="0"/>
          <a:chExt cx="0" cy="0"/>
        </a:xfrm>
      </p:grpSpPr>
      <p:sp>
        <p:nvSpPr>
          <p:cNvPr id="2" name="QO_4_BD.1_1#ee9b5c64e?sp=1&amp;vaa=1&amp;vcp=1&amp;pid=92f1c65d5&amp;color=0,0,0&amp;vtp=1&amp;vaab=1&amp;bt=1&amp;bbb=1"/>
          <p:cNvSpPr/>
          <p:nvPr/>
        </p:nvSpPr>
        <p:spPr>
          <a:xfrm>
            <a:off x="539496" y="395478"/>
            <a:ext cx="11109960" cy="1201357"/>
          </a:xfrm>
          <a:prstGeom prst="rect">
            <a:avLst/>
          </a:prstGeom>
          <a:noFill/>
          <a:ln/>
        </p:spPr>
        <p:txBody>
          <a:bodyPr wrap="none" lIns="0" tIns="0" rIns="0" bIns="0" rtlCol="0" anchor="t"/>
          <a:lstStyle/>
          <a:p>
            <a:pPr algn="l" latinLnBrk="1">
              <a:lnSpc>
                <a:spcPts val="5100"/>
              </a:lnSpc>
            </a:pPr>
            <a:r>
              <a:rPr lang="en-US" altLang="zh-CN" sz="2800" b="1" i="0" dirty="0">
                <a:solidFill>
                  <a:srgbClr val="000000"/>
                </a:solidFill>
                <a:latin typeface="Times New Roman" pitchFamily="34" charset="0"/>
                <a:ea typeface="SimSun" pitchFamily="34" charset="-122"/>
                <a:cs typeface="Times New Roman" pitchFamily="34" charset="-120"/>
              </a:rPr>
              <a:t>例1</a:t>
            </a:r>
            <a:r>
              <a:rPr lang="en-US" altLang="zh-CN" sz="2800" b="1" i="0" dirty="0">
                <a:solidFill>
                  <a:srgbClr val="000000"/>
                </a:solidFill>
                <a:latin typeface="SimSun" pitchFamily="34" charset="0"/>
                <a:ea typeface="SimSun" pitchFamily="34" charset="-122"/>
                <a:cs typeface="SimSun" pitchFamily="34" charset="-120"/>
              </a:rPr>
              <a:t> </a:t>
            </a:r>
            <a:r>
              <a:rPr lang="en-US" altLang="zh-CN" sz="2800" b="0" i="0" spc="-100" dirty="0" err="1">
                <a:solidFill>
                  <a:srgbClr val="000000"/>
                </a:solidFill>
                <a:latin typeface="Times New Roman" pitchFamily="34" charset="0"/>
                <a:ea typeface="SimSun" pitchFamily="34" charset="-122"/>
                <a:cs typeface="Times New Roman" pitchFamily="34" charset="-120"/>
              </a:rPr>
              <a:t>复兴中学举办以“追求”为主题的名著明信片制作大赛，请你完成以下</a:t>
            </a:r>
            <a:endParaRPr lang="en-US" altLang="zh-CN" sz="2800" b="0" i="0" spc="-100" dirty="0">
              <a:solidFill>
                <a:srgbClr val="000000"/>
              </a:solidFill>
              <a:latin typeface="Times New Roman" pitchFamily="34" charset="0"/>
              <a:ea typeface="SimSun" pitchFamily="34" charset="-122"/>
              <a:cs typeface="Times New Roman" pitchFamily="34" charset="-120"/>
            </a:endParaRPr>
          </a:p>
          <a:p>
            <a:pPr algn="l" latinLnBrk="1">
              <a:lnSpc>
                <a:spcPts val="5100"/>
              </a:lnSpc>
            </a:pPr>
            <a:r>
              <a:rPr lang="en-US" altLang="zh-CN" sz="2800" b="0" i="0" spc="-100" dirty="0" err="1">
                <a:solidFill>
                  <a:srgbClr val="000000"/>
                </a:solidFill>
                <a:latin typeface="Times New Roman" pitchFamily="34" charset="0"/>
                <a:ea typeface="SimSun" pitchFamily="34" charset="-122"/>
                <a:cs typeface="Times New Roman" pitchFamily="34" charset="-120"/>
              </a:rPr>
              <a:t>任务</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2800" spc="-100" dirty="0"/>
          </a:p>
        </p:txBody>
      </p:sp>
      <p:sp>
        <p:nvSpPr>
          <p:cNvPr id="3" name="QB_5_BD.2_1#5fbc14e36?sp=1&amp;vaa=1&amp;vcp=1&amp;pid=ee9b5c64e&amp;color=0,0,0&amp;vtp=1&amp;vaab=1&amp;bbb=1&amp;hb=1"/>
          <p:cNvSpPr/>
          <p:nvPr/>
        </p:nvSpPr>
        <p:spPr>
          <a:xfrm>
            <a:off x="539496" y="1678495"/>
            <a:ext cx="11109960" cy="31444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（1）【</a:t>
            </a:r>
            <a:r>
              <a:rPr lang="en-US" altLang="zh-CN" sz="2800" b="0" i="0" dirty="0" err="1">
                <a:solidFill>
                  <a:srgbClr val="000000"/>
                </a:solidFill>
                <a:latin typeface="Times New Roman" pitchFamily="34" charset="0"/>
                <a:ea typeface="SimSun" pitchFamily="34" charset="-122"/>
                <a:cs typeface="Times New Roman" pitchFamily="34" charset="-120"/>
              </a:rPr>
              <a:t>素材选择】请你从以下名著中选择一部作为明信片制作的素材</a:t>
            </a:r>
            <a:r>
              <a:rPr lang="en-US" altLang="zh-CN" sz="2800" b="0" i="0" dirty="0">
                <a:solidFill>
                  <a:srgbClr val="000000"/>
                </a:solidFill>
                <a:latin typeface="Times New Roman" pitchFamily="34" charset="0"/>
                <a:ea typeface="SimSun" pitchFamily="34" charset="-122"/>
                <a:cs typeface="Times New Roman" pitchFamily="34" charset="-120"/>
              </a:rPr>
              <a:t>。</a:t>
            </a:r>
          </a:p>
          <a:p>
            <a:pPr latinLnBrk="1">
              <a:lnSpc>
                <a:spcPts val="5100"/>
              </a:lnSpc>
            </a:pPr>
            <a:r>
              <a:rPr lang="en-US" altLang="zh-CN" sz="2800" b="0" i="0" dirty="0" err="1">
                <a:solidFill>
                  <a:srgbClr val="000000"/>
                </a:solidFill>
                <a:latin typeface="Times New Roman" pitchFamily="34" charset="0"/>
                <a:ea typeface="SimSun" pitchFamily="34" charset="-122"/>
                <a:cs typeface="Times New Roman" pitchFamily="34" charset="-120"/>
              </a:rPr>
              <a:t>要求：以“追求”为主题，结合所选名著的内容阐明选择理由</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a:p>
            <a:pPr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《朝花夕拾》</a:t>
            </a:r>
            <a:endParaRPr lang="en-US" altLang="zh-CN" sz="2800" dirty="0"/>
          </a:p>
          <a:p>
            <a:pPr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《红星照耀中国》</a:t>
            </a:r>
            <a:endParaRPr lang="en-US" altLang="zh-CN" sz="2800" dirty="0"/>
          </a:p>
          <a:p>
            <a:pPr latinLnBrk="1">
              <a:lnSpc>
                <a:spcPts val="4900"/>
              </a:lnSpc>
            </a:pPr>
            <a:r>
              <a:rPr lang="en-US" altLang="zh-CN" sz="2800" b="0" i="0" dirty="0">
                <a:solidFill>
                  <a:srgbClr val="000000"/>
                </a:solidFill>
                <a:latin typeface="Times New Roman" pitchFamily="34" charset="0"/>
                <a:ea typeface="SimSun" pitchFamily="34" charset="-122"/>
                <a:cs typeface="Times New Roman" pitchFamily="34" charset="-120"/>
              </a:rPr>
              <a:t>《钢铁是怎样炼成的》</a:t>
            </a:r>
            <a:endParaRPr lang="en-US" altLang="zh-CN" sz="2800" dirty="0"/>
          </a:p>
        </p:txBody>
      </p:sp>
      <p:sp>
        <p:nvSpPr>
          <p:cNvPr id="4" name="QB_5_BD.2_2#5fbc14e36?vaa=1&amp;vcp=1&amp;pid=ee9b5c64e&amp;color=0,0,0&amp;mp=1&amp;vtp=1&amp;vaab=1&amp;bt=1&amp;bbb=1&amp;hb=1&amp;hltap=1"/>
          <p:cNvSpPr/>
          <p:nvPr/>
        </p:nvSpPr>
        <p:spPr>
          <a:xfrm>
            <a:off x="539496" y="5012532"/>
            <a:ext cx="11109960" cy="1321594"/>
          </a:xfrm>
          <a:prstGeom prst="rect">
            <a:avLst/>
          </a:prstGeom>
          <a:noFill/>
          <a:ln/>
        </p:spPr>
        <p:txBody>
          <a:bodyPr wrap="none" lIns="0" tIns="0" rIns="0" bIns="0" rtlCol="0" anchor="t"/>
          <a:lstStyle/>
          <a:p>
            <a:pPr latinLnBrk="1">
              <a:lnSpc>
                <a:spcPts val="5100"/>
              </a:lnSpc>
            </a:pPr>
            <a:r>
              <a:rPr lang="en-US" altLang="zh-CN" sz="2800" i="0" dirty="0">
                <a:solidFill>
                  <a:srgbClr val="000000"/>
                </a:solidFill>
                <a:latin typeface="SimSun" panose="02010600030101010101" pitchFamily="2" charset="-122"/>
                <a:ea typeface="SimSun" pitchFamily="34" charset="-122"/>
                <a:cs typeface="SimSun" pitchFamily="34" charset="-120"/>
              </a:rPr>
              <a:t>______________________________________________________________</a:t>
            </a:r>
          </a:p>
          <a:p>
            <a:pPr latinLnBrk="1">
              <a:lnSpc>
                <a:spcPts val="5100"/>
              </a:lnSpc>
            </a:pPr>
            <a:r>
              <a:rPr lang="en-US" altLang="zh-CN" sz="2800" i="0" dirty="0">
                <a:solidFill>
                  <a:srgbClr val="000000"/>
                </a:solidFill>
                <a:latin typeface="SimSun" panose="02010600030101010101" pitchFamily="2" charset="-122"/>
                <a:ea typeface="SimSun" pitchFamily="34" charset="-122"/>
                <a:cs typeface="SimSun" pitchFamily="34" charset="-120"/>
              </a:rPr>
              <a:t>______________________________________________________________</a:t>
            </a:r>
          </a:p>
        </p:txBody>
      </p:sp>
    </p:spTree>
  </p:cSld>
  <p:clrMapOvr>
    <a:masterClrMapping/>
  </p:clrMapOvr>
  <p:transition>
    <p:split dir="in"/>
  </p:transition>
</p:sld>
</file>

<file path=ppt/slides/slide145.xml><?xml version="1.0" encoding="utf-8"?>
<p:sld xmlns:a="http://schemas.openxmlformats.org/drawingml/2006/main" xmlns:r="http://schemas.openxmlformats.org/officeDocument/2006/relationships" xmlns:p="http://schemas.openxmlformats.org/presentationml/2006/main">
  <p:cSld name="Slide 142&amp;si=142">
    <p:spTree>
      <p:nvGrpSpPr>
        <p:cNvPr id="1" name=""/>
        <p:cNvGrpSpPr/>
        <p:nvPr/>
      </p:nvGrpSpPr>
      <p:grpSpPr>
        <a:xfrm>
          <a:off x="0" y="0"/>
          <a:ext cx="0" cy="0"/>
          <a:chOff x="0" y="0"/>
          <a:chExt cx="0" cy="0"/>
        </a:xfrm>
      </p:grpSpPr>
      <p:pic>
        <p:nvPicPr>
          <p:cNvPr id="2" name="QB_5_AS.1_1#5fbc14e36?htil=1&amp;vaa=1&amp;vcp=1&amp;pid=ee9b5c64e&amp;color=0,0,0&amp;tib=255,255,255&amp;vtp=1&amp;vaab=1&amp;hs=1&amp;hs=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414420" y="942800"/>
            <a:ext cx="2030076" cy="553657"/>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B_5_AS.1_1#5fbc14e36?htil=1&amp;vaa=1&amp;vcp=1&amp;pid=ee9b5c64e&amp;color=0,0,0&amp;vtp=1&amp;vaab=1&amp;bt=1&amp;bbb=1&amp;hb=1&amp;hs=1"/>
          <p:cNvSpPr/>
          <p:nvPr/>
        </p:nvSpPr>
        <p:spPr>
          <a:xfrm>
            <a:off x="2577846" y="877284"/>
            <a:ext cx="9372600" cy="553657"/>
          </a:xfrm>
          <a:prstGeom prst="rect">
            <a:avLst/>
          </a:prstGeom>
          <a:noFill/>
          <a:ln/>
        </p:spPr>
        <p:txBody>
          <a:bodyPr wrap="none" lIns="0" tIns="0" rIns="0" bIns="0" rtlCol="0" anchor="t"/>
          <a:lstStyle/>
          <a:p>
            <a:pPr algn="l" latinLnBrk="1">
              <a:lnSpc>
                <a:spcPts val="4900"/>
              </a:lnSpc>
            </a:pPr>
            <a:r>
              <a:rPr lang="en-US" altLang="zh-CN" sz="2800" b="0" i="0" dirty="0" err="1">
                <a:solidFill>
                  <a:srgbClr val="FF0000"/>
                </a:solidFill>
                <a:latin typeface="Times New Roman" pitchFamily="34" charset="0"/>
                <a:ea typeface="SimSun" pitchFamily="34" charset="-122"/>
                <a:cs typeface="Times New Roman" pitchFamily="34" charset="-120"/>
              </a:rPr>
              <a:t>考查名著内容理解。题干要求以“追求”为主题制作明信片</a:t>
            </a:r>
            <a:r>
              <a:rPr lang="en-US" altLang="zh-CN" sz="2800" b="0" i="0" dirty="0">
                <a:solidFill>
                  <a:srgbClr val="FF0000"/>
                </a:solidFill>
                <a:latin typeface="Times New Roman" pitchFamily="34" charset="0"/>
                <a:ea typeface="SimSun" pitchFamily="34" charset="-122"/>
                <a:cs typeface="Times New Roman" pitchFamily="34" charset="-120"/>
              </a:rPr>
              <a:t>，</a:t>
            </a:r>
            <a:endParaRPr lang="en-US" altLang="zh-CN" sz="2800" dirty="0"/>
          </a:p>
        </p:txBody>
      </p:sp>
      <p:sp>
        <p:nvSpPr>
          <p:cNvPr id="4" name="QB_5_AN.2_1#5fbc14e36?vaa=1&amp;vcp=1&amp;pid=ee9b5c64e&amp;color=0,0,0&amp;vtp=1&amp;vaab=1&amp;bbb=1&amp;hb=1&amp;hs=1"/>
          <p:cNvSpPr/>
          <p:nvPr/>
        </p:nvSpPr>
        <p:spPr>
          <a:xfrm>
            <a:off x="539496" y="2848546"/>
            <a:ext cx="11109960" cy="3144457"/>
          </a:xfrm>
          <a:prstGeom prst="rect">
            <a:avLst/>
          </a:prstGeom>
          <a:noFill/>
          <a:ln/>
        </p:spPr>
        <p:txBody>
          <a:bodyPr wrap="none" lIns="0" tIns="0" rIns="0" bIns="0" rtlCol="0" anchor="t"/>
          <a:lstStyle/>
          <a:p>
            <a:pPr algn="l" latinLnBrk="1">
              <a:lnSpc>
                <a:spcPts val="5100"/>
              </a:lnSpc>
            </a:pPr>
            <a:r>
              <a:rPr lang="en-US" altLang="zh-CN" sz="2800" b="1" i="0" spc="-100" dirty="0">
                <a:solidFill>
                  <a:srgbClr val="FF0000"/>
                </a:solidFill>
                <a:latin typeface="Times New Roman" pitchFamily="34" charset="0"/>
                <a:ea typeface="SimSun" pitchFamily="34" charset="-122"/>
                <a:cs typeface="Times New Roman" pitchFamily="34" charset="-120"/>
              </a:rPr>
              <a:t>【答案】</a:t>
            </a:r>
            <a:r>
              <a:rPr lang="en-US" altLang="zh-CN" sz="2800" b="0" i="0" spc="-100" dirty="0">
                <a:solidFill>
                  <a:srgbClr val="FF0000"/>
                </a:solidFill>
                <a:latin typeface="Times New Roman" pitchFamily="34" charset="0"/>
                <a:ea typeface="SimSun" pitchFamily="34" charset="-122"/>
                <a:cs typeface="Times New Roman" pitchFamily="34" charset="-120"/>
              </a:rPr>
              <a:t>示例：我选《钢铁是怎样炼成的》。</a:t>
            </a:r>
            <a:r>
              <a:rPr lang="en-US" altLang="zh-CN" sz="2800" b="0" i="0" spc="-100" dirty="0" err="1">
                <a:solidFill>
                  <a:srgbClr val="FF0000"/>
                </a:solidFill>
                <a:latin typeface="Times New Roman" pitchFamily="34" charset="0"/>
                <a:ea typeface="SimSun" pitchFamily="34" charset="-122"/>
                <a:cs typeface="Times New Roman" pitchFamily="34" charset="-120"/>
              </a:rPr>
              <a:t>理由：在《钢铁是怎样炼成</a:t>
            </a:r>
            <a:endParaRPr lang="en-US" altLang="zh-CN" sz="2800" b="0" i="0" spc="-100" dirty="0">
              <a:solidFill>
                <a:srgbClr val="FF0000"/>
              </a:solidFill>
              <a:latin typeface="Times New Roman" pitchFamily="34" charset="0"/>
              <a:ea typeface="SimSun" pitchFamily="34" charset="-122"/>
              <a:cs typeface="Times New Roman" pitchFamily="34" charset="-120"/>
            </a:endParaRPr>
          </a:p>
          <a:p>
            <a:pPr latinLnBrk="1">
              <a:lnSpc>
                <a:spcPts val="5100"/>
              </a:lnSpc>
            </a:pPr>
            <a:r>
              <a:rPr lang="en-US" altLang="zh-CN" sz="2800" b="0" i="0" spc="-100" dirty="0" err="1">
                <a:solidFill>
                  <a:srgbClr val="FF0000"/>
                </a:solidFill>
                <a:latin typeface="Times New Roman" pitchFamily="34" charset="0"/>
                <a:ea typeface="SimSun" pitchFamily="34" charset="-122"/>
                <a:cs typeface="Times New Roman" pitchFamily="34" charset="-120"/>
              </a:rPr>
              <a:t>的》中，保尔为追求革命理想，经历了战争的洗礼和苦难。即使最终双目</a:t>
            </a:r>
            <a:endParaRPr lang="en-US" altLang="zh-CN" sz="2800" b="0" i="0" spc="-100" dirty="0">
              <a:solidFill>
                <a:srgbClr val="FF0000"/>
              </a:solidFill>
              <a:latin typeface="Times New Roman" pitchFamily="34" charset="0"/>
              <a:ea typeface="SimSun" pitchFamily="34" charset="-122"/>
              <a:cs typeface="Times New Roman" pitchFamily="34" charset="-120"/>
            </a:endParaRPr>
          </a:p>
          <a:p>
            <a:pPr latinLnBrk="1">
              <a:lnSpc>
                <a:spcPts val="5100"/>
              </a:lnSpc>
            </a:pPr>
            <a:r>
              <a:rPr lang="en-US" altLang="zh-CN" sz="2800" b="0" i="0" spc="-100" dirty="0" err="1">
                <a:solidFill>
                  <a:srgbClr val="FF0000"/>
                </a:solidFill>
                <a:latin typeface="Times New Roman" pitchFamily="34" charset="0"/>
                <a:ea typeface="SimSun" pitchFamily="34" charset="-122"/>
                <a:cs typeface="Times New Roman" pitchFamily="34" charset="-120"/>
              </a:rPr>
              <a:t>失明、全身瘫痪，他也没有放弃自己的理想信念，而是以文学为武器，继</a:t>
            </a:r>
            <a:endParaRPr lang="en-US" altLang="zh-CN" sz="2800" b="0" i="0" spc="-100" dirty="0">
              <a:solidFill>
                <a:srgbClr val="FF0000"/>
              </a:solidFill>
              <a:latin typeface="Times New Roman" pitchFamily="34" charset="0"/>
              <a:ea typeface="SimSun" pitchFamily="34" charset="-122"/>
              <a:cs typeface="Times New Roman" pitchFamily="34" charset="-120"/>
            </a:endParaRPr>
          </a:p>
          <a:p>
            <a:pPr latinLnBrk="1">
              <a:lnSpc>
                <a:spcPts val="5100"/>
              </a:lnSpc>
            </a:pPr>
            <a:r>
              <a:rPr lang="en-US" altLang="zh-CN" sz="2800" b="0" i="0" spc="-100" dirty="0" err="1">
                <a:solidFill>
                  <a:srgbClr val="FF0000"/>
                </a:solidFill>
                <a:latin typeface="Times New Roman" pitchFamily="34" charset="0"/>
                <a:ea typeface="SimSun" pitchFamily="34" charset="-122"/>
                <a:cs typeface="Times New Roman" pitchFamily="34" charset="-120"/>
              </a:rPr>
              <a:t>续追求心中的理想。他凭借顽强的毅力和执着追求的精神，最终完成了小</a:t>
            </a:r>
            <a:endParaRPr lang="en-US" altLang="zh-CN" sz="2800" b="0" i="0" spc="-100" dirty="0">
              <a:solidFill>
                <a:srgbClr val="FF0000"/>
              </a:solidFill>
              <a:latin typeface="Times New Roman" pitchFamily="34" charset="0"/>
              <a:ea typeface="SimSun" pitchFamily="34" charset="-122"/>
              <a:cs typeface="Times New Roman" pitchFamily="34" charset="-120"/>
            </a:endParaRPr>
          </a:p>
          <a:p>
            <a:pPr latinLnBrk="1">
              <a:lnSpc>
                <a:spcPts val="4900"/>
              </a:lnSpc>
            </a:pPr>
            <a:r>
              <a:rPr lang="en-US" altLang="zh-CN" sz="2800" b="0" i="0" spc="-100" dirty="0" err="1">
                <a:solidFill>
                  <a:srgbClr val="FF0000"/>
                </a:solidFill>
                <a:latin typeface="Times New Roman" pitchFamily="34" charset="0"/>
                <a:ea typeface="SimSun" pitchFamily="34" charset="-122"/>
                <a:cs typeface="Times New Roman" pitchFamily="34" charset="-120"/>
              </a:rPr>
              <a:t>说的创作。保尔正是在执着的追求中，战胜了命运，战胜了自己</a:t>
            </a:r>
            <a:r>
              <a:rPr lang="en-US" altLang="zh-CN" sz="2800" b="0" i="0" spc="-100" dirty="0">
                <a:solidFill>
                  <a:srgbClr val="FF0000"/>
                </a:solidFill>
                <a:latin typeface="Times New Roman" pitchFamily="34" charset="0"/>
                <a:ea typeface="SimSun" pitchFamily="34" charset="-122"/>
                <a:cs typeface="Times New Roman" pitchFamily="34" charset="-120"/>
              </a:rPr>
              <a:t>。</a:t>
            </a:r>
            <a:endParaRPr lang="en-US" altLang="zh-CN" sz="2800" spc="-100" dirty="0"/>
          </a:p>
        </p:txBody>
      </p:sp>
      <p:sp>
        <p:nvSpPr>
          <p:cNvPr id="5" name="QB_5_AS.1_1#5fbc14e36?htil=1&amp;vaa=1&amp;vcp=1&amp;pid=ee9b5c64e&amp;color=0,0,0&amp;vtp=1&amp;vaab=1&amp;bt=1&amp;bbb=1&amp;hb=1&amp;hs=1">
            <a:extLst>
              <a:ext uri="{FF2B5EF4-FFF2-40B4-BE49-F238E27FC236}">
                <a16:creationId xmlns:a16="http://schemas.microsoft.com/office/drawing/2014/main" id="{E0436467-1DFF-12FF-F94A-7B3409DBED2A}"/>
              </a:ext>
            </a:extLst>
          </p:cNvPr>
          <p:cNvSpPr/>
          <p:nvPr/>
        </p:nvSpPr>
        <p:spPr>
          <a:xfrm>
            <a:off x="539496" y="1561973"/>
            <a:ext cx="11112011" cy="1201357"/>
          </a:xfrm>
          <a:prstGeom prst="rect">
            <a:avLst/>
          </a:prstGeom>
          <a:noFill/>
          <a:ln/>
        </p:spPr>
        <p:txBody>
          <a:bodyPr wrap="none" lIns="0" tIns="0" rIns="0" bIns="0" rtlCol="0" anchor="t"/>
          <a:lstStyle/>
          <a:p>
            <a:pPr latinLnBrk="1">
              <a:lnSpc>
                <a:spcPts val="5100"/>
              </a:lnSpc>
            </a:pPr>
            <a:r>
              <a:rPr lang="en-US" altLang="zh-CN" sz="2800" b="0" i="0" dirty="0" err="1">
                <a:solidFill>
                  <a:srgbClr val="FF0000"/>
                </a:solidFill>
                <a:latin typeface="Times New Roman" pitchFamily="34" charset="0"/>
                <a:ea typeface="SimSun" pitchFamily="34" charset="-122"/>
                <a:cs typeface="Times New Roman" pitchFamily="34" charset="-120"/>
              </a:rPr>
              <a:t>选择名著之后，明确作品中的哪些人物、哪些情节能够体现</a:t>
            </a:r>
            <a:r>
              <a:rPr lang="en-US" altLang="zh-CN" sz="2800" b="0" i="0" dirty="0">
                <a:solidFill>
                  <a:srgbClr val="FF0000"/>
                </a:solidFill>
                <a:latin typeface="Times New Roman" pitchFamily="34" charset="0"/>
                <a:ea typeface="SimSun" pitchFamily="34" charset="-122"/>
                <a:cs typeface="Times New Roman" pitchFamily="34" charset="-120"/>
              </a:rPr>
              <a:t> “</a:t>
            </a:r>
            <a:r>
              <a:rPr lang="en-US" altLang="zh-CN" sz="2800" b="0" i="0" dirty="0" err="1">
                <a:solidFill>
                  <a:srgbClr val="FF0000"/>
                </a:solidFill>
                <a:latin typeface="Times New Roman" pitchFamily="34" charset="0"/>
                <a:ea typeface="SimSun" pitchFamily="34" charset="-122"/>
                <a:cs typeface="Times New Roman" pitchFamily="34" charset="-120"/>
              </a:rPr>
              <a:t>追求”这一</a:t>
            </a:r>
            <a:endParaRPr lang="en-US" altLang="zh-CN" sz="2800" b="0" i="0" dirty="0">
              <a:solidFill>
                <a:srgbClr val="FF0000"/>
              </a:solidFill>
              <a:latin typeface="Times New Roman" pitchFamily="34" charset="0"/>
              <a:ea typeface="SimSun" pitchFamily="34" charset="-122"/>
              <a:cs typeface="Times New Roman" pitchFamily="34" charset="-120"/>
            </a:endParaRPr>
          </a:p>
          <a:p>
            <a:pPr latinLnBrk="1">
              <a:lnSpc>
                <a:spcPts val="4900"/>
              </a:lnSpc>
            </a:pPr>
            <a:r>
              <a:rPr lang="en-US" altLang="zh-CN" sz="2800" b="0" i="0" dirty="0" err="1">
                <a:solidFill>
                  <a:srgbClr val="FF0000"/>
                </a:solidFill>
                <a:latin typeface="Times New Roman" pitchFamily="34" charset="0"/>
                <a:ea typeface="SimSun" pitchFamily="34" charset="-122"/>
                <a:cs typeface="Times New Roman" pitchFamily="34" charset="-120"/>
              </a:rPr>
              <a:t>主题，进行概述即可</a:t>
            </a:r>
            <a:r>
              <a:rPr lang="en-US" altLang="zh-CN" sz="2800" b="0" i="0" dirty="0">
                <a:solidFill>
                  <a:srgbClr val="FF0000"/>
                </a:solidFill>
                <a:latin typeface="Times New Roman" pitchFamily="34" charset="0"/>
                <a:ea typeface="SimSun" pitchFamily="34" charset="-122"/>
                <a:cs typeface="Times New Roman" pitchFamily="34" charset="-120"/>
              </a:rPr>
              <a:t>。</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499"/>
                                          </p:stCondLst>
                                        </p:cTn>
                                        <p:tgtEl>
                                          <p:spTgt spid="2"/>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5">
                                            <p:bg/>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5">
                                            <p:txEl>
                                              <p:pRg st="0" end="0"/>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499"/>
                                          </p:stCondLst>
                                        </p:cTn>
                                        <p:tgtEl>
                                          <p:spTgt spid="5">
                                            <p:txEl>
                                              <p:pRg st="1" end="1"/>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499"/>
                                          </p:stCondLst>
                                        </p:cTn>
                                        <p:tgtEl>
                                          <p:spTgt spid="4">
                                            <p:bg/>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499"/>
                                          </p:stCondLst>
                                        </p:cTn>
                                        <p:tgtEl>
                                          <p:spTgt spid="4">
                                            <p:txEl>
                                              <p:pRg st="0" end="0"/>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499"/>
                                          </p:stCondLst>
                                        </p:cTn>
                                        <p:tgtEl>
                                          <p:spTgt spid="4">
                                            <p:txEl>
                                              <p:pRg st="1" end="1"/>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499"/>
                                          </p:stCondLst>
                                        </p:cTn>
                                        <p:tgtEl>
                                          <p:spTgt spid="4">
                                            <p:txEl>
                                              <p:pRg st="2" end="2"/>
                                            </p:txEl>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499"/>
                                          </p:stCondLst>
                                        </p:cTn>
                                        <p:tgtEl>
                                          <p:spTgt spid="4">
                                            <p:txEl>
                                              <p:pRg st="3" end="3"/>
                                            </p:txEl>
                                          </p:spTgt>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499"/>
                                          </p:stCondLst>
                                        </p:cTn>
                                        <p:tgtEl>
                                          <p:spTgt spid="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build="p" animBg="1"/>
      <p:bldP spid="5" grpId="0" build="p" animBg="1"/>
    </p:bldLst>
  </p:timing>
</p:sld>
</file>

<file path=ppt/slides/slide146.xml><?xml version="1.0" encoding="utf-8"?>
<p:sld xmlns:a="http://schemas.openxmlformats.org/drawingml/2006/main" xmlns:r="http://schemas.openxmlformats.org/officeDocument/2006/relationships" xmlns:p="http://schemas.openxmlformats.org/presentationml/2006/main">
  <p:cSld name="Slide 143&amp;si=143">
    <p:spTree>
      <p:nvGrpSpPr>
        <p:cNvPr id="1" name=""/>
        <p:cNvGrpSpPr/>
        <p:nvPr/>
      </p:nvGrpSpPr>
      <p:grpSpPr>
        <a:xfrm>
          <a:off x="0" y="0"/>
          <a:ext cx="0" cy="0"/>
          <a:chOff x="0" y="0"/>
          <a:chExt cx="0" cy="0"/>
        </a:xfrm>
      </p:grpSpPr>
      <p:sp>
        <p:nvSpPr>
          <p:cNvPr id="2" name="QB_5_BD.5_1#97beb83b1?vaa=1&amp;vcp=1&amp;pid=ee9b5c64e&amp;color=0,0,0&amp;vtp=1&amp;vaab=1&amp;bt=1&amp;bbb=1&amp;hb=1&amp;hltap=1"/>
          <p:cNvSpPr/>
          <p:nvPr/>
        </p:nvSpPr>
        <p:spPr>
          <a:xfrm>
            <a:off x="539496" y="1225264"/>
            <a:ext cx="11109960" cy="44398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（2）【画面确定】根据第（1）小题所选的名著，</a:t>
            </a:r>
            <a:r>
              <a:rPr lang="en-US" altLang="zh-CN" sz="2800" b="0" i="0">
                <a:solidFill>
                  <a:srgbClr val="000000"/>
                </a:solidFill>
                <a:latin typeface="Times New Roman" pitchFamily="34" charset="0"/>
                <a:ea typeface="SimSun" pitchFamily="34" charset="-122"/>
                <a:cs typeface="Times New Roman" pitchFamily="34" charset="-120"/>
              </a:rPr>
              <a:t>你会选择①</a:t>
            </a:r>
            <a:r>
              <a:rPr lang="en-US" altLang="zh-CN" sz="2800" i="0">
                <a:solidFill>
                  <a:srgbClr val="000000"/>
                </a:solidFill>
                <a:latin typeface="SimSun" pitchFamily="34" charset="0"/>
                <a:ea typeface="SimSun" pitchFamily="34" charset="-122"/>
                <a:cs typeface="SimSun" pitchFamily="34" charset="-120"/>
              </a:rPr>
              <a:t>______</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人名）作为画面的主要形象，并选择与之相关的情节来表现“追求</a:t>
            </a:r>
            <a:r>
              <a:rPr lang="en-US" altLang="zh-CN" sz="2800" b="0" i="0">
                <a:solidFill>
                  <a:srgbClr val="000000"/>
                </a:solidFill>
                <a:latin typeface="Times New Roman" pitchFamily="34" charset="0"/>
                <a:ea typeface="SimSun" pitchFamily="34" charset="-122"/>
                <a:cs typeface="Times New Roman" pitchFamily="34" charset="-120"/>
              </a:rPr>
              <a:t>”的</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主题</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这个情节是②</a:t>
            </a:r>
            <a:r>
              <a:rPr lang="en-US" altLang="zh-CN" sz="2800" i="0">
                <a:solidFill>
                  <a:srgbClr val="000000"/>
                </a:solidFill>
                <a:latin typeface="SimSun" panose="02010600030101010101" pitchFamily="2" charset="-122"/>
                <a:ea typeface="SimSun" pitchFamily="34" charset="-122"/>
                <a:cs typeface="Times New Roman" pitchFamily="34" charset="-120"/>
              </a:rPr>
              <a:t>____________________________________________</a:t>
            </a:r>
          </a:p>
          <a:p>
            <a:pPr latinLnBrk="1">
              <a:lnSpc>
                <a:spcPts val="5100"/>
              </a:lnSpc>
            </a:pPr>
            <a:r>
              <a:rPr lang="en-US" altLang="zh-CN" sz="2800" i="0">
                <a:solidFill>
                  <a:srgbClr val="000000"/>
                </a:solidFill>
                <a:latin typeface="SimSun" panose="02010600030101010101" pitchFamily="2" charset="-122"/>
                <a:ea typeface="SimSun" pitchFamily="34" charset="-122"/>
                <a:cs typeface="Times New Roman" pitchFamily="34" charset="-120"/>
              </a:rPr>
              <a:t>______________________________________________________________</a:t>
            </a:r>
          </a:p>
          <a:p>
            <a:pPr latinLnBrk="1">
              <a:lnSpc>
                <a:spcPts val="5100"/>
              </a:lnSpc>
            </a:pPr>
            <a:r>
              <a:rPr lang="en-US" altLang="zh-CN" sz="2800" i="0">
                <a:solidFill>
                  <a:srgbClr val="000000"/>
                </a:solidFill>
                <a:latin typeface="SimSun" panose="02010600030101010101" pitchFamily="2" charset="-122"/>
                <a:ea typeface="SimSun" pitchFamily="34" charset="-122"/>
                <a:cs typeface="Times New Roman" pitchFamily="34" charset="-120"/>
              </a:rPr>
              <a:t>______________________________________________________________</a:t>
            </a:r>
          </a:p>
          <a:p>
            <a:pPr latinLnBrk="1">
              <a:lnSpc>
                <a:spcPts val="5100"/>
              </a:lnSpc>
            </a:pPr>
            <a:r>
              <a:rPr lang="en-US" altLang="zh-CN" sz="2800" i="0">
                <a:solidFill>
                  <a:srgbClr val="000000"/>
                </a:solidFill>
                <a:latin typeface="SimSun" panose="02010600030101010101" pitchFamily="2" charset="-122"/>
                <a:ea typeface="SimSun" pitchFamily="34" charset="-122"/>
                <a:cs typeface="Times New Roman" pitchFamily="34" charset="-120"/>
              </a:rPr>
              <a:t>______________________________________________________________</a:t>
            </a:r>
          </a:p>
          <a:p>
            <a:pPr latinLnBrk="1">
              <a:lnSpc>
                <a:spcPts val="4900"/>
              </a:lnSpc>
            </a:pPr>
            <a:r>
              <a:rPr lang="en-US" altLang="zh-CN" sz="2800" i="0">
                <a:solidFill>
                  <a:srgbClr val="000000"/>
                </a:solidFill>
                <a:latin typeface="SimSun" panose="02010600030101010101" pitchFamily="2" charset="-122"/>
                <a:ea typeface="SimSun" pitchFamily="34" charset="-122"/>
                <a:cs typeface="Times New Roman" pitchFamily="34" charset="-120"/>
              </a:rPr>
              <a:t>______________________________________________________________</a:t>
            </a:r>
            <a:r>
              <a:rPr lang="en-US" altLang="zh-CN" sz="2800" b="0" i="0">
                <a:solidFill>
                  <a:srgbClr val="000000"/>
                </a:solidFill>
                <a:latin typeface="Times New Roman" pitchFamily="34" charset="0"/>
                <a:ea typeface="SimSun" pitchFamily="34" charset="-122"/>
                <a:cs typeface="Times New Roman" pitchFamily="34" charset="-120"/>
              </a:rPr>
              <a:t>。</a:t>
            </a:r>
            <a:endParaRPr lang="en-US" altLang="zh-CN" sz="2800" dirty="0"/>
          </a:p>
        </p:txBody>
      </p:sp>
    </p:spTree>
  </p:cSld>
  <p:clrMapOvr>
    <a:masterClrMapping/>
  </p:clrMapOvr>
  <p:transition>
    <p:split dir="in"/>
  </p:transition>
</p:sld>
</file>

<file path=ppt/slides/slide147.xml><?xml version="1.0" encoding="utf-8"?>
<p:sld xmlns:a="http://schemas.openxmlformats.org/drawingml/2006/main" xmlns:r="http://schemas.openxmlformats.org/officeDocument/2006/relationships" xmlns:p="http://schemas.openxmlformats.org/presentationml/2006/main">
  <p:cSld name="Slide 144&amp;si=144">
    <p:spTree>
      <p:nvGrpSpPr>
        <p:cNvPr id="1" name=""/>
        <p:cNvGrpSpPr/>
        <p:nvPr/>
      </p:nvGrpSpPr>
      <p:grpSpPr>
        <a:xfrm>
          <a:off x="0" y="0"/>
          <a:ext cx="0" cy="0"/>
          <a:chOff x="0" y="0"/>
          <a:chExt cx="0" cy="0"/>
        </a:xfrm>
      </p:grpSpPr>
      <p:pic>
        <p:nvPicPr>
          <p:cNvPr id="2" name="QB_5_AS.1_1#97beb83b1?htil=2&amp;vaa=1&amp;vcp=1&amp;pid=ee9b5c64e&amp;color=0,0,0&amp;tib=255,255,255&amp;vtp=1&amp;vaab=1&amp;hs=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670560" y="2505424"/>
            <a:ext cx="1856232" cy="502920"/>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B_5_AS.1_1#97beb83b1?htil=2&amp;vaa=1&amp;vcp=1&amp;pid=ee9b5c64e&amp;color=0,0,0&amp;vtp=1&amp;vaab=1&amp;bt=1&amp;bbb=1&amp;hb=1"/>
          <p:cNvSpPr/>
          <p:nvPr/>
        </p:nvSpPr>
        <p:spPr>
          <a:xfrm>
            <a:off x="509397" y="2362549"/>
            <a:ext cx="10926318" cy="1849057"/>
          </a:xfrm>
          <a:prstGeom prst="rect">
            <a:avLst/>
          </a:prstGeom>
          <a:noFill/>
          <a:ln/>
        </p:spPr>
        <p:txBody>
          <a:bodyPr wrap="none" lIns="0" tIns="0" rIns="0" bIns="0" rtlCol="0" anchor="t"/>
          <a:lstStyle/>
          <a:p>
            <a:pPr algn="l" latinLnBrk="1">
              <a:lnSpc>
                <a:spcPts val="5100"/>
              </a:lnSpc>
            </a:pPr>
            <a:r>
              <a:rPr lang="en-US" altLang="zh-CN" sz="2800" b="0" i="0" dirty="0">
                <a:solidFill>
                  <a:srgbClr val="FF0000"/>
                </a:solidFill>
                <a:latin typeface="Times New Roman" pitchFamily="34" charset="0"/>
                <a:ea typeface="SimSun" pitchFamily="34" charset="-122"/>
                <a:cs typeface="Times New Roman" pitchFamily="34" charset="-120"/>
              </a:rPr>
              <a:t>                         考查名著内容识记。根据第（1）题中作答的名著选择相</a:t>
            </a:r>
          </a:p>
          <a:p>
            <a:pPr algn="l" latinLnBrk="1">
              <a:lnSpc>
                <a:spcPts val="5100"/>
              </a:lnSpc>
            </a:pPr>
            <a:r>
              <a:rPr lang="en-US" altLang="zh-CN" sz="2800" b="0" i="0" dirty="0" err="1">
                <a:solidFill>
                  <a:srgbClr val="FF0000"/>
                </a:solidFill>
                <a:latin typeface="Times New Roman" pitchFamily="34" charset="0"/>
                <a:ea typeface="SimSun" pitchFamily="34" charset="-122"/>
                <a:cs typeface="Times New Roman" pitchFamily="34" charset="-120"/>
              </a:rPr>
              <a:t>应的人物，再结合与之相关的情节分析其身上表现出来的“追求”精神</a:t>
            </a:r>
            <a:r>
              <a:rPr lang="en-US" altLang="zh-CN" sz="2800" b="0" i="0" dirty="0">
                <a:solidFill>
                  <a:srgbClr val="FF0000"/>
                </a:solidFill>
                <a:latin typeface="Times New Roman" pitchFamily="34" charset="0"/>
                <a:ea typeface="SimSun" pitchFamily="34" charset="-122"/>
                <a:cs typeface="Times New Roman" pitchFamily="34" charset="-120"/>
              </a:rPr>
              <a:t>。</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3">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499"/>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48.xml><?xml version="1.0" encoding="utf-8"?>
<p:sld xmlns:a="http://schemas.openxmlformats.org/drawingml/2006/main" xmlns:r="http://schemas.openxmlformats.org/officeDocument/2006/relationships" xmlns:p="http://schemas.openxmlformats.org/presentationml/2006/main">
  <p:cSld name="Slide 145&amp;si=145">
    <p:spTree>
      <p:nvGrpSpPr>
        <p:cNvPr id="1" name=""/>
        <p:cNvGrpSpPr/>
        <p:nvPr/>
      </p:nvGrpSpPr>
      <p:grpSpPr>
        <a:xfrm>
          <a:off x="0" y="0"/>
          <a:ext cx="0" cy="0"/>
          <a:chOff x="0" y="0"/>
          <a:chExt cx="0" cy="0"/>
        </a:xfrm>
      </p:grpSpPr>
      <p:sp>
        <p:nvSpPr>
          <p:cNvPr id="2" name="QB_5_AN.1_1#97beb83b1?vaa=1&amp;vcp=1&amp;pid=ee9b5c64e&amp;color=0,0,0&amp;mp=1&amp;vtp=1&amp;vaab=1&amp;bt=1&amp;bbb=1&amp;hb=1"/>
          <p:cNvSpPr/>
          <p:nvPr/>
        </p:nvSpPr>
        <p:spPr>
          <a:xfrm>
            <a:off x="539496" y="1865344"/>
            <a:ext cx="11109960" cy="3144457"/>
          </a:xfrm>
          <a:prstGeom prst="rect">
            <a:avLst/>
          </a:prstGeom>
          <a:noFill/>
          <a:ln/>
        </p:spPr>
        <p:txBody>
          <a:bodyPr wrap="none" lIns="0" tIns="0" rIns="0" bIns="0" rtlCol="0" anchor="t"/>
          <a:lstStyle/>
          <a:p>
            <a:pPr algn="l" latinLnBrk="1">
              <a:lnSpc>
                <a:spcPts val="5100"/>
              </a:lnSpc>
            </a:pPr>
            <a:r>
              <a:rPr lang="en-US" altLang="zh-CN" sz="2800" b="1" i="0" dirty="0">
                <a:solidFill>
                  <a:srgbClr val="FF0000"/>
                </a:solidFill>
                <a:latin typeface="Times New Roman" pitchFamily="34" charset="0"/>
                <a:ea typeface="SimSun" pitchFamily="34" charset="-122"/>
                <a:cs typeface="Times New Roman" pitchFamily="34" charset="-120"/>
              </a:rPr>
              <a:t>【</a:t>
            </a:r>
            <a:r>
              <a:rPr lang="en-US" altLang="zh-CN" sz="2800" b="1" i="0" dirty="0" err="1">
                <a:solidFill>
                  <a:srgbClr val="FF0000"/>
                </a:solidFill>
                <a:latin typeface="Times New Roman" pitchFamily="34" charset="0"/>
                <a:ea typeface="SimSun" pitchFamily="34" charset="-122"/>
                <a:cs typeface="Times New Roman" pitchFamily="34" charset="-120"/>
              </a:rPr>
              <a:t>答案】</a:t>
            </a:r>
            <a:r>
              <a:rPr lang="en-US" altLang="zh-CN" sz="2800" b="0" i="0" dirty="0" err="1">
                <a:solidFill>
                  <a:srgbClr val="FF0000"/>
                </a:solidFill>
                <a:latin typeface="Times New Roman" pitchFamily="34" charset="0"/>
                <a:ea typeface="SimSun" pitchFamily="34" charset="-122"/>
                <a:cs typeface="Times New Roman" pitchFamily="34" charset="-120"/>
              </a:rPr>
              <a:t>保尔</a:t>
            </a:r>
            <a:r>
              <a:rPr lang="zh-CN" altLang="en-US" sz="2800" b="0" i="0" dirty="0">
                <a:solidFill>
                  <a:srgbClr val="FF0000"/>
                </a:solidFill>
                <a:latin typeface="Times New Roman" pitchFamily="34" charset="0"/>
                <a:ea typeface="SimSun" pitchFamily="34" charset="-122"/>
                <a:cs typeface="Times New Roman" pitchFamily="34" charset="-120"/>
              </a:rPr>
              <a:t>；</a:t>
            </a:r>
            <a:r>
              <a:rPr lang="en-US" altLang="zh-CN" sz="2800" b="0" i="0" dirty="0">
                <a:solidFill>
                  <a:srgbClr val="FF0000"/>
                </a:solidFill>
                <a:latin typeface="SimSun" pitchFamily="34" charset="0"/>
                <a:ea typeface="SimSun" pitchFamily="34" charset="-122"/>
                <a:cs typeface="SimSun" pitchFamily="34" charset="-120"/>
              </a:rPr>
              <a:t> </a:t>
            </a:r>
            <a:r>
              <a:rPr lang="en-US" altLang="zh-CN" sz="2800" b="0" i="0" dirty="0" err="1">
                <a:solidFill>
                  <a:srgbClr val="FF0000"/>
                </a:solidFill>
                <a:latin typeface="Times New Roman" pitchFamily="34" charset="0"/>
                <a:ea typeface="SimSun" pitchFamily="34" charset="-122"/>
                <a:cs typeface="Times New Roman" pitchFamily="34" charset="-120"/>
              </a:rPr>
              <a:t>示例：保尔被严重的疾病侵袭，他几乎全身瘫痪、双目</a:t>
            </a:r>
            <a:endParaRPr lang="en-US" altLang="zh-CN" sz="2800" b="0" i="0" dirty="0">
              <a:solidFill>
                <a:srgbClr val="FF0000"/>
              </a:solidFill>
              <a:latin typeface="Times New Roman" pitchFamily="34" charset="0"/>
              <a:ea typeface="SimSun" pitchFamily="34" charset="-122"/>
              <a:cs typeface="Times New Roman" pitchFamily="34" charset="-120"/>
            </a:endParaRPr>
          </a:p>
          <a:p>
            <a:pPr latinLnBrk="1">
              <a:lnSpc>
                <a:spcPts val="5100"/>
              </a:lnSpc>
            </a:pPr>
            <a:r>
              <a:rPr lang="en-US" altLang="zh-CN" sz="2800" b="0" i="0" dirty="0" err="1">
                <a:solidFill>
                  <a:srgbClr val="FF0000"/>
                </a:solidFill>
                <a:latin typeface="Times New Roman" pitchFamily="34" charset="0"/>
                <a:ea typeface="SimSun" pitchFamily="34" charset="-122"/>
                <a:cs typeface="Times New Roman" pitchFamily="34" charset="-120"/>
              </a:rPr>
              <a:t>失明，但他并未被击垮。在精神上和肉体上都忍受着难以想象的痛苦的</a:t>
            </a:r>
            <a:endParaRPr lang="en-US" altLang="zh-CN" sz="2800" b="0" i="0" dirty="0">
              <a:solidFill>
                <a:srgbClr val="FF0000"/>
              </a:solidFill>
              <a:latin typeface="Times New Roman" pitchFamily="34" charset="0"/>
              <a:ea typeface="SimSun" pitchFamily="34" charset="-122"/>
              <a:cs typeface="Times New Roman" pitchFamily="34" charset="-120"/>
            </a:endParaRPr>
          </a:p>
          <a:p>
            <a:pPr latinLnBrk="1">
              <a:lnSpc>
                <a:spcPts val="5100"/>
              </a:lnSpc>
            </a:pPr>
            <a:r>
              <a:rPr lang="en-US" altLang="zh-CN" sz="2800" b="0" i="0" dirty="0" err="1">
                <a:solidFill>
                  <a:srgbClr val="FF0000"/>
                </a:solidFill>
                <a:latin typeface="Times New Roman" pitchFamily="34" charset="0"/>
                <a:ea typeface="SimSun" pitchFamily="34" charset="-122"/>
                <a:cs typeface="Times New Roman" pitchFamily="34" charset="-120"/>
              </a:rPr>
              <a:t>情况下，他找到了新的力量，决定开始文学创作，以此继续为革命事业</a:t>
            </a:r>
            <a:endParaRPr lang="en-US" altLang="zh-CN" sz="2800" b="0" i="0" dirty="0">
              <a:solidFill>
                <a:srgbClr val="FF0000"/>
              </a:solidFill>
              <a:latin typeface="Times New Roman" pitchFamily="34" charset="0"/>
              <a:ea typeface="SimSun" pitchFamily="34" charset="-122"/>
              <a:cs typeface="Times New Roman" pitchFamily="34" charset="-120"/>
            </a:endParaRPr>
          </a:p>
          <a:p>
            <a:pPr latinLnBrk="1">
              <a:lnSpc>
                <a:spcPts val="5100"/>
              </a:lnSpc>
            </a:pPr>
            <a:r>
              <a:rPr lang="en-US" altLang="zh-CN" sz="2800" b="0" i="0" dirty="0" err="1">
                <a:solidFill>
                  <a:srgbClr val="FF0000"/>
                </a:solidFill>
                <a:latin typeface="Times New Roman" pitchFamily="34" charset="0"/>
                <a:ea typeface="SimSun" pitchFamily="34" charset="-122"/>
                <a:cs typeface="Times New Roman" pitchFamily="34" charset="-120"/>
              </a:rPr>
              <a:t>和人类的进步作贡献。这是保尔在逆境中坚持追求、实现生命价值的生</a:t>
            </a:r>
            <a:endParaRPr lang="en-US" altLang="zh-CN" sz="2800" b="0" i="0" dirty="0">
              <a:solidFill>
                <a:srgbClr val="FF0000"/>
              </a:solidFill>
              <a:latin typeface="Times New Roman" pitchFamily="34" charset="0"/>
              <a:ea typeface="SimSun" pitchFamily="34" charset="-122"/>
              <a:cs typeface="Times New Roman" pitchFamily="34" charset="-120"/>
            </a:endParaRPr>
          </a:p>
          <a:p>
            <a:pPr latinLnBrk="1">
              <a:lnSpc>
                <a:spcPts val="4900"/>
              </a:lnSpc>
            </a:pPr>
            <a:r>
              <a:rPr lang="en-US" altLang="zh-CN" sz="2800" b="0" i="0" dirty="0" err="1">
                <a:solidFill>
                  <a:srgbClr val="FF0000"/>
                </a:solidFill>
                <a:latin typeface="Times New Roman" pitchFamily="34" charset="0"/>
                <a:ea typeface="SimSun" pitchFamily="34" charset="-122"/>
                <a:cs typeface="Times New Roman" pitchFamily="34" charset="-120"/>
              </a:rPr>
              <a:t>动体现</a:t>
            </a:r>
            <a:r>
              <a:rPr lang="en-US" altLang="zh-CN" sz="2800" b="0" i="0" dirty="0">
                <a:solidFill>
                  <a:srgbClr val="FF0000"/>
                </a:solidFill>
                <a:latin typeface="Times New Roman" pitchFamily="34" charset="0"/>
                <a:ea typeface="SimSun" pitchFamily="34" charset="-122"/>
                <a:cs typeface="Times New Roman" pitchFamily="34" charset="-120"/>
              </a:rPr>
              <a:t>。</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499"/>
                                          </p:stCondLst>
                                        </p:cTn>
                                        <p:tgtEl>
                                          <p:spTgt spid="2">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2">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2">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2">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2">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499"/>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49.xml><?xml version="1.0" encoding="utf-8"?>
<p:sld xmlns:a="http://schemas.openxmlformats.org/drawingml/2006/main" xmlns:r="http://schemas.openxmlformats.org/officeDocument/2006/relationships" xmlns:p="http://schemas.openxmlformats.org/presentationml/2006/main">
  <p:cSld name="Slide 146&amp;si=146">
    <p:spTree>
      <p:nvGrpSpPr>
        <p:cNvPr id="1" name=""/>
        <p:cNvGrpSpPr/>
        <p:nvPr/>
      </p:nvGrpSpPr>
      <p:grpSpPr>
        <a:xfrm>
          <a:off x="0" y="0"/>
          <a:ext cx="0" cy="0"/>
          <a:chOff x="0" y="0"/>
          <a:chExt cx="0" cy="0"/>
        </a:xfrm>
      </p:grpSpPr>
      <p:sp>
        <p:nvSpPr>
          <p:cNvPr id="2" name="QO_4_BD.9_1#cb3eeb63d?sp=1&amp;vaa=1&amp;vcp=1&amp;pid=92f1c65d5&amp;color=0,0,0&amp;vtp=1&amp;vaab=1&amp;bt=1&amp;bbb=1"/>
          <p:cNvSpPr/>
          <p:nvPr/>
        </p:nvSpPr>
        <p:spPr>
          <a:xfrm>
            <a:off x="539496" y="1213358"/>
            <a:ext cx="11109960" cy="803701"/>
          </a:xfrm>
          <a:prstGeom prst="rect">
            <a:avLst/>
          </a:prstGeom>
          <a:noFill/>
          <a:ln/>
        </p:spPr>
        <p:txBody>
          <a:bodyPr wrap="none" lIns="0" tIns="0" rIns="0" bIns="0" rtlCol="0" anchor="t"/>
          <a:lstStyle/>
          <a:p>
            <a:pPr algn="l" latinLnBrk="1">
              <a:lnSpc>
                <a:spcPts val="5100"/>
              </a:lnSpc>
            </a:pPr>
            <a:r>
              <a:rPr lang="en-US" altLang="zh-CN" sz="2800" b="1" i="0" dirty="0">
                <a:solidFill>
                  <a:srgbClr val="000000"/>
                </a:solidFill>
                <a:latin typeface="Times New Roman" pitchFamily="34" charset="0"/>
                <a:ea typeface="SimSun" pitchFamily="34" charset="-122"/>
                <a:cs typeface="Times New Roman" pitchFamily="34" charset="-120"/>
              </a:rPr>
              <a:t>例2</a:t>
            </a:r>
            <a:r>
              <a:rPr lang="en-US" altLang="zh-CN" sz="2800" b="1" i="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班级召开“名著阅读交流”的主题班会。请根据要求完成下列任务</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3" name="QB_5_BD.10_1#e535910fb?sp=1&amp;vaa=1&amp;vcp=1&amp;pid=cb3eeb63d&amp;color=0,0,0&amp;vtp=1&amp;vaab=1&amp;bbb=1&amp;hb=1"/>
          <p:cNvSpPr/>
          <p:nvPr/>
        </p:nvSpPr>
        <p:spPr>
          <a:xfrm>
            <a:off x="539496" y="1922633"/>
            <a:ext cx="11109960" cy="12013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（1）任务一：在“推荐我最喜爱的名著”活动中</a:t>
            </a:r>
            <a:r>
              <a:rPr lang="en-US" altLang="zh-CN" sz="2800" b="0" i="0">
                <a:solidFill>
                  <a:srgbClr val="000000"/>
                </a:solidFill>
                <a:latin typeface="Times New Roman" pitchFamily="34" charset="0"/>
                <a:ea typeface="SimSun" pitchFamily="34" charset="-122"/>
                <a:cs typeface="Times New Roman" pitchFamily="34" charset="-120"/>
              </a:rPr>
              <a:t>，许多同学撰写了推荐</a:t>
            </a:r>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理由</a:t>
            </a:r>
            <a:r>
              <a:rPr lang="en-US" altLang="zh-CN" sz="2800" b="0" i="0" dirty="0">
                <a:solidFill>
                  <a:srgbClr val="000000"/>
                </a:solidFill>
                <a:latin typeface="Times New Roman" pitchFamily="34" charset="0"/>
                <a:ea typeface="SimSun" pitchFamily="34" charset="-122"/>
                <a:cs typeface="Times New Roman" pitchFamily="34" charset="-120"/>
              </a:rPr>
              <a:t>。请你根据推荐理由写出相应的作品。</a:t>
            </a:r>
            <a:endParaRPr lang="en-US" altLang="zh-CN" sz="2800" dirty="0"/>
          </a:p>
        </p:txBody>
      </p:sp>
      <p:sp>
        <p:nvSpPr>
          <p:cNvPr id="4" name="QB_5_BD.10_2#e535910fb?sp=1&amp;vaa=1&amp;vcp=1&amp;pid=cb3eeb63d&amp;color=0,0,0&amp;vtp=1&amp;vaab=1&amp;bbb=1&amp;hb=1"/>
          <p:cNvSpPr/>
          <p:nvPr/>
        </p:nvSpPr>
        <p:spPr>
          <a:xfrm>
            <a:off x="539496" y="3199618"/>
            <a:ext cx="11109960" cy="18490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①《</a:t>
            </a:r>
            <a:r>
              <a:rPr lang="en-US" altLang="zh-CN" sz="2800" i="0" dirty="0">
                <a:solidFill>
                  <a:srgbClr val="000000"/>
                </a:solidFill>
                <a:latin typeface="SimSun" pitchFamily="34" charset="0"/>
                <a:ea typeface="SimSun" pitchFamily="34" charset="-122"/>
                <a:cs typeface="SimSun" pitchFamily="34" charset="-120"/>
              </a:rPr>
              <a:t>________</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详细地描述了虫类的外部形态和生活习性，真实地记录</a:t>
            </a:r>
            <a:endParaRPr lang="en-US" altLang="zh-CN" sz="2800" b="0" i="0" dirty="0">
              <a:solidFill>
                <a:srgbClr val="000000"/>
              </a:solidFill>
              <a:latin typeface="Times New Roman" pitchFamily="34" charset="0"/>
              <a:ea typeface="SimSun" pitchFamily="34" charset="-122"/>
              <a:cs typeface="Times New Roman" pitchFamily="34" charset="-120"/>
            </a:endParaRPr>
          </a:p>
          <a:p>
            <a:pPr latinLnBrk="1">
              <a:lnSpc>
                <a:spcPts val="5100"/>
              </a:lnSpc>
            </a:pPr>
            <a:r>
              <a:rPr lang="en-US" altLang="zh-CN" sz="2800" b="0" i="0" dirty="0" err="1">
                <a:solidFill>
                  <a:srgbClr val="000000"/>
                </a:solidFill>
                <a:latin typeface="Times New Roman" pitchFamily="34" charset="0"/>
                <a:ea typeface="SimSun" pitchFamily="34" charset="-122"/>
                <a:cs typeface="Times New Roman" pitchFamily="34" charset="-120"/>
              </a:rPr>
              <a:t>了它们守自然法则，为了生存和种族繁衍而进行着不懈的努力和斗争</a:t>
            </a:r>
            <a:r>
              <a:rPr lang="en-US" altLang="zh-CN" sz="2800" b="0" i="0" dirty="0">
                <a:solidFill>
                  <a:srgbClr val="000000"/>
                </a:solidFill>
                <a:latin typeface="Times New Roman" pitchFamily="34" charset="0"/>
                <a:ea typeface="SimSun" pitchFamily="34" charset="-122"/>
                <a:cs typeface="Times New Roman" pitchFamily="34" charset="-120"/>
              </a:rPr>
              <a:t>；</a:t>
            </a:r>
          </a:p>
          <a:p>
            <a:pPr latinLnBrk="1">
              <a:lnSpc>
                <a:spcPts val="4900"/>
              </a:lnSpc>
            </a:pPr>
            <a:r>
              <a:rPr lang="en-US" altLang="zh-CN" sz="2800" b="0" i="0" dirty="0" err="1">
                <a:solidFill>
                  <a:srgbClr val="000000"/>
                </a:solidFill>
                <a:latin typeface="Times New Roman" pitchFamily="34" charset="0"/>
                <a:ea typeface="SimSun" pitchFamily="34" charset="-122"/>
                <a:cs typeface="Times New Roman" pitchFamily="34" charset="-120"/>
              </a:rPr>
              <a:t>唤起人们对万物、人类和科学的深刻省思</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Tree>
  </p:cSld>
  <p:clrMapOvr>
    <a:masterClrMapping/>
  </p:clrMapOvr>
  <p:transition>
    <p:split dir="in"/>
  </p:transition>
</p:sld>
</file>

<file path=ppt/slides/slide15.xml><?xml version="1.0" encoding="utf-8"?>
<p:sld xmlns:a="http://schemas.openxmlformats.org/drawingml/2006/main" xmlns:r="http://schemas.openxmlformats.org/officeDocument/2006/relationships" xmlns:p="http://schemas.openxmlformats.org/presentationml/2006/main">
  <p:cSld name="Slide 17&amp;si=17">
    <p:spTree>
      <p:nvGrpSpPr>
        <p:cNvPr id="1" name=""/>
        <p:cNvGrpSpPr/>
        <p:nvPr/>
      </p:nvGrpSpPr>
      <p:grpSpPr>
        <a:xfrm>
          <a:off x="0" y="0"/>
          <a:ext cx="0" cy="0"/>
          <a:chOff x="0" y="0"/>
          <a:chExt cx="0" cy="0"/>
        </a:xfrm>
      </p:grpSpPr>
      <p:graphicFrame>
        <p:nvGraphicFramePr>
          <p:cNvPr id="18" name="P_5_BD#440ee065a?colgroup=5,8,6,9&amp;vcp=1&amp;pid=254665248&amp;color=0,0,0&amp;mp=1&amp;vtp=1&amp;vaab=1&amp;bt=1&amp;bbb=1&amp;hb=1"/>
          <p:cNvGraphicFramePr>
            <a:graphicFrameLocks noGrp="1"/>
          </p:cNvGraphicFramePr>
          <p:nvPr>
            <p:extLst>
              <p:ext uri="{D42A27DB-BD31-4B8C-83A1-F6EECF244321}">
                <p14:modId xmlns:p14="http://schemas.microsoft.com/office/powerpoint/2010/main" val="107324771"/>
              </p:ext>
            </p:extLst>
          </p:nvPr>
        </p:nvGraphicFramePr>
        <p:xfrm>
          <a:off x="153588" y="1158664"/>
          <a:ext cx="11884824" cy="4843558"/>
        </p:xfrm>
        <a:graphic>
          <a:graphicData uri="http://schemas.openxmlformats.org/drawingml/2006/table">
            <a:tbl>
              <a:tblPr/>
              <a:tblGrid>
                <a:gridCol w="2020824">
                  <a:extLst>
                    <a:ext uri="{9D8B030D-6E8A-4147-A177-3AD203B41FA5}">
                      <a16:colId xmlns:a16="http://schemas.microsoft.com/office/drawing/2014/main" val="20000"/>
                    </a:ext>
                  </a:extLst>
                </a:gridCol>
                <a:gridCol w="4428000">
                  <a:extLst>
                    <a:ext uri="{9D8B030D-6E8A-4147-A177-3AD203B41FA5}">
                      <a16:colId xmlns:a16="http://schemas.microsoft.com/office/drawing/2014/main" val="20001"/>
                    </a:ext>
                  </a:extLst>
                </a:gridCol>
                <a:gridCol w="2664000">
                  <a:extLst>
                    <a:ext uri="{9D8B030D-6E8A-4147-A177-3AD203B41FA5}">
                      <a16:colId xmlns:a16="http://schemas.microsoft.com/office/drawing/2014/main" val="20002"/>
                    </a:ext>
                  </a:extLst>
                </a:gridCol>
                <a:gridCol w="2772000">
                  <a:extLst>
                    <a:ext uri="{9D8B030D-6E8A-4147-A177-3AD203B41FA5}">
                      <a16:colId xmlns:a16="http://schemas.microsoft.com/office/drawing/2014/main" val="20003"/>
                    </a:ext>
                  </a:extLst>
                </a:gridCol>
              </a:tblGrid>
              <a:tr h="523558">
                <a:tc>
                  <a:txBody>
                    <a:bodyPr/>
                    <a:lstStyle/>
                    <a:p>
                      <a:pPr algn="ctr" latinLnBrk="1" hangingPunct="0">
                        <a:lnSpc>
                          <a:spcPts val="4100"/>
                        </a:lnSpc>
                      </a:pPr>
                      <a:r>
                        <a:rPr lang="en-US" altLang="zh-CN" sz="2800" b="1" i="0">
                          <a:solidFill>
                            <a:srgbClr val="000000"/>
                          </a:solidFill>
                          <a:latin typeface="Times New Roman" pitchFamily="34" charset="0"/>
                          <a:ea typeface="SimSun" pitchFamily="34" charset="-122"/>
                          <a:cs typeface="Times New Roman" pitchFamily="34" charset="-120"/>
                        </a:rPr>
                        <a:t>篇</a:t>
                      </a:r>
                      <a:r>
                        <a:rPr lang="en-US" altLang="zh-CN" sz="2800" b="1" i="0">
                          <a:solidFill>
                            <a:srgbClr val="000000"/>
                          </a:solidFill>
                          <a:latin typeface="SimSun" pitchFamily="34" charset="0"/>
                          <a:ea typeface="SimSun" pitchFamily="34" charset="-122"/>
                          <a:cs typeface="SimSun" pitchFamily="34" charset="-120"/>
                        </a:rPr>
                        <a:t> </a:t>
                      </a:r>
                      <a:r>
                        <a:rPr lang="en-US" altLang="zh-CN" sz="2800" b="1" i="0">
                          <a:solidFill>
                            <a:srgbClr val="000000"/>
                          </a:solidFill>
                          <a:latin typeface="Times New Roman" pitchFamily="34" charset="0"/>
                          <a:ea typeface="SimSun" pitchFamily="34" charset="-122"/>
                          <a:cs typeface="Times New Roman" pitchFamily="34" charset="-120"/>
                        </a:rPr>
                        <a:t>目</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100"/>
                        </a:lnSpc>
                      </a:pPr>
                      <a:r>
                        <a:rPr lang="en-US" altLang="zh-CN" sz="2800" b="1" i="0">
                          <a:solidFill>
                            <a:srgbClr val="000000"/>
                          </a:solidFill>
                          <a:latin typeface="Times New Roman" pitchFamily="34" charset="0"/>
                          <a:ea typeface="SimSun" pitchFamily="34" charset="-122"/>
                          <a:cs typeface="Times New Roman" pitchFamily="34" charset="-120"/>
                        </a:rPr>
                        <a:t>主要内容</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100"/>
                        </a:lnSpc>
                      </a:pPr>
                      <a:r>
                        <a:rPr lang="en-US" altLang="zh-CN" sz="2800" b="1" i="0">
                          <a:solidFill>
                            <a:srgbClr val="000000"/>
                          </a:solidFill>
                          <a:latin typeface="Times New Roman" pitchFamily="34" charset="0"/>
                          <a:ea typeface="SimSun" pitchFamily="34" charset="-122"/>
                          <a:cs typeface="Times New Roman" pitchFamily="34" charset="-120"/>
                        </a:rPr>
                        <a:t>人物形象</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100"/>
                        </a:lnSpc>
                      </a:pPr>
                      <a:r>
                        <a:rPr lang="en-US" altLang="zh-CN" sz="2800" b="1" i="0">
                          <a:solidFill>
                            <a:srgbClr val="000000"/>
                          </a:solidFill>
                          <a:latin typeface="Times New Roman" pitchFamily="34" charset="0"/>
                          <a:ea typeface="SimSun" pitchFamily="34" charset="-122"/>
                          <a:cs typeface="Times New Roman" pitchFamily="34" charset="-120"/>
                        </a:rPr>
                        <a:t>中心思想</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4320000">
                <a:tc>
                  <a:txBody>
                    <a:bodyPr/>
                    <a:lstStyle/>
                    <a:p>
                      <a:pPr algn="l" latinLnBrk="1" hangingPunct="0">
                        <a:lnSpc>
                          <a:spcPts val="4100"/>
                        </a:lnSpc>
                      </a:pP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范爱农</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2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楷体" pitchFamily="34" charset="-122"/>
                          <a:cs typeface="Times New Roman" pitchFamily="34" charset="-120"/>
                        </a:rPr>
                        <a:t>作者通过追叙自己在日本留学时和回国后与范爱农接触的几个生活片段</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描述了范爱农在辛亥革命前不满黑暗社会</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追求革命</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辛亥革命后又备受迫害的遭遇</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2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楷体" pitchFamily="34" charset="-122"/>
                          <a:cs typeface="Times New Roman" pitchFamily="34" charset="-120"/>
                        </a:rPr>
                        <a:t>范爱农</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一个觉醒的知识分子</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热爱祖国</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倔强耿直</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不趋炎附势</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2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楷体" pitchFamily="34" charset="-122"/>
                          <a:cs typeface="Times New Roman" pitchFamily="34" charset="-120"/>
                        </a:rPr>
                        <a:t>表现了作者对旧民主主义革命的失望和对这位正直</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倔强的爱国者的同情和悼念</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
        <p:nvSpPr>
          <p:cNvPr id="2" name="P_5_BD#440ee065a?colgroup=5,8,6,9&amp;vcp=1&amp;pid=254665248&amp;color=0,0,0&amp;mp=1&amp;vtp=1&amp;vaab=1&amp;bt=1&amp;bbb=1">
            <a:extLst>
              <a:ext uri="{FF2B5EF4-FFF2-40B4-BE49-F238E27FC236}">
                <a16:creationId xmlns:a16="http://schemas.microsoft.com/office/drawing/2014/main" id="{AAAD7572-171E-1E55-3A44-4F88894AC391}"/>
              </a:ext>
            </a:extLst>
          </p:cNvPr>
          <p:cNvSpPr txBox="1"/>
          <p:nvPr/>
        </p:nvSpPr>
        <p:spPr>
          <a:xfrm>
            <a:off x="10885591" y="554400"/>
            <a:ext cx="718145" cy="487698"/>
          </a:xfrm>
          <a:prstGeom prst="rect">
            <a:avLst/>
          </a:prstGeom>
          <a:noFill/>
        </p:spPr>
        <p:txBody>
          <a:bodyPr vert="horz" wrap="none" lIns="0" tIns="0" rIns="0" bIns="0" rtlCol="0">
            <a:spAutoFit/>
          </a:bodyPr>
          <a:lstStyle/>
          <a:p>
            <a:pPr algn="r">
              <a:lnSpc>
                <a:spcPts val="4000"/>
              </a:lnSpc>
            </a:pPr>
            <a:r>
              <a:rPr lang="zh-CN" altLang="en-US" sz="2800">
                <a:latin typeface="Times New Roman" panose="02020603050405020304" pitchFamily="18" charset="0"/>
              </a:rPr>
              <a:t>续表</a:t>
            </a:r>
          </a:p>
        </p:txBody>
      </p:sp>
    </p:spTree>
  </p:cSld>
  <p:clrMapOvr>
    <a:masterClrMapping/>
  </p:clrMapOvr>
  <p:transition>
    <p:split dir="in"/>
  </p:transition>
</p:sld>
</file>

<file path=ppt/slides/slide150.xml><?xml version="1.0" encoding="utf-8"?>
<p:sld xmlns:a="http://schemas.openxmlformats.org/drawingml/2006/main" xmlns:r="http://schemas.openxmlformats.org/officeDocument/2006/relationships" xmlns:p="http://schemas.openxmlformats.org/presentationml/2006/main">
  <p:cSld name="Slide 147&amp;si=147">
    <p:spTree>
      <p:nvGrpSpPr>
        <p:cNvPr id="1" name=""/>
        <p:cNvGrpSpPr/>
        <p:nvPr/>
      </p:nvGrpSpPr>
      <p:grpSpPr>
        <a:xfrm>
          <a:off x="0" y="0"/>
          <a:ext cx="0" cy="0"/>
          <a:chOff x="0" y="0"/>
          <a:chExt cx="0" cy="0"/>
        </a:xfrm>
      </p:grpSpPr>
      <p:sp>
        <p:nvSpPr>
          <p:cNvPr id="2" name="QB_5_BD.12_1#e535910fb?sp=1&amp;vaa=1&amp;vcp=1&amp;pid=cb3eeb63d&amp;color=0,0,0&amp;mp=1&amp;vtp=1&amp;vaab=1&amp;bt=1&amp;bbb=1&amp;hb=1"/>
          <p:cNvSpPr/>
          <p:nvPr/>
        </p:nvSpPr>
        <p:spPr>
          <a:xfrm>
            <a:off x="539496" y="1538954"/>
            <a:ext cx="11109960" cy="3792157"/>
          </a:xfrm>
          <a:prstGeom prst="rect">
            <a:avLst/>
          </a:prstGeom>
          <a:noFill/>
          <a:ln/>
        </p:spPr>
        <p:txBody>
          <a:bodyPr wrap="none" lIns="0" tIns="0" rIns="0" bIns="0" rtlCol="0" anchor="t"/>
          <a:lstStyle/>
          <a:p>
            <a:pPr algn="l"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②《</a:t>
            </a:r>
            <a:r>
              <a:rPr lang="en-US" altLang="zh-CN" sz="2800" i="0">
                <a:solidFill>
                  <a:srgbClr val="000000"/>
                </a:solidFill>
                <a:latin typeface="SimSun" pitchFamily="34" charset="0"/>
                <a:ea typeface="SimSun" pitchFamily="34" charset="-122"/>
                <a:cs typeface="SimSun" pitchFamily="34" charset="-120"/>
              </a:rPr>
              <a:t>__________</a:t>
            </a: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是一部长篇讽刺小说</a:t>
            </a:r>
            <a:r>
              <a:rPr lang="en-US" altLang="zh-CN" sz="2800" b="0" i="0">
                <a:solidFill>
                  <a:srgbClr val="000000"/>
                </a:solidFill>
                <a:latin typeface="Times New Roman" pitchFamily="34" charset="0"/>
                <a:ea typeface="SimSun" pitchFamily="34" charset="-122"/>
                <a:cs typeface="Times New Roman" pitchFamily="34" charset="-120"/>
              </a:rPr>
              <a:t>，其没有贯穿全书的中心人物和</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主要情节</a:t>
            </a:r>
            <a:r>
              <a:rPr lang="en-US" altLang="zh-CN" sz="2800" b="0" i="0" dirty="0">
                <a:solidFill>
                  <a:srgbClr val="000000"/>
                </a:solidFill>
                <a:latin typeface="Times New Roman" pitchFamily="34" charset="0"/>
                <a:ea typeface="SimSun" pitchFamily="34" charset="-122"/>
                <a:cs typeface="Times New Roman" pitchFamily="34" charset="-120"/>
              </a:rPr>
              <a:t>，而是由众多故事连缀而成</a:t>
            </a:r>
            <a:r>
              <a:rPr lang="en-US" altLang="zh-CN" sz="2800" b="0" i="0">
                <a:solidFill>
                  <a:srgbClr val="000000"/>
                </a:solidFill>
                <a:latin typeface="Times New Roman" pitchFamily="34" charset="0"/>
                <a:ea typeface="SimSun" pitchFamily="34" charset="-122"/>
                <a:cs typeface="Times New Roman" pitchFamily="34" charset="-120"/>
              </a:rPr>
              <a:t>，表现的是普通士人日常生活中的</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生存状态与精神世界</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③《</a:t>
            </a:r>
            <a:r>
              <a:rPr lang="en-US" altLang="zh-CN" sz="2800" i="0">
                <a:solidFill>
                  <a:srgbClr val="000000"/>
                </a:solidFill>
                <a:latin typeface="SimSun" pitchFamily="34" charset="0"/>
                <a:ea typeface="SimSun" pitchFamily="34" charset="-122"/>
                <a:cs typeface="SimSun" pitchFamily="34" charset="-120"/>
              </a:rPr>
              <a:t>______________</a:t>
            </a: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是一部纪实作品</a:t>
            </a:r>
            <a:r>
              <a:rPr lang="en-US" altLang="zh-CN" sz="2800" b="0" i="0">
                <a:solidFill>
                  <a:srgbClr val="000000"/>
                </a:solidFill>
                <a:latin typeface="Times New Roman" pitchFamily="34" charset="0"/>
                <a:ea typeface="SimSun" pitchFamily="34" charset="-122"/>
                <a:cs typeface="Times New Roman" pitchFamily="34" charset="-120"/>
              </a:rPr>
              <a:t>，从一个外国记者的视角客观地</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报道了中国共产党和红军的真实情况。它在两个方面经受住了时间的考</a:t>
            </a:r>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验</a:t>
            </a:r>
            <a:r>
              <a:rPr lang="en-US" altLang="zh-CN" sz="2800" b="0" i="0" dirty="0">
                <a:solidFill>
                  <a:srgbClr val="000000"/>
                </a:solidFill>
                <a:latin typeface="Times New Roman" pitchFamily="34" charset="0"/>
                <a:ea typeface="SimSun" pitchFamily="34" charset="-122"/>
                <a:cs typeface="Times New Roman" pitchFamily="34" charset="-120"/>
              </a:rPr>
              <a:t>：一是对历史事实的真实记录，二是对历史趋势的预见。</a:t>
            </a:r>
            <a:endParaRPr lang="en-US" altLang="zh-CN" sz="2800" dirty="0"/>
          </a:p>
        </p:txBody>
      </p:sp>
    </p:spTree>
  </p:cSld>
  <p:clrMapOvr>
    <a:masterClrMapping/>
  </p:clrMapOvr>
  <p:transition>
    <p:split dir="in"/>
  </p:transition>
</p:sld>
</file>

<file path=ppt/slides/slide151.xml><?xml version="1.0" encoding="utf-8"?>
<p:sld xmlns:a="http://schemas.openxmlformats.org/drawingml/2006/main" xmlns:r="http://schemas.openxmlformats.org/officeDocument/2006/relationships" xmlns:p="http://schemas.openxmlformats.org/presentationml/2006/main">
  <p:cSld name="Slide 148&amp;si=148">
    <p:spTree>
      <p:nvGrpSpPr>
        <p:cNvPr id="1" name=""/>
        <p:cNvGrpSpPr/>
        <p:nvPr/>
      </p:nvGrpSpPr>
      <p:grpSpPr>
        <a:xfrm>
          <a:off x="0" y="0"/>
          <a:ext cx="0" cy="0"/>
          <a:chOff x="0" y="0"/>
          <a:chExt cx="0" cy="0"/>
        </a:xfrm>
      </p:grpSpPr>
      <p:pic>
        <p:nvPicPr>
          <p:cNvPr id="2" name="QB_5_AS.1_1#e535910fb?htil=3&amp;vaa=1&amp;vcp=1&amp;pid=cb3eeb63d&amp;color=0,0,0&amp;tib=255,255,255&amp;vtp=1&amp;vaab=1&amp;hs=1&amp;hs=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539496" y="669703"/>
            <a:ext cx="1773936" cy="457200"/>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B_5_AS.1_1#e535910fb?htil=3&amp;vaa=1&amp;vcp=1&amp;pid=cb3eeb63d&amp;color=0,0,0&amp;vtp=1&amp;vaab=1&amp;bt=1&amp;bbb=1&amp;hb=1&amp;hs=1"/>
          <p:cNvSpPr/>
          <p:nvPr/>
        </p:nvSpPr>
        <p:spPr>
          <a:xfrm>
            <a:off x="2443499" y="573246"/>
            <a:ext cx="9208008" cy="553657"/>
          </a:xfrm>
          <a:prstGeom prst="rect">
            <a:avLst/>
          </a:prstGeom>
          <a:noFill/>
          <a:ln/>
        </p:spPr>
        <p:txBody>
          <a:bodyPr wrap="none" lIns="0" tIns="0" rIns="0" bIns="0" rtlCol="0" anchor="t"/>
          <a:lstStyle/>
          <a:p>
            <a:pPr algn="l" latinLnBrk="1">
              <a:lnSpc>
                <a:spcPts val="4900"/>
              </a:lnSpc>
            </a:pPr>
            <a:r>
              <a:rPr lang="en-US" altLang="zh-CN" sz="2800" b="0" i="0" dirty="0">
                <a:solidFill>
                  <a:srgbClr val="FF0000"/>
                </a:solidFill>
                <a:latin typeface="Times New Roman" pitchFamily="34" charset="0"/>
                <a:ea typeface="SimSun" pitchFamily="34" charset="-122"/>
                <a:cs typeface="Times New Roman" pitchFamily="34" charset="-120"/>
              </a:rPr>
              <a:t>考查名著内容。①</a:t>
            </a:r>
            <a:r>
              <a:rPr lang="en-US" altLang="zh-CN" sz="2800" b="0" i="0" dirty="0" err="1">
                <a:solidFill>
                  <a:srgbClr val="FF0000"/>
                </a:solidFill>
                <a:latin typeface="Times New Roman" pitchFamily="34" charset="0"/>
                <a:ea typeface="SimSun" pitchFamily="34" charset="-122"/>
                <a:cs typeface="Times New Roman" pitchFamily="34" charset="-120"/>
              </a:rPr>
              <a:t>根据“详细地描述了虫类的外部形态和生</a:t>
            </a:r>
            <a:endParaRPr lang="en-US" altLang="zh-CN" sz="2800" dirty="0"/>
          </a:p>
        </p:txBody>
      </p:sp>
      <p:sp>
        <p:nvSpPr>
          <p:cNvPr id="4" name="QB_5_AS.1_1#e535910fb?htil=3&amp;vaa=1&amp;vcp=1&amp;pid=cb3eeb63d&amp;color=0,0,0&amp;vtp=1&amp;vaab=1&amp;bt=1&amp;bbb=1&amp;hb=1&amp;hs=1">
            <a:extLst>
              <a:ext uri="{FF2B5EF4-FFF2-40B4-BE49-F238E27FC236}">
                <a16:creationId xmlns:a16="http://schemas.microsoft.com/office/drawing/2014/main" id="{D641F349-BF56-179B-8148-AA74DC052E69}"/>
              </a:ext>
            </a:extLst>
          </p:cNvPr>
          <p:cNvSpPr/>
          <p:nvPr/>
        </p:nvSpPr>
        <p:spPr>
          <a:xfrm>
            <a:off x="539496" y="1284827"/>
            <a:ext cx="11112011" cy="3792157"/>
          </a:xfrm>
          <a:prstGeom prst="rect">
            <a:avLst/>
          </a:prstGeom>
          <a:noFill/>
          <a:ln/>
        </p:spPr>
        <p:txBody>
          <a:bodyPr wrap="none" lIns="0" tIns="0" rIns="0" bIns="0" rtlCol="0" anchor="t"/>
          <a:lstStyle/>
          <a:p>
            <a:pPr latinLnBrk="1">
              <a:lnSpc>
                <a:spcPts val="5100"/>
              </a:lnSpc>
            </a:pPr>
            <a:r>
              <a:rPr lang="en-US" altLang="zh-CN" sz="2800" b="0" i="0" dirty="0" err="1">
                <a:solidFill>
                  <a:srgbClr val="FF0000"/>
                </a:solidFill>
                <a:latin typeface="Times New Roman" pitchFamily="34" charset="0"/>
                <a:ea typeface="SimSun" pitchFamily="34" charset="-122"/>
                <a:cs typeface="Times New Roman" pitchFamily="34" charset="-120"/>
              </a:rPr>
              <a:t>活习性，真实地记录了它们守自然法则”可知，这部作品是《昆虫记</a:t>
            </a:r>
            <a:r>
              <a:rPr lang="en-US" altLang="zh-CN" sz="2800" b="0" i="0" dirty="0">
                <a:solidFill>
                  <a:srgbClr val="FF0000"/>
                </a:solidFill>
                <a:latin typeface="Times New Roman" pitchFamily="34" charset="0"/>
                <a:ea typeface="SimSun" pitchFamily="34" charset="-122"/>
                <a:cs typeface="Times New Roman" pitchFamily="34" charset="-120"/>
              </a:rPr>
              <a:t>》。</a:t>
            </a:r>
          </a:p>
          <a:p>
            <a:pPr latinLnBrk="1">
              <a:lnSpc>
                <a:spcPts val="5100"/>
              </a:lnSpc>
            </a:pPr>
            <a:r>
              <a:rPr lang="en-US" altLang="zh-CN" sz="2800" b="0" i="0" dirty="0">
                <a:solidFill>
                  <a:srgbClr val="FF0000"/>
                </a:solidFill>
                <a:latin typeface="Times New Roman" pitchFamily="34" charset="0"/>
                <a:ea typeface="SimSun" pitchFamily="34" charset="-122"/>
                <a:cs typeface="Times New Roman" pitchFamily="34" charset="-120"/>
              </a:rPr>
              <a:t>②</a:t>
            </a:r>
            <a:r>
              <a:rPr lang="en-US" altLang="zh-CN" sz="2800" b="0" i="0" dirty="0" err="1">
                <a:solidFill>
                  <a:srgbClr val="FF0000"/>
                </a:solidFill>
                <a:latin typeface="Times New Roman" pitchFamily="34" charset="0"/>
                <a:ea typeface="SimSun" pitchFamily="34" charset="-122"/>
                <a:cs typeface="Times New Roman" pitchFamily="34" charset="-120"/>
              </a:rPr>
              <a:t>根据“是一部长篇讽刺小说，其没有贯穿全书的中心人物和主要情节</a:t>
            </a:r>
            <a:r>
              <a:rPr lang="en-US" altLang="zh-CN" sz="2800" b="0" i="0" dirty="0">
                <a:solidFill>
                  <a:srgbClr val="FF0000"/>
                </a:solidFill>
                <a:latin typeface="Times New Roman" pitchFamily="34" charset="0"/>
                <a:ea typeface="SimSun" pitchFamily="34" charset="-122"/>
                <a:cs typeface="Times New Roman" pitchFamily="34" charset="-120"/>
              </a:rPr>
              <a:t>，</a:t>
            </a:r>
          </a:p>
          <a:p>
            <a:pPr latinLnBrk="1">
              <a:lnSpc>
                <a:spcPts val="5100"/>
              </a:lnSpc>
            </a:pPr>
            <a:r>
              <a:rPr lang="en-US" altLang="zh-CN" sz="2800" b="0" i="0" dirty="0" err="1">
                <a:solidFill>
                  <a:srgbClr val="FF0000"/>
                </a:solidFill>
                <a:latin typeface="Times New Roman" pitchFamily="34" charset="0"/>
                <a:ea typeface="SimSun" pitchFamily="34" charset="-122"/>
                <a:cs typeface="Times New Roman" pitchFamily="34" charset="-120"/>
              </a:rPr>
              <a:t>而是由众多故事连缀而成，表现的是普通士人日常生活中的生存状态与</a:t>
            </a:r>
            <a:endParaRPr lang="en-US" altLang="zh-CN" sz="2800" b="0" i="0" dirty="0">
              <a:solidFill>
                <a:srgbClr val="FF0000"/>
              </a:solidFill>
              <a:latin typeface="Times New Roman" pitchFamily="34" charset="0"/>
              <a:ea typeface="SimSun" pitchFamily="34" charset="-122"/>
              <a:cs typeface="Times New Roman" pitchFamily="34" charset="-120"/>
            </a:endParaRPr>
          </a:p>
          <a:p>
            <a:pPr latinLnBrk="1">
              <a:lnSpc>
                <a:spcPts val="5100"/>
              </a:lnSpc>
            </a:pPr>
            <a:r>
              <a:rPr lang="en-US" altLang="zh-CN" sz="2800" b="0" i="0" dirty="0" err="1">
                <a:solidFill>
                  <a:srgbClr val="FF0000"/>
                </a:solidFill>
                <a:latin typeface="Times New Roman" pitchFamily="34" charset="0"/>
                <a:ea typeface="SimSun" pitchFamily="34" charset="-122"/>
                <a:cs typeface="Times New Roman" pitchFamily="34" charset="-120"/>
              </a:rPr>
              <a:t>精神世界”可知，这部作品是《儒林外史</a:t>
            </a:r>
            <a:r>
              <a:rPr lang="en-US" altLang="zh-CN" sz="2800" b="0" i="0" dirty="0">
                <a:solidFill>
                  <a:srgbClr val="FF0000"/>
                </a:solidFill>
                <a:latin typeface="Times New Roman" pitchFamily="34" charset="0"/>
                <a:ea typeface="SimSun" pitchFamily="34" charset="-122"/>
                <a:cs typeface="Times New Roman" pitchFamily="34" charset="-120"/>
              </a:rPr>
              <a:t>》。③</a:t>
            </a:r>
            <a:r>
              <a:rPr lang="en-US" altLang="zh-CN" sz="2800" b="0" i="0" dirty="0" err="1">
                <a:solidFill>
                  <a:srgbClr val="FF0000"/>
                </a:solidFill>
                <a:latin typeface="Times New Roman" pitchFamily="34" charset="0"/>
                <a:ea typeface="SimSun" pitchFamily="34" charset="-122"/>
                <a:cs typeface="Times New Roman" pitchFamily="34" charset="-120"/>
              </a:rPr>
              <a:t>根据“是一部纪实作品</a:t>
            </a:r>
            <a:r>
              <a:rPr lang="en-US" altLang="zh-CN" sz="2800" b="0" i="0" dirty="0">
                <a:solidFill>
                  <a:srgbClr val="FF0000"/>
                </a:solidFill>
                <a:latin typeface="Times New Roman" pitchFamily="34" charset="0"/>
                <a:ea typeface="SimSun" pitchFamily="34" charset="-122"/>
                <a:cs typeface="Times New Roman" pitchFamily="34" charset="-120"/>
              </a:rPr>
              <a:t>，</a:t>
            </a:r>
          </a:p>
          <a:p>
            <a:pPr latinLnBrk="1">
              <a:lnSpc>
                <a:spcPts val="5100"/>
              </a:lnSpc>
            </a:pPr>
            <a:r>
              <a:rPr lang="en-US" altLang="zh-CN" sz="2800" b="0" i="0" dirty="0" err="1">
                <a:solidFill>
                  <a:srgbClr val="FF0000"/>
                </a:solidFill>
                <a:latin typeface="Times New Roman" pitchFamily="34" charset="0"/>
                <a:ea typeface="SimSun" pitchFamily="34" charset="-122"/>
                <a:cs typeface="Times New Roman" pitchFamily="34" charset="-120"/>
              </a:rPr>
              <a:t>从一个外国记者的视角客观地报道了中国共产党和红军的真实情况”可</a:t>
            </a:r>
            <a:endParaRPr lang="en-US" altLang="zh-CN" sz="2800" b="0" i="0" dirty="0">
              <a:solidFill>
                <a:srgbClr val="FF0000"/>
              </a:solidFill>
              <a:latin typeface="Times New Roman" pitchFamily="34" charset="0"/>
              <a:ea typeface="SimSun" pitchFamily="34" charset="-122"/>
              <a:cs typeface="Times New Roman" pitchFamily="34" charset="-120"/>
            </a:endParaRPr>
          </a:p>
          <a:p>
            <a:pPr latinLnBrk="1">
              <a:lnSpc>
                <a:spcPts val="4900"/>
              </a:lnSpc>
            </a:pPr>
            <a:r>
              <a:rPr lang="en-US" altLang="zh-CN" sz="2800" b="0" i="0" dirty="0" err="1">
                <a:solidFill>
                  <a:srgbClr val="FF0000"/>
                </a:solidFill>
                <a:latin typeface="Times New Roman" pitchFamily="34" charset="0"/>
                <a:ea typeface="SimSun" pitchFamily="34" charset="-122"/>
                <a:cs typeface="Times New Roman" pitchFamily="34" charset="-120"/>
              </a:rPr>
              <a:t>知，这部作品是《红星照耀中国</a:t>
            </a:r>
            <a:r>
              <a:rPr lang="en-US" altLang="zh-CN" sz="2800" b="0" i="0" dirty="0">
                <a:solidFill>
                  <a:srgbClr val="FF0000"/>
                </a:solidFill>
                <a:latin typeface="Times New Roman" pitchFamily="34" charset="0"/>
                <a:ea typeface="SimSun" pitchFamily="34" charset="-122"/>
                <a:cs typeface="Times New Roman" pitchFamily="34" charset="-120"/>
              </a:rPr>
              <a:t>》。</a:t>
            </a:r>
            <a:endParaRPr lang="en-US" altLang="zh-CN" sz="2800" dirty="0"/>
          </a:p>
        </p:txBody>
      </p:sp>
      <p:sp>
        <p:nvSpPr>
          <p:cNvPr id="5" name="QB_5_AN.1_1#e535910fb?vaa=1&amp;vcp=1&amp;pid=cb3eeb63d&amp;color=0,0,0&amp;mp=1&amp;vtp=1&amp;vaab=1&amp;bt=1&amp;bbb=1"/>
          <p:cNvSpPr/>
          <p:nvPr/>
        </p:nvSpPr>
        <p:spPr>
          <a:xfrm>
            <a:off x="501396" y="5469604"/>
            <a:ext cx="11109960" cy="553657"/>
          </a:xfrm>
          <a:prstGeom prst="rect">
            <a:avLst/>
          </a:prstGeom>
          <a:noFill/>
          <a:ln/>
        </p:spPr>
        <p:txBody>
          <a:bodyPr wrap="none" lIns="0" tIns="0" rIns="0" bIns="0" rtlCol="0" anchor="t"/>
          <a:lstStyle/>
          <a:p>
            <a:pPr latinLnBrk="1">
              <a:lnSpc>
                <a:spcPts val="4900"/>
              </a:lnSpc>
            </a:pPr>
            <a:r>
              <a:rPr lang="en-US" altLang="zh-CN" sz="2800" b="1" i="0" dirty="0">
                <a:solidFill>
                  <a:srgbClr val="FF0000"/>
                </a:solidFill>
                <a:latin typeface="Times New Roman" pitchFamily="34" charset="0"/>
                <a:ea typeface="SimSun" pitchFamily="34" charset="-122"/>
                <a:cs typeface="Times New Roman" pitchFamily="34" charset="-120"/>
              </a:rPr>
              <a:t>【</a:t>
            </a:r>
            <a:r>
              <a:rPr lang="en-US" altLang="zh-CN" sz="2800" b="1" i="0" dirty="0" err="1">
                <a:solidFill>
                  <a:srgbClr val="FF0000"/>
                </a:solidFill>
                <a:latin typeface="Times New Roman" pitchFamily="34" charset="0"/>
                <a:ea typeface="SimSun" pitchFamily="34" charset="-122"/>
                <a:cs typeface="Times New Roman" pitchFamily="34" charset="-120"/>
              </a:rPr>
              <a:t>答案</a:t>
            </a:r>
            <a:r>
              <a:rPr lang="en-US" altLang="zh-CN" sz="2800" b="1" i="0" dirty="0">
                <a:solidFill>
                  <a:srgbClr val="FF0000"/>
                </a:solidFill>
                <a:latin typeface="Times New Roman" pitchFamily="34" charset="0"/>
                <a:ea typeface="SimSun" pitchFamily="34" charset="-122"/>
                <a:cs typeface="Times New Roman" pitchFamily="34" charset="-120"/>
              </a:rPr>
              <a:t>】</a:t>
            </a:r>
            <a:r>
              <a:rPr lang="en-US" altLang="zh-CN" sz="2800" dirty="0">
                <a:solidFill>
                  <a:srgbClr val="FF0000"/>
                </a:solidFill>
                <a:latin typeface="Times New Roman" pitchFamily="34" charset="0"/>
                <a:ea typeface="SimSun" pitchFamily="34" charset="-122"/>
                <a:cs typeface="Times New Roman" pitchFamily="34" charset="-120"/>
              </a:rPr>
              <a:t>①</a:t>
            </a:r>
            <a:r>
              <a:rPr lang="en-US" altLang="zh-CN" sz="2800" b="0" i="0" dirty="0" err="1">
                <a:solidFill>
                  <a:srgbClr val="FF0000"/>
                </a:solidFill>
                <a:latin typeface="Times New Roman" pitchFamily="34" charset="0"/>
                <a:ea typeface="SimSun" pitchFamily="34" charset="-122"/>
                <a:cs typeface="Times New Roman" pitchFamily="34" charset="-120"/>
              </a:rPr>
              <a:t>昆虫记</a:t>
            </a:r>
            <a:r>
              <a:rPr lang="en-US" altLang="zh-CN" sz="2800" b="0" i="0" dirty="0">
                <a:solidFill>
                  <a:srgbClr val="FF0000"/>
                </a:solidFill>
                <a:latin typeface="Times New Roman" pitchFamily="34" charset="0"/>
                <a:ea typeface="SimSun" pitchFamily="34" charset="-122"/>
                <a:cs typeface="Times New Roman" pitchFamily="34" charset="-120"/>
              </a:rPr>
              <a:t>     </a:t>
            </a:r>
            <a:r>
              <a:rPr lang="zh-CN" altLang="en-US" sz="2800" dirty="0">
                <a:solidFill>
                  <a:srgbClr val="FF0000"/>
                </a:solidFill>
                <a:latin typeface="Times New Roman" pitchFamily="34" charset="0"/>
                <a:ea typeface="SimSun" pitchFamily="34" charset="-122"/>
                <a:cs typeface="Times New Roman" pitchFamily="34" charset="-120"/>
              </a:rPr>
              <a:t>②</a:t>
            </a:r>
            <a:r>
              <a:rPr lang="en-US" altLang="zh-CN" sz="2800" b="0" i="0" dirty="0" err="1">
                <a:solidFill>
                  <a:srgbClr val="FF0000"/>
                </a:solidFill>
                <a:latin typeface="Times New Roman" pitchFamily="34" charset="0"/>
                <a:ea typeface="SimSun" pitchFamily="34" charset="-122"/>
                <a:cs typeface="Times New Roman" pitchFamily="34" charset="-120"/>
              </a:rPr>
              <a:t>儒林外史</a:t>
            </a:r>
            <a:r>
              <a:rPr lang="en-US" altLang="zh-CN" sz="2800" b="0" i="0" dirty="0">
                <a:solidFill>
                  <a:srgbClr val="FF0000"/>
                </a:solidFill>
                <a:latin typeface="Times New Roman" pitchFamily="34" charset="0"/>
                <a:ea typeface="SimSun" pitchFamily="34" charset="-122"/>
                <a:cs typeface="Times New Roman" pitchFamily="34" charset="-120"/>
              </a:rPr>
              <a:t>     </a:t>
            </a:r>
            <a:r>
              <a:rPr lang="zh-CN" altLang="en-US" sz="2800" dirty="0">
                <a:solidFill>
                  <a:srgbClr val="FF0000"/>
                </a:solidFill>
                <a:latin typeface="Times New Roman" pitchFamily="34" charset="0"/>
                <a:ea typeface="SimSun" pitchFamily="34" charset="-122"/>
                <a:cs typeface="Times New Roman" pitchFamily="34" charset="-120"/>
              </a:rPr>
              <a:t>③</a:t>
            </a:r>
            <a:r>
              <a:rPr lang="en-US" altLang="zh-CN" sz="2800" b="0" i="0" dirty="0" err="1">
                <a:solidFill>
                  <a:srgbClr val="FF0000"/>
                </a:solidFill>
                <a:latin typeface="Times New Roman" pitchFamily="34" charset="0"/>
                <a:ea typeface="SimSun" pitchFamily="34" charset="-122"/>
                <a:cs typeface="Times New Roman" pitchFamily="34" charset="-120"/>
              </a:rPr>
              <a:t>红星照耀中国</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499"/>
                                          </p:stCondLst>
                                        </p:cTn>
                                        <p:tgtEl>
                                          <p:spTgt spid="2"/>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4">
                                            <p:bg/>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4">
                                            <p:txEl>
                                              <p:pRg st="0" end="0"/>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499"/>
                                          </p:stCondLst>
                                        </p:cTn>
                                        <p:tgtEl>
                                          <p:spTgt spid="4">
                                            <p:txEl>
                                              <p:pRg st="1" end="1"/>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499"/>
                                          </p:stCondLst>
                                        </p:cTn>
                                        <p:tgtEl>
                                          <p:spTgt spid="4">
                                            <p:txEl>
                                              <p:pRg st="2" end="2"/>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499"/>
                                          </p:stCondLst>
                                        </p:cTn>
                                        <p:tgtEl>
                                          <p:spTgt spid="4">
                                            <p:txEl>
                                              <p:pRg st="3" end="3"/>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499"/>
                                          </p:stCondLst>
                                        </p:cTn>
                                        <p:tgtEl>
                                          <p:spTgt spid="4">
                                            <p:txEl>
                                              <p:pRg st="4" end="4"/>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499"/>
                                          </p:stCondLst>
                                        </p:cTn>
                                        <p:tgtEl>
                                          <p:spTgt spid="4">
                                            <p:txEl>
                                              <p:pRg st="5" end="5"/>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build="p" animBg="1"/>
      <p:bldP spid="5" grpId="0" animBg="1"/>
    </p:bldLst>
  </p:timing>
</p:sld>
</file>

<file path=ppt/slides/slide152.xml><?xml version="1.0" encoding="utf-8"?>
<p:sld xmlns:a="http://schemas.openxmlformats.org/drawingml/2006/main" xmlns:r="http://schemas.openxmlformats.org/officeDocument/2006/relationships" xmlns:p="http://schemas.openxmlformats.org/presentationml/2006/main">
  <p:cSld name="Slide 150&amp;si=150">
    <p:spTree>
      <p:nvGrpSpPr>
        <p:cNvPr id="1" name=""/>
        <p:cNvGrpSpPr/>
        <p:nvPr/>
      </p:nvGrpSpPr>
      <p:grpSpPr>
        <a:xfrm>
          <a:off x="0" y="0"/>
          <a:ext cx="0" cy="0"/>
          <a:chOff x="0" y="0"/>
          <a:chExt cx="0" cy="0"/>
        </a:xfrm>
      </p:grpSpPr>
      <p:sp>
        <p:nvSpPr>
          <p:cNvPr id="2" name="QB_5_BD.17_1#a687c9d06?sp=1&amp;vaa=1&amp;vcp=1&amp;pid=cb3eeb63d&amp;color=0,0,0&amp;vtp=1&amp;vaab=1&amp;bt=1&amp;bbb=1&amp;hb=1"/>
          <p:cNvSpPr/>
          <p:nvPr/>
        </p:nvSpPr>
        <p:spPr>
          <a:xfrm>
            <a:off x="539496" y="1030954"/>
            <a:ext cx="11109960" cy="37921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（2）任务二：请根据你的阅读体验，选择合适词语的序号填入横线中。</a:t>
            </a:r>
            <a:endParaRPr lang="en-US" altLang="zh-CN" sz="2800" dirty="0"/>
          </a:p>
          <a:p>
            <a:pPr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水浒传》成功塑造的人物形象有几十个。即使是同类性格的人，也有</a:t>
            </a:r>
            <a:endParaRPr lang="en-US" altLang="zh-CN" sz="2800" b="0" i="0" dirty="0">
              <a:solidFill>
                <a:srgbClr val="000000"/>
              </a:solidFill>
              <a:latin typeface="Times New Roman" pitchFamily="34" charset="0"/>
              <a:ea typeface="SimSun" pitchFamily="34" charset="-122"/>
              <a:cs typeface="Times New Roman" pitchFamily="34" charset="-120"/>
            </a:endParaRPr>
          </a:p>
          <a:p>
            <a:pPr latinLnBrk="1">
              <a:lnSpc>
                <a:spcPts val="5100"/>
              </a:lnSpc>
            </a:pPr>
            <a:r>
              <a:rPr lang="en-US" altLang="zh-CN" sz="2800" b="0" i="0" dirty="0" err="1">
                <a:solidFill>
                  <a:srgbClr val="000000"/>
                </a:solidFill>
                <a:latin typeface="Times New Roman" pitchFamily="34" charset="0"/>
                <a:ea typeface="SimSun" pitchFamily="34" charset="-122"/>
                <a:cs typeface="Times New Roman" pitchFamily="34" charset="-120"/>
              </a:rPr>
              <a:t>着不同的精神特质。如同样是粗鲁，武松是A</a:t>
            </a:r>
            <a:r>
              <a:rPr lang="en-US" altLang="zh-CN" sz="2800" i="0" dirty="0">
                <a:solidFill>
                  <a:srgbClr val="000000"/>
                </a:solidFill>
                <a:latin typeface="SimSun" pitchFamily="34" charset="0"/>
                <a:ea typeface="SimSun" pitchFamily="34" charset="-122"/>
                <a:cs typeface="SimSun" pitchFamily="34" charset="-120"/>
              </a:rPr>
              <a:t>____</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李逵是B</a:t>
            </a:r>
            <a:r>
              <a:rPr lang="en-US" altLang="zh-CN" sz="2800" i="0" dirty="0">
                <a:solidFill>
                  <a:srgbClr val="000000"/>
                </a:solidFill>
                <a:latin typeface="SimSun" pitchFamily="34" charset="0"/>
                <a:ea typeface="SimSun" pitchFamily="34" charset="-122"/>
                <a:cs typeface="SimSun" pitchFamily="34" charset="-120"/>
              </a:rPr>
              <a:t>____</a:t>
            </a:r>
            <a:r>
              <a:rPr lang="en-US" altLang="zh-CN" sz="2800" b="0" i="0" dirty="0">
                <a:solidFill>
                  <a:srgbClr val="000000"/>
                </a:solidFill>
                <a:latin typeface="Times New Roman" pitchFamily="34" charset="0"/>
                <a:ea typeface="SimSun" pitchFamily="34" charset="-122"/>
                <a:cs typeface="Times New Roman" pitchFamily="34" charset="-120"/>
              </a:rPr>
              <a:t>，鲁</a:t>
            </a:r>
          </a:p>
          <a:p>
            <a:pPr latinLnBrk="1">
              <a:lnSpc>
                <a:spcPts val="5100"/>
              </a:lnSpc>
            </a:pPr>
            <a:r>
              <a:rPr lang="en-US" altLang="zh-CN" sz="2800" b="0" i="0" dirty="0" err="1">
                <a:solidFill>
                  <a:srgbClr val="000000"/>
                </a:solidFill>
                <a:latin typeface="Times New Roman" pitchFamily="34" charset="0"/>
                <a:ea typeface="SimSun" pitchFamily="34" charset="-122"/>
                <a:cs typeface="Times New Roman" pitchFamily="34" charset="-120"/>
              </a:rPr>
              <a:t>智深是C</a:t>
            </a:r>
            <a:r>
              <a:rPr lang="en-US" altLang="zh-CN" sz="2800" i="0" dirty="0">
                <a:solidFill>
                  <a:srgbClr val="000000"/>
                </a:solidFill>
                <a:latin typeface="SimSun" pitchFamily="34" charset="0"/>
                <a:ea typeface="SimSun" pitchFamily="34" charset="-122"/>
                <a:cs typeface="SimSun" pitchFamily="34" charset="-120"/>
              </a:rPr>
              <a:t>____</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a:p>
            <a:pPr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①</a:t>
            </a:r>
            <a:r>
              <a:rPr lang="en-US" altLang="zh-CN" sz="2800" b="0" i="0" dirty="0" err="1">
                <a:solidFill>
                  <a:srgbClr val="000000"/>
                </a:solidFill>
                <a:latin typeface="Times New Roman" pitchFamily="34" charset="0"/>
                <a:ea typeface="SimSun" pitchFamily="34" charset="-122"/>
                <a:cs typeface="Times New Roman" pitchFamily="34" charset="-120"/>
              </a:rPr>
              <a:t>朴厚鲁莽</a:t>
            </a:r>
            <a:r>
              <a:rPr lang="en-US" altLang="zh-CN" sz="2800" b="0" i="0" dirty="0">
                <a:solidFill>
                  <a:srgbClr val="000000"/>
                </a:solidFill>
                <a:latin typeface="SimSun" pitchFamily="34" charset="0"/>
                <a:ea typeface="SimSun" pitchFamily="34" charset="-122"/>
                <a:cs typeface="SimSun" pitchFamily="34" charset="-120"/>
              </a:rPr>
              <a:t>       </a:t>
            </a:r>
          </a:p>
          <a:p>
            <a:pPr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②性情急躁</a:t>
            </a:r>
            <a:endParaRPr lang="en-US" altLang="zh-CN" sz="2800" dirty="0"/>
          </a:p>
          <a:p>
            <a:pPr latinLnBrk="1">
              <a:lnSpc>
                <a:spcPts val="4900"/>
              </a:lnSpc>
            </a:pPr>
            <a:r>
              <a:rPr lang="en-US" altLang="zh-CN" sz="2800" b="0" i="0" dirty="0">
                <a:solidFill>
                  <a:srgbClr val="000000"/>
                </a:solidFill>
                <a:latin typeface="Times New Roman" pitchFamily="34" charset="0"/>
                <a:ea typeface="SimSun" pitchFamily="34" charset="-122"/>
                <a:cs typeface="Times New Roman" pitchFamily="34" charset="-120"/>
              </a:rPr>
              <a:t>③豪气难羁</a:t>
            </a:r>
            <a:endParaRPr lang="en-US" altLang="zh-CN" sz="2800" dirty="0"/>
          </a:p>
        </p:txBody>
      </p:sp>
    </p:spTree>
  </p:cSld>
  <p:clrMapOvr>
    <a:masterClrMapping/>
  </p:clrMapOvr>
  <p:transition>
    <p:split dir="in"/>
  </p:transition>
</p:sld>
</file>

<file path=ppt/slides/slide153.xml><?xml version="1.0" encoding="utf-8"?>
<p:sld xmlns:a="http://schemas.openxmlformats.org/drawingml/2006/main" xmlns:r="http://schemas.openxmlformats.org/officeDocument/2006/relationships" xmlns:p="http://schemas.openxmlformats.org/presentationml/2006/main">
  <p:cSld name="Slide 151&amp;si=151">
    <p:spTree>
      <p:nvGrpSpPr>
        <p:cNvPr id="1" name=""/>
        <p:cNvGrpSpPr/>
        <p:nvPr/>
      </p:nvGrpSpPr>
      <p:grpSpPr>
        <a:xfrm>
          <a:off x="0" y="0"/>
          <a:ext cx="0" cy="0"/>
          <a:chOff x="0" y="0"/>
          <a:chExt cx="0" cy="0"/>
        </a:xfrm>
      </p:grpSpPr>
      <p:pic>
        <p:nvPicPr>
          <p:cNvPr id="2" name="QB_5_AS.1_1#a687c9d06?htil=4&amp;vaa=1&amp;vcp=1&amp;pid=cb3eeb63d&amp;color=0,0,0&amp;tib=255,255,255&amp;vtp=1&amp;vaab=1&amp;hs=1&amp;hs=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539496" y="796417"/>
            <a:ext cx="2532888" cy="649224"/>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B_5_AS.1_1#a687c9d06?htil=4&amp;vaa=1&amp;vcp=1&amp;pid=cb3eeb63d&amp;color=0,0,0&amp;vtp=1&amp;vaab=1&amp;bt=1&amp;bbb=1&amp;hb=1&amp;hs=1"/>
          <p:cNvSpPr/>
          <p:nvPr/>
        </p:nvSpPr>
        <p:spPr>
          <a:xfrm>
            <a:off x="3301746" y="649161"/>
            <a:ext cx="8449056" cy="1201357"/>
          </a:xfrm>
          <a:prstGeom prst="rect">
            <a:avLst/>
          </a:prstGeom>
          <a:noFill/>
          <a:ln/>
        </p:spPr>
        <p:txBody>
          <a:bodyPr wrap="none" lIns="0" tIns="0" rIns="0" bIns="0" rtlCol="0" anchor="t"/>
          <a:lstStyle/>
          <a:p>
            <a:pPr algn="l" latinLnBrk="1">
              <a:lnSpc>
                <a:spcPts val="5100"/>
              </a:lnSpc>
            </a:pPr>
            <a:r>
              <a:rPr lang="en-US" altLang="zh-CN" sz="2800" b="0" i="0" dirty="0" err="1">
                <a:solidFill>
                  <a:srgbClr val="FF0000"/>
                </a:solidFill>
                <a:latin typeface="Times New Roman" pitchFamily="34" charset="0"/>
                <a:ea typeface="SimSun" pitchFamily="34" charset="-122"/>
                <a:cs typeface="Times New Roman" pitchFamily="34" charset="-120"/>
              </a:rPr>
              <a:t>考查名著人物。武松的特点是豪气难羁。如：他不听</a:t>
            </a:r>
            <a:endParaRPr lang="en-US" altLang="zh-CN" sz="2800" b="0" i="0" dirty="0">
              <a:solidFill>
                <a:srgbClr val="FF0000"/>
              </a:solidFill>
              <a:latin typeface="Times New Roman" pitchFamily="34" charset="0"/>
              <a:ea typeface="SimSun" pitchFamily="34" charset="-122"/>
              <a:cs typeface="Times New Roman" pitchFamily="34" charset="-120"/>
            </a:endParaRPr>
          </a:p>
          <a:p>
            <a:pPr latinLnBrk="1">
              <a:lnSpc>
                <a:spcPts val="4900"/>
              </a:lnSpc>
            </a:pPr>
            <a:r>
              <a:rPr lang="en-US" altLang="zh-CN" sz="2800" b="0" i="0" dirty="0" err="1">
                <a:solidFill>
                  <a:srgbClr val="FF0000"/>
                </a:solidFill>
                <a:latin typeface="Times New Roman" pitchFamily="34" charset="0"/>
                <a:ea typeface="SimSun" pitchFamily="34" charset="-122"/>
                <a:cs typeface="Times New Roman" pitchFamily="34" charset="-120"/>
              </a:rPr>
              <a:t>店小二的劝告，连喝十八碗酒，执意通行景阳冈，打</a:t>
            </a:r>
            <a:endParaRPr lang="en-US" altLang="zh-CN" sz="2800" dirty="0"/>
          </a:p>
        </p:txBody>
      </p:sp>
      <p:sp>
        <p:nvSpPr>
          <p:cNvPr id="4" name="QB_5_AS.1_1#a687c9d06?htil=4&amp;vaa=1&amp;vcp=1&amp;pid=cb3eeb63d&amp;color=0,0,0&amp;vtp=1&amp;vaab=1&amp;bt=1&amp;bbb=1&amp;hb=1&amp;hs=1">
            <a:extLst>
              <a:ext uri="{FF2B5EF4-FFF2-40B4-BE49-F238E27FC236}">
                <a16:creationId xmlns:a16="http://schemas.microsoft.com/office/drawing/2014/main" id="{E0A8EC32-A905-FCF7-4C1F-E08701339852}"/>
              </a:ext>
            </a:extLst>
          </p:cNvPr>
          <p:cNvSpPr/>
          <p:nvPr/>
        </p:nvSpPr>
        <p:spPr>
          <a:xfrm>
            <a:off x="539496" y="1934146"/>
            <a:ext cx="11112011" cy="2496757"/>
          </a:xfrm>
          <a:prstGeom prst="rect">
            <a:avLst/>
          </a:prstGeom>
          <a:noFill/>
          <a:ln/>
        </p:spPr>
        <p:txBody>
          <a:bodyPr wrap="none" lIns="0" tIns="0" rIns="0" bIns="0" rtlCol="0" anchor="t"/>
          <a:lstStyle/>
          <a:p>
            <a:pPr latinLnBrk="1">
              <a:lnSpc>
                <a:spcPts val="5100"/>
              </a:lnSpc>
            </a:pPr>
            <a:r>
              <a:rPr lang="en-US" altLang="zh-CN" sz="2800" b="0" i="0" dirty="0" err="1">
                <a:solidFill>
                  <a:srgbClr val="FF0000"/>
                </a:solidFill>
                <a:latin typeface="Times New Roman" pitchFamily="34" charset="0"/>
                <a:ea typeface="SimSun" pitchFamily="34" charset="-122"/>
                <a:cs typeface="Times New Roman" pitchFamily="34" charset="-120"/>
              </a:rPr>
              <a:t>死猛虎，为民除害；李逵的特点是性情急躁。如：他初识宋江，为了给</a:t>
            </a:r>
            <a:endParaRPr lang="en-US" altLang="zh-CN" sz="2800" b="0" i="0" dirty="0">
              <a:solidFill>
                <a:srgbClr val="FF0000"/>
              </a:solidFill>
              <a:latin typeface="Times New Roman" pitchFamily="34" charset="0"/>
              <a:ea typeface="SimSun" pitchFamily="34" charset="-122"/>
              <a:cs typeface="Times New Roman" pitchFamily="34" charset="-120"/>
            </a:endParaRPr>
          </a:p>
          <a:p>
            <a:pPr latinLnBrk="1">
              <a:lnSpc>
                <a:spcPts val="5100"/>
              </a:lnSpc>
            </a:pPr>
            <a:r>
              <a:rPr lang="en-US" altLang="zh-CN" sz="2800" b="0" i="0" dirty="0" err="1">
                <a:solidFill>
                  <a:srgbClr val="FF0000"/>
                </a:solidFill>
                <a:latin typeface="Times New Roman" pitchFamily="34" charset="0"/>
                <a:ea typeface="SimSun" pitchFamily="34" charset="-122"/>
                <a:cs typeface="Times New Roman" pitchFamily="34" charset="-120"/>
              </a:rPr>
              <a:t>宋江买鱼到了江边，又因没有给钱而与张顺打斗；鲁智深的特点是朴厚</a:t>
            </a:r>
            <a:endParaRPr lang="en-US" altLang="zh-CN" sz="2800" b="0" i="0" dirty="0">
              <a:solidFill>
                <a:srgbClr val="FF0000"/>
              </a:solidFill>
              <a:latin typeface="Times New Roman" pitchFamily="34" charset="0"/>
              <a:ea typeface="SimSun" pitchFamily="34" charset="-122"/>
              <a:cs typeface="Times New Roman" pitchFamily="34" charset="-120"/>
            </a:endParaRPr>
          </a:p>
          <a:p>
            <a:pPr latinLnBrk="1">
              <a:lnSpc>
                <a:spcPts val="5100"/>
              </a:lnSpc>
            </a:pPr>
            <a:r>
              <a:rPr lang="en-US" altLang="zh-CN" sz="2800" b="0" i="0" dirty="0" err="1">
                <a:solidFill>
                  <a:srgbClr val="FF0000"/>
                </a:solidFill>
                <a:latin typeface="Times New Roman" pitchFamily="34" charset="0"/>
                <a:ea typeface="SimSun" pitchFamily="34" charset="-122"/>
                <a:cs typeface="Times New Roman" pitchFamily="34" charset="-120"/>
              </a:rPr>
              <a:t>鲁莽。如：他向李忠、史进二人借钱，因嫌李忠“不爽利</a:t>
            </a:r>
            <a:r>
              <a:rPr lang="en-US" altLang="zh-CN" sz="2800" b="0" i="0" dirty="0">
                <a:solidFill>
                  <a:srgbClr val="FF0000"/>
                </a:solidFill>
                <a:latin typeface="Times New Roman" pitchFamily="34" charset="0"/>
                <a:ea typeface="SimSun" pitchFamily="34" charset="-122"/>
                <a:cs typeface="Times New Roman" pitchFamily="34" charset="-120"/>
              </a:rPr>
              <a:t>”</a:t>
            </a:r>
            <a:r>
              <a:rPr lang="zh-CN" altLang="en-US" sz="2800" b="0" i="0" dirty="0">
                <a:solidFill>
                  <a:srgbClr val="FF0000"/>
                </a:solidFill>
                <a:latin typeface="Times New Roman" pitchFamily="34" charset="0"/>
                <a:ea typeface="SimSun" pitchFamily="34" charset="-122"/>
                <a:cs typeface="Times New Roman" pitchFamily="34" charset="-120"/>
              </a:rPr>
              <a:t>，</a:t>
            </a:r>
            <a:r>
              <a:rPr lang="en-US" altLang="zh-CN" sz="2800" b="0" i="0" dirty="0" err="1">
                <a:solidFill>
                  <a:srgbClr val="FF0000"/>
                </a:solidFill>
                <a:latin typeface="Times New Roman" pitchFamily="34" charset="0"/>
                <a:ea typeface="SimSun" pitchFamily="34" charset="-122"/>
                <a:cs typeface="Times New Roman" pitchFamily="34" charset="-120"/>
              </a:rPr>
              <a:t>将二两银子丢</a:t>
            </a:r>
            <a:endParaRPr lang="en-US" altLang="zh-CN" sz="2800" b="0" i="0" dirty="0">
              <a:solidFill>
                <a:srgbClr val="FF0000"/>
              </a:solidFill>
              <a:latin typeface="Times New Roman" pitchFamily="34" charset="0"/>
              <a:ea typeface="SimSun" pitchFamily="34" charset="-122"/>
              <a:cs typeface="Times New Roman" pitchFamily="34" charset="-120"/>
            </a:endParaRPr>
          </a:p>
          <a:p>
            <a:pPr latinLnBrk="1">
              <a:lnSpc>
                <a:spcPts val="4900"/>
              </a:lnSpc>
            </a:pPr>
            <a:r>
              <a:rPr lang="en-US" altLang="zh-CN" sz="2800" b="0" i="0" dirty="0" err="1">
                <a:solidFill>
                  <a:srgbClr val="FF0000"/>
                </a:solidFill>
                <a:latin typeface="Times New Roman" pitchFamily="34" charset="0"/>
                <a:ea typeface="SimSun" pitchFamily="34" charset="-122"/>
                <a:cs typeface="Times New Roman" pitchFamily="34" charset="-120"/>
              </a:rPr>
              <a:t>还给他</a:t>
            </a:r>
            <a:r>
              <a:rPr lang="en-US" altLang="zh-CN" sz="2800" b="0" i="0" dirty="0">
                <a:solidFill>
                  <a:srgbClr val="FF0000"/>
                </a:solidFill>
                <a:latin typeface="Times New Roman" pitchFamily="34" charset="0"/>
                <a:ea typeface="SimSun" pitchFamily="34" charset="-122"/>
                <a:cs typeface="Times New Roman" pitchFamily="34" charset="-120"/>
              </a:rPr>
              <a:t>。</a:t>
            </a:r>
            <a:endParaRPr lang="en-US" altLang="zh-CN" sz="2800" dirty="0"/>
          </a:p>
        </p:txBody>
      </p:sp>
      <p:sp>
        <p:nvSpPr>
          <p:cNvPr id="5" name="QB_5_AN.1_1#a687c9d06?vaa=1&amp;vcp=1&amp;pid=cb3eeb63d&amp;color=0,0,0&amp;mp=1&amp;vtp=1&amp;vaab=1&amp;bt=1&amp;bbb=1"/>
          <p:cNvSpPr/>
          <p:nvPr/>
        </p:nvSpPr>
        <p:spPr>
          <a:xfrm>
            <a:off x="539496" y="4917154"/>
            <a:ext cx="11109960" cy="553657"/>
          </a:xfrm>
          <a:prstGeom prst="rect">
            <a:avLst/>
          </a:prstGeom>
          <a:noFill/>
          <a:ln/>
        </p:spPr>
        <p:txBody>
          <a:bodyPr wrap="none" lIns="0" tIns="0" rIns="0" bIns="0" rtlCol="0" anchor="t"/>
          <a:lstStyle/>
          <a:p>
            <a:pPr algn="l" latinLnBrk="1">
              <a:lnSpc>
                <a:spcPts val="4900"/>
              </a:lnSpc>
            </a:pPr>
            <a:r>
              <a:rPr lang="en-US" altLang="zh-CN" sz="2800" b="1" i="0" dirty="0">
                <a:solidFill>
                  <a:srgbClr val="FF0000"/>
                </a:solidFill>
                <a:latin typeface="Times New Roman" pitchFamily="34" charset="0"/>
                <a:ea typeface="SimSun" pitchFamily="34" charset="-122"/>
                <a:cs typeface="Times New Roman" pitchFamily="34" charset="-120"/>
              </a:rPr>
              <a:t>【答案】</a:t>
            </a:r>
            <a:r>
              <a:rPr lang="en-US" altLang="zh-CN" sz="2800" b="0" i="0" dirty="0">
                <a:solidFill>
                  <a:srgbClr val="FF0000"/>
                </a:solidFill>
                <a:latin typeface="Times New Roman" pitchFamily="34" charset="0"/>
                <a:ea typeface="SimSun" pitchFamily="34" charset="-122"/>
                <a:cs typeface="Times New Roman" pitchFamily="34" charset="-120"/>
              </a:rPr>
              <a:t>③</a:t>
            </a:r>
            <a:r>
              <a:rPr lang="en-US" altLang="zh-CN" sz="2800" b="0" i="0" dirty="0">
                <a:solidFill>
                  <a:srgbClr val="FF0000"/>
                </a:solidFill>
                <a:latin typeface="SimSun" pitchFamily="34" charset="0"/>
                <a:ea typeface="SimSun" pitchFamily="34" charset="-122"/>
                <a:cs typeface="SimSun" pitchFamily="34" charset="-120"/>
              </a:rPr>
              <a:t>  </a:t>
            </a:r>
            <a:r>
              <a:rPr lang="en-US" altLang="zh-CN" sz="2800" b="0" i="0" dirty="0">
                <a:solidFill>
                  <a:srgbClr val="FF0000"/>
                </a:solidFill>
                <a:latin typeface="Times New Roman" pitchFamily="34" charset="0"/>
                <a:ea typeface="SimSun" pitchFamily="34" charset="-122"/>
                <a:cs typeface="Times New Roman" pitchFamily="34" charset="-120"/>
              </a:rPr>
              <a:t>②</a:t>
            </a:r>
            <a:r>
              <a:rPr lang="zh-CN" altLang="en-US" sz="2800" dirty="0">
                <a:solidFill>
                  <a:srgbClr val="FF0000"/>
                </a:solidFill>
                <a:latin typeface="Times New Roman" pitchFamily="34" charset="0"/>
                <a:ea typeface="SimSun" pitchFamily="34" charset="-122"/>
                <a:cs typeface="Times New Roman" pitchFamily="34" charset="-120"/>
              </a:rPr>
              <a:t>  </a:t>
            </a:r>
            <a:r>
              <a:rPr lang="en-US" altLang="zh-CN" sz="2800" b="0" i="0" dirty="0">
                <a:solidFill>
                  <a:srgbClr val="FF0000"/>
                </a:solidFill>
                <a:latin typeface="SimSun" pitchFamily="34" charset="0"/>
                <a:ea typeface="SimSun" pitchFamily="34" charset="-122"/>
                <a:cs typeface="SimSun" pitchFamily="34" charset="-120"/>
              </a:rPr>
              <a:t> </a:t>
            </a:r>
            <a:r>
              <a:rPr lang="en-US" altLang="zh-CN" sz="2800" b="0" i="0" dirty="0">
                <a:solidFill>
                  <a:srgbClr val="FF0000"/>
                </a:solidFill>
                <a:latin typeface="Times New Roman" pitchFamily="34" charset="0"/>
                <a:ea typeface="SimSun" pitchFamily="34" charset="-122"/>
                <a:cs typeface="Times New Roman" pitchFamily="34" charset="-120"/>
              </a:rPr>
              <a:t>①</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3">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499"/>
                                          </p:stCondLst>
                                        </p:cTn>
                                        <p:tgtEl>
                                          <p:spTgt spid="2"/>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4">
                                            <p:bg/>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499"/>
                                          </p:stCondLst>
                                        </p:cTn>
                                        <p:tgtEl>
                                          <p:spTgt spid="4">
                                            <p:txEl>
                                              <p:pRg st="0" end="0"/>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499"/>
                                          </p:stCondLst>
                                        </p:cTn>
                                        <p:tgtEl>
                                          <p:spTgt spid="4">
                                            <p:txEl>
                                              <p:pRg st="1" end="1"/>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499"/>
                                          </p:stCondLst>
                                        </p:cTn>
                                        <p:tgtEl>
                                          <p:spTgt spid="4">
                                            <p:txEl>
                                              <p:pRg st="2" end="2"/>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499"/>
                                          </p:stCondLst>
                                        </p:cTn>
                                        <p:tgtEl>
                                          <p:spTgt spid="4">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build="p" animBg="1"/>
      <p:bldP spid="5" grpId="0" animBg="1"/>
    </p:bldLst>
  </p:timing>
</p:sld>
</file>

<file path=ppt/slides/slide154.xml><?xml version="1.0" encoding="utf-8"?>
<p:sld xmlns:a="http://schemas.openxmlformats.org/drawingml/2006/main" xmlns:r="http://schemas.openxmlformats.org/officeDocument/2006/relationships" xmlns:p="http://schemas.openxmlformats.org/presentationml/2006/main">
  <p:cSld name="Slide 153&amp;si=153">
    <p:spTree>
      <p:nvGrpSpPr>
        <p:cNvPr id="1" name=""/>
        <p:cNvGrpSpPr/>
        <p:nvPr/>
      </p:nvGrpSpPr>
      <p:grpSpPr>
        <a:xfrm>
          <a:off x="0" y="0"/>
          <a:ext cx="0" cy="0"/>
          <a:chOff x="0" y="0"/>
          <a:chExt cx="0" cy="0"/>
        </a:xfrm>
      </p:grpSpPr>
      <p:sp>
        <p:nvSpPr>
          <p:cNvPr id="2" name="QB_5_BD.23_1#61adf4e66?sp=1&amp;vaa=1&amp;vcp=1&amp;pid=cb3eeb63d&amp;color=0,0,0&amp;vtp=1&amp;vaab=1&amp;bt=1&amp;bbb=1&amp;hb=1"/>
          <p:cNvSpPr/>
          <p:nvPr/>
        </p:nvSpPr>
        <p:spPr>
          <a:xfrm>
            <a:off x="625221" y="543909"/>
            <a:ext cx="11109960" cy="24967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（3）任务三：阅读下面备选名著，你从中获得了哪一种力量？这种力</a:t>
            </a:r>
          </a:p>
          <a:p>
            <a:pPr latinLnBrk="1">
              <a:lnSpc>
                <a:spcPts val="5100"/>
              </a:lnSpc>
            </a:pPr>
            <a:r>
              <a:rPr lang="en-US" altLang="zh-CN" sz="2800" b="0" i="0" dirty="0" err="1">
                <a:solidFill>
                  <a:srgbClr val="000000"/>
                </a:solidFill>
                <a:latin typeface="Times New Roman" pitchFamily="34" charset="0"/>
                <a:ea typeface="SimSun" pitchFamily="34" charset="-122"/>
                <a:cs typeface="Times New Roman" pitchFamily="34" charset="-120"/>
              </a:rPr>
              <a:t>量又给了你怎样的帮助</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a:p>
            <a:pPr latinLnBrk="1">
              <a:lnSpc>
                <a:spcPts val="5100"/>
              </a:lnSpc>
            </a:pPr>
            <a:r>
              <a:rPr lang="en-US" altLang="zh-CN" sz="2800" b="0" i="0" dirty="0" err="1">
                <a:solidFill>
                  <a:srgbClr val="000000"/>
                </a:solidFill>
                <a:latin typeface="Times New Roman" pitchFamily="34" charset="0"/>
                <a:ea typeface="SimSun" pitchFamily="34" charset="-122"/>
                <a:cs typeface="Times New Roman" pitchFamily="34" charset="-120"/>
              </a:rPr>
              <a:t>请任选其中一部名著，结合具体内容，谈谈你的收获</a:t>
            </a:r>
            <a:r>
              <a:rPr lang="en-US" altLang="zh-CN" sz="2800" b="0" i="0" dirty="0">
                <a:solidFill>
                  <a:srgbClr val="000000"/>
                </a:solidFill>
                <a:latin typeface="Times New Roman" pitchFamily="34" charset="0"/>
                <a:ea typeface="SimSun" pitchFamily="34" charset="-122"/>
                <a:cs typeface="Times New Roman" pitchFamily="34" charset="-120"/>
              </a:rPr>
              <a:t>。（不少于50字）</a:t>
            </a:r>
            <a:endParaRPr lang="en-US" altLang="zh-CN" sz="2800" dirty="0"/>
          </a:p>
          <a:p>
            <a:pPr latinLnBrk="1">
              <a:lnSpc>
                <a:spcPts val="4900"/>
              </a:lnSpc>
            </a:pPr>
            <a:r>
              <a:rPr lang="en-US" altLang="zh-CN" sz="2800" b="0" i="0" dirty="0" err="1">
                <a:solidFill>
                  <a:srgbClr val="000000"/>
                </a:solidFill>
                <a:latin typeface="Times New Roman" pitchFamily="34" charset="0"/>
                <a:ea typeface="SimSun" pitchFamily="34" charset="-122"/>
                <a:cs typeface="Times New Roman" pitchFamily="34" charset="-120"/>
              </a:rPr>
              <a:t>备选名著</a:t>
            </a:r>
            <a:r>
              <a:rPr lang="en-US" altLang="zh-CN" sz="2800" b="0" i="0" dirty="0">
                <a:solidFill>
                  <a:srgbClr val="000000"/>
                </a:solidFill>
                <a:latin typeface="Times New Roman" pitchFamily="34" charset="0"/>
                <a:ea typeface="SimSun" pitchFamily="34" charset="-122"/>
                <a:cs typeface="Times New Roman" pitchFamily="34" charset="-120"/>
              </a:rPr>
              <a:t>：《骆驼祥子》</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《朝花夕拾》</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《钢铁是怎样炼成的》</a:t>
            </a:r>
            <a:endParaRPr lang="en-US" altLang="zh-CN" sz="2800" dirty="0"/>
          </a:p>
        </p:txBody>
      </p:sp>
      <p:sp>
        <p:nvSpPr>
          <p:cNvPr id="3" name="QB_5_BD.23_2#61adf4e66?vaa=1&amp;vcp=1&amp;pid=cb3eeb63d&amp;color=0,0,0&amp;mp=1&amp;vtp=1&amp;vaab=1&amp;bt=1&amp;bbb=1&amp;hb=1&amp;hltap=1">
            <a:extLst>
              <a:ext uri="{FF2B5EF4-FFF2-40B4-BE49-F238E27FC236}">
                <a16:creationId xmlns:a16="http://schemas.microsoft.com/office/drawing/2014/main" id="{701BBF48-35AD-26BC-A794-0C2534619317}"/>
              </a:ext>
            </a:extLst>
          </p:cNvPr>
          <p:cNvSpPr/>
          <p:nvPr/>
        </p:nvSpPr>
        <p:spPr>
          <a:xfrm>
            <a:off x="539496" y="3233261"/>
            <a:ext cx="11109960" cy="2805589"/>
          </a:xfrm>
          <a:prstGeom prst="rect">
            <a:avLst/>
          </a:prstGeom>
          <a:noFill/>
          <a:ln/>
        </p:spPr>
        <p:txBody>
          <a:bodyPr wrap="none" lIns="0" tIns="0" rIns="0" bIns="0" rtlCol="0" anchor="t"/>
          <a:lstStyle/>
          <a:p>
            <a:pPr latinLnBrk="1">
              <a:lnSpc>
                <a:spcPts val="5100"/>
              </a:lnSpc>
            </a:pPr>
            <a:r>
              <a:rPr lang="en-US" altLang="zh-CN" sz="2800" i="0" dirty="0">
                <a:solidFill>
                  <a:srgbClr val="000000"/>
                </a:solidFill>
                <a:latin typeface="SimSun" panose="02010600030101010101" pitchFamily="2" charset="-122"/>
                <a:ea typeface="SimSun" pitchFamily="34" charset="-122"/>
                <a:cs typeface="SimSun" pitchFamily="34" charset="-120"/>
              </a:rPr>
              <a:t>______________________________________________________________</a:t>
            </a:r>
          </a:p>
          <a:p>
            <a:pPr latinLnBrk="1">
              <a:lnSpc>
                <a:spcPts val="5100"/>
              </a:lnSpc>
            </a:pPr>
            <a:r>
              <a:rPr lang="en-US" altLang="zh-CN" sz="2800" i="0" dirty="0">
                <a:solidFill>
                  <a:srgbClr val="000000"/>
                </a:solidFill>
                <a:latin typeface="SimSun" panose="02010600030101010101" pitchFamily="2" charset="-122"/>
                <a:ea typeface="SimSun" pitchFamily="34" charset="-122"/>
                <a:cs typeface="SimSun" pitchFamily="34" charset="-120"/>
              </a:rPr>
              <a:t>______________________________________________________________</a:t>
            </a:r>
          </a:p>
          <a:p>
            <a:pPr latinLnBrk="1">
              <a:lnSpc>
                <a:spcPts val="5100"/>
              </a:lnSpc>
            </a:pPr>
            <a:r>
              <a:rPr lang="en-US" altLang="zh-CN" sz="2800" i="0" dirty="0">
                <a:solidFill>
                  <a:srgbClr val="000000"/>
                </a:solidFill>
                <a:latin typeface="SimSun" panose="02010600030101010101" pitchFamily="2" charset="-122"/>
                <a:ea typeface="SimSun" pitchFamily="34" charset="-122"/>
                <a:cs typeface="SimSun" pitchFamily="34" charset="-120"/>
              </a:rPr>
              <a:t>______________________________________________________________</a:t>
            </a:r>
          </a:p>
          <a:p>
            <a:pPr latinLnBrk="1">
              <a:lnSpc>
                <a:spcPts val="5100"/>
              </a:lnSpc>
            </a:pPr>
            <a:r>
              <a:rPr lang="en-US" altLang="zh-CN" sz="2800" i="0" dirty="0">
                <a:solidFill>
                  <a:srgbClr val="000000"/>
                </a:solidFill>
                <a:latin typeface="SimSun" panose="02010600030101010101" pitchFamily="2" charset="-122"/>
                <a:ea typeface="SimSun" pitchFamily="34" charset="-122"/>
                <a:cs typeface="SimSun" pitchFamily="34" charset="-120"/>
              </a:rPr>
              <a:t>______________________________________________________________</a:t>
            </a:r>
          </a:p>
        </p:txBody>
      </p:sp>
    </p:spTree>
  </p:cSld>
  <p:clrMapOvr>
    <a:masterClrMapping/>
  </p:clrMapOvr>
  <p:transition>
    <p:split dir="in"/>
  </p:transition>
</p:sld>
</file>

<file path=ppt/slides/slide155.xml><?xml version="1.0" encoding="utf-8"?>
<p:sld xmlns:a="http://schemas.openxmlformats.org/drawingml/2006/main" xmlns:r="http://schemas.openxmlformats.org/officeDocument/2006/relationships" xmlns:p="http://schemas.openxmlformats.org/presentationml/2006/main">
  <p:cSld name="Slide 155&amp;si=155">
    <p:spTree>
      <p:nvGrpSpPr>
        <p:cNvPr id="1" name=""/>
        <p:cNvGrpSpPr/>
        <p:nvPr/>
      </p:nvGrpSpPr>
      <p:grpSpPr>
        <a:xfrm>
          <a:off x="0" y="0"/>
          <a:ext cx="0" cy="0"/>
          <a:chOff x="0" y="0"/>
          <a:chExt cx="0" cy="0"/>
        </a:xfrm>
      </p:grpSpPr>
      <p:pic>
        <p:nvPicPr>
          <p:cNvPr id="2" name="QB_5_AS.1_1#61adf4e66?htil=5&amp;vaa=1&amp;vcp=1&amp;pid=cb3eeb63d&amp;color=0,0,0&amp;tib=255,255,255&amp;vtp=1&amp;vaab=1&amp;hs=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457332" y="2638012"/>
            <a:ext cx="2532888" cy="649224"/>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B_5_AS.1_1#61adf4e66?htil=5&amp;vaa=1&amp;vcp=1&amp;pid=cb3eeb63d&amp;color=0,0,0&amp;vtp=1&amp;vaab=1&amp;bt=1&amp;bbb=1&amp;hb=1"/>
          <p:cNvSpPr/>
          <p:nvPr/>
        </p:nvSpPr>
        <p:spPr>
          <a:xfrm>
            <a:off x="672845" y="2626233"/>
            <a:ext cx="10766679" cy="1201357"/>
          </a:xfrm>
          <a:prstGeom prst="rect">
            <a:avLst/>
          </a:prstGeom>
          <a:noFill/>
          <a:ln/>
        </p:spPr>
        <p:txBody>
          <a:bodyPr wrap="none" lIns="0" tIns="0" rIns="0" bIns="0" rtlCol="0" anchor="t"/>
          <a:lstStyle/>
          <a:p>
            <a:pPr algn="l" latinLnBrk="1">
              <a:lnSpc>
                <a:spcPts val="5100"/>
              </a:lnSpc>
            </a:pPr>
            <a:r>
              <a:rPr lang="en-US" altLang="zh-CN" sz="2800" b="0" i="0" dirty="0">
                <a:solidFill>
                  <a:srgbClr val="FF0000"/>
                </a:solidFill>
                <a:latin typeface="Times New Roman" pitchFamily="34" charset="0"/>
                <a:ea typeface="SimSun" pitchFamily="34" charset="-122"/>
                <a:cs typeface="Times New Roman" pitchFamily="34" charset="-120"/>
              </a:rPr>
              <a:t>                              </a:t>
            </a:r>
            <a:r>
              <a:rPr lang="en-US" altLang="zh-CN" sz="2800" b="0" i="0" dirty="0" err="1">
                <a:solidFill>
                  <a:srgbClr val="FF0000"/>
                </a:solidFill>
                <a:latin typeface="Times New Roman" pitchFamily="34" charset="0"/>
                <a:ea typeface="SimSun" pitchFamily="34" charset="-122"/>
                <a:cs typeface="Times New Roman" pitchFamily="34" charset="-120"/>
              </a:rPr>
              <a:t>考查对名著的理解，开放型试题，从三部名著中任选</a:t>
            </a:r>
            <a:endParaRPr lang="en-US" altLang="zh-CN" sz="2800" b="0" i="0" dirty="0">
              <a:solidFill>
                <a:srgbClr val="FF0000"/>
              </a:solidFill>
              <a:latin typeface="Times New Roman" pitchFamily="34" charset="0"/>
              <a:ea typeface="SimSun" pitchFamily="34" charset="-122"/>
              <a:cs typeface="Times New Roman" pitchFamily="34" charset="-120"/>
            </a:endParaRPr>
          </a:p>
          <a:p>
            <a:pPr latinLnBrk="1">
              <a:lnSpc>
                <a:spcPts val="4900"/>
              </a:lnSpc>
            </a:pPr>
            <a:r>
              <a:rPr lang="en-US" altLang="zh-CN" sz="2800" b="0" i="0" dirty="0" err="1">
                <a:solidFill>
                  <a:srgbClr val="FF0000"/>
                </a:solidFill>
                <a:latin typeface="Times New Roman" pitchFamily="34" charset="0"/>
                <a:ea typeface="SimSun" pitchFamily="34" charset="-122"/>
                <a:cs typeface="Times New Roman" pitchFamily="34" charset="-120"/>
              </a:rPr>
              <a:t>一个，结合自己的阅读体验写出收获即可</a:t>
            </a:r>
            <a:r>
              <a:rPr lang="en-US" altLang="zh-CN" sz="2800" b="0" i="0" dirty="0">
                <a:solidFill>
                  <a:srgbClr val="FF0000"/>
                </a:solidFill>
                <a:latin typeface="Times New Roman" pitchFamily="34" charset="0"/>
                <a:ea typeface="SimSun" pitchFamily="34" charset="-122"/>
                <a:cs typeface="Times New Roman" pitchFamily="34" charset="-120"/>
              </a:rPr>
              <a:t>。</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3">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499"/>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56.xml><?xml version="1.0" encoding="utf-8"?>
<p:sld xmlns:a="http://schemas.openxmlformats.org/drawingml/2006/main" xmlns:r="http://schemas.openxmlformats.org/officeDocument/2006/relationships" xmlns:p="http://schemas.openxmlformats.org/presentationml/2006/main">
  <p:cSld name="Slide 156&amp;si=156">
    <p:spTree>
      <p:nvGrpSpPr>
        <p:cNvPr id="1" name=""/>
        <p:cNvGrpSpPr/>
        <p:nvPr/>
      </p:nvGrpSpPr>
      <p:grpSpPr>
        <a:xfrm>
          <a:off x="0" y="0"/>
          <a:ext cx="0" cy="0"/>
          <a:chOff x="0" y="0"/>
          <a:chExt cx="0" cy="0"/>
        </a:xfrm>
      </p:grpSpPr>
      <p:sp>
        <p:nvSpPr>
          <p:cNvPr id="2" name="QB_5_AN.1_1#61adf4e66?vaa=1&amp;vcp=1&amp;pid=cb3eeb63d&amp;color=0,0,0&amp;vtp=1&amp;vaab=1&amp;bt=1&amp;bbb=1&amp;hb=1"/>
          <p:cNvSpPr/>
          <p:nvPr/>
        </p:nvSpPr>
        <p:spPr>
          <a:xfrm>
            <a:off x="539496" y="554400"/>
            <a:ext cx="11109960" cy="5735257"/>
          </a:xfrm>
          <a:prstGeom prst="rect">
            <a:avLst/>
          </a:prstGeom>
          <a:noFill/>
          <a:ln/>
        </p:spPr>
        <p:txBody>
          <a:bodyPr wrap="none" lIns="0" tIns="0" rIns="0" bIns="0" rtlCol="0" anchor="t"/>
          <a:lstStyle/>
          <a:p>
            <a:pPr algn="l" latinLnBrk="1">
              <a:lnSpc>
                <a:spcPts val="5100"/>
              </a:lnSpc>
            </a:pPr>
            <a:r>
              <a:rPr lang="en-US" altLang="zh-CN" sz="2800" b="1" i="0" dirty="0">
                <a:solidFill>
                  <a:srgbClr val="FF0000"/>
                </a:solidFill>
                <a:latin typeface="Times New Roman" pitchFamily="34" charset="0"/>
                <a:ea typeface="SimSun" pitchFamily="34" charset="-122"/>
                <a:cs typeface="Times New Roman" pitchFamily="34" charset="-120"/>
              </a:rPr>
              <a:t>【答案】</a:t>
            </a:r>
            <a:r>
              <a:rPr lang="en-US" altLang="zh-CN" sz="2800" b="0" i="0" dirty="0">
                <a:solidFill>
                  <a:srgbClr val="FF0000"/>
                </a:solidFill>
                <a:latin typeface="Times New Roman" pitchFamily="34" charset="0"/>
                <a:ea typeface="SimSun" pitchFamily="34" charset="-122"/>
                <a:cs typeface="Times New Roman" pitchFamily="34" charset="-120"/>
              </a:rPr>
              <a:t>示例一：我从《骆驼祥子》中感受到善良的力量</a:t>
            </a:r>
            <a:r>
              <a:rPr lang="en-US" altLang="zh-CN" sz="2800" b="0" i="0">
                <a:solidFill>
                  <a:srgbClr val="FF0000"/>
                </a:solidFill>
                <a:latin typeface="Times New Roman" pitchFamily="34" charset="0"/>
                <a:ea typeface="SimSun" pitchFamily="34" charset="-122"/>
                <a:cs typeface="Times New Roman" pitchFamily="34" charset="-120"/>
              </a:rPr>
              <a:t>。曹先生让祥</a:t>
            </a:r>
          </a:p>
          <a:p>
            <a:pPr latinLnBrk="1">
              <a:lnSpc>
                <a:spcPts val="5100"/>
              </a:lnSpc>
            </a:pPr>
            <a:r>
              <a:rPr lang="en-US" altLang="zh-CN" sz="2800" b="0" i="0">
                <a:solidFill>
                  <a:srgbClr val="FF0000"/>
                </a:solidFill>
                <a:latin typeface="Times New Roman" pitchFamily="34" charset="0"/>
                <a:ea typeface="SimSun" pitchFamily="34" charset="-122"/>
                <a:cs typeface="Times New Roman" pitchFamily="34" charset="-120"/>
              </a:rPr>
              <a:t>子有了</a:t>
            </a:r>
            <a:r>
              <a:rPr lang="en-US" altLang="zh-CN" sz="2800" b="0" i="0" dirty="0">
                <a:solidFill>
                  <a:srgbClr val="FF0000"/>
                </a:solidFill>
                <a:latin typeface="Times New Roman" pitchFamily="34" charset="0"/>
                <a:ea typeface="SimSun" pitchFamily="34" charset="-122"/>
                <a:cs typeface="Times New Roman" pitchFamily="34" charset="-120"/>
              </a:rPr>
              <a:t>“沙漠”中见到“绿洲”的感受。我也要做一个善良的人</a:t>
            </a:r>
            <a:r>
              <a:rPr lang="en-US" altLang="zh-CN" sz="2800" b="0" i="0">
                <a:solidFill>
                  <a:srgbClr val="FF0000"/>
                </a:solidFill>
                <a:latin typeface="Times New Roman" pitchFamily="34" charset="0"/>
                <a:ea typeface="SimSun" pitchFamily="34" charset="-122"/>
                <a:cs typeface="Times New Roman" pitchFamily="34" charset="-120"/>
              </a:rPr>
              <a:t>，给他人带</a:t>
            </a:r>
          </a:p>
          <a:p>
            <a:pPr latinLnBrk="1">
              <a:lnSpc>
                <a:spcPts val="5100"/>
              </a:lnSpc>
            </a:pPr>
            <a:r>
              <a:rPr lang="en-US" altLang="zh-CN" sz="2800" b="0" i="0">
                <a:solidFill>
                  <a:srgbClr val="FF0000"/>
                </a:solidFill>
                <a:latin typeface="Times New Roman" pitchFamily="34" charset="0"/>
                <a:ea typeface="SimSun" pitchFamily="34" charset="-122"/>
                <a:cs typeface="Times New Roman" pitchFamily="34" charset="-120"/>
              </a:rPr>
              <a:t>去温暖</a:t>
            </a:r>
            <a:r>
              <a:rPr lang="en-US" altLang="zh-CN" sz="2800" b="0" i="0" dirty="0">
                <a:solidFill>
                  <a:srgbClr val="FF0000"/>
                </a:solidFill>
                <a:latin typeface="Times New Roman" pitchFamily="34" charset="0"/>
                <a:ea typeface="SimSun" pitchFamily="34" charset="-122"/>
                <a:cs typeface="Times New Roman" pitchFamily="34" charset="-120"/>
              </a:rPr>
              <a:t>。</a:t>
            </a:r>
            <a:endParaRPr lang="en-US" altLang="zh-CN" sz="2800" dirty="0"/>
          </a:p>
          <a:p>
            <a:pPr latinLnBrk="1">
              <a:lnSpc>
                <a:spcPts val="5100"/>
              </a:lnSpc>
            </a:pPr>
            <a:r>
              <a:rPr lang="en-US" altLang="zh-CN" sz="2800" b="0" i="0">
                <a:solidFill>
                  <a:srgbClr val="FF0000"/>
                </a:solidFill>
                <a:latin typeface="Times New Roman" pitchFamily="34" charset="0"/>
                <a:ea typeface="SimSun" pitchFamily="34" charset="-122"/>
                <a:cs typeface="Times New Roman" pitchFamily="34" charset="-120"/>
              </a:rPr>
              <a:t>示例二</a:t>
            </a:r>
            <a:r>
              <a:rPr lang="en-US" altLang="zh-CN" sz="2800" b="0" i="0" dirty="0">
                <a:solidFill>
                  <a:srgbClr val="FF0000"/>
                </a:solidFill>
                <a:latin typeface="Times New Roman" pitchFamily="34" charset="0"/>
                <a:ea typeface="SimSun" pitchFamily="34" charset="-122"/>
                <a:cs typeface="Times New Roman" pitchFamily="34" charset="-120"/>
              </a:rPr>
              <a:t>：我从《朝花夕拾》中读出了回忆的力量。长妈妈的《</a:t>
            </a:r>
            <a:r>
              <a:rPr lang="en-US" altLang="zh-CN" sz="2800" b="0" i="0">
                <a:solidFill>
                  <a:srgbClr val="FF0000"/>
                </a:solidFill>
                <a:latin typeface="Times New Roman" pitchFamily="34" charset="0"/>
                <a:ea typeface="SimSun" pitchFamily="34" charset="-122"/>
                <a:cs typeface="Times New Roman" pitchFamily="34" charset="-120"/>
              </a:rPr>
              <a:t>山海经》</a:t>
            </a:r>
          </a:p>
          <a:p>
            <a:pPr latinLnBrk="1">
              <a:lnSpc>
                <a:spcPts val="5100"/>
              </a:lnSpc>
            </a:pPr>
            <a:r>
              <a:rPr lang="en-US" altLang="zh-CN" sz="2800" b="0" i="0">
                <a:solidFill>
                  <a:srgbClr val="FF0000"/>
                </a:solidFill>
                <a:latin typeface="Times New Roman" pitchFamily="34" charset="0"/>
                <a:ea typeface="SimSun" pitchFamily="34" charset="-122"/>
                <a:cs typeface="Times New Roman" pitchFamily="34" charset="-120"/>
              </a:rPr>
              <a:t>带给鲁迅温暖</a:t>
            </a:r>
            <a:r>
              <a:rPr lang="en-US" altLang="zh-CN" sz="2800" b="0" i="0" dirty="0">
                <a:solidFill>
                  <a:srgbClr val="FF0000"/>
                </a:solidFill>
                <a:latin typeface="Times New Roman" pitchFamily="34" charset="0"/>
                <a:ea typeface="SimSun" pitchFamily="34" charset="-122"/>
                <a:cs typeface="Times New Roman" pitchFamily="34" charset="-120"/>
              </a:rPr>
              <a:t>，藤野先生的照片赋予鲁迅勇气</a:t>
            </a:r>
            <a:r>
              <a:rPr lang="en-US" altLang="zh-CN" sz="2800" b="0" i="0">
                <a:solidFill>
                  <a:srgbClr val="FF0000"/>
                </a:solidFill>
                <a:latin typeface="Times New Roman" pitchFamily="34" charset="0"/>
                <a:ea typeface="SimSun" pitchFamily="34" charset="-122"/>
                <a:cs typeface="Times New Roman" pitchFamily="34" charset="-120"/>
              </a:rPr>
              <a:t>，让我懂得了有些回忆也</a:t>
            </a:r>
          </a:p>
          <a:p>
            <a:pPr latinLnBrk="1">
              <a:lnSpc>
                <a:spcPts val="5100"/>
              </a:lnSpc>
            </a:pPr>
            <a:r>
              <a:rPr lang="en-US" altLang="zh-CN" sz="2800" b="0" i="0">
                <a:solidFill>
                  <a:srgbClr val="FF0000"/>
                </a:solidFill>
                <a:latin typeface="Times New Roman" pitchFamily="34" charset="0"/>
                <a:ea typeface="SimSun" pitchFamily="34" charset="-122"/>
                <a:cs typeface="Times New Roman" pitchFamily="34" charset="-120"/>
              </a:rPr>
              <a:t>可以为人生助力</a:t>
            </a:r>
            <a:r>
              <a:rPr lang="en-US" altLang="zh-CN" sz="2800" b="0" i="0" dirty="0">
                <a:solidFill>
                  <a:srgbClr val="FF0000"/>
                </a:solidFill>
                <a:latin typeface="Times New Roman" pitchFamily="34" charset="0"/>
                <a:ea typeface="SimSun" pitchFamily="34" charset="-122"/>
                <a:cs typeface="Times New Roman" pitchFamily="34" charset="-120"/>
              </a:rPr>
              <a:t>。</a:t>
            </a:r>
            <a:endParaRPr lang="en-US" altLang="zh-CN" sz="2800" dirty="0"/>
          </a:p>
          <a:p>
            <a:pPr latinLnBrk="1">
              <a:lnSpc>
                <a:spcPts val="5100"/>
              </a:lnSpc>
            </a:pPr>
            <a:r>
              <a:rPr lang="en-US" altLang="zh-CN" sz="2800" b="0" i="0">
                <a:solidFill>
                  <a:srgbClr val="FF0000"/>
                </a:solidFill>
                <a:latin typeface="Times New Roman" pitchFamily="34" charset="0"/>
                <a:ea typeface="SimSun" pitchFamily="34" charset="-122"/>
                <a:cs typeface="Times New Roman" pitchFamily="34" charset="-120"/>
              </a:rPr>
              <a:t>示例三</a:t>
            </a:r>
            <a:r>
              <a:rPr lang="en-US" altLang="zh-CN" sz="2800" b="0" i="0" dirty="0">
                <a:solidFill>
                  <a:srgbClr val="FF0000"/>
                </a:solidFill>
                <a:latin typeface="Times New Roman" pitchFamily="34" charset="0"/>
                <a:ea typeface="SimSun" pitchFamily="34" charset="-122"/>
                <a:cs typeface="Times New Roman" pitchFamily="34" charset="-120"/>
              </a:rPr>
              <a:t>：我从《钢铁是怎样炼成的》中读出了坚持的力量。保尔</a:t>
            </a:r>
            <a:r>
              <a:rPr lang="en-US" altLang="zh-CN" sz="2800" b="0" i="0">
                <a:solidFill>
                  <a:srgbClr val="FF0000"/>
                </a:solidFill>
                <a:latin typeface="Times New Roman" pitchFamily="34" charset="0"/>
                <a:ea typeface="SimSun" pitchFamily="34" charset="-122"/>
                <a:cs typeface="Times New Roman" pitchFamily="34" charset="-120"/>
              </a:rPr>
              <a:t>·柯察</a:t>
            </a:r>
          </a:p>
          <a:p>
            <a:pPr latinLnBrk="1">
              <a:lnSpc>
                <a:spcPts val="5100"/>
              </a:lnSpc>
            </a:pPr>
            <a:r>
              <a:rPr lang="en-US" altLang="zh-CN" sz="2800" b="0" i="0">
                <a:solidFill>
                  <a:srgbClr val="FF0000"/>
                </a:solidFill>
                <a:latin typeface="Times New Roman" pitchFamily="34" charset="0"/>
                <a:ea typeface="SimSun" pitchFamily="34" charset="-122"/>
                <a:cs typeface="Times New Roman" pitchFamily="34" charset="-120"/>
              </a:rPr>
              <a:t>金是一个刚毅坚强</a:t>
            </a:r>
            <a:r>
              <a:rPr lang="en-US" altLang="zh-CN" sz="2800" b="0" i="0" dirty="0">
                <a:solidFill>
                  <a:srgbClr val="FF0000"/>
                </a:solidFill>
                <a:latin typeface="Times New Roman" pitchFamily="34" charset="0"/>
                <a:ea typeface="SimSun" pitchFamily="34" charset="-122"/>
                <a:cs typeface="Times New Roman" pitchFamily="34" charset="-120"/>
              </a:rPr>
              <a:t>、</a:t>
            </a:r>
            <a:r>
              <a:rPr lang="en-US" altLang="zh-CN" sz="2800" b="0" i="0">
                <a:solidFill>
                  <a:srgbClr val="FF0000"/>
                </a:solidFill>
                <a:latin typeface="Times New Roman" pitchFamily="34" charset="0"/>
                <a:ea typeface="SimSun" pitchFamily="34" charset="-122"/>
                <a:cs typeface="Times New Roman" pitchFamily="34" charset="-120"/>
              </a:rPr>
              <a:t>有着钢铁般的意志和乐观的人生态度的革命战士。</a:t>
            </a:r>
          </a:p>
          <a:p>
            <a:pPr latinLnBrk="1">
              <a:lnSpc>
                <a:spcPts val="4900"/>
              </a:lnSpc>
            </a:pPr>
            <a:r>
              <a:rPr lang="en-US" altLang="zh-CN" sz="2800" b="0" i="0">
                <a:solidFill>
                  <a:srgbClr val="FF0000"/>
                </a:solidFill>
                <a:latin typeface="Times New Roman" pitchFamily="34" charset="0"/>
                <a:ea typeface="SimSun" pitchFamily="34" charset="-122"/>
                <a:cs typeface="Times New Roman" pitchFamily="34" charset="-120"/>
              </a:rPr>
              <a:t>我也要做一个坚强乐观的人</a:t>
            </a:r>
            <a:r>
              <a:rPr lang="en-US" altLang="zh-CN" sz="2800" b="0" i="0" dirty="0">
                <a:solidFill>
                  <a:srgbClr val="FF0000"/>
                </a:solidFill>
                <a:latin typeface="Times New Roman" pitchFamily="34" charset="0"/>
                <a:ea typeface="SimSun" pitchFamily="34" charset="-122"/>
                <a:cs typeface="Times New Roman" pitchFamily="34" charset="-120"/>
              </a:rPr>
              <a:t>。</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499"/>
                                          </p:stCondLst>
                                        </p:cTn>
                                        <p:tgtEl>
                                          <p:spTgt spid="2">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2">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2">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2">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2">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499"/>
                                          </p:stCondLst>
                                        </p:cTn>
                                        <p:tgtEl>
                                          <p:spTgt spid="2">
                                            <p:txEl>
                                              <p:pRg st="4" end="4"/>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499"/>
                                          </p:stCondLst>
                                        </p:cTn>
                                        <p:tgtEl>
                                          <p:spTgt spid="2">
                                            <p:txEl>
                                              <p:pRg st="5" end="5"/>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499"/>
                                          </p:stCondLst>
                                        </p:cTn>
                                        <p:tgtEl>
                                          <p:spTgt spid="2">
                                            <p:txEl>
                                              <p:pRg st="6" end="6"/>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499"/>
                                          </p:stCondLst>
                                        </p:cTn>
                                        <p:tgtEl>
                                          <p:spTgt spid="2">
                                            <p:txEl>
                                              <p:pRg st="7" end="7"/>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499"/>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57.xml><?xml version="1.0" encoding="utf-8"?>
<p:sld xmlns:a="http://schemas.openxmlformats.org/drawingml/2006/main" xmlns:r="http://schemas.openxmlformats.org/officeDocument/2006/relationships" xmlns:p="http://schemas.openxmlformats.org/presentationml/2006/main">
  <p:cSld name="Slide 158&amp;si=158">
    <p:spTree>
      <p:nvGrpSpPr>
        <p:cNvPr id="1" name=""/>
        <p:cNvGrpSpPr/>
        <p:nvPr/>
      </p:nvGrpSpPr>
      <p:grpSpPr>
        <a:xfrm>
          <a:off x="0" y="0"/>
          <a:ext cx="0" cy="0"/>
          <a:chOff x="0" y="0"/>
          <a:chExt cx="0" cy="0"/>
        </a:xfrm>
      </p:grpSpPr>
      <p:sp>
        <p:nvSpPr>
          <p:cNvPr id="2" name="C_3#6e93eb066.fixed?vcp=1&amp;pid=56a8c04c1&amp;color=0,0,0&amp;vtp=1&amp;vaab=1&amp;bbb=1"/>
          <p:cNvSpPr/>
          <p:nvPr/>
        </p:nvSpPr>
        <p:spPr>
          <a:xfrm>
            <a:off x="320040" y="2679192"/>
            <a:ext cx="11521440" cy="713232"/>
          </a:xfrm>
          <a:prstGeom prst="rect">
            <a:avLst/>
          </a:prstGeom>
          <a:noFill/>
          <a:ln/>
        </p:spPr>
        <p:txBody>
          <a:bodyPr wrap="none" lIns="0" tIns="0" rIns="0" bIns="0" rtlCol="0" anchor="ctr"/>
          <a:lstStyle/>
          <a:p>
            <a:pPr algn="ctr" latinLnBrk="1">
              <a:lnSpc>
                <a:spcPts val="5000"/>
              </a:lnSpc>
            </a:pPr>
            <a:r>
              <a:rPr lang="en-US" altLang="zh-CN" sz="4000" b="1" i="0" dirty="0">
                <a:solidFill>
                  <a:srgbClr val="000000"/>
                </a:solidFill>
                <a:latin typeface="微软雅黑" pitchFamily="34" charset="0"/>
                <a:ea typeface="微软雅黑" pitchFamily="34" charset="-122"/>
                <a:cs typeface="微软雅黑" pitchFamily="34" charset="-120"/>
              </a:rPr>
              <a:t>第21讲</a:t>
            </a:r>
            <a:r>
              <a:rPr lang="en-US" altLang="zh-CN" sz="4000" b="1" i="0" dirty="0">
                <a:solidFill>
                  <a:srgbClr val="000000"/>
                </a:solidFill>
                <a:latin typeface="SimSun" pitchFamily="34" charset="0"/>
                <a:ea typeface="SimSun" pitchFamily="34" charset="-122"/>
                <a:cs typeface="SimSun" pitchFamily="34" charset="-120"/>
              </a:rPr>
              <a:t> </a:t>
            </a:r>
            <a:r>
              <a:rPr lang="en-US" altLang="zh-CN" sz="4000" b="1" i="0" dirty="0">
                <a:solidFill>
                  <a:srgbClr val="000000"/>
                </a:solidFill>
                <a:latin typeface="微软雅黑" pitchFamily="34" charset="0"/>
                <a:ea typeface="微软雅黑" pitchFamily="34" charset="-122"/>
                <a:cs typeface="微软雅黑" pitchFamily="34" charset="-120"/>
              </a:rPr>
              <a:t>名著阅读</a:t>
            </a:r>
            <a:endParaRPr lang="en-US" altLang="zh-CN" sz="4000" dirty="0"/>
          </a:p>
        </p:txBody>
      </p:sp>
      <p:sp>
        <p:nvSpPr>
          <p:cNvPr id="3" name="C_3_BD#6e93eb066.fixed?vcp=1&amp;pid=56a8c04c1&amp;color=86,186,157&amp;vtp=1&amp;vaab=1&amp;bbb=1"/>
          <p:cNvSpPr/>
          <p:nvPr/>
        </p:nvSpPr>
        <p:spPr>
          <a:xfrm>
            <a:off x="320040" y="3419856"/>
            <a:ext cx="11521440" cy="713232"/>
          </a:xfrm>
          <a:prstGeom prst="rect">
            <a:avLst/>
          </a:prstGeom>
          <a:noFill/>
          <a:ln/>
        </p:spPr>
        <p:txBody>
          <a:bodyPr wrap="none" lIns="0" tIns="0" rIns="0" bIns="0" rtlCol="0" anchor="ctr"/>
          <a:lstStyle/>
          <a:p>
            <a:pPr algn="ctr" latinLnBrk="1">
              <a:lnSpc>
                <a:spcPts val="5000"/>
              </a:lnSpc>
            </a:pPr>
            <a:r>
              <a:rPr lang="en-US" altLang="zh-CN" sz="4000" b="1" i="0" dirty="0">
                <a:solidFill>
                  <a:srgbClr val="56BA9D"/>
                </a:solidFill>
                <a:latin typeface="微软雅黑" pitchFamily="34" charset="0"/>
                <a:ea typeface="微软雅黑" pitchFamily="34" charset="-122"/>
                <a:cs typeface="微软雅黑" pitchFamily="34" charset="-120"/>
              </a:rPr>
              <a:t>针对训练</a:t>
            </a:r>
            <a:endParaRPr lang="en-US" altLang="zh-CN" sz="4000" dirty="0"/>
          </a:p>
        </p:txBody>
      </p:sp>
    </p:spTree>
  </p:cSld>
  <p:clrMapOvr>
    <a:masterClrMapping/>
  </p:clrMapOvr>
  <p:transition>
    <p:split dir="in"/>
  </p:transition>
</p:sld>
</file>

<file path=ppt/slides/slide158.xml><?xml version="1.0" encoding="utf-8"?>
<p:sld xmlns:a="http://schemas.openxmlformats.org/drawingml/2006/main" xmlns:r="http://schemas.openxmlformats.org/officeDocument/2006/relationships" xmlns:p="http://schemas.openxmlformats.org/presentationml/2006/main">
  <p:cSld name="Slide 159&amp;si=159">
    <p:spTree>
      <p:nvGrpSpPr>
        <p:cNvPr id="1" name=""/>
        <p:cNvGrpSpPr/>
        <p:nvPr/>
      </p:nvGrpSpPr>
      <p:grpSpPr>
        <a:xfrm>
          <a:off x="0" y="0"/>
          <a:ext cx="0" cy="0"/>
          <a:chOff x="0" y="0"/>
          <a:chExt cx="0" cy="0"/>
        </a:xfrm>
      </p:grpSpPr>
      <p:sp>
        <p:nvSpPr>
          <p:cNvPr id="2" name="QB_4_BD.27_1#2101d17a1?sp=1&amp;vaa=1&amp;vcp=1&amp;pid=6e93eb066&amp;color=0,0,0&amp;vtp=1&amp;vaab=1&amp;bt=1&amp;bbb=1&amp;hb=1"/>
          <p:cNvSpPr/>
          <p:nvPr/>
        </p:nvSpPr>
        <p:spPr>
          <a:xfrm>
            <a:off x="539496" y="2197068"/>
            <a:ext cx="11109960" cy="1201357"/>
          </a:xfrm>
          <a:prstGeom prst="rect">
            <a:avLst/>
          </a:prstGeom>
          <a:noFill/>
          <a:ln/>
        </p:spPr>
        <p:txBody>
          <a:bodyPr wrap="none" lIns="0" tIns="0" rIns="0" bIns="0" rtlCol="0" anchor="t"/>
          <a:lstStyle/>
          <a:p>
            <a:pPr algn="l" latinLnBrk="1">
              <a:lnSpc>
                <a:spcPts val="5100"/>
              </a:lnSpc>
            </a:pPr>
            <a:r>
              <a:rPr lang="en-US" altLang="zh-CN" sz="2800" b="1" i="0" dirty="0">
                <a:solidFill>
                  <a:srgbClr val="000000"/>
                </a:solidFill>
                <a:latin typeface="Times New Roman" pitchFamily="34" charset="0"/>
                <a:ea typeface="SimSun" pitchFamily="34" charset="-122"/>
                <a:cs typeface="Times New Roman" pitchFamily="34" charset="-120"/>
              </a:rPr>
              <a:t>1.</a:t>
            </a:r>
            <a:r>
              <a:rPr lang="en-US" altLang="zh-CN" sz="2800" b="0" i="0" dirty="0">
                <a:solidFill>
                  <a:srgbClr val="000000"/>
                </a:solidFill>
                <a:latin typeface="Times New Roman" pitchFamily="34" charset="0"/>
                <a:ea typeface="SimSun" pitchFamily="34" charset="-122"/>
                <a:cs typeface="Times New Roman" pitchFamily="34" charset="-120"/>
              </a:rPr>
              <a:t>通过比较阅读，我们往往能对名著产生更为深刻的认识</a:t>
            </a:r>
            <a:r>
              <a:rPr lang="en-US" altLang="zh-CN" sz="2800" b="0" i="0">
                <a:solidFill>
                  <a:srgbClr val="000000"/>
                </a:solidFill>
                <a:latin typeface="Times New Roman" pitchFamily="34" charset="0"/>
                <a:ea typeface="SimSun" pitchFamily="34" charset="-122"/>
                <a:cs typeface="Times New Roman" pitchFamily="34" charset="-120"/>
              </a:rPr>
              <a:t>，请按照要求</a:t>
            </a:r>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填写下列表格</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graphicFrame>
        <p:nvGraphicFramePr>
          <p:cNvPr id="160" name="QB_4_BD.27_2#2101d17a1?colgroup=2,6,9,10&amp;vaa=1&amp;vcp=1&amp;pid=6e93eb066&amp;color=0,0,0&amp;vtp=1&amp;vaab=1&amp;bbb=1&amp;hb=1"/>
          <p:cNvGraphicFramePr>
            <a:graphicFrameLocks noGrp="1"/>
          </p:cNvGraphicFramePr>
          <p:nvPr>
            <p:extLst>
              <p:ext uri="{D42A27DB-BD31-4B8C-83A1-F6EECF244321}">
                <p14:modId xmlns:p14="http://schemas.microsoft.com/office/powerpoint/2010/main" val="4207112721"/>
              </p:ext>
            </p:extLst>
          </p:nvPr>
        </p:nvGraphicFramePr>
        <p:xfrm>
          <a:off x="539496" y="3505930"/>
          <a:ext cx="11064240" cy="1121220"/>
        </p:xfrm>
        <a:graphic>
          <a:graphicData uri="http://schemas.openxmlformats.org/drawingml/2006/table">
            <a:tbl>
              <a:tblPr/>
              <a:tblGrid>
                <a:gridCol w="1078992">
                  <a:extLst>
                    <a:ext uri="{9D8B030D-6E8A-4147-A177-3AD203B41FA5}">
                      <a16:colId xmlns:a16="http://schemas.microsoft.com/office/drawing/2014/main" val="20000"/>
                    </a:ext>
                  </a:extLst>
                </a:gridCol>
                <a:gridCol w="3839337">
                  <a:extLst>
                    <a:ext uri="{9D8B030D-6E8A-4147-A177-3AD203B41FA5}">
                      <a16:colId xmlns:a16="http://schemas.microsoft.com/office/drawing/2014/main" val="20001"/>
                    </a:ext>
                  </a:extLst>
                </a:gridCol>
                <a:gridCol w="2186559">
                  <a:extLst>
                    <a:ext uri="{9D8B030D-6E8A-4147-A177-3AD203B41FA5}">
                      <a16:colId xmlns:a16="http://schemas.microsoft.com/office/drawing/2014/main" val="20002"/>
                    </a:ext>
                  </a:extLst>
                </a:gridCol>
                <a:gridCol w="3959352">
                  <a:extLst>
                    <a:ext uri="{9D8B030D-6E8A-4147-A177-3AD203B41FA5}">
                      <a16:colId xmlns:a16="http://schemas.microsoft.com/office/drawing/2014/main" val="20003"/>
                    </a:ext>
                  </a:extLst>
                </a:gridCol>
              </a:tblGrid>
              <a:tr h="1121220">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书名</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（1）《</a:t>
                      </a:r>
                      <a:r>
                        <a:rPr lang="en-US" altLang="zh-CN" sz="2800" i="0" dirty="0">
                          <a:solidFill>
                            <a:srgbClr val="000000"/>
                          </a:solidFill>
                          <a:latin typeface="SimSun" pitchFamily="34" charset="0"/>
                          <a:ea typeface="SimSun" pitchFamily="34" charset="-122"/>
                          <a:cs typeface="SimSun" pitchFamily="34" charset="-120"/>
                        </a:rPr>
                        <a:t>___________</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《西游记》</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（4）《</a:t>
                      </a:r>
                      <a:r>
                        <a:rPr lang="en-US" altLang="zh-CN" sz="2800" i="0" dirty="0">
                          <a:solidFill>
                            <a:srgbClr val="000000"/>
                          </a:solidFill>
                          <a:latin typeface="SimSun" pitchFamily="34" charset="0"/>
                          <a:ea typeface="SimSun" pitchFamily="34" charset="-122"/>
                          <a:cs typeface="SimSun" pitchFamily="34" charset="-120"/>
                        </a:rPr>
                        <a:t>____________</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bl>
          </a:graphicData>
        </a:graphic>
      </p:graphicFrame>
      <p:sp>
        <p:nvSpPr>
          <p:cNvPr id="4" name="QB_4_AN.28_1#2101d17a1.blank?vaa=1&amp;vcp=1&amp;pid=6e93eb066&amp;color=0,0,0&amp;vpa=8&amp;vtp=1&amp;vaab=1&amp;bbb=1&amp;hb=1"/>
          <p:cNvSpPr/>
          <p:nvPr/>
        </p:nvSpPr>
        <p:spPr>
          <a:xfrm>
            <a:off x="3217324" y="3747230"/>
            <a:ext cx="1530210" cy="486982"/>
          </a:xfrm>
          <a:prstGeom prst="rect">
            <a:avLst/>
          </a:prstGeom>
          <a:noFill/>
          <a:ln/>
        </p:spPr>
        <p:txBody>
          <a:bodyPr wrap="square" lIns="0" tIns="0" rIns="0" bIns="0" rtlCol="0" anchor="t"/>
          <a:lstStyle/>
          <a:p>
            <a:pPr latinLnBrk="1">
              <a:lnSpc>
                <a:spcPct val="130000"/>
              </a:lnSpc>
            </a:pPr>
            <a:r>
              <a:rPr lang="en-US" altLang="zh-CN" sz="2800" b="0" i="0" dirty="0" err="1">
                <a:solidFill>
                  <a:srgbClr val="FF0000"/>
                </a:solidFill>
                <a:latin typeface="Times New Roman" pitchFamily="34" charset="0"/>
                <a:ea typeface="SimSun" pitchFamily="34" charset="-122"/>
                <a:cs typeface="Times New Roman" pitchFamily="34" charset="-120"/>
              </a:rPr>
              <a:t>朝花夕拾</a:t>
            </a:r>
            <a:endParaRPr lang="en-US" altLang="zh-CN" sz="2800" dirty="0"/>
          </a:p>
        </p:txBody>
      </p:sp>
      <p:sp>
        <p:nvSpPr>
          <p:cNvPr id="3" name="QB_4_AN.32_1#2101d17a1.blank?vaa=1&amp;vcp=1&amp;pid=6e93eb066&amp;color=0,0,0&amp;mp=1&amp;vpa=11&amp;vtp=1&amp;vaab=1&amp;bbb=1"/>
          <p:cNvSpPr/>
          <p:nvPr/>
        </p:nvSpPr>
        <p:spPr>
          <a:xfrm>
            <a:off x="9076308" y="3750813"/>
            <a:ext cx="2036763" cy="486982"/>
          </a:xfrm>
          <a:prstGeom prst="rect">
            <a:avLst/>
          </a:prstGeom>
          <a:noFill/>
          <a:ln/>
        </p:spPr>
        <p:txBody>
          <a:bodyPr wrap="none" lIns="0" tIns="0" rIns="0" bIns="0" rtlCol="0" anchor="t"/>
          <a:lstStyle/>
          <a:p>
            <a:pPr algn="ctr" latinLnBrk="1">
              <a:lnSpc>
                <a:spcPts val="4200"/>
              </a:lnSpc>
            </a:pPr>
            <a:r>
              <a:rPr lang="en-US" altLang="zh-CN" sz="2800" b="0" i="0" dirty="0">
                <a:solidFill>
                  <a:srgbClr val="FF0000"/>
                </a:solidFill>
                <a:latin typeface="Times New Roman" pitchFamily="34" charset="0"/>
                <a:ea typeface="SimSun" pitchFamily="34" charset="-122"/>
                <a:cs typeface="Times New Roman" pitchFamily="34" charset="-120"/>
              </a:rPr>
              <a:t>海底两万里</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4">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499"/>
                                          </p:stCondLst>
                                        </p:cTn>
                                        <p:tgtEl>
                                          <p:spTgt spid="3">
                                            <p:bg/>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P spid="3" grpId="0" build="p" animBg="1"/>
    </p:bldLst>
  </p:timing>
</p:sld>
</file>

<file path=ppt/slides/slide159.xml><?xml version="1.0" encoding="utf-8"?>
<p:sld xmlns:a="http://schemas.openxmlformats.org/drawingml/2006/main" xmlns:r="http://schemas.openxmlformats.org/officeDocument/2006/relationships" xmlns:p="http://schemas.openxmlformats.org/presentationml/2006/main">
  <p:cSld name="Slide 160&amp;si=160">
    <p:spTree>
      <p:nvGrpSpPr>
        <p:cNvPr id="1" name=""/>
        <p:cNvGrpSpPr/>
        <p:nvPr/>
      </p:nvGrpSpPr>
      <p:grpSpPr>
        <a:xfrm>
          <a:off x="0" y="0"/>
          <a:ext cx="0" cy="0"/>
          <a:chOff x="0" y="0"/>
          <a:chExt cx="0" cy="0"/>
        </a:xfrm>
      </p:grpSpPr>
      <p:graphicFrame>
        <p:nvGraphicFramePr>
          <p:cNvPr id="161" name="QB_4_BD.30_1#2101d17a1?colgroup=2,6,9,10&amp;vaa=1&amp;vcp=1&amp;pid=6e93eb066&amp;color=0,0,0&amp;mp=1&amp;vtp=1&amp;vaab=1&amp;bt=1&amp;bbb=1&amp;hb=1"/>
          <p:cNvGraphicFramePr>
            <a:graphicFrameLocks noGrp="1"/>
          </p:cNvGraphicFramePr>
          <p:nvPr>
            <p:extLst>
              <p:ext uri="{D42A27DB-BD31-4B8C-83A1-F6EECF244321}">
                <p14:modId xmlns:p14="http://schemas.microsoft.com/office/powerpoint/2010/main" val="3947946164"/>
              </p:ext>
            </p:extLst>
          </p:nvPr>
        </p:nvGraphicFramePr>
        <p:xfrm>
          <a:off x="398796" y="823953"/>
          <a:ext cx="11530554" cy="5547932"/>
        </p:xfrm>
        <a:graphic>
          <a:graphicData uri="http://schemas.openxmlformats.org/drawingml/2006/table">
            <a:tbl>
              <a:tblPr/>
              <a:tblGrid>
                <a:gridCol w="622554">
                  <a:extLst>
                    <a:ext uri="{9D8B030D-6E8A-4147-A177-3AD203B41FA5}">
                      <a16:colId xmlns:a16="http://schemas.microsoft.com/office/drawing/2014/main" val="20000"/>
                    </a:ext>
                  </a:extLst>
                </a:gridCol>
                <a:gridCol w="2628000">
                  <a:extLst>
                    <a:ext uri="{9D8B030D-6E8A-4147-A177-3AD203B41FA5}">
                      <a16:colId xmlns:a16="http://schemas.microsoft.com/office/drawing/2014/main" val="20001"/>
                    </a:ext>
                  </a:extLst>
                </a:gridCol>
                <a:gridCol w="3852000">
                  <a:extLst>
                    <a:ext uri="{9D8B030D-6E8A-4147-A177-3AD203B41FA5}">
                      <a16:colId xmlns:a16="http://schemas.microsoft.com/office/drawing/2014/main" val="20002"/>
                    </a:ext>
                  </a:extLst>
                </a:gridCol>
                <a:gridCol w="4428000">
                  <a:extLst>
                    <a:ext uri="{9D8B030D-6E8A-4147-A177-3AD203B41FA5}">
                      <a16:colId xmlns:a16="http://schemas.microsoft.com/office/drawing/2014/main" val="20003"/>
                    </a:ext>
                  </a:extLst>
                </a:gridCol>
              </a:tblGrid>
              <a:tr h="45720">
                <a:tc>
                  <a:txBody>
                    <a:bodyPr/>
                    <a:lstStyle/>
                    <a:p>
                      <a:pPr marL="0" indent="0" algn="ctr" latinLnBrk="1" hangingPunct="0">
                        <a:lnSpc>
                          <a:spcPct val="100000"/>
                        </a:lnSpc>
                      </a:pPr>
                      <a:r>
                        <a:rPr lang="en-US" altLang="zh-CN" sz="2800" b="1" i="0" dirty="0">
                          <a:solidFill>
                            <a:srgbClr val="000000"/>
                          </a:solidFill>
                          <a:latin typeface="Times New Roman" pitchFamily="34" charset="0"/>
                          <a:ea typeface="SimSun" pitchFamily="34" charset="-122"/>
                          <a:cs typeface="Times New Roman" pitchFamily="34" charset="-120"/>
                        </a:rPr>
                        <a:t>相</a:t>
                      </a:r>
                    </a:p>
                    <a:p>
                      <a:pPr marL="0" indent="0" algn="ctr" latinLnBrk="1" hangingPunct="0">
                        <a:lnSpc>
                          <a:spcPct val="100000"/>
                        </a:lnSpc>
                      </a:pPr>
                      <a:r>
                        <a:rPr lang="en-US" altLang="zh-CN" sz="2800" b="1" i="0" dirty="0">
                          <a:solidFill>
                            <a:srgbClr val="000000"/>
                          </a:solidFill>
                          <a:latin typeface="Times New Roman" pitchFamily="34" charset="0"/>
                          <a:ea typeface="SimSun" pitchFamily="34" charset="-122"/>
                          <a:cs typeface="Times New Roman" pitchFamily="34" charset="-120"/>
                        </a:rPr>
                        <a:t>关</a:t>
                      </a:r>
                    </a:p>
                    <a:p>
                      <a:pPr marL="0" lvl="0" indent="0" algn="ctr" latinLnBrk="1" hangingPunct="0">
                        <a:lnSpc>
                          <a:spcPct val="100000"/>
                        </a:lnSpc>
                      </a:pPr>
                      <a:r>
                        <a:rPr lang="en-US" altLang="zh-CN" sz="2800" b="1" i="0" dirty="0">
                          <a:solidFill>
                            <a:srgbClr val="000000"/>
                          </a:solidFill>
                          <a:latin typeface="Times New Roman" pitchFamily="34" charset="0"/>
                          <a:ea typeface="SimSun" pitchFamily="34" charset="-122"/>
                          <a:cs typeface="Times New Roman" pitchFamily="34" charset="-120"/>
                        </a:rPr>
                        <a:t>内</a:t>
                      </a:r>
                    </a:p>
                    <a:p>
                      <a:pPr marL="0" lvl="0" indent="0" algn="ctr" latinLnBrk="1" hangingPunct="0">
                        <a:lnSpc>
                          <a:spcPct val="100000"/>
                        </a:lnSpc>
                      </a:pPr>
                      <a:r>
                        <a:rPr lang="en-US" altLang="zh-CN" sz="2800" b="1" i="0" dirty="0">
                          <a:solidFill>
                            <a:srgbClr val="000000"/>
                          </a:solidFill>
                          <a:latin typeface="Times New Roman" pitchFamily="34" charset="0"/>
                          <a:ea typeface="SimSun" pitchFamily="34" charset="-122"/>
                          <a:cs typeface="Times New Roman" pitchFamily="34" charset="-120"/>
                        </a:rPr>
                        <a:t>容</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000"/>
                        </a:lnSpc>
                      </a:pPr>
                      <a:r>
                        <a:rPr lang="en-US" altLang="zh-CN" sz="2800" b="0" i="0" dirty="0">
                          <a:solidFill>
                            <a:srgbClr val="000000"/>
                          </a:solidFill>
                          <a:latin typeface="Times New Roman" pitchFamily="34" charset="0"/>
                          <a:ea typeface="SimSun" pitchFamily="34" charset="-122"/>
                          <a:cs typeface="Times New Roman" pitchFamily="34" charset="-120"/>
                        </a:rPr>
                        <a:t>①</a:t>
                      </a:r>
                      <a:r>
                        <a:rPr lang="en-US" altLang="zh-CN" sz="2800" b="0" i="0" dirty="0" err="1">
                          <a:solidFill>
                            <a:srgbClr val="000000"/>
                          </a:solidFill>
                          <a:latin typeface="Times New Roman" pitchFamily="34" charset="0"/>
                          <a:ea typeface="楷体" pitchFamily="34" charset="-122"/>
                          <a:cs typeface="Times New Roman" pitchFamily="34" charset="-120"/>
                        </a:rPr>
                        <a:t>我们可以到后面的园里玩</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但是不能太久</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spc="-100" dirty="0"/>
                    </a:p>
                    <a:p>
                      <a:pPr marL="0" indent="0" algn="l" latinLnBrk="1" hangingPunct="0">
                        <a:lnSpc>
                          <a:spcPts val="4000"/>
                        </a:lnSpc>
                      </a:pPr>
                      <a:r>
                        <a:rPr lang="en-US" altLang="zh-CN" sz="2800" b="0" i="0" dirty="0">
                          <a:solidFill>
                            <a:srgbClr val="000000"/>
                          </a:solidFill>
                          <a:latin typeface="Times New Roman" pitchFamily="34" charset="0"/>
                          <a:ea typeface="SimSun" pitchFamily="34" charset="-122"/>
                          <a:cs typeface="Times New Roman" pitchFamily="34" charset="-120"/>
                        </a:rPr>
                        <a:t>②</a:t>
                      </a:r>
                      <a:r>
                        <a:rPr lang="en-US" altLang="zh-CN" sz="2800" b="0" i="0" dirty="0" err="1">
                          <a:solidFill>
                            <a:srgbClr val="000000"/>
                          </a:solidFill>
                          <a:latin typeface="Times New Roman" pitchFamily="34" charset="0"/>
                          <a:ea typeface="楷体" pitchFamily="34" charset="-122"/>
                          <a:cs typeface="Times New Roman" pitchFamily="34" charset="-120"/>
                        </a:rPr>
                        <a:t>有一条戒尺</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但是不常用</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也有罚跪的规则</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但也不常用</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spc="-100" dirty="0"/>
                    </a:p>
                    <a:p>
                      <a:pPr marL="0" indent="0" algn="l" latinLnBrk="1" hangingPunct="0">
                        <a:lnSpc>
                          <a:spcPts val="4000"/>
                        </a:lnSpc>
                      </a:pPr>
                      <a:r>
                        <a:rPr lang="en-US" altLang="zh-CN" sz="2800" b="0" i="0" dirty="0">
                          <a:solidFill>
                            <a:srgbClr val="000000"/>
                          </a:solidFill>
                          <a:latin typeface="Times New Roman" pitchFamily="34" charset="0"/>
                          <a:ea typeface="SimSun" pitchFamily="34" charset="-122"/>
                          <a:cs typeface="Times New Roman" pitchFamily="34" charset="-120"/>
                        </a:rPr>
                        <a:t>③</a:t>
                      </a:r>
                      <a:r>
                        <a:rPr lang="en-US" altLang="zh-CN" sz="2800" b="0" i="0" dirty="0" err="1">
                          <a:solidFill>
                            <a:srgbClr val="000000"/>
                          </a:solidFill>
                          <a:latin typeface="Times New Roman" pitchFamily="34" charset="0"/>
                          <a:ea typeface="楷体" pitchFamily="34" charset="-122"/>
                          <a:cs typeface="Times New Roman" pitchFamily="34" charset="-120"/>
                        </a:rPr>
                        <a:t>读书时自我陶醉</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000"/>
                        </a:lnSpc>
                      </a:pPr>
                      <a:r>
                        <a:rPr lang="en-US" altLang="zh-CN" sz="2800" b="0" i="0" dirty="0">
                          <a:solidFill>
                            <a:srgbClr val="000000"/>
                          </a:solidFill>
                          <a:latin typeface="Times New Roman" pitchFamily="34" charset="0"/>
                          <a:ea typeface="SimSun" pitchFamily="34" charset="-122"/>
                          <a:cs typeface="Times New Roman" pitchFamily="34" charset="-120"/>
                        </a:rPr>
                        <a:t>①</a:t>
                      </a:r>
                      <a:r>
                        <a:rPr lang="en-US" altLang="zh-CN" sz="2800" b="0" i="0" dirty="0" err="1">
                          <a:solidFill>
                            <a:srgbClr val="000000"/>
                          </a:solidFill>
                          <a:latin typeface="Times New Roman" pitchFamily="34" charset="0"/>
                          <a:ea typeface="楷体" pitchFamily="34" charset="-122"/>
                          <a:cs typeface="Times New Roman" pitchFamily="34" charset="-120"/>
                        </a:rPr>
                        <a:t>大闹五庄观中</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听到镇元子两次拿鞭子要打唐僧</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便说</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偷果子的是我</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吃果子的是我</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推倒树的也是我</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怎么不打我</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打他做甚</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1200" dirty="0"/>
                    </a:p>
                    <a:p>
                      <a:pPr marL="0" indent="0" algn="l" latinLnBrk="1" hangingPunct="0">
                        <a:lnSpc>
                          <a:spcPts val="4000"/>
                        </a:lnSpc>
                      </a:pPr>
                      <a:r>
                        <a:rPr lang="en-US" altLang="zh-CN" sz="2800" b="0" i="0" dirty="0">
                          <a:solidFill>
                            <a:srgbClr val="000000"/>
                          </a:solidFill>
                          <a:latin typeface="Times New Roman" pitchFamily="34" charset="0"/>
                          <a:ea typeface="SimSun" pitchFamily="34" charset="-122"/>
                          <a:cs typeface="Times New Roman" pitchFamily="34" charset="-120"/>
                        </a:rPr>
                        <a:t>②</a:t>
                      </a:r>
                      <a:r>
                        <a:rPr lang="en-US" altLang="zh-CN" sz="2800" b="0" i="0" dirty="0" err="1">
                          <a:solidFill>
                            <a:srgbClr val="000000"/>
                          </a:solidFill>
                          <a:latin typeface="Times New Roman" pitchFamily="34" charset="0"/>
                          <a:ea typeface="楷体" pitchFamily="34" charset="-122"/>
                          <a:cs typeface="Times New Roman" pitchFamily="34" charset="-120"/>
                        </a:rPr>
                        <a:t>在比丘国救了一千多个小孩儿</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spc="-100" dirty="0"/>
                    </a:p>
                    <a:p>
                      <a:pPr marL="0" indent="0" algn="l" latinLnBrk="1" hangingPunct="0">
                        <a:lnSpc>
                          <a:spcPts val="4000"/>
                        </a:lnSpc>
                      </a:pPr>
                      <a:r>
                        <a:rPr lang="en-US" altLang="zh-CN" sz="2800" b="0" i="0" dirty="0">
                          <a:solidFill>
                            <a:srgbClr val="000000"/>
                          </a:solidFill>
                          <a:latin typeface="Times New Roman" pitchFamily="34" charset="0"/>
                          <a:ea typeface="SimSun" pitchFamily="34" charset="-122"/>
                          <a:cs typeface="Times New Roman" pitchFamily="34" charset="-120"/>
                        </a:rPr>
                        <a:t>③</a:t>
                      </a:r>
                      <a:r>
                        <a:rPr lang="en-US" altLang="zh-CN" sz="2800" b="0" i="0" dirty="0" err="1">
                          <a:solidFill>
                            <a:srgbClr val="000000"/>
                          </a:solidFill>
                          <a:latin typeface="Times New Roman" pitchFamily="34" charset="0"/>
                          <a:ea typeface="楷体" pitchFamily="34" charset="-122"/>
                          <a:cs typeface="Times New Roman" pitchFamily="34" charset="-120"/>
                        </a:rPr>
                        <a:t>在青龙山降伏犀牛怪</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百姓不用再进贡酥和香油</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000"/>
                        </a:lnSpc>
                      </a:pPr>
                      <a:r>
                        <a:rPr lang="en-US" altLang="zh-CN" sz="2800" b="0" i="0" dirty="0">
                          <a:solidFill>
                            <a:srgbClr val="000000"/>
                          </a:solidFill>
                          <a:latin typeface="Times New Roman" pitchFamily="34" charset="0"/>
                          <a:ea typeface="SimSun" pitchFamily="34" charset="-122"/>
                          <a:cs typeface="Times New Roman" pitchFamily="34" charset="-120"/>
                        </a:rPr>
                        <a:t>①“</a:t>
                      </a:r>
                      <a:r>
                        <a:rPr lang="en-US" altLang="zh-CN" sz="2800" b="0" i="0" dirty="0" err="1">
                          <a:solidFill>
                            <a:srgbClr val="000000"/>
                          </a:solidFill>
                          <a:latin typeface="Times New Roman" pitchFamily="34" charset="0"/>
                          <a:ea typeface="楷体" pitchFamily="34" charset="-122"/>
                          <a:cs typeface="Times New Roman" pitchFamily="34" charset="-120"/>
                        </a:rPr>
                        <a:t>诺第留斯号</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在珊瑚上搁浅</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遭到土著的袭击</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利用在铁扶梯扶手上布下的电力网吓跑了土著人</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spc="-100" dirty="0"/>
                    </a:p>
                    <a:p>
                      <a:pPr marL="0" indent="0" algn="l" latinLnBrk="1" hangingPunct="0">
                        <a:lnSpc>
                          <a:spcPts val="4000"/>
                        </a:lnSpc>
                      </a:pPr>
                      <a:r>
                        <a:rPr lang="en-US" altLang="zh-CN" sz="2800" b="0" i="0" dirty="0">
                          <a:solidFill>
                            <a:srgbClr val="000000"/>
                          </a:solidFill>
                          <a:latin typeface="Times New Roman" pitchFamily="34" charset="0"/>
                          <a:ea typeface="SimSun" pitchFamily="34" charset="-122"/>
                          <a:cs typeface="Times New Roman" pitchFamily="34" charset="-120"/>
                        </a:rPr>
                        <a:t>②</a:t>
                      </a:r>
                      <a:r>
                        <a:rPr lang="en-US" altLang="zh-CN" sz="2800" b="0" i="0" dirty="0" err="1">
                          <a:solidFill>
                            <a:srgbClr val="000000"/>
                          </a:solidFill>
                          <a:latin typeface="Times New Roman" pitchFamily="34" charset="0"/>
                          <a:ea typeface="楷体" pitchFamily="34" charset="-122"/>
                          <a:cs typeface="Times New Roman" pitchFamily="34" charset="-120"/>
                        </a:rPr>
                        <a:t>在锡兰采珠场从鲨鱼嘴下救了一个穷苦的采珠人</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并送他一小袋小珍珠</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spc="-100" dirty="0"/>
                    </a:p>
                    <a:p>
                      <a:pPr marL="0" indent="0" algn="l" latinLnBrk="1" hangingPunct="0">
                        <a:lnSpc>
                          <a:spcPts val="4000"/>
                        </a:lnSpc>
                      </a:pPr>
                      <a:r>
                        <a:rPr lang="en-US" altLang="zh-CN" sz="2800" b="0" i="0" dirty="0">
                          <a:solidFill>
                            <a:srgbClr val="000000"/>
                          </a:solidFill>
                          <a:latin typeface="Times New Roman" pitchFamily="34" charset="0"/>
                          <a:ea typeface="SimSun" pitchFamily="34" charset="-122"/>
                          <a:cs typeface="Times New Roman" pitchFamily="34" charset="-120"/>
                        </a:rPr>
                        <a:t>③</a:t>
                      </a:r>
                      <a:r>
                        <a:rPr lang="en-US" altLang="zh-CN" sz="2800" b="0" i="0" dirty="0" err="1">
                          <a:solidFill>
                            <a:srgbClr val="000000"/>
                          </a:solidFill>
                          <a:latin typeface="Times New Roman" pitchFamily="34" charset="0"/>
                          <a:ea typeface="楷体" pitchFamily="34" charset="-122"/>
                          <a:cs typeface="Times New Roman" pitchFamily="34" charset="-120"/>
                        </a:rPr>
                        <a:t>搜集海底的金银财宝</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支援被压迫民族的正义斗争</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bl>
          </a:graphicData>
        </a:graphic>
      </p:graphicFrame>
      <p:sp>
        <p:nvSpPr>
          <p:cNvPr id="2" name="QB_4_BD.30_1#2101d17a1?colgroup=2,6,9,10&amp;vaa=1&amp;vcp=1&amp;pid=6e93eb066&amp;color=0,0,0&amp;mp=1&amp;vtp=1&amp;vaab=1&amp;bt=1&amp;bbb=1">
            <a:extLst>
              <a:ext uri="{FF2B5EF4-FFF2-40B4-BE49-F238E27FC236}">
                <a16:creationId xmlns:a16="http://schemas.microsoft.com/office/drawing/2014/main" id="{1F960573-B469-4BEF-1B9E-F5599B6C557A}"/>
              </a:ext>
            </a:extLst>
          </p:cNvPr>
          <p:cNvSpPr txBox="1"/>
          <p:nvPr/>
        </p:nvSpPr>
        <p:spPr>
          <a:xfrm>
            <a:off x="10885591" y="240075"/>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18" charset="0"/>
              </a:rPr>
              <a:t>续表</a:t>
            </a:r>
          </a:p>
        </p:txBody>
      </p:sp>
    </p:spTree>
  </p:cSld>
  <p:clrMapOvr>
    <a:masterClrMapping/>
  </p:clrMapOvr>
  <p:transition>
    <p:split dir="in"/>
  </p:transition>
</p:sld>
</file>

<file path=ppt/slides/slide16.xml><?xml version="1.0" encoding="utf-8"?>
<p:sld xmlns:a="http://schemas.openxmlformats.org/drawingml/2006/main" xmlns:r="http://schemas.openxmlformats.org/officeDocument/2006/relationships" xmlns:p="http://schemas.openxmlformats.org/presentationml/2006/main">
  <p:cSld name="Slide 18&amp;si=18">
    <p:spTree>
      <p:nvGrpSpPr>
        <p:cNvPr id="1" name=""/>
        <p:cNvGrpSpPr/>
        <p:nvPr/>
      </p:nvGrpSpPr>
      <p:grpSpPr>
        <a:xfrm>
          <a:off x="0" y="0"/>
          <a:ext cx="0" cy="0"/>
          <a:chOff x="0" y="0"/>
          <a:chExt cx="0" cy="0"/>
        </a:xfrm>
      </p:grpSpPr>
      <p:sp>
        <p:nvSpPr>
          <p:cNvPr id="2" name="P_5#440ee065a?sp=1&amp;vcp=1&amp;pid=254665248&amp;color=0,0,0&amp;vtp=1&amp;vaab=1&amp;bt=1&amp;bbb=1&amp;hb=1"/>
          <p:cNvSpPr/>
          <p:nvPr/>
        </p:nvSpPr>
        <p:spPr>
          <a:xfrm>
            <a:off x="539496" y="554400"/>
            <a:ext cx="11109960" cy="57352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1" i="0" dirty="0">
                <a:solidFill>
                  <a:srgbClr val="000000"/>
                </a:solidFill>
                <a:latin typeface="Times New Roman" pitchFamily="34" charset="0"/>
                <a:ea typeface="SimSun" pitchFamily="34" charset="-122"/>
                <a:cs typeface="Times New Roman" pitchFamily="34" charset="-120"/>
              </a:rPr>
              <a:t>2.《西游记》——（明朝）吴承恩</a:t>
            </a:r>
            <a:endParaRPr lang="en-US" altLang="zh-CN" sz="2800" dirty="0"/>
          </a:p>
          <a:p>
            <a:pPr latinLnBrk="1">
              <a:lnSpc>
                <a:spcPts val="5100"/>
              </a:lnSpc>
            </a:pPr>
            <a:r>
              <a:rPr lang="en-US" altLang="zh-CN" sz="2800" b="1" i="0" dirty="0">
                <a:solidFill>
                  <a:srgbClr val="000000"/>
                </a:solidFill>
                <a:latin typeface="SimSun" panose="02010600030101010101" pitchFamily="2" charset="-122"/>
                <a:ea typeface="SimSun" pitchFamily="34" charset="-122"/>
                <a:cs typeface="Times New Roman" pitchFamily="34" charset="-120"/>
              </a:rPr>
              <a:t>    </a:t>
            </a:r>
            <a:r>
              <a:rPr lang="en-US" altLang="zh-CN" sz="2800" b="1" i="0" dirty="0" err="1">
                <a:solidFill>
                  <a:srgbClr val="000000"/>
                </a:solidFill>
                <a:latin typeface="Times New Roman" pitchFamily="34" charset="0"/>
                <a:ea typeface="SimSun" pitchFamily="34" charset="-122"/>
                <a:cs typeface="Times New Roman" pitchFamily="34" charset="-120"/>
              </a:rPr>
              <a:t>简介</a:t>
            </a:r>
            <a:r>
              <a:rPr lang="en-US" altLang="zh-CN" sz="2800" b="1"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西游记》是一部中国古典神魔小说，为“中国四大名著”之</a:t>
            </a:r>
            <a:endParaRPr lang="en-US" altLang="zh-CN" sz="2800" b="0" i="0" dirty="0">
              <a:solidFill>
                <a:srgbClr val="000000"/>
              </a:solidFill>
              <a:latin typeface="Times New Roman" pitchFamily="34" charset="0"/>
              <a:ea typeface="SimSun" pitchFamily="34" charset="-122"/>
              <a:cs typeface="Times New Roman" pitchFamily="34" charset="-120"/>
            </a:endParaRPr>
          </a:p>
          <a:p>
            <a:pPr latinLnBrk="1">
              <a:lnSpc>
                <a:spcPts val="5100"/>
              </a:lnSpc>
            </a:pPr>
            <a:r>
              <a:rPr lang="en-US" altLang="zh-CN" sz="2800" b="0" i="0" dirty="0" err="1">
                <a:solidFill>
                  <a:srgbClr val="000000"/>
                </a:solidFill>
                <a:latin typeface="Times New Roman" pitchFamily="34" charset="0"/>
                <a:ea typeface="SimSun" pitchFamily="34" charset="-122"/>
                <a:cs typeface="Times New Roman" pitchFamily="34" charset="-120"/>
              </a:rPr>
              <a:t>一。书中讲述了唐僧和他的徒弟前往西天取经的故事，表现了惩恶扬善</a:t>
            </a:r>
            <a:endParaRPr lang="en-US" altLang="zh-CN" sz="2800" b="0" i="0" dirty="0">
              <a:solidFill>
                <a:srgbClr val="000000"/>
              </a:solidFill>
              <a:latin typeface="Times New Roman" pitchFamily="34" charset="0"/>
              <a:ea typeface="SimSun" pitchFamily="34" charset="-122"/>
              <a:cs typeface="Times New Roman" pitchFamily="34" charset="-120"/>
            </a:endParaRPr>
          </a:p>
          <a:p>
            <a:pPr latinLnBrk="1">
              <a:lnSpc>
                <a:spcPts val="5100"/>
              </a:lnSpc>
            </a:pPr>
            <a:r>
              <a:rPr lang="en-US" altLang="zh-CN" sz="2800" b="0" i="0" dirty="0" err="1">
                <a:solidFill>
                  <a:srgbClr val="000000"/>
                </a:solidFill>
                <a:latin typeface="Times New Roman" pitchFamily="34" charset="0"/>
                <a:ea typeface="SimSun" pitchFamily="34" charset="-122"/>
                <a:cs typeface="Times New Roman" pitchFamily="34" charset="-120"/>
              </a:rPr>
              <a:t>的主题</a:t>
            </a:r>
            <a:r>
              <a:rPr lang="en-US" altLang="zh-CN" sz="2800" b="0" i="0" dirty="0">
                <a:solidFill>
                  <a:srgbClr val="000000"/>
                </a:solidFill>
                <a:latin typeface="Times New Roman" pitchFamily="34" charset="0"/>
                <a:ea typeface="SimSun" pitchFamily="34" charset="-122"/>
                <a:cs typeface="Times New Roman" pitchFamily="34" charset="-120"/>
              </a:rPr>
              <a:t>。</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dirty="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1" i="0" u="none" strike="noStrike" kern="1200" cap="none" spc="0" normalizeH="0" baseline="0" noProof="0" dirty="0" err="1">
                <a:ln>
                  <a:noFill/>
                </a:ln>
                <a:solidFill>
                  <a:srgbClr val="000000"/>
                </a:solidFill>
                <a:effectLst/>
                <a:uLnTx/>
                <a:uFillTx/>
                <a:latin typeface="Times New Roman" pitchFamily="34" charset="0"/>
                <a:ea typeface="SimSun" pitchFamily="34" charset="-122"/>
                <a:cs typeface="Times New Roman" pitchFamily="34" charset="-120"/>
              </a:rPr>
              <a:t>主要人物</a:t>
            </a:r>
            <a:endParaRPr kumimoji="0" lang="en-US" altLang="zh-CN" sz="2800" b="0" i="0" u="none" strike="noStrike" kern="1200" cap="none" spc="0" normalizeH="0" baseline="0" noProof="0" dirty="0">
              <a:ln>
                <a:noFill/>
              </a:ln>
              <a:solidFill>
                <a:prstClr val="black"/>
              </a:solidFill>
              <a:effectLst/>
              <a:uLnTx/>
              <a:uFillTx/>
              <a:latin typeface="Calibri" panose="020F0502020204030204"/>
              <a:ea typeface="等线" panose="02010600030101010101" pitchFamily="2" charset="-122"/>
              <a:cs typeface="+mn-cs"/>
            </a:endParaRP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strike="noStrike" kern="1200" cap="none" spc="0" normalizeH="0" baseline="0" noProof="0" dirty="0">
                <a:ln>
                  <a:noFill/>
                </a:ln>
                <a:solidFill>
                  <a:srgbClr val="000000"/>
                </a:solidFill>
                <a:effectLst/>
                <a:uLnTx/>
                <a:uFillTx/>
                <a:latin typeface="SimSun" panose="02010600030101010101" pitchFamily="2" charset="-122"/>
                <a:ea typeface="SimSun" pitchFamily="34" charset="-122"/>
                <a:cs typeface="Times New Roman" pitchFamily="34" charset="-120"/>
              </a:rPr>
              <a:t>    </a:t>
            </a: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①</a:t>
            </a:r>
            <a:r>
              <a:rPr kumimoji="0" lang="en-US" altLang="zh-CN" sz="2800" b="0" i="0" u="none" strike="noStrike" kern="1200" cap="none" spc="0" normalizeH="0" baseline="0" noProof="0" dirty="0" err="1">
                <a:ln>
                  <a:noFill/>
                </a:ln>
                <a:solidFill>
                  <a:srgbClr val="000000"/>
                </a:solidFill>
                <a:effectLst/>
                <a:uLnTx/>
                <a:uFillTx/>
                <a:latin typeface="Times New Roman" pitchFamily="34" charset="0"/>
                <a:ea typeface="SimSun" pitchFamily="34" charset="-122"/>
                <a:cs typeface="Times New Roman" pitchFamily="34" charset="-120"/>
              </a:rPr>
              <a:t>唐僧：善良虔诚，不辞劳苦，不畏艰险，但又有些迂腐顽固，常</a:t>
            </a:r>
            <a:endPar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endParaRP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dirty="0" err="1">
                <a:ln>
                  <a:noFill/>
                </a:ln>
                <a:solidFill>
                  <a:srgbClr val="000000"/>
                </a:solidFill>
                <a:effectLst/>
                <a:uLnTx/>
                <a:uFillTx/>
                <a:latin typeface="Times New Roman" pitchFamily="34" charset="0"/>
                <a:ea typeface="SimSun" pitchFamily="34" charset="-122"/>
                <a:cs typeface="Times New Roman" pitchFamily="34" charset="-120"/>
              </a:rPr>
              <a:t>常是非不分</a:t>
            </a: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a:t>
            </a:r>
            <a:endParaRPr kumimoji="0" lang="en-US" altLang="zh-CN" sz="2800" b="0" i="0" u="none" strike="noStrike" kern="1200" cap="none" spc="0" normalizeH="0" baseline="0" noProof="0" dirty="0">
              <a:ln>
                <a:noFill/>
              </a:ln>
              <a:solidFill>
                <a:prstClr val="black"/>
              </a:solidFill>
              <a:effectLst/>
              <a:uLnTx/>
              <a:uFillTx/>
              <a:latin typeface="Calibri" panose="020F0502020204030204"/>
              <a:ea typeface="等线" panose="02010600030101010101" pitchFamily="2" charset="-122"/>
              <a:cs typeface="+mn-cs"/>
            </a:endParaRP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strike="noStrike" kern="1200" cap="none" spc="0" normalizeH="0" baseline="0" noProof="0" dirty="0">
                <a:ln>
                  <a:noFill/>
                </a:ln>
                <a:solidFill>
                  <a:srgbClr val="000000"/>
                </a:solidFill>
                <a:effectLst/>
                <a:uLnTx/>
                <a:uFillTx/>
                <a:latin typeface="SimSun" panose="02010600030101010101" pitchFamily="2" charset="-122"/>
                <a:ea typeface="SimSun" pitchFamily="34" charset="-122"/>
                <a:cs typeface="Times New Roman" pitchFamily="34" charset="-120"/>
              </a:rPr>
              <a:t>    </a:t>
            </a: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②</a:t>
            </a:r>
            <a:r>
              <a:rPr kumimoji="0" lang="en-US" altLang="zh-CN" sz="2800" b="0" i="0" u="none" strike="noStrike" kern="1200" cap="none" spc="0" normalizeH="0" baseline="0" noProof="0" dirty="0" err="1">
                <a:ln>
                  <a:noFill/>
                </a:ln>
                <a:solidFill>
                  <a:srgbClr val="000000"/>
                </a:solidFill>
                <a:effectLst/>
                <a:uLnTx/>
                <a:uFillTx/>
                <a:latin typeface="Times New Roman" pitchFamily="34" charset="0"/>
                <a:ea typeface="SimSun" pitchFamily="34" charset="-122"/>
                <a:cs typeface="Times New Roman" pitchFamily="34" charset="-120"/>
              </a:rPr>
              <a:t>孙悟空：封建社会的叛逆者和反抗者，武艺高强，勇敢机智，疾</a:t>
            </a:r>
            <a:endPar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endParaRPr>
          </a:p>
          <a:p>
            <a:pPr marL="0" marR="0" lvl="0" indent="0" defTabSz="914400" rtl="0" eaLnBrk="1" fontAlgn="auto" latinLnBrk="1" hangingPunct="1">
              <a:lnSpc>
                <a:spcPts val="4900"/>
              </a:lnSpc>
              <a:spcBef>
                <a:spcPts val="0"/>
              </a:spcBef>
              <a:spcAft>
                <a:spcPts val="0"/>
              </a:spcAft>
              <a:buClrTx/>
              <a:buSzTx/>
              <a:buFontTx/>
              <a:buNone/>
              <a:tabLst/>
              <a:defRPr/>
            </a:pP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a:t>
            </a:r>
            <a:r>
              <a:rPr kumimoji="0" lang="en-US" altLang="zh-CN" sz="2800" b="0" i="0" u="none" strike="noStrike" kern="1200" cap="none" spc="0" normalizeH="0" baseline="0" noProof="0" dirty="0" err="1">
                <a:ln>
                  <a:noFill/>
                </a:ln>
                <a:solidFill>
                  <a:srgbClr val="000000"/>
                </a:solidFill>
                <a:effectLst/>
                <a:uLnTx/>
                <a:uFillTx/>
                <a:latin typeface="Times New Roman" pitchFamily="34" charset="0"/>
                <a:ea typeface="SimSun" pitchFamily="34" charset="-122"/>
                <a:cs typeface="Times New Roman" pitchFamily="34" charset="-120"/>
              </a:rPr>
              <a:t>妖”如仇</a:t>
            </a: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a:t>
            </a:r>
            <a:endParaRPr lang="en-US" altLang="zh-CN" sz="2800" dirty="0"/>
          </a:p>
        </p:txBody>
      </p:sp>
    </p:spTree>
  </p:cSld>
  <p:clrMapOvr>
    <a:masterClrMapping/>
  </p:clrMapOvr>
  <p:transition>
    <p:split dir="in"/>
  </p:transition>
</p:sld>
</file>

<file path=ppt/slides/slide160.xml><?xml version="1.0" encoding="utf-8"?>
<p:sld xmlns:a="http://schemas.openxmlformats.org/drawingml/2006/main" xmlns:r="http://schemas.openxmlformats.org/officeDocument/2006/relationships" xmlns:p="http://schemas.openxmlformats.org/presentationml/2006/main">
  <p:cSld name="Slide 161&amp;si=161">
    <p:spTree>
      <p:nvGrpSpPr>
        <p:cNvPr id="1" name=""/>
        <p:cNvGrpSpPr/>
        <p:nvPr/>
      </p:nvGrpSpPr>
      <p:grpSpPr>
        <a:xfrm>
          <a:off x="0" y="0"/>
          <a:ext cx="0" cy="0"/>
          <a:chOff x="0" y="0"/>
          <a:chExt cx="0" cy="0"/>
        </a:xfrm>
      </p:grpSpPr>
      <p:graphicFrame>
        <p:nvGraphicFramePr>
          <p:cNvPr id="162" name="QB_4_BD.30_2#2101d17a1?colgroup=2,6,9,10&amp;vaa=1&amp;vcp=1&amp;pid=6e93eb066&amp;color=0,0,0&amp;mp=1&amp;vtp=1&amp;vaab=1&amp;bt=1&amp;bbb=1&amp;hb=1"/>
          <p:cNvGraphicFramePr>
            <a:graphicFrameLocks noGrp="1"/>
          </p:cNvGraphicFramePr>
          <p:nvPr>
            <p:extLst>
              <p:ext uri="{D42A27DB-BD31-4B8C-83A1-F6EECF244321}">
                <p14:modId xmlns:p14="http://schemas.microsoft.com/office/powerpoint/2010/main" val="3702512809"/>
              </p:ext>
            </p:extLst>
          </p:nvPr>
        </p:nvGraphicFramePr>
        <p:xfrm>
          <a:off x="539496" y="2105342"/>
          <a:ext cx="11064240" cy="3351912"/>
        </p:xfrm>
        <a:graphic>
          <a:graphicData uri="http://schemas.openxmlformats.org/drawingml/2006/table">
            <a:tbl>
              <a:tblPr/>
              <a:tblGrid>
                <a:gridCol w="1078992">
                  <a:extLst>
                    <a:ext uri="{9D8B030D-6E8A-4147-A177-3AD203B41FA5}">
                      <a16:colId xmlns:a16="http://schemas.microsoft.com/office/drawing/2014/main" val="20000"/>
                    </a:ext>
                  </a:extLst>
                </a:gridCol>
                <a:gridCol w="2542032">
                  <a:extLst>
                    <a:ext uri="{9D8B030D-6E8A-4147-A177-3AD203B41FA5}">
                      <a16:colId xmlns:a16="http://schemas.microsoft.com/office/drawing/2014/main" val="20001"/>
                    </a:ext>
                  </a:extLst>
                </a:gridCol>
                <a:gridCol w="3483864">
                  <a:extLst>
                    <a:ext uri="{9D8B030D-6E8A-4147-A177-3AD203B41FA5}">
                      <a16:colId xmlns:a16="http://schemas.microsoft.com/office/drawing/2014/main" val="20002"/>
                    </a:ext>
                  </a:extLst>
                </a:gridCol>
                <a:gridCol w="3959352">
                  <a:extLst>
                    <a:ext uri="{9D8B030D-6E8A-4147-A177-3AD203B41FA5}">
                      <a16:colId xmlns:a16="http://schemas.microsoft.com/office/drawing/2014/main" val="20003"/>
                    </a:ext>
                  </a:extLst>
                </a:gridCol>
              </a:tblGrid>
              <a:tr h="1675956">
                <a:tc>
                  <a:txBody>
                    <a:bodyPr/>
                    <a:lstStyle/>
                    <a:p>
                      <a:pPr algn="ctr" latinLnBrk="1" hangingPunct="0">
                        <a:lnSpc>
                          <a:spcPts val="4300"/>
                        </a:lnSpc>
                      </a:pPr>
                      <a:r>
                        <a:rPr lang="en-US" altLang="zh-CN" sz="2800" b="1" i="0" dirty="0" err="1">
                          <a:solidFill>
                            <a:srgbClr val="000000"/>
                          </a:solidFill>
                          <a:latin typeface="Times New Roman" pitchFamily="34" charset="0"/>
                          <a:ea typeface="SimSun" pitchFamily="34" charset="-122"/>
                          <a:cs typeface="Times New Roman" pitchFamily="34" charset="-120"/>
                        </a:rPr>
                        <a:t>人物</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4200"/>
                        </a:lnSpc>
                      </a:pPr>
                      <a:r>
                        <a:rPr lang="en-US" altLang="zh-CN" sz="2800" b="0" i="0" dirty="0">
                          <a:solidFill>
                            <a:srgbClr val="000000"/>
                          </a:solidFill>
                          <a:latin typeface="Times New Roman" pitchFamily="34" charset="0"/>
                          <a:ea typeface="楷体" pitchFamily="34" charset="-122"/>
                          <a:cs typeface="Times New Roman" pitchFamily="34" charset="-120"/>
                        </a:rPr>
                        <a:t>寿镜吾先生</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（2）</a:t>
                      </a:r>
                      <a:r>
                        <a:rPr lang="en-US" altLang="zh-CN" sz="2800" i="0" dirty="0">
                          <a:solidFill>
                            <a:srgbClr val="000000"/>
                          </a:solidFill>
                          <a:latin typeface="SimSun" pitchFamily="34" charset="0"/>
                          <a:ea typeface="SimSun" pitchFamily="34" charset="-122"/>
                          <a:cs typeface="SimSun" pitchFamily="34" charset="-120"/>
                        </a:rPr>
                        <a:t>_____________</a:t>
                      </a: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4200"/>
                        </a:lnSpc>
                      </a:pPr>
                      <a:r>
                        <a:rPr lang="en-US" altLang="zh-CN" sz="2800" b="0" i="0" dirty="0">
                          <a:solidFill>
                            <a:srgbClr val="000000"/>
                          </a:solidFill>
                          <a:latin typeface="Times New Roman" pitchFamily="34" charset="0"/>
                          <a:ea typeface="楷体" pitchFamily="34" charset="-122"/>
                          <a:cs typeface="Times New Roman" pitchFamily="34" charset="-120"/>
                        </a:rPr>
                        <a:t>尼摩船长</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1675956">
                <a:tc>
                  <a:txBody>
                    <a:bodyPr/>
                    <a:lstStyle/>
                    <a:p>
                      <a:pPr marL="0" indent="0" algn="ctr"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形象</a:t>
                      </a:r>
                    </a:p>
                    <a:p>
                      <a:pPr marL="0" lvl="0" indent="0"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特征</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err="1">
                          <a:solidFill>
                            <a:srgbClr val="000000"/>
                          </a:solidFill>
                          <a:latin typeface="Times New Roman" pitchFamily="34" charset="0"/>
                          <a:ea typeface="楷体" pitchFamily="34" charset="-122"/>
                          <a:cs typeface="Times New Roman" pitchFamily="34" charset="-120"/>
                        </a:rPr>
                        <a:t>质朴方正和蔼</a:t>
                      </a:r>
                      <a:endParaRPr lang="en-US" altLang="zh-CN" sz="2800" b="0" i="0" dirty="0">
                        <a:solidFill>
                          <a:srgbClr val="000000"/>
                        </a:solidFill>
                        <a:latin typeface="Times New Roman" pitchFamily="34" charset="0"/>
                        <a:ea typeface="楷体" pitchFamily="34" charset="-122"/>
                        <a:cs typeface="Times New Roman" pitchFamily="34" charset="-120"/>
                      </a:endParaRPr>
                    </a:p>
                    <a:p>
                      <a:pPr marL="0" lvl="0" indent="0" algn="l" latinLnBrk="1" hangingPunct="0">
                        <a:lnSpc>
                          <a:spcPts val="4200"/>
                        </a:lnSpc>
                      </a:pPr>
                      <a:r>
                        <a:rPr lang="en-US" altLang="zh-CN" sz="2800" b="0" i="0" dirty="0" err="1">
                          <a:solidFill>
                            <a:srgbClr val="000000"/>
                          </a:solidFill>
                          <a:latin typeface="Times New Roman" pitchFamily="34" charset="0"/>
                          <a:ea typeface="楷体" pitchFamily="34" charset="-122"/>
                          <a:cs typeface="Times New Roman" pitchFamily="34" charset="-120"/>
                        </a:rPr>
                        <a:t>博学</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（3）</a:t>
                      </a:r>
                      <a:r>
                        <a:rPr lang="en-US" altLang="zh-CN" sz="2800" i="0" dirty="0">
                          <a:solidFill>
                            <a:srgbClr val="000000"/>
                          </a:solidFill>
                          <a:latin typeface="SimSun" pitchFamily="34" charset="0"/>
                          <a:ea typeface="SimSun" pitchFamily="34" charset="-122"/>
                          <a:cs typeface="SimSun" pitchFamily="34" charset="-120"/>
                        </a:rPr>
                        <a:t>_______________________________________</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（5）</a:t>
                      </a:r>
                      <a:r>
                        <a:rPr lang="en-US" altLang="zh-CN" sz="2800" i="0" dirty="0">
                          <a:solidFill>
                            <a:srgbClr val="000000"/>
                          </a:solidFill>
                          <a:latin typeface="SimSun" pitchFamily="34" charset="0"/>
                          <a:ea typeface="SimSun" pitchFamily="34" charset="-122"/>
                          <a:cs typeface="SimSun" pitchFamily="34" charset="-120"/>
                        </a:rPr>
                        <a:t>________________</a:t>
                      </a:r>
                    </a:p>
                    <a:p>
                      <a:pPr marL="0" indent="0" algn="l" latinLnBrk="1" hangingPunct="0">
                        <a:lnSpc>
                          <a:spcPts val="4400"/>
                        </a:lnSpc>
                      </a:pPr>
                      <a:r>
                        <a:rPr lang="en-US" altLang="zh-CN" sz="2800" i="0" dirty="0">
                          <a:solidFill>
                            <a:srgbClr val="000000"/>
                          </a:solidFill>
                          <a:latin typeface="SimSun" pitchFamily="34" charset="0"/>
                          <a:ea typeface="SimSun" pitchFamily="34" charset="-122"/>
                          <a:cs typeface="SimSun" pitchFamily="34" charset="-120"/>
                        </a:rPr>
                        <a:t>_____________________</a:t>
                      </a:r>
                    </a:p>
                    <a:p>
                      <a:pPr marL="0" lvl="0" indent="0" algn="l" latinLnBrk="1" hangingPunct="0">
                        <a:lnSpc>
                          <a:spcPts val="4200"/>
                        </a:lnSpc>
                      </a:pPr>
                      <a:r>
                        <a:rPr lang="en-US" altLang="zh-CN" sz="2800" i="0" dirty="0">
                          <a:solidFill>
                            <a:srgbClr val="000000"/>
                          </a:solidFill>
                          <a:latin typeface="SimSun" pitchFamily="34" charset="0"/>
                          <a:ea typeface="SimSun" pitchFamily="34" charset="-122"/>
                          <a:cs typeface="SimSun" pitchFamily="34" charset="-120"/>
                        </a:rPr>
                        <a:t>____</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
        <p:nvSpPr>
          <p:cNvPr id="3" name="QB_4_AN.31_1#2101d17a1.blank?vaa=1&amp;vcp=1&amp;pid=6e93eb066&amp;color=0,0,0&amp;mp=1&amp;vpa=10&amp;vtp=1&amp;vaab=1&amp;bbb=1&amp;hb=1"/>
          <p:cNvSpPr/>
          <p:nvPr/>
        </p:nvSpPr>
        <p:spPr>
          <a:xfrm>
            <a:off x="4286590" y="3773984"/>
            <a:ext cx="3356864" cy="1612456"/>
          </a:xfrm>
          <a:prstGeom prst="rect">
            <a:avLst/>
          </a:prstGeom>
          <a:noFill/>
          <a:ln/>
        </p:spPr>
        <p:txBody>
          <a:bodyPr wrap="square" lIns="0" tIns="0" rIns="0" bIns="0" rtlCol="0" anchor="t"/>
          <a:lstStyle/>
          <a:p>
            <a:pPr latinLnBrk="1">
              <a:lnSpc>
                <a:spcPct val="130000"/>
              </a:lnSpc>
            </a:pPr>
            <a:r>
              <a:rPr lang="en-US" altLang="zh-CN" sz="2800" b="0" i="0" dirty="0">
                <a:solidFill>
                  <a:srgbClr val="FF0000"/>
                </a:solidFill>
                <a:latin typeface="SimSun" panose="02010600030101010101" pitchFamily="2" charset="-122"/>
                <a:ea typeface="SimSun" pitchFamily="34" charset="-122"/>
                <a:cs typeface="Times New Roman" pitchFamily="34" charset="-120"/>
              </a:rPr>
              <a:t>     </a:t>
            </a:r>
            <a:r>
              <a:rPr lang="en-US" altLang="zh-CN" sz="2800" b="0" i="0" dirty="0" err="1">
                <a:solidFill>
                  <a:srgbClr val="FF0000"/>
                </a:solidFill>
                <a:latin typeface="Times New Roman" pitchFamily="34" charset="0"/>
                <a:ea typeface="SimSun" pitchFamily="34" charset="-122"/>
                <a:cs typeface="Times New Roman" pitchFamily="34" charset="-120"/>
              </a:rPr>
              <a:t>示例：敢作敢当、疾恶如仇、有勇有谋等</a:t>
            </a:r>
            <a:endParaRPr lang="en-US" altLang="zh-CN" sz="2800" dirty="0"/>
          </a:p>
        </p:txBody>
      </p:sp>
      <p:sp>
        <p:nvSpPr>
          <p:cNvPr id="5" name="QB_4_AN.33_1#2101d17a1.blank?vaa=1&amp;vcp=1&amp;pid=6e93eb066&amp;color=0,0,0&amp;mp=1&amp;vpa=12&amp;vtp=1&amp;vaab=1&amp;bbb=1&amp;hb=1"/>
          <p:cNvSpPr/>
          <p:nvPr/>
        </p:nvSpPr>
        <p:spPr>
          <a:xfrm>
            <a:off x="7716384" y="3782949"/>
            <a:ext cx="3832352" cy="1612456"/>
          </a:xfrm>
          <a:prstGeom prst="rect">
            <a:avLst/>
          </a:prstGeom>
          <a:noFill/>
          <a:ln/>
        </p:spPr>
        <p:txBody>
          <a:bodyPr wrap="square" lIns="0" tIns="0" rIns="0" bIns="0" rtlCol="0" anchor="t"/>
          <a:lstStyle/>
          <a:p>
            <a:pPr latinLnBrk="1">
              <a:lnSpc>
                <a:spcPct val="130000"/>
              </a:lnSpc>
            </a:pPr>
            <a:r>
              <a:rPr lang="en-US" altLang="zh-CN" sz="2800" b="0" i="0" dirty="0">
                <a:solidFill>
                  <a:srgbClr val="FF0000"/>
                </a:solidFill>
                <a:latin typeface="SimSun" panose="02010600030101010101" pitchFamily="2" charset="-122"/>
                <a:ea typeface="SimSun" pitchFamily="34" charset="-122"/>
                <a:cs typeface="Times New Roman" pitchFamily="34" charset="-120"/>
              </a:rPr>
              <a:t>      </a:t>
            </a:r>
            <a:r>
              <a:rPr lang="en-US" altLang="zh-CN" sz="2800" b="0" i="0" dirty="0" err="1">
                <a:solidFill>
                  <a:srgbClr val="FF0000"/>
                </a:solidFill>
                <a:latin typeface="Times New Roman" pitchFamily="34" charset="0"/>
                <a:ea typeface="SimSun" pitchFamily="34" charset="-122"/>
                <a:cs typeface="Times New Roman" pitchFamily="34" charset="-120"/>
              </a:rPr>
              <a:t>示例：敢于斗争、追求自由、富有同情心等</a:t>
            </a:r>
            <a:endParaRPr lang="en-US" altLang="zh-CN" sz="2800" dirty="0"/>
          </a:p>
        </p:txBody>
      </p:sp>
      <p:sp>
        <p:nvSpPr>
          <p:cNvPr id="2" name="QB_4_BD.30_2#2101d17a1?colgroup=2,6,9,10&amp;vaa=1&amp;vcp=1&amp;pid=6e93eb066&amp;color=0,0,0&amp;mp=1&amp;vtp=1&amp;vaab=1&amp;bt=1&amp;bbb=1">
            <a:extLst>
              <a:ext uri="{FF2B5EF4-FFF2-40B4-BE49-F238E27FC236}">
                <a16:creationId xmlns:a16="http://schemas.microsoft.com/office/drawing/2014/main" id="{2769BA15-04EB-FEF1-9941-12F9292B8909}"/>
              </a:ext>
            </a:extLst>
          </p:cNvPr>
          <p:cNvSpPr txBox="1"/>
          <p:nvPr/>
        </p:nvSpPr>
        <p:spPr>
          <a:xfrm>
            <a:off x="10885591" y="1396936"/>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18" charset="0"/>
              </a:rPr>
              <a:t>续表</a:t>
            </a:r>
          </a:p>
        </p:txBody>
      </p:sp>
      <p:sp>
        <p:nvSpPr>
          <p:cNvPr id="6" name="QB_4_AN.29_1#2101d17a1.blank?vaa=1&amp;vcp=1&amp;pid=6e93eb066&amp;color=0,0,0&amp;vpa=9&amp;vtp=1&amp;vaab=1&amp;bbb=1"/>
          <p:cNvSpPr/>
          <p:nvPr/>
        </p:nvSpPr>
        <p:spPr>
          <a:xfrm>
            <a:off x="5250950" y="2649532"/>
            <a:ext cx="1325563" cy="486982"/>
          </a:xfrm>
          <a:prstGeom prst="rect">
            <a:avLst/>
          </a:prstGeom>
          <a:noFill/>
          <a:ln/>
        </p:spPr>
        <p:txBody>
          <a:bodyPr wrap="none" lIns="0" tIns="0" rIns="0" bIns="0" rtlCol="0" anchor="t"/>
          <a:lstStyle/>
          <a:p>
            <a:pPr algn="ctr" latinLnBrk="1">
              <a:lnSpc>
                <a:spcPts val="4200"/>
              </a:lnSpc>
            </a:pPr>
            <a:r>
              <a:rPr lang="en-US" altLang="zh-CN" sz="2800" b="0" i="0" dirty="0">
                <a:solidFill>
                  <a:srgbClr val="FF0000"/>
                </a:solidFill>
                <a:latin typeface="Times New Roman" pitchFamily="34" charset="0"/>
                <a:ea typeface="SimSun" pitchFamily="34" charset="-122"/>
                <a:cs typeface="Times New Roman" pitchFamily="34" charset="-120"/>
              </a:rPr>
              <a:t>孙悟空</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6">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6">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499"/>
                                          </p:stCondLst>
                                        </p:cTn>
                                        <p:tgtEl>
                                          <p:spTgt spid="3">
                                            <p:bg/>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5">
                                            <p:bg/>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499"/>
                                          </p:stCondLst>
                                        </p:cTn>
                                        <p:tgtEl>
                                          <p:spTgt spid="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5" grpId="0" build="p" animBg="1"/>
      <p:bldP spid="6" grpId="0" build="p" animBg="1"/>
    </p:bldLst>
  </p:timing>
</p:sld>
</file>

<file path=ppt/slides/slide161.xml><?xml version="1.0" encoding="utf-8"?>
<p:sld xmlns:a="http://schemas.openxmlformats.org/drawingml/2006/main" xmlns:r="http://schemas.openxmlformats.org/officeDocument/2006/relationships" xmlns:p="http://schemas.openxmlformats.org/presentationml/2006/main">
  <p:cSld name="Slide 162&amp;si=162">
    <p:spTree>
      <p:nvGrpSpPr>
        <p:cNvPr id="1" name=""/>
        <p:cNvGrpSpPr/>
        <p:nvPr/>
      </p:nvGrpSpPr>
      <p:grpSpPr>
        <a:xfrm>
          <a:off x="0" y="0"/>
          <a:ext cx="0" cy="0"/>
          <a:chOff x="0" y="0"/>
          <a:chExt cx="0" cy="0"/>
        </a:xfrm>
      </p:grpSpPr>
      <p:sp>
        <p:nvSpPr>
          <p:cNvPr id="2" name="QO_4_BD.34_1#9918a65b4?vaa=1&amp;vcp=1&amp;pid=6e93eb066&amp;color=0,0,0&amp;vtp=1&amp;vaab=1&amp;bt=1&amp;bbb=1&amp;hb=1"/>
          <p:cNvSpPr/>
          <p:nvPr/>
        </p:nvSpPr>
        <p:spPr>
          <a:xfrm>
            <a:off x="539496" y="2505043"/>
            <a:ext cx="11109960" cy="1201357"/>
          </a:xfrm>
          <a:prstGeom prst="rect">
            <a:avLst/>
          </a:prstGeom>
          <a:noFill/>
          <a:ln/>
        </p:spPr>
        <p:txBody>
          <a:bodyPr wrap="none" lIns="0" tIns="0" rIns="0" bIns="0" rtlCol="0" anchor="t"/>
          <a:lstStyle/>
          <a:p>
            <a:pPr algn="l" latinLnBrk="1">
              <a:lnSpc>
                <a:spcPts val="5100"/>
              </a:lnSpc>
            </a:pPr>
            <a:r>
              <a:rPr lang="en-US" altLang="zh-CN" sz="2800" b="1" i="0" dirty="0">
                <a:solidFill>
                  <a:srgbClr val="000000"/>
                </a:solidFill>
                <a:latin typeface="Times New Roman" pitchFamily="34" charset="0"/>
                <a:ea typeface="SimSun" pitchFamily="34" charset="-122"/>
                <a:cs typeface="Times New Roman" pitchFamily="34" charset="-120"/>
              </a:rPr>
              <a:t>2.</a:t>
            </a:r>
            <a:r>
              <a:rPr lang="en-US" altLang="zh-CN" sz="2800" b="0" i="0" dirty="0">
                <a:solidFill>
                  <a:srgbClr val="000000"/>
                </a:solidFill>
                <a:latin typeface="Times New Roman" pitchFamily="34" charset="0"/>
                <a:ea typeface="SimSun" pitchFamily="34" charset="-122"/>
                <a:cs typeface="Times New Roman" pitchFamily="34" charset="-120"/>
              </a:rPr>
              <a:t>学校开展“读名著，助成长”主题阅读系列活动</a:t>
            </a:r>
            <a:r>
              <a:rPr lang="en-US" altLang="zh-CN" sz="2800" b="0" i="0">
                <a:solidFill>
                  <a:srgbClr val="000000"/>
                </a:solidFill>
                <a:latin typeface="Times New Roman" pitchFamily="34" charset="0"/>
                <a:ea typeface="SimSun" pitchFamily="34" charset="-122"/>
                <a:cs typeface="Times New Roman" pitchFamily="34" charset="-120"/>
              </a:rPr>
              <a:t>，请你参与并完成相关</a:t>
            </a:r>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内容</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Tree>
  </p:cSld>
  <p:clrMapOvr>
    <a:masterClrMapping/>
  </p:clrMapOvr>
  <p:transition>
    <p:split dir="in"/>
  </p:transition>
</p:sld>
</file>

<file path=ppt/slides/slide162.xml><?xml version="1.0" encoding="utf-8"?>
<p:sld xmlns:a="http://schemas.openxmlformats.org/drawingml/2006/main" xmlns:r="http://schemas.openxmlformats.org/officeDocument/2006/relationships" xmlns:p="http://schemas.openxmlformats.org/presentationml/2006/main">
  <p:cSld name="Slide 163&amp;si=163">
    <p:spTree>
      <p:nvGrpSpPr>
        <p:cNvPr id="1" name=""/>
        <p:cNvGrpSpPr/>
        <p:nvPr/>
      </p:nvGrpSpPr>
      <p:grpSpPr>
        <a:xfrm>
          <a:off x="0" y="0"/>
          <a:ext cx="0" cy="0"/>
          <a:chOff x="0" y="0"/>
          <a:chExt cx="0" cy="0"/>
        </a:xfrm>
      </p:grpSpPr>
      <p:graphicFrame>
        <p:nvGraphicFramePr>
          <p:cNvPr id="164" name="QB_5_BD.35_2#b534a8aec?colgroup=30&amp;vaa=1&amp;vcp=1&amp;pid=9918a65b4&amp;color=0,0,0&amp;mp=1&amp;vtp=1&amp;vaab=1&amp;bt=1&amp;bbb=1&amp;hb=1"/>
          <p:cNvGraphicFramePr>
            <a:graphicFrameLocks noGrp="1"/>
          </p:cNvGraphicFramePr>
          <p:nvPr>
            <p:extLst>
              <p:ext uri="{D42A27DB-BD31-4B8C-83A1-F6EECF244321}">
                <p14:modId xmlns:p14="http://schemas.microsoft.com/office/powerpoint/2010/main" val="2787325315"/>
              </p:ext>
            </p:extLst>
          </p:nvPr>
        </p:nvGraphicFramePr>
        <p:xfrm>
          <a:off x="539496" y="1007791"/>
          <a:ext cx="11445624" cy="5220000"/>
        </p:xfrm>
        <a:graphic>
          <a:graphicData uri="http://schemas.openxmlformats.org/drawingml/2006/table">
            <a:tbl>
              <a:tblPr/>
              <a:tblGrid>
                <a:gridCol w="1316736">
                  <a:extLst>
                    <a:ext uri="{9D8B030D-6E8A-4147-A177-3AD203B41FA5}">
                      <a16:colId xmlns:a16="http://schemas.microsoft.com/office/drawing/2014/main" val="20000"/>
                    </a:ext>
                  </a:extLst>
                </a:gridCol>
                <a:gridCol w="3024000">
                  <a:extLst>
                    <a:ext uri="{9D8B030D-6E8A-4147-A177-3AD203B41FA5}">
                      <a16:colId xmlns:a16="http://schemas.microsoft.com/office/drawing/2014/main" val="20001"/>
                    </a:ext>
                  </a:extLst>
                </a:gridCol>
                <a:gridCol w="4005072">
                  <a:extLst>
                    <a:ext uri="{9D8B030D-6E8A-4147-A177-3AD203B41FA5}">
                      <a16:colId xmlns:a16="http://schemas.microsoft.com/office/drawing/2014/main" val="20002"/>
                    </a:ext>
                  </a:extLst>
                </a:gridCol>
                <a:gridCol w="3099816">
                  <a:extLst>
                    <a:ext uri="{9D8B030D-6E8A-4147-A177-3AD203B41FA5}">
                      <a16:colId xmlns:a16="http://schemas.microsoft.com/office/drawing/2014/main" val="20003"/>
                    </a:ext>
                  </a:extLst>
                </a:gridCol>
              </a:tblGrid>
              <a:tr h="720000">
                <a:tc gridSpan="4">
                  <a:txBody>
                    <a:bodyPr/>
                    <a:lstStyle/>
                    <a:p>
                      <a:pPr algn="ctr" latinLnBrk="1" hangingPunct="0">
                        <a:lnSpc>
                          <a:spcPts val="4100"/>
                        </a:lnSpc>
                      </a:pPr>
                      <a:r>
                        <a:rPr lang="en-US" altLang="zh-CN" sz="2800" b="1" i="0" dirty="0" err="1">
                          <a:solidFill>
                            <a:srgbClr val="000000"/>
                          </a:solidFill>
                          <a:latin typeface="Times New Roman" pitchFamily="34" charset="0"/>
                          <a:ea typeface="SimSun" pitchFamily="34" charset="-122"/>
                          <a:cs typeface="Times New Roman" pitchFamily="34" charset="-120"/>
                        </a:rPr>
                        <a:t>阅读名著</a:t>
                      </a:r>
                      <a:r>
                        <a:rPr lang="en-US" altLang="zh-CN" sz="2800" b="1" i="0" dirty="0">
                          <a:solidFill>
                            <a:srgbClr val="000000"/>
                          </a:solidFill>
                          <a:latin typeface="SimSun" pitchFamily="34" charset="0"/>
                          <a:ea typeface="SimSun" pitchFamily="34" charset="-122"/>
                          <a:cs typeface="SimSun" pitchFamily="34" charset="-120"/>
                        </a:rPr>
                        <a:t> </a:t>
                      </a:r>
                      <a:r>
                        <a:rPr lang="en-US" altLang="zh-CN" sz="2800" b="1" i="0" dirty="0" err="1">
                          <a:solidFill>
                            <a:srgbClr val="000000"/>
                          </a:solidFill>
                          <a:latin typeface="Times New Roman" pitchFamily="34" charset="0"/>
                          <a:ea typeface="SimSun" pitchFamily="34" charset="-122"/>
                          <a:cs typeface="Times New Roman" pitchFamily="34" charset="-120"/>
                        </a:rPr>
                        <a:t>滋养心灵</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xBody>
                    <a:bodyPr/>
                    <a:lstStyle/>
                    <a:p>
                      <a:endParaRPr lang="zh-CN"/>
                    </a:p>
                  </a:txBody>
                  <a:tcPr/>
                </a:tc>
                <a:tc hMerge="1">
                  <a:txBody>
                    <a:bodyPr/>
                    <a:lstStyle/>
                    <a:p>
                      <a:endParaRPr lang="zh-CN"/>
                    </a:p>
                  </a:txBody>
                  <a:tcPr/>
                </a:tc>
                <a:tc hMerge="1">
                  <a:txBody>
                    <a:bodyPr/>
                    <a:lstStyle/>
                    <a:p>
                      <a:endParaRPr lang="zh-CN"/>
                    </a:p>
                  </a:txBody>
                  <a:tcPr/>
                </a:tc>
                <a:extLst>
                  <a:ext uri="{0D108BD9-81ED-4DB2-BD59-A6C34878D82A}">
                    <a16:rowId xmlns:a16="http://schemas.microsoft.com/office/drawing/2014/main" val="10000"/>
                  </a:ext>
                </a:extLst>
              </a:tr>
              <a:tr h="720000">
                <a:tc>
                  <a:txBody>
                    <a:bodyPr/>
                    <a:lstStyle/>
                    <a:p>
                      <a:pPr algn="ctr" latinLnBrk="1" hangingPunct="0">
                        <a:lnSpc>
                          <a:spcPts val="4100"/>
                        </a:lnSpc>
                      </a:pPr>
                      <a:r>
                        <a:rPr lang="en-US" altLang="zh-CN" sz="2800" b="1" i="0">
                          <a:solidFill>
                            <a:srgbClr val="000000"/>
                          </a:solidFill>
                          <a:latin typeface="Times New Roman" pitchFamily="34" charset="0"/>
                          <a:ea typeface="SimSun" pitchFamily="34" charset="-122"/>
                          <a:cs typeface="Times New Roman" pitchFamily="34" charset="-120"/>
                        </a:rPr>
                        <a:t>知著作</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300"/>
                        </a:lnSpc>
                      </a:pP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红星照耀中国</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4100"/>
                        </a:lnSpc>
                      </a:pP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钢铁是怎样炼成的</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4100"/>
                        </a:lnSpc>
                      </a:pP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简</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爱</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720000">
                <a:tc>
                  <a:txBody>
                    <a:bodyPr/>
                    <a:lstStyle/>
                    <a:p>
                      <a:pPr algn="ctr" latinLnBrk="1" hangingPunct="0">
                        <a:lnSpc>
                          <a:spcPts val="4100"/>
                        </a:lnSpc>
                      </a:pPr>
                      <a:r>
                        <a:rPr lang="en-US" altLang="zh-CN" sz="2800" b="1" i="0">
                          <a:solidFill>
                            <a:srgbClr val="000000"/>
                          </a:solidFill>
                          <a:latin typeface="Times New Roman" pitchFamily="34" charset="0"/>
                          <a:ea typeface="SimSun" pitchFamily="34" charset="-122"/>
                          <a:cs typeface="Times New Roman" pitchFamily="34" charset="-120"/>
                        </a:rPr>
                        <a:t>识作者</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4100"/>
                        </a:lnSpc>
                      </a:pPr>
                      <a:r>
                        <a:rPr lang="en-US" altLang="zh-CN" sz="2800" b="0" i="0" dirty="0">
                          <a:solidFill>
                            <a:srgbClr val="000000"/>
                          </a:solidFill>
                          <a:latin typeface="Times New Roman" pitchFamily="34" charset="0"/>
                          <a:ea typeface="楷体" pitchFamily="34" charset="-122"/>
                          <a:cs typeface="Times New Roman" pitchFamily="34" charset="-120"/>
                        </a:rPr>
                        <a:t>埃德加</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斯诺</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4100"/>
                        </a:lnSpc>
                      </a:pPr>
                      <a:r>
                        <a:rPr lang="en-US" altLang="zh-CN" sz="2800" b="0" i="0" dirty="0">
                          <a:solidFill>
                            <a:srgbClr val="000000"/>
                          </a:solidFill>
                          <a:latin typeface="Times New Roman" pitchFamily="34" charset="0"/>
                          <a:ea typeface="楷体" pitchFamily="34" charset="-122"/>
                          <a:cs typeface="Times New Roman" pitchFamily="34" charset="-120"/>
                        </a:rPr>
                        <a:t>尼古拉</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奥斯特洛夫斯基</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4100"/>
                        </a:lnSpc>
                      </a:pPr>
                      <a:r>
                        <a:rPr lang="en-US" altLang="zh-CN" sz="2800" b="0" i="0" dirty="0">
                          <a:solidFill>
                            <a:srgbClr val="000000"/>
                          </a:solidFill>
                          <a:latin typeface="Times New Roman" pitchFamily="34" charset="0"/>
                          <a:ea typeface="SimSun" pitchFamily="34" charset="-122"/>
                          <a:cs typeface="Times New Roman" pitchFamily="34" charset="-120"/>
                        </a:rPr>
                        <a:t>③</a:t>
                      </a:r>
                      <a:r>
                        <a:rPr lang="en-US" altLang="zh-CN" sz="2800" i="0" dirty="0">
                          <a:solidFill>
                            <a:srgbClr val="000000"/>
                          </a:solidFill>
                          <a:latin typeface="SimSun" pitchFamily="34" charset="0"/>
                          <a:ea typeface="SimSun" pitchFamily="34" charset="-122"/>
                          <a:cs typeface="SimSun" pitchFamily="34" charset="-120"/>
                        </a:rPr>
                        <a:t>______________</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2340000">
                <a:tc>
                  <a:txBody>
                    <a:bodyPr/>
                    <a:lstStyle/>
                    <a:p>
                      <a:pPr algn="ctr" latinLnBrk="1" hangingPunct="0">
                        <a:lnSpc>
                          <a:spcPts val="4100"/>
                        </a:lnSpc>
                      </a:pPr>
                      <a:r>
                        <a:rPr lang="en-US" altLang="zh-CN" sz="2800" b="1" i="0">
                          <a:solidFill>
                            <a:srgbClr val="000000"/>
                          </a:solidFill>
                          <a:latin typeface="Times New Roman" pitchFamily="34" charset="0"/>
                          <a:ea typeface="SimSun" pitchFamily="34" charset="-122"/>
                          <a:cs typeface="Times New Roman" pitchFamily="34" charset="-120"/>
                        </a:rPr>
                        <a:t>理情节</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300"/>
                        </a:lnSpc>
                      </a:pPr>
                      <a:r>
                        <a:rPr lang="en-US" altLang="zh-CN" sz="2800" b="0" i="0" dirty="0" err="1">
                          <a:solidFill>
                            <a:srgbClr val="000000"/>
                          </a:solidFill>
                          <a:latin typeface="Times New Roman" pitchFamily="34" charset="0"/>
                          <a:ea typeface="楷体" pitchFamily="34" charset="-122"/>
                          <a:cs typeface="Times New Roman" pitchFamily="34" charset="-120"/>
                        </a:rPr>
                        <a:t>年逾半百的他在</a:t>
                      </a:r>
                      <a:endParaRPr lang="en-US" altLang="zh-CN" sz="2800" b="0" i="0" dirty="0">
                        <a:solidFill>
                          <a:srgbClr val="000000"/>
                        </a:solidFill>
                        <a:latin typeface="Times New Roman" pitchFamily="34" charset="0"/>
                        <a:ea typeface="楷体" pitchFamily="34" charset="-122"/>
                        <a:cs typeface="Times New Roman" pitchFamily="34" charset="-120"/>
                      </a:endParaRPr>
                    </a:p>
                    <a:p>
                      <a:pPr marL="0" indent="0" algn="l" latinLnBrk="1" hangingPunct="0">
                        <a:lnSpc>
                          <a:spcPts val="4300"/>
                        </a:lnSpc>
                      </a:pPr>
                      <a:r>
                        <a:rPr lang="en-US" altLang="zh-CN" sz="2800" b="0" i="0" dirty="0" err="1">
                          <a:solidFill>
                            <a:srgbClr val="000000"/>
                          </a:solidFill>
                          <a:latin typeface="Times New Roman" pitchFamily="34" charset="0"/>
                          <a:ea typeface="楷体" pitchFamily="34" charset="-122"/>
                          <a:cs typeface="Times New Roman" pitchFamily="34" charset="-120"/>
                        </a:rPr>
                        <a:t>陕北是人人熟知</a:t>
                      </a:r>
                      <a:endParaRPr lang="en-US" altLang="zh-CN" sz="2800" b="0" i="0" dirty="0">
                        <a:solidFill>
                          <a:srgbClr val="000000"/>
                        </a:solidFill>
                        <a:latin typeface="Times New Roman" pitchFamily="34" charset="0"/>
                        <a:ea typeface="楷体" pitchFamily="34" charset="-122"/>
                        <a:cs typeface="Times New Roman" pitchFamily="34" charset="-120"/>
                      </a:endParaRPr>
                    </a:p>
                    <a:p>
                      <a:pPr marL="0" lvl="0" indent="0" algn="l" latinLnBrk="1" hangingPunct="0">
                        <a:lnSpc>
                          <a:spcPts val="4100"/>
                        </a:lnSpc>
                      </a:pPr>
                      <a:r>
                        <a:rPr lang="en-US" altLang="zh-CN" sz="2800" b="0" i="0" dirty="0" err="1">
                          <a:solidFill>
                            <a:srgbClr val="000000"/>
                          </a:solidFill>
                          <a:latin typeface="Times New Roman" pitchFamily="34" charset="0"/>
                          <a:ea typeface="楷体" pitchFamily="34" charset="-122"/>
                          <a:cs typeface="Times New Roman" pitchFamily="34" charset="-120"/>
                        </a:rPr>
                        <a:t>的教书先生</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300"/>
                        </a:lnSpc>
                      </a:pPr>
                      <a:r>
                        <a:rPr lang="en-US" altLang="zh-CN" sz="2800" b="0" i="0" dirty="0">
                          <a:solidFill>
                            <a:srgbClr val="000000"/>
                          </a:solidFill>
                          <a:latin typeface="Times New Roman" pitchFamily="34" charset="0"/>
                          <a:ea typeface="SimSun" pitchFamily="34" charset="-122"/>
                          <a:cs typeface="Times New Roman" pitchFamily="34" charset="-120"/>
                        </a:rPr>
                        <a:t>②</a:t>
                      </a:r>
                      <a:r>
                        <a:rPr lang="en-US" altLang="zh-CN" sz="2800" i="0" dirty="0">
                          <a:solidFill>
                            <a:srgbClr val="000000"/>
                          </a:solidFill>
                          <a:latin typeface="SimSun" pitchFamily="34" charset="0"/>
                          <a:ea typeface="SimSun" pitchFamily="34" charset="-122"/>
                          <a:cs typeface="SimSun" pitchFamily="34" charset="-120"/>
                        </a:rPr>
                        <a:t>___________________</a:t>
                      </a:r>
                    </a:p>
                    <a:p>
                      <a:pPr marL="0" indent="0" algn="l" latinLnBrk="1" hangingPunct="0">
                        <a:lnSpc>
                          <a:spcPts val="4300"/>
                        </a:lnSpc>
                      </a:pPr>
                      <a:r>
                        <a:rPr lang="en-US" altLang="zh-CN" sz="2800" i="0" dirty="0">
                          <a:solidFill>
                            <a:srgbClr val="000000"/>
                          </a:solidFill>
                          <a:latin typeface="SimSun" pitchFamily="34" charset="0"/>
                          <a:ea typeface="SimSun" pitchFamily="34" charset="-122"/>
                          <a:cs typeface="SimSun" pitchFamily="34" charset="-120"/>
                        </a:rPr>
                        <a:t>_____________________</a:t>
                      </a:r>
                    </a:p>
                    <a:p>
                      <a:pPr marL="0" indent="0" algn="l" latinLnBrk="1" hangingPunct="0">
                        <a:lnSpc>
                          <a:spcPts val="4300"/>
                        </a:lnSpc>
                      </a:pPr>
                      <a:r>
                        <a:rPr lang="en-US" altLang="zh-CN" sz="2800" i="0" dirty="0">
                          <a:solidFill>
                            <a:srgbClr val="000000"/>
                          </a:solidFill>
                          <a:latin typeface="SimSun" pitchFamily="34" charset="0"/>
                          <a:ea typeface="SimSun" pitchFamily="34" charset="-122"/>
                          <a:cs typeface="SimSun" pitchFamily="34" charset="-120"/>
                        </a:rPr>
                        <a:t>_____________________</a:t>
                      </a:r>
                    </a:p>
                    <a:p>
                      <a:pPr marL="0" indent="0" algn="l" latinLnBrk="1" hangingPunct="0">
                        <a:lnSpc>
                          <a:spcPts val="4100"/>
                        </a:lnSpc>
                      </a:pPr>
                      <a:r>
                        <a:rPr lang="en-US" altLang="zh-CN" sz="2800" i="0" dirty="0">
                          <a:solidFill>
                            <a:srgbClr val="000000"/>
                          </a:solidFill>
                          <a:latin typeface="SimSun" pitchFamily="34" charset="0"/>
                          <a:ea typeface="SimSun" pitchFamily="34" charset="-122"/>
                          <a:cs typeface="SimSun" pitchFamily="34" charset="-120"/>
                        </a:rPr>
                        <a:t>_____________________</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300"/>
                        </a:lnSpc>
                      </a:pPr>
                      <a:r>
                        <a:rPr lang="en-US" altLang="zh-CN" sz="2800" b="0" i="0" dirty="0" err="1">
                          <a:solidFill>
                            <a:srgbClr val="000000"/>
                          </a:solidFill>
                          <a:latin typeface="Times New Roman" pitchFamily="34" charset="0"/>
                          <a:ea typeface="楷体" pitchFamily="34" charset="-122"/>
                          <a:cs typeface="Times New Roman" pitchFamily="34" charset="-120"/>
                        </a:rPr>
                        <a:t>简</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爱被当众羞辱</a:t>
                      </a:r>
                      <a:endParaRPr lang="en-US" altLang="zh-CN" sz="2800" b="0" i="0" dirty="0">
                        <a:solidFill>
                          <a:srgbClr val="000000"/>
                        </a:solidFill>
                        <a:latin typeface="Times New Roman" pitchFamily="34" charset="0"/>
                        <a:ea typeface="楷体" pitchFamily="34" charset="-122"/>
                        <a:cs typeface="Times New Roman" pitchFamily="34" charset="-120"/>
                      </a:endParaRPr>
                    </a:p>
                    <a:p>
                      <a:pPr marL="0" indent="0" algn="l" latinLnBrk="1" hangingPunct="0">
                        <a:lnSpc>
                          <a:spcPts val="4300"/>
                        </a:lnSpc>
                      </a:pPr>
                      <a:r>
                        <a:rPr lang="en-US" altLang="zh-CN" sz="2800" b="0" i="0" dirty="0" err="1">
                          <a:solidFill>
                            <a:srgbClr val="000000"/>
                          </a:solidFill>
                          <a:latin typeface="Times New Roman" pitchFamily="34" charset="0"/>
                          <a:ea typeface="楷体" pitchFamily="34" charset="-122"/>
                          <a:cs typeface="Times New Roman" pitchFamily="34" charset="-120"/>
                        </a:rPr>
                        <a:t>后</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她安慰简</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爱</a:t>
                      </a:r>
                      <a:endParaRPr lang="en-US" altLang="zh-CN" sz="2800" b="0" i="0" dirty="0">
                        <a:solidFill>
                          <a:srgbClr val="000000"/>
                        </a:solidFill>
                        <a:latin typeface="Times New Roman" pitchFamily="34" charset="0"/>
                        <a:ea typeface="楷体" pitchFamily="34" charset="-122"/>
                        <a:cs typeface="Times New Roman" pitchFamily="34" charset="-120"/>
                      </a:endParaRPr>
                    </a:p>
                    <a:p>
                      <a:pPr marL="0" lvl="0" indent="0" algn="l" latinLnBrk="1" hangingPunct="0">
                        <a:lnSpc>
                          <a:spcPts val="4100"/>
                        </a:lnSpc>
                      </a:pPr>
                      <a:r>
                        <a:rPr lang="en-US" altLang="zh-CN" sz="2800" b="0" i="0" dirty="0" err="1">
                          <a:solidFill>
                            <a:srgbClr val="000000"/>
                          </a:solidFill>
                          <a:latin typeface="Times New Roman" pitchFamily="34" charset="0"/>
                          <a:ea typeface="楷体" pitchFamily="34" charset="-122"/>
                          <a:cs typeface="Times New Roman" pitchFamily="34" charset="-120"/>
                        </a:rPr>
                        <a:t>并帮助其洗刷罪名</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720000">
                <a:tc>
                  <a:txBody>
                    <a:bodyPr/>
                    <a:lstStyle/>
                    <a:p>
                      <a:pPr algn="ctr" latinLnBrk="1" hangingPunct="0">
                        <a:lnSpc>
                          <a:spcPts val="4100"/>
                        </a:lnSpc>
                      </a:pPr>
                      <a:r>
                        <a:rPr lang="en-US" altLang="zh-CN" sz="2800" b="1" i="0" dirty="0" err="1">
                          <a:solidFill>
                            <a:srgbClr val="000000"/>
                          </a:solidFill>
                          <a:latin typeface="Times New Roman" pitchFamily="34" charset="0"/>
                          <a:ea typeface="SimSun" pitchFamily="34" charset="-122"/>
                          <a:cs typeface="Times New Roman" pitchFamily="34" charset="-120"/>
                        </a:rPr>
                        <a:t>辨人物</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300"/>
                        </a:lnSpc>
                      </a:pPr>
                      <a:r>
                        <a:rPr lang="en-US" altLang="zh-CN" sz="2800" b="0" i="0" dirty="0">
                          <a:solidFill>
                            <a:srgbClr val="000000"/>
                          </a:solidFill>
                          <a:latin typeface="Times New Roman" pitchFamily="34" charset="0"/>
                          <a:ea typeface="SimSun" pitchFamily="34" charset="-122"/>
                          <a:cs typeface="Times New Roman" pitchFamily="34" charset="-120"/>
                        </a:rPr>
                        <a:t>①</a:t>
                      </a:r>
                      <a:r>
                        <a:rPr lang="en-US" altLang="zh-CN" sz="2800" i="0" dirty="0">
                          <a:solidFill>
                            <a:srgbClr val="000000"/>
                          </a:solidFill>
                          <a:latin typeface="SimSun" pitchFamily="34" charset="0"/>
                          <a:ea typeface="SimSun" pitchFamily="34" charset="-122"/>
                          <a:cs typeface="SimSun" pitchFamily="34" charset="-120"/>
                        </a:rPr>
                        <a:t>________</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4100"/>
                        </a:lnSpc>
                      </a:pPr>
                      <a:r>
                        <a:rPr lang="en-US" altLang="zh-CN" sz="2800" b="0" i="0" dirty="0">
                          <a:solidFill>
                            <a:srgbClr val="000000"/>
                          </a:solidFill>
                          <a:latin typeface="Times New Roman" pitchFamily="34" charset="0"/>
                          <a:ea typeface="楷体" pitchFamily="34" charset="-122"/>
                          <a:cs typeface="Times New Roman" pitchFamily="34" charset="-120"/>
                        </a:rPr>
                        <a:t>朱赫来</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4100"/>
                        </a:lnSpc>
                      </a:pPr>
                      <a:r>
                        <a:rPr lang="en-US" altLang="zh-CN" sz="2800" b="0" i="0" dirty="0">
                          <a:solidFill>
                            <a:srgbClr val="000000"/>
                          </a:solidFill>
                          <a:latin typeface="Times New Roman" pitchFamily="34" charset="0"/>
                          <a:ea typeface="楷体" pitchFamily="34" charset="-122"/>
                          <a:cs typeface="Times New Roman" pitchFamily="34" charset="-120"/>
                        </a:rPr>
                        <a:t>谭波尔小姐</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sp>
        <p:nvSpPr>
          <p:cNvPr id="3" name="QB_5_AN.36_1#b534a8aec.blank?vaa=1&amp;vcp=1&amp;pid=9918a65b4&amp;color=0,0,0&amp;mp=1&amp;vpa=13&amp;vtp=1&amp;vaab=1&amp;bbb=1"/>
          <p:cNvSpPr/>
          <p:nvPr/>
        </p:nvSpPr>
        <p:spPr>
          <a:xfrm>
            <a:off x="2242531" y="5602478"/>
            <a:ext cx="1325563" cy="477457"/>
          </a:xfrm>
          <a:prstGeom prst="rect">
            <a:avLst/>
          </a:prstGeom>
          <a:noFill/>
          <a:ln/>
        </p:spPr>
        <p:txBody>
          <a:bodyPr wrap="none" lIns="0" tIns="0" rIns="0" bIns="0" rtlCol="0" anchor="t"/>
          <a:lstStyle/>
          <a:p>
            <a:pPr algn="ctr" latinLnBrk="1">
              <a:lnSpc>
                <a:spcPts val="4000"/>
              </a:lnSpc>
            </a:pPr>
            <a:r>
              <a:rPr lang="en-US" altLang="zh-CN" sz="2800" b="0" i="0" dirty="0">
                <a:solidFill>
                  <a:srgbClr val="FF0000"/>
                </a:solidFill>
                <a:latin typeface="Times New Roman" pitchFamily="34" charset="0"/>
                <a:ea typeface="SimSun" pitchFamily="34" charset="-122"/>
                <a:cs typeface="Times New Roman" pitchFamily="34" charset="-120"/>
              </a:rPr>
              <a:t>徐特立</a:t>
            </a:r>
            <a:endParaRPr lang="en-US" altLang="zh-CN" sz="2800" dirty="0"/>
          </a:p>
        </p:txBody>
      </p:sp>
      <p:sp>
        <p:nvSpPr>
          <p:cNvPr id="4" name="QB_5_AN.37_1#b534a8aec.blank?vaa=1&amp;vcp=1&amp;pid=9918a65b4&amp;color=0,0,0&amp;mp=1&amp;vpa=14&amp;vtp=1&amp;vaab=1&amp;bbb=1&amp;hb=1"/>
          <p:cNvSpPr/>
          <p:nvPr/>
        </p:nvSpPr>
        <p:spPr>
          <a:xfrm>
            <a:off x="4957436" y="3312284"/>
            <a:ext cx="3878072" cy="2119122"/>
          </a:xfrm>
          <a:prstGeom prst="rect">
            <a:avLst/>
          </a:prstGeom>
          <a:noFill/>
          <a:ln/>
        </p:spPr>
        <p:txBody>
          <a:bodyPr wrap="square" lIns="0" tIns="0" rIns="0" bIns="0" rtlCol="0" anchor="t"/>
          <a:lstStyle/>
          <a:p>
            <a:pPr latinLnBrk="1">
              <a:lnSpc>
                <a:spcPts val="4000"/>
              </a:lnSpc>
            </a:pPr>
            <a:r>
              <a:rPr lang="en-US" altLang="zh-CN" sz="2800" b="0" i="0" dirty="0">
                <a:solidFill>
                  <a:srgbClr val="FF0000"/>
                </a:solidFill>
                <a:latin typeface="SimSun" panose="02010600030101010101" pitchFamily="2" charset="-122"/>
                <a:ea typeface="SimSun" pitchFamily="34" charset="-122"/>
                <a:cs typeface="Times New Roman" pitchFamily="34" charset="-120"/>
              </a:rPr>
              <a:t>   </a:t>
            </a:r>
            <a:r>
              <a:rPr lang="en-US" altLang="zh-CN" sz="2800" b="0" i="0" dirty="0" err="1">
                <a:solidFill>
                  <a:srgbClr val="FF0000"/>
                </a:solidFill>
                <a:latin typeface="Times New Roman" pitchFamily="34" charset="0"/>
                <a:ea typeface="SimSun" pitchFamily="34" charset="-122"/>
                <a:cs typeface="Times New Roman" pitchFamily="34" charset="-120"/>
              </a:rPr>
              <a:t>示例：他是保尔的精神导师，当保尔遇到问题时，他会为保尔排忧解难、指明前进的方向</a:t>
            </a:r>
            <a:endParaRPr lang="en-US" altLang="zh-CN" sz="2800" dirty="0"/>
          </a:p>
        </p:txBody>
      </p:sp>
      <p:sp>
        <p:nvSpPr>
          <p:cNvPr id="5" name="QB_5_AN.38_1#b534a8aec.blank?vaa=1&amp;vcp=1&amp;pid=9918a65b4&amp;color=0,0,0&amp;mp=1&amp;vpa=15&amp;vtp=1&amp;vaab=1&amp;bbb=1&amp;hb=1"/>
          <p:cNvSpPr/>
          <p:nvPr/>
        </p:nvSpPr>
        <p:spPr>
          <a:xfrm>
            <a:off x="9383505" y="2526046"/>
            <a:ext cx="2533904" cy="667252"/>
          </a:xfrm>
          <a:prstGeom prst="rect">
            <a:avLst/>
          </a:prstGeom>
          <a:noFill/>
          <a:ln/>
        </p:spPr>
        <p:txBody>
          <a:bodyPr wrap="square" lIns="0" tIns="0" rIns="0" bIns="0" rtlCol="0" anchor="t"/>
          <a:lstStyle/>
          <a:p>
            <a:pPr latinLnBrk="1">
              <a:lnSpc>
                <a:spcPts val="4000"/>
              </a:lnSpc>
            </a:pPr>
            <a:r>
              <a:rPr lang="en-US" altLang="zh-CN" sz="2800" b="0" i="0" dirty="0" err="1">
                <a:solidFill>
                  <a:srgbClr val="FF0000"/>
                </a:solidFill>
                <a:latin typeface="Times New Roman" pitchFamily="34" charset="0"/>
                <a:ea typeface="SimSun" pitchFamily="34" charset="-122"/>
                <a:cs typeface="Times New Roman" pitchFamily="34" charset="-120"/>
              </a:rPr>
              <a:t>夏洛蒂·勃朗特</a:t>
            </a:r>
            <a:endParaRPr lang="en-US" altLang="zh-CN" sz="2800" dirty="0"/>
          </a:p>
        </p:txBody>
      </p:sp>
      <p:sp>
        <p:nvSpPr>
          <p:cNvPr id="2" name="QB_5_BD.35_1#b534a8aec?sp=1&amp;vaa=1&amp;vcp=1&amp;pid=9918a65b4&amp;color=0,0,0&amp;vtp=1&amp;vaab=1&amp;bbb=1"/>
          <p:cNvSpPr/>
          <p:nvPr/>
        </p:nvSpPr>
        <p:spPr>
          <a:xfrm>
            <a:off x="434721" y="454134"/>
            <a:ext cx="11109960" cy="553657"/>
          </a:xfrm>
          <a:prstGeom prst="rect">
            <a:avLst/>
          </a:prstGeom>
          <a:noFill/>
          <a:ln/>
        </p:spPr>
        <p:txBody>
          <a:bodyPr wrap="none" lIns="0" tIns="0" rIns="0" bIns="0" rtlCol="0" anchor="t"/>
          <a:lstStyle/>
          <a:p>
            <a:pPr algn="l" latinLnBrk="1">
              <a:lnSpc>
                <a:spcPts val="4000"/>
              </a:lnSpc>
            </a:pPr>
            <a:r>
              <a:rPr lang="en-US" altLang="zh-CN" sz="2800" b="0" i="0" dirty="0">
                <a:solidFill>
                  <a:srgbClr val="000000"/>
                </a:solidFill>
                <a:latin typeface="Times New Roman" pitchFamily="34" charset="0"/>
                <a:ea typeface="SimSun" pitchFamily="34" charset="-122"/>
                <a:cs typeface="Times New Roman" pitchFamily="34" charset="-120"/>
              </a:rPr>
              <a:t>（1）根据提示，完成下面的表格。</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499"/>
                                          </p:stCondLst>
                                        </p:cTn>
                                        <p:tgtEl>
                                          <p:spTgt spid="4">
                                            <p:bg/>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4">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5">
                                            <p:bg/>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499"/>
                                          </p:stCondLst>
                                        </p:cTn>
                                        <p:tgtEl>
                                          <p:spTgt spid="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build="p" animBg="1"/>
      <p:bldP spid="5" grpId="0" build="p" animBg="1"/>
    </p:bldLst>
  </p:timing>
</p:sld>
</file>

<file path=ppt/slides/slide163.xml><?xml version="1.0" encoding="utf-8"?>
<p:sld xmlns:a="http://schemas.openxmlformats.org/drawingml/2006/main" xmlns:r="http://schemas.openxmlformats.org/officeDocument/2006/relationships" xmlns:p="http://schemas.openxmlformats.org/presentationml/2006/main">
  <p:cSld name="Slide 164&amp;si=164">
    <p:spTree>
      <p:nvGrpSpPr>
        <p:cNvPr id="1" name=""/>
        <p:cNvGrpSpPr/>
        <p:nvPr/>
      </p:nvGrpSpPr>
      <p:grpSpPr>
        <a:xfrm>
          <a:off x="0" y="0"/>
          <a:ext cx="0" cy="0"/>
          <a:chOff x="0" y="0"/>
          <a:chExt cx="0" cy="0"/>
        </a:xfrm>
      </p:grpSpPr>
      <p:sp>
        <p:nvSpPr>
          <p:cNvPr id="2" name="QO_5_BD.39_1#e2a5c3fa3?sp=1&amp;vaa=1&amp;vcp=1&amp;pid=9918a65b4&amp;color=0,0,0&amp;vtp=1&amp;vaab=1&amp;bt=1&amp;bbb=1&amp;hb=1"/>
          <p:cNvSpPr/>
          <p:nvPr/>
        </p:nvSpPr>
        <p:spPr>
          <a:xfrm>
            <a:off x="539496" y="1389094"/>
            <a:ext cx="11109960" cy="31444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（2）每个人成长的过程中都有自己崇拜的英雄。结合作品和具体情节，</a:t>
            </a:r>
          </a:p>
          <a:p>
            <a:pPr latinLnBrk="1">
              <a:lnSpc>
                <a:spcPts val="5100"/>
              </a:lnSpc>
            </a:pPr>
            <a:r>
              <a:rPr lang="en-US" altLang="zh-CN" sz="2800" b="0" i="0" dirty="0" err="1">
                <a:solidFill>
                  <a:srgbClr val="000000"/>
                </a:solidFill>
                <a:latin typeface="Times New Roman" pitchFamily="34" charset="0"/>
                <a:ea typeface="SimSun" pitchFamily="34" charset="-122"/>
                <a:cs typeface="Times New Roman" pitchFamily="34" charset="-120"/>
              </a:rPr>
              <a:t>从下面三个人物中选择一个符合你心中英雄标准的人物，表达你的敬意</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a:p>
            <a:pPr algn="ctr" latinLnBrk="1">
              <a:lnSpc>
                <a:spcPts val="5100"/>
              </a:lnSpc>
            </a:pPr>
            <a:r>
              <a:rPr lang="en-US" altLang="zh-CN" sz="2800" b="0" i="0" dirty="0" err="1">
                <a:solidFill>
                  <a:srgbClr val="000000"/>
                </a:solidFill>
                <a:latin typeface="Times New Roman" pitchFamily="34" charset="0"/>
                <a:ea typeface="楷体" pitchFamily="34" charset="-122"/>
                <a:cs typeface="Times New Roman" pitchFamily="34" charset="-120"/>
              </a:rPr>
              <a:t>红军战士</a:t>
            </a:r>
            <a:r>
              <a:rPr lang="en-US" altLang="zh-CN" sz="2800" b="0" i="0" dirty="0">
                <a:solidFill>
                  <a:srgbClr val="000000"/>
                </a:solidFill>
                <a:latin typeface="Times New Roman" pitchFamily="34" charset="0"/>
                <a:ea typeface="楷体" pitchFamily="34" charset="-122"/>
                <a:cs typeface="Times New Roman" pitchFamily="34" charset="-120"/>
              </a:rPr>
              <a:t>        </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楷体" pitchFamily="34" charset="-122"/>
                <a:cs typeface="Times New Roman" pitchFamily="34" charset="-120"/>
              </a:rPr>
              <a:t>保尔</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柯察金</a:t>
            </a:r>
            <a:r>
              <a:rPr lang="en-US" altLang="zh-CN" sz="2800" b="0" i="0" dirty="0">
                <a:solidFill>
                  <a:srgbClr val="000000"/>
                </a:solidFill>
                <a:latin typeface="Times New Roman" pitchFamily="34" charset="0"/>
                <a:ea typeface="楷体" pitchFamily="34" charset="-122"/>
                <a:cs typeface="Times New Roman" pitchFamily="34" charset="-120"/>
              </a:rPr>
              <a:t>         </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楷体" pitchFamily="34" charset="-122"/>
                <a:cs typeface="Times New Roman" pitchFamily="34" charset="-120"/>
              </a:rPr>
              <a:t>简</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爱</a:t>
            </a:r>
            <a:endParaRPr lang="en-US" altLang="zh-CN" sz="2800" dirty="0"/>
          </a:p>
          <a:p>
            <a:pPr latinLnBrk="1">
              <a:lnSpc>
                <a:spcPts val="5100"/>
              </a:lnSpc>
            </a:pPr>
            <a:r>
              <a:rPr lang="en-US" altLang="zh-CN" sz="2800" b="0" i="0" dirty="0" err="1">
                <a:solidFill>
                  <a:srgbClr val="000000"/>
                </a:solidFill>
                <a:latin typeface="Times New Roman" pitchFamily="34" charset="0"/>
                <a:ea typeface="SimSun" pitchFamily="34" charset="-122"/>
                <a:cs typeface="Times New Roman" pitchFamily="34" charset="-120"/>
              </a:rPr>
              <a:t>人物</a:t>
            </a:r>
            <a:r>
              <a:rPr lang="en-US" altLang="zh-CN" sz="2800" b="0" i="0" dirty="0">
                <a:solidFill>
                  <a:srgbClr val="000000"/>
                </a:solidFill>
                <a:latin typeface="宋体" panose="02010600030101010101" pitchFamily="2" charset="-122"/>
                <a:ea typeface="宋体" panose="02010600030101010101" pitchFamily="2" charset="-122"/>
                <a:cs typeface="Times New Roman" pitchFamily="34" charset="-120"/>
              </a:rPr>
              <a:t>：________________</a:t>
            </a:r>
            <a:endParaRPr lang="en-US" altLang="zh-CN" sz="2800" dirty="0">
              <a:latin typeface="宋体" panose="02010600030101010101" pitchFamily="2" charset="-122"/>
              <a:ea typeface="宋体" panose="02010600030101010101" pitchFamily="2" charset="-122"/>
            </a:endParaRPr>
          </a:p>
          <a:p>
            <a:pPr latinLnBrk="1">
              <a:lnSpc>
                <a:spcPts val="4900"/>
              </a:lnSpc>
            </a:pPr>
            <a:r>
              <a:rPr lang="en-US" altLang="zh-CN" sz="2800" b="0" i="0" dirty="0" err="1">
                <a:solidFill>
                  <a:srgbClr val="000000"/>
                </a:solidFill>
                <a:latin typeface="Times New Roman" pitchFamily="34" charset="0"/>
                <a:ea typeface="SimSun" pitchFamily="34" charset="-122"/>
                <a:cs typeface="Times New Roman" pitchFamily="34" charset="-120"/>
              </a:rPr>
              <a:t>表达</a:t>
            </a:r>
            <a:r>
              <a:rPr lang="en-US" altLang="zh-CN" sz="2800" b="0" i="0" dirty="0">
                <a:solidFill>
                  <a:srgbClr val="000000"/>
                </a:solidFill>
                <a:latin typeface="宋体" panose="02010600030101010101" pitchFamily="2" charset="-122"/>
                <a:ea typeface="宋体" panose="02010600030101010101" pitchFamily="2" charset="-122"/>
                <a:cs typeface="Times New Roman" pitchFamily="34" charset="-120"/>
              </a:rPr>
              <a:t>：________________________________________________________</a:t>
            </a:r>
          </a:p>
          <a:p>
            <a:pPr latinLnBrk="1">
              <a:lnSpc>
                <a:spcPts val="4900"/>
              </a:lnSpc>
            </a:pPr>
            <a:r>
              <a:rPr lang="en-US" altLang="zh-CN" sz="2800" dirty="0">
                <a:solidFill>
                  <a:srgbClr val="000000"/>
                </a:solidFill>
                <a:latin typeface="宋体" panose="02010600030101010101" pitchFamily="2" charset="-122"/>
                <a:ea typeface="宋体" panose="02010600030101010101" pitchFamily="2" charset="-122"/>
                <a:cs typeface="Times New Roman" pitchFamily="34" charset="-120"/>
              </a:rPr>
              <a:t>______________________________________________________________</a:t>
            </a:r>
            <a:endParaRPr lang="en-US" altLang="zh-CN" sz="2800" dirty="0">
              <a:latin typeface="宋体" panose="02010600030101010101" pitchFamily="2" charset="-122"/>
              <a:ea typeface="宋体" panose="02010600030101010101" pitchFamily="2" charset="-122"/>
            </a:endParaRPr>
          </a:p>
        </p:txBody>
      </p:sp>
    </p:spTree>
  </p:cSld>
  <p:clrMapOvr>
    <a:masterClrMapping/>
  </p:clrMapOvr>
  <p:transition>
    <p:split dir="in"/>
  </p:transition>
</p:sld>
</file>

<file path=ppt/slides/slide164.xml><?xml version="1.0" encoding="utf-8"?>
<p:sld xmlns:a="http://schemas.openxmlformats.org/drawingml/2006/main" xmlns:r="http://schemas.openxmlformats.org/officeDocument/2006/relationships" xmlns:p="http://schemas.openxmlformats.org/presentationml/2006/main">
  <p:cSld name="Slide 165&amp;si=165">
    <p:spTree>
      <p:nvGrpSpPr>
        <p:cNvPr id="1" name=""/>
        <p:cNvGrpSpPr/>
        <p:nvPr/>
      </p:nvGrpSpPr>
      <p:grpSpPr>
        <a:xfrm>
          <a:off x="0" y="0"/>
          <a:ext cx="0" cy="0"/>
          <a:chOff x="0" y="0"/>
          <a:chExt cx="0" cy="0"/>
        </a:xfrm>
      </p:grpSpPr>
      <p:sp>
        <p:nvSpPr>
          <p:cNvPr id="2" name="QO_5_AN.1_1#e2a5c3fa3?vaa=1&amp;vcp=1&amp;pid=9918a65b4&amp;color=0,0,0&amp;vtp=1&amp;vaab=1&amp;bt=1&amp;bbb=1&amp;hb=1"/>
          <p:cNvSpPr/>
          <p:nvPr/>
        </p:nvSpPr>
        <p:spPr>
          <a:xfrm>
            <a:off x="539496" y="554400"/>
            <a:ext cx="11109960" cy="5735257"/>
          </a:xfrm>
          <a:prstGeom prst="rect">
            <a:avLst/>
          </a:prstGeom>
          <a:noFill/>
          <a:ln/>
        </p:spPr>
        <p:txBody>
          <a:bodyPr wrap="none" lIns="0" tIns="0" rIns="0" bIns="0" rtlCol="0" anchor="t"/>
          <a:lstStyle/>
          <a:p>
            <a:pPr algn="l" latinLnBrk="1">
              <a:lnSpc>
                <a:spcPts val="5100"/>
              </a:lnSpc>
            </a:pPr>
            <a:r>
              <a:rPr lang="en-US" altLang="zh-CN" sz="2800" b="1" i="0" dirty="0">
                <a:solidFill>
                  <a:srgbClr val="FF0000"/>
                </a:solidFill>
                <a:latin typeface="Times New Roman" pitchFamily="34" charset="0"/>
                <a:ea typeface="SimSun" pitchFamily="34" charset="-122"/>
                <a:cs typeface="Times New Roman" pitchFamily="34" charset="-120"/>
              </a:rPr>
              <a:t>【答案】</a:t>
            </a:r>
            <a:r>
              <a:rPr lang="en-US" altLang="zh-CN" sz="2800" b="0" i="0" dirty="0">
                <a:solidFill>
                  <a:srgbClr val="FF0000"/>
                </a:solidFill>
                <a:latin typeface="Times New Roman" pitchFamily="34" charset="0"/>
                <a:ea typeface="SimSun" pitchFamily="34" charset="-122"/>
                <a:cs typeface="Times New Roman" pitchFamily="34" charset="-120"/>
              </a:rPr>
              <a:t>示例一：红军战士。</a:t>
            </a:r>
            <a:r>
              <a:rPr lang="en-US" altLang="zh-CN" sz="2800" b="0" i="0" dirty="0">
                <a:solidFill>
                  <a:srgbClr val="FF0000"/>
                </a:solidFill>
                <a:latin typeface="SimSun" pitchFamily="34" charset="0"/>
                <a:ea typeface="SimSun" pitchFamily="34" charset="-122"/>
                <a:cs typeface="SimSun" pitchFamily="34" charset="-120"/>
              </a:rPr>
              <a:t> </a:t>
            </a:r>
            <a:r>
              <a:rPr lang="en-US" altLang="zh-CN" sz="2800" b="0" i="0" dirty="0" err="1">
                <a:solidFill>
                  <a:srgbClr val="FF0000"/>
                </a:solidFill>
                <a:latin typeface="Times New Roman" pitchFamily="34" charset="0"/>
                <a:ea typeface="SimSun" pitchFamily="34" charset="-122"/>
                <a:cs typeface="Times New Roman" pitchFamily="34" charset="-120"/>
              </a:rPr>
              <a:t>在“飞夺泸定桥”中，桥面一半木板被撬</a:t>
            </a:r>
            <a:endParaRPr lang="en-US" altLang="zh-CN" sz="2800" b="0" i="0" dirty="0">
              <a:solidFill>
                <a:srgbClr val="FF0000"/>
              </a:solidFill>
              <a:latin typeface="Times New Roman" pitchFamily="34" charset="0"/>
              <a:ea typeface="SimSun" pitchFamily="34" charset="-122"/>
              <a:cs typeface="Times New Roman" pitchFamily="34" charset="-120"/>
            </a:endParaRPr>
          </a:p>
          <a:p>
            <a:pPr latinLnBrk="1">
              <a:lnSpc>
                <a:spcPts val="5100"/>
              </a:lnSpc>
            </a:pPr>
            <a:r>
              <a:rPr lang="en-US" altLang="zh-CN" sz="2800" b="0" i="0" dirty="0" err="1">
                <a:solidFill>
                  <a:srgbClr val="FF0000"/>
                </a:solidFill>
                <a:latin typeface="Times New Roman" pitchFamily="34" charset="0"/>
                <a:ea typeface="SimSun" pitchFamily="34" charset="-122"/>
                <a:cs typeface="Times New Roman" pitchFamily="34" charset="-120"/>
              </a:rPr>
              <a:t>走，桥下是湍急的河流，对面是敌军的机枪，红军竟然在这样凶险的情</a:t>
            </a:r>
            <a:endParaRPr lang="en-US" altLang="zh-CN" sz="2800" b="0" i="0" dirty="0">
              <a:solidFill>
                <a:srgbClr val="FF0000"/>
              </a:solidFill>
              <a:latin typeface="Times New Roman" pitchFamily="34" charset="0"/>
              <a:ea typeface="SimSun" pitchFamily="34" charset="-122"/>
              <a:cs typeface="Times New Roman" pitchFamily="34" charset="-120"/>
            </a:endParaRPr>
          </a:p>
          <a:p>
            <a:pPr latinLnBrk="1">
              <a:lnSpc>
                <a:spcPts val="5100"/>
              </a:lnSpc>
            </a:pPr>
            <a:r>
              <a:rPr lang="en-US" altLang="zh-CN" sz="2800" b="0" i="0" dirty="0" err="1">
                <a:solidFill>
                  <a:srgbClr val="FF0000"/>
                </a:solidFill>
                <a:latin typeface="Times New Roman" pitchFamily="34" charset="0"/>
                <a:ea typeface="SimSun" pitchFamily="34" charset="-122"/>
                <a:cs typeface="Times New Roman" pitchFamily="34" charset="-120"/>
              </a:rPr>
              <a:t>形下过桥，其勇敢、顽强的英雄精神令人叹服</a:t>
            </a:r>
            <a:r>
              <a:rPr lang="en-US" altLang="zh-CN" sz="2800" b="0" i="0" dirty="0">
                <a:solidFill>
                  <a:srgbClr val="FF0000"/>
                </a:solidFill>
                <a:latin typeface="Times New Roman" pitchFamily="34" charset="0"/>
                <a:ea typeface="SimSun" pitchFamily="34" charset="-122"/>
                <a:cs typeface="Times New Roman" pitchFamily="34" charset="-120"/>
              </a:rPr>
              <a:t>！</a:t>
            </a:r>
            <a:endParaRPr lang="en-US" altLang="zh-CN" sz="2800" dirty="0"/>
          </a:p>
          <a:p>
            <a:pPr latinLnBrk="1">
              <a:lnSpc>
                <a:spcPts val="5100"/>
              </a:lnSpc>
            </a:pPr>
            <a:r>
              <a:rPr lang="en-US" altLang="zh-CN" sz="2800" b="0" i="0" dirty="0" err="1">
                <a:solidFill>
                  <a:srgbClr val="FF0000"/>
                </a:solidFill>
                <a:latin typeface="Times New Roman" pitchFamily="34" charset="0"/>
                <a:ea typeface="SimSun" pitchFamily="34" charset="-122"/>
                <a:cs typeface="Times New Roman" pitchFamily="34" charset="-120"/>
              </a:rPr>
              <a:t>示例二：保尔·柯察金</a:t>
            </a:r>
            <a:r>
              <a:rPr lang="en-US" altLang="zh-CN" sz="2800" b="0" i="0" dirty="0">
                <a:solidFill>
                  <a:srgbClr val="FF0000"/>
                </a:solidFill>
                <a:latin typeface="Times New Roman" pitchFamily="34" charset="0"/>
                <a:ea typeface="SimSun" pitchFamily="34" charset="-122"/>
                <a:cs typeface="Times New Roman" pitchFamily="34" charset="-120"/>
              </a:rPr>
              <a:t>。</a:t>
            </a:r>
            <a:r>
              <a:rPr lang="en-US" altLang="zh-CN" sz="2800" b="0" i="0" dirty="0">
                <a:solidFill>
                  <a:srgbClr val="FF0000"/>
                </a:solidFill>
                <a:latin typeface="SimSun" pitchFamily="34" charset="0"/>
                <a:ea typeface="SimSun" pitchFamily="34" charset="-122"/>
                <a:cs typeface="SimSun" pitchFamily="34" charset="-120"/>
              </a:rPr>
              <a:t> </a:t>
            </a:r>
            <a:r>
              <a:rPr lang="en-US" altLang="zh-CN" sz="2800" b="0" i="0" dirty="0" err="1">
                <a:solidFill>
                  <a:srgbClr val="FF0000"/>
                </a:solidFill>
                <a:latin typeface="Times New Roman" pitchFamily="34" charset="0"/>
                <a:ea typeface="SimSun" pitchFamily="34" charset="-122"/>
                <a:cs typeface="Times New Roman" pitchFamily="34" charset="-120"/>
              </a:rPr>
              <a:t>他身残志坚，在双目失明、全身瘫痪的情况下</a:t>
            </a:r>
            <a:endParaRPr lang="en-US" altLang="zh-CN" sz="2800" b="0" i="0" dirty="0">
              <a:solidFill>
                <a:srgbClr val="FF0000"/>
              </a:solidFill>
              <a:latin typeface="Times New Roman" pitchFamily="34" charset="0"/>
              <a:ea typeface="SimSun" pitchFamily="34" charset="-122"/>
              <a:cs typeface="Times New Roman" pitchFamily="34" charset="-120"/>
            </a:endParaRPr>
          </a:p>
          <a:p>
            <a:pPr latinLnBrk="1">
              <a:lnSpc>
                <a:spcPts val="5100"/>
              </a:lnSpc>
            </a:pPr>
            <a:r>
              <a:rPr lang="en-US" altLang="zh-CN" sz="2800" b="0" i="0" dirty="0" err="1">
                <a:solidFill>
                  <a:srgbClr val="FF0000"/>
                </a:solidFill>
                <a:latin typeface="Times New Roman" pitchFamily="34" charset="0"/>
                <a:ea typeface="SimSun" pitchFamily="34" charset="-122"/>
                <a:cs typeface="Times New Roman" pitchFamily="34" charset="-120"/>
              </a:rPr>
              <a:t>坚持写作，具有钢铁般的意志和顽强奋斗的品质。他与命运抗争、永不</a:t>
            </a:r>
            <a:endParaRPr lang="en-US" altLang="zh-CN" sz="2800" b="0" i="0" dirty="0">
              <a:solidFill>
                <a:srgbClr val="FF0000"/>
              </a:solidFill>
              <a:latin typeface="Times New Roman" pitchFamily="34" charset="0"/>
              <a:ea typeface="SimSun" pitchFamily="34" charset="-122"/>
              <a:cs typeface="Times New Roman" pitchFamily="34" charset="-120"/>
            </a:endParaRPr>
          </a:p>
          <a:p>
            <a:pPr latinLnBrk="1">
              <a:lnSpc>
                <a:spcPts val="5100"/>
              </a:lnSpc>
            </a:pPr>
            <a:r>
              <a:rPr lang="en-US" altLang="zh-CN" sz="2800" b="0" i="0" dirty="0" err="1">
                <a:solidFill>
                  <a:srgbClr val="FF0000"/>
                </a:solidFill>
                <a:latin typeface="Times New Roman" pitchFamily="34" charset="0"/>
                <a:ea typeface="SimSun" pitchFamily="34" charset="-122"/>
                <a:cs typeface="Times New Roman" pitchFamily="34" charset="-120"/>
              </a:rPr>
              <a:t>言败的精神使我深受感动</a:t>
            </a:r>
            <a:r>
              <a:rPr lang="en-US" altLang="zh-CN" sz="2800" b="0" i="0" dirty="0">
                <a:solidFill>
                  <a:srgbClr val="FF0000"/>
                </a:solidFill>
                <a:latin typeface="Times New Roman" pitchFamily="34" charset="0"/>
                <a:ea typeface="SimSun" pitchFamily="34" charset="-122"/>
                <a:cs typeface="Times New Roman" pitchFamily="34" charset="-120"/>
              </a:rPr>
              <a:t>。</a:t>
            </a:r>
            <a:endParaRPr lang="en-US" altLang="zh-CN" sz="2800" dirty="0"/>
          </a:p>
          <a:p>
            <a:pPr latinLnBrk="1">
              <a:lnSpc>
                <a:spcPts val="5100"/>
              </a:lnSpc>
            </a:pPr>
            <a:r>
              <a:rPr lang="en-US" altLang="zh-CN" sz="2800" b="0" i="0" dirty="0" err="1">
                <a:solidFill>
                  <a:srgbClr val="FF0000"/>
                </a:solidFill>
                <a:latin typeface="Times New Roman" pitchFamily="34" charset="0"/>
                <a:ea typeface="SimSun" pitchFamily="34" charset="-122"/>
                <a:cs typeface="Times New Roman" pitchFamily="34" charset="-120"/>
              </a:rPr>
              <a:t>示例三：简·爱</a:t>
            </a:r>
            <a:r>
              <a:rPr lang="en-US" altLang="zh-CN" sz="2800" b="0" i="0" dirty="0">
                <a:solidFill>
                  <a:srgbClr val="FF0000"/>
                </a:solidFill>
                <a:latin typeface="Times New Roman" pitchFamily="34" charset="0"/>
                <a:ea typeface="SimSun" pitchFamily="34" charset="-122"/>
                <a:cs typeface="Times New Roman" pitchFamily="34" charset="-120"/>
              </a:rPr>
              <a:t>。</a:t>
            </a:r>
            <a:r>
              <a:rPr lang="en-US" altLang="zh-CN" sz="2800" b="0" i="0" dirty="0">
                <a:solidFill>
                  <a:srgbClr val="FF0000"/>
                </a:solidFill>
                <a:latin typeface="SimSun" pitchFamily="34" charset="0"/>
                <a:ea typeface="SimSun" pitchFamily="34" charset="-122"/>
                <a:cs typeface="SimSun" pitchFamily="34" charset="-120"/>
              </a:rPr>
              <a:t> </a:t>
            </a:r>
            <a:r>
              <a:rPr lang="en-US" altLang="zh-CN" sz="2800" b="0" i="0" dirty="0" err="1">
                <a:solidFill>
                  <a:srgbClr val="FF0000"/>
                </a:solidFill>
                <a:latin typeface="Times New Roman" pitchFamily="34" charset="0"/>
                <a:ea typeface="SimSun" pitchFamily="34" charset="-122"/>
                <a:cs typeface="Times New Roman" pitchFamily="34" charset="-120"/>
              </a:rPr>
              <a:t>她出身卑微，相貌平凡。她蔑视权责的骄横，有顽强</a:t>
            </a:r>
            <a:endParaRPr lang="en-US" altLang="zh-CN" sz="2800" b="0" i="0" dirty="0">
              <a:solidFill>
                <a:srgbClr val="FF0000"/>
              </a:solidFill>
              <a:latin typeface="Times New Roman" pitchFamily="34" charset="0"/>
              <a:ea typeface="SimSun" pitchFamily="34" charset="-122"/>
              <a:cs typeface="Times New Roman" pitchFamily="34" charset="-120"/>
            </a:endParaRPr>
          </a:p>
          <a:p>
            <a:pPr latinLnBrk="1">
              <a:lnSpc>
                <a:spcPts val="5100"/>
              </a:lnSpc>
            </a:pPr>
            <a:r>
              <a:rPr lang="en-US" altLang="zh-CN" sz="2800" b="0" i="0" dirty="0" err="1">
                <a:solidFill>
                  <a:srgbClr val="FF0000"/>
                </a:solidFill>
                <a:latin typeface="Times New Roman" pitchFamily="34" charset="0"/>
                <a:ea typeface="SimSun" pitchFamily="34" charset="-122"/>
                <a:cs typeface="Times New Roman" pitchFamily="34" charset="-120"/>
              </a:rPr>
              <a:t>的生命力，从不向命运低头，最后有了自己向往的美好生活。这种顽强</a:t>
            </a:r>
            <a:endParaRPr lang="en-US" altLang="zh-CN" sz="2800" b="0" i="0" dirty="0">
              <a:solidFill>
                <a:srgbClr val="FF0000"/>
              </a:solidFill>
              <a:latin typeface="Times New Roman" pitchFamily="34" charset="0"/>
              <a:ea typeface="SimSun" pitchFamily="34" charset="-122"/>
              <a:cs typeface="Times New Roman" pitchFamily="34" charset="-120"/>
            </a:endParaRPr>
          </a:p>
          <a:p>
            <a:pPr latinLnBrk="1">
              <a:lnSpc>
                <a:spcPts val="4900"/>
              </a:lnSpc>
            </a:pPr>
            <a:r>
              <a:rPr lang="en-US" altLang="zh-CN" sz="2800" b="0" i="0" dirty="0" err="1">
                <a:solidFill>
                  <a:srgbClr val="FF0000"/>
                </a:solidFill>
                <a:latin typeface="Times New Roman" pitchFamily="34" charset="0"/>
                <a:ea typeface="SimSun" pitchFamily="34" charset="-122"/>
                <a:cs typeface="Times New Roman" pitchFamily="34" charset="-120"/>
              </a:rPr>
              <a:t>的生命力和不向命运低头的精神值得我学习</a:t>
            </a:r>
            <a:r>
              <a:rPr lang="en-US" altLang="zh-CN" sz="2800" b="0" i="0" dirty="0">
                <a:solidFill>
                  <a:srgbClr val="FF0000"/>
                </a:solidFill>
                <a:latin typeface="Times New Roman" pitchFamily="34" charset="0"/>
                <a:ea typeface="SimSun" pitchFamily="34" charset="-122"/>
                <a:cs typeface="Times New Roman" pitchFamily="34" charset="-120"/>
              </a:rPr>
              <a:t>。</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499"/>
                                          </p:stCondLst>
                                        </p:cTn>
                                        <p:tgtEl>
                                          <p:spTgt spid="2">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2">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2">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2">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2">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499"/>
                                          </p:stCondLst>
                                        </p:cTn>
                                        <p:tgtEl>
                                          <p:spTgt spid="2">
                                            <p:txEl>
                                              <p:pRg st="4" end="4"/>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499"/>
                                          </p:stCondLst>
                                        </p:cTn>
                                        <p:tgtEl>
                                          <p:spTgt spid="2">
                                            <p:txEl>
                                              <p:pRg st="5" end="5"/>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499"/>
                                          </p:stCondLst>
                                        </p:cTn>
                                        <p:tgtEl>
                                          <p:spTgt spid="2">
                                            <p:txEl>
                                              <p:pRg st="6" end="6"/>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499"/>
                                          </p:stCondLst>
                                        </p:cTn>
                                        <p:tgtEl>
                                          <p:spTgt spid="2">
                                            <p:txEl>
                                              <p:pRg st="7" end="7"/>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499"/>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65.xml><?xml version="1.0" encoding="utf-8"?>
<p:sld xmlns:a="http://schemas.openxmlformats.org/drawingml/2006/main" xmlns:r="http://schemas.openxmlformats.org/officeDocument/2006/relationships" xmlns:p="http://schemas.openxmlformats.org/presentationml/2006/main">
  <p:cSld name="Slide 166&amp;si=166">
    <p:spTree>
      <p:nvGrpSpPr>
        <p:cNvPr id="1" name=""/>
        <p:cNvGrpSpPr/>
        <p:nvPr/>
      </p:nvGrpSpPr>
      <p:grpSpPr>
        <a:xfrm>
          <a:off x="0" y="0"/>
          <a:ext cx="0" cy="0"/>
          <a:chOff x="0" y="0"/>
          <a:chExt cx="0" cy="0"/>
        </a:xfrm>
      </p:grpSpPr>
      <p:sp>
        <p:nvSpPr>
          <p:cNvPr id="2" name="QB_5_BD.41_1#055899dd5?sp=1&amp;vaa=1&amp;vcp=1&amp;pid=9918a65b4&amp;color=0,0,0&amp;vtp=1&amp;vaab=1&amp;bt=1&amp;bbb=1&amp;hb=1"/>
          <p:cNvSpPr/>
          <p:nvPr/>
        </p:nvSpPr>
        <p:spPr>
          <a:xfrm>
            <a:off x="539496" y="1873758"/>
            <a:ext cx="11109960" cy="12013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（3）青少年怎样才能健康成长，请提出一个观点，要求观点明确</a:t>
            </a:r>
            <a:r>
              <a:rPr lang="en-US" altLang="zh-CN" sz="2800" b="0" i="0">
                <a:solidFill>
                  <a:srgbClr val="000000"/>
                </a:solidFill>
                <a:latin typeface="Times New Roman" pitchFamily="34" charset="0"/>
                <a:ea typeface="SimSun" pitchFamily="34" charset="-122"/>
                <a:cs typeface="Times New Roman" pitchFamily="34" charset="-120"/>
              </a:rPr>
              <a:t>，有</a:t>
            </a:r>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理有据</a:t>
            </a:r>
            <a:r>
              <a:rPr lang="en-US" altLang="zh-CN" sz="2800" b="0" i="0" dirty="0">
                <a:solidFill>
                  <a:srgbClr val="000000"/>
                </a:solidFill>
                <a:latin typeface="Times New Roman" pitchFamily="34" charset="0"/>
                <a:ea typeface="SimSun" pitchFamily="34" charset="-122"/>
                <a:cs typeface="Times New Roman" pitchFamily="34" charset="-120"/>
              </a:rPr>
              <a:t>，80字左右。</a:t>
            </a:r>
            <a:endParaRPr lang="en-US" altLang="zh-CN" sz="2800" dirty="0"/>
          </a:p>
        </p:txBody>
      </p:sp>
      <p:sp>
        <p:nvSpPr>
          <p:cNvPr id="3" name="QB_5_BD.41_2#055899dd5?sp=1&amp;vaa=1&amp;vcp=1&amp;pid=9918a65b4&amp;color=0,0,0&amp;vtp=1&amp;vaab=1&amp;bbb=1&amp;hb=1&amp;hltap=1"/>
          <p:cNvSpPr/>
          <p:nvPr/>
        </p:nvSpPr>
        <p:spPr>
          <a:xfrm>
            <a:off x="539496" y="3156775"/>
            <a:ext cx="11109960" cy="1822133"/>
          </a:xfrm>
          <a:prstGeom prst="rect">
            <a:avLst/>
          </a:prstGeom>
          <a:noFill/>
          <a:ln/>
        </p:spPr>
        <p:txBody>
          <a:bodyPr wrap="none" lIns="0" tIns="0" rIns="0" bIns="0" rtlCol="0" anchor="t"/>
          <a:lstStyle/>
          <a:p>
            <a:pPr latinLnBrk="1">
              <a:lnSpc>
                <a:spcPts val="5100"/>
              </a:lnSpc>
            </a:pPr>
            <a:r>
              <a:rPr lang="en-US" altLang="zh-CN" sz="2800" i="0">
                <a:solidFill>
                  <a:srgbClr val="000000"/>
                </a:solidFill>
                <a:latin typeface="SimSun" panose="02010600030101010101" pitchFamily="2" charset="-122"/>
                <a:ea typeface="SimSun" pitchFamily="34" charset="-122"/>
                <a:cs typeface="SimSun" pitchFamily="34" charset="-120"/>
              </a:rPr>
              <a:t>______________________________________________________________</a:t>
            </a:r>
          </a:p>
          <a:p>
            <a:pPr latinLnBrk="1">
              <a:lnSpc>
                <a:spcPts val="5100"/>
              </a:lnSpc>
            </a:pPr>
            <a:r>
              <a:rPr lang="en-US" altLang="zh-CN" sz="2800" i="0">
                <a:solidFill>
                  <a:srgbClr val="000000"/>
                </a:solidFill>
                <a:latin typeface="SimSun" panose="02010600030101010101" pitchFamily="2" charset="-122"/>
                <a:ea typeface="SimSun" pitchFamily="34" charset="-122"/>
                <a:cs typeface="SimSun" pitchFamily="34" charset="-120"/>
              </a:rPr>
              <a:t>______________________________________________________________</a:t>
            </a:r>
          </a:p>
          <a:p>
            <a:pPr latinLnBrk="1">
              <a:lnSpc>
                <a:spcPts val="4900"/>
              </a:lnSpc>
            </a:pPr>
            <a:r>
              <a:rPr lang="en-US" altLang="zh-CN" sz="2800" i="0">
                <a:solidFill>
                  <a:srgbClr val="000000"/>
                </a:solidFill>
                <a:latin typeface="SimSun" panose="02010600030101010101" pitchFamily="2" charset="-122"/>
                <a:ea typeface="SimSun" pitchFamily="34" charset="-122"/>
                <a:cs typeface="SimSun" pitchFamily="34" charset="-120"/>
              </a:rPr>
              <a:t>______________________________________________________________</a:t>
            </a:r>
            <a:endParaRPr lang="en-US" altLang="zh-CN" sz="2800" dirty="0">
              <a:solidFill>
                <a:srgbClr val="000000"/>
              </a:solidFill>
              <a:latin typeface="SimSun" panose="02010600030101010101" pitchFamily="2" charset="-122"/>
            </a:endParaRPr>
          </a:p>
        </p:txBody>
      </p:sp>
      <p:sp>
        <p:nvSpPr>
          <p:cNvPr id="4" name="QB_5_AN.41_2#055899dd5?sp=1&amp;vaa=1&amp;vcp=1&amp;pid=9918a65b4&amp;color=0,0,0&amp;vtp=1&amp;vaab=1&amp;bbb=1&amp;hb=1&amp;hla=1">
            <a:extLst>
              <a:ext uri="{FF2B5EF4-FFF2-40B4-BE49-F238E27FC236}">
                <a16:creationId xmlns:a16="http://schemas.microsoft.com/office/drawing/2014/main" id="{22D6CCDC-4012-EDA2-147F-B803C0A3D069}"/>
              </a:ext>
            </a:extLst>
          </p:cNvPr>
          <p:cNvSpPr/>
          <p:nvPr/>
        </p:nvSpPr>
        <p:spPr>
          <a:xfrm>
            <a:off x="539496" y="3131375"/>
            <a:ext cx="11109960" cy="1763332"/>
          </a:xfrm>
          <a:prstGeom prst="rect">
            <a:avLst/>
          </a:prstGeom>
          <a:noFill/>
          <a:ln/>
        </p:spPr>
        <p:txBody>
          <a:bodyPr wrap="none" lIns="0" tIns="0" rIns="0" bIns="0" rtlCol="0" anchor="t"/>
          <a:lstStyle/>
          <a:p>
            <a:pPr latinLnBrk="1">
              <a:lnSpc>
                <a:spcPts val="4800"/>
              </a:lnSpc>
            </a:pPr>
            <a:r>
              <a:rPr lang="en-US" altLang="zh-CN" sz="2800" b="0" i="0" dirty="0" err="1">
                <a:solidFill>
                  <a:srgbClr val="FF0000"/>
                </a:solidFill>
                <a:latin typeface="Times New Roman" pitchFamily="34" charset="0"/>
                <a:ea typeface="SimSun" pitchFamily="34" charset="-122"/>
                <a:cs typeface="Times New Roman" pitchFamily="34" charset="-120"/>
              </a:rPr>
              <a:t>示例：读书才能健康成长。读书是成长的阶梯，它能拓宽我们的视野</a:t>
            </a:r>
            <a:r>
              <a:rPr lang="en-US" altLang="zh-CN" sz="2800" b="0" i="0" dirty="0">
                <a:solidFill>
                  <a:srgbClr val="FF0000"/>
                </a:solidFill>
                <a:latin typeface="Times New Roman" pitchFamily="34" charset="0"/>
                <a:ea typeface="SimSun" pitchFamily="34" charset="-122"/>
                <a:cs typeface="Times New Roman" pitchFamily="34" charset="-120"/>
              </a:rPr>
              <a:t>，</a:t>
            </a:r>
          </a:p>
          <a:p>
            <a:pPr latinLnBrk="1">
              <a:lnSpc>
                <a:spcPts val="4800"/>
              </a:lnSpc>
            </a:pPr>
            <a:r>
              <a:rPr lang="en-US" altLang="zh-CN" sz="2800" b="0" i="0" dirty="0" err="1">
                <a:solidFill>
                  <a:srgbClr val="FF0000"/>
                </a:solidFill>
                <a:latin typeface="Times New Roman" pitchFamily="34" charset="0"/>
                <a:ea typeface="SimSun" pitchFamily="34" charset="-122"/>
                <a:cs typeface="Times New Roman" pitchFamily="34" charset="-120"/>
              </a:rPr>
              <a:t>丰富我们的内心世界。通过不断学习，我们能够积累知识，提升素养</a:t>
            </a:r>
            <a:r>
              <a:rPr lang="en-US" altLang="zh-CN" sz="2800" b="0" i="0" dirty="0">
                <a:solidFill>
                  <a:srgbClr val="FF0000"/>
                </a:solidFill>
                <a:latin typeface="Times New Roman" pitchFamily="34" charset="0"/>
                <a:ea typeface="SimSun" pitchFamily="34" charset="-122"/>
                <a:cs typeface="Times New Roman" pitchFamily="34" charset="-120"/>
              </a:rPr>
              <a:t>，</a:t>
            </a:r>
          </a:p>
          <a:p>
            <a:pPr latinLnBrk="1">
              <a:lnSpc>
                <a:spcPts val="4800"/>
              </a:lnSpc>
            </a:pPr>
            <a:r>
              <a:rPr lang="en-US" altLang="zh-CN" sz="2800" b="0" i="0" dirty="0" err="1">
                <a:solidFill>
                  <a:srgbClr val="FF0000"/>
                </a:solidFill>
                <a:latin typeface="Times New Roman" pitchFamily="34" charset="0"/>
                <a:ea typeface="SimSun" pitchFamily="34" charset="-122"/>
                <a:cs typeface="Times New Roman" pitchFamily="34" charset="-120"/>
              </a:rPr>
              <a:t>为未来的生活奠定坚实基础，实现健康成长</a:t>
            </a:r>
            <a:r>
              <a:rPr lang="en-US" altLang="zh-CN" sz="2800" b="0" i="0" dirty="0">
                <a:solidFill>
                  <a:srgbClr val="FF0000"/>
                </a:solidFill>
                <a:latin typeface="Times New Roman" pitchFamily="34" charset="0"/>
                <a:ea typeface="SimSun" pitchFamily="34" charset="-122"/>
                <a:cs typeface="Times New Roman" pitchFamily="34" charset="-120"/>
              </a:rPr>
              <a:t>。</a:t>
            </a:r>
            <a:endParaRPr lang="en-US" altLang="zh-CN" sz="1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4">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4">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17.xml><?xml version="1.0" encoding="utf-8"?>
<p:sld xmlns:a="http://schemas.openxmlformats.org/drawingml/2006/main" xmlns:r="http://schemas.openxmlformats.org/officeDocument/2006/relationships" xmlns:p="http://schemas.openxmlformats.org/presentationml/2006/main">
  <p:cSld name="Slide 19&amp;si=19">
    <p:spTree>
      <p:nvGrpSpPr>
        <p:cNvPr id="1" name=""/>
        <p:cNvGrpSpPr/>
        <p:nvPr/>
      </p:nvGrpSpPr>
      <p:grpSpPr>
        <a:xfrm>
          <a:off x="0" y="0"/>
          <a:ext cx="0" cy="0"/>
          <a:chOff x="0" y="0"/>
          <a:chExt cx="0" cy="0"/>
        </a:xfrm>
      </p:grpSpPr>
      <p:sp>
        <p:nvSpPr>
          <p:cNvPr id="2" name="P_5_BD#440ee065a?vcp=1&amp;pid=254665248&amp;color=0,0,0&amp;vtp=1&amp;vaab=1&amp;bt=1&amp;bbb=1&amp;hb=1"/>
          <p:cNvSpPr/>
          <p:nvPr/>
        </p:nvSpPr>
        <p:spPr>
          <a:xfrm>
            <a:off x="539496" y="1532604"/>
            <a:ext cx="11109960" cy="37921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③猪八戒：憨厚纯朴，贪吃好睡，滑稽荒唐，作战勇敢，</a:t>
            </a:r>
            <a:r>
              <a:rPr lang="en-US" altLang="zh-CN" sz="2800" b="0" i="0">
                <a:solidFill>
                  <a:srgbClr val="000000"/>
                </a:solidFill>
                <a:latin typeface="Times New Roman" pitchFamily="34" charset="0"/>
                <a:ea typeface="SimSun" pitchFamily="34" charset="-122"/>
                <a:cs typeface="Times New Roman" pitchFamily="34" charset="-120"/>
              </a:rPr>
              <a:t>不畏妖魔，</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有小生产者的意识特点</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a:p>
            <a:pPr latinLnBrk="1">
              <a:lnSpc>
                <a:spcPts val="5100"/>
              </a:lnSpc>
            </a:pPr>
            <a:r>
              <a:rPr lang="en-US" altLang="zh-CN" sz="2800" b="0" i="0">
                <a:solidFill>
                  <a:srgbClr val="000000"/>
                </a:solidFill>
                <a:latin typeface="SimSun" panose="02010600030101010101" pitchFamily="2" charset="-122"/>
                <a:ea typeface="SimSun" pitchFamily="34" charset="-122"/>
                <a:cs typeface="Times New Roma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④</a:t>
            </a:r>
            <a:r>
              <a:rPr lang="en-US" altLang="zh-CN" sz="2800" b="0" i="0" dirty="0">
                <a:solidFill>
                  <a:srgbClr val="000000"/>
                </a:solidFill>
                <a:latin typeface="Times New Roman" pitchFamily="34" charset="0"/>
                <a:ea typeface="SimSun" pitchFamily="34" charset="-122"/>
                <a:cs typeface="Times New Roman" pitchFamily="34" charset="-120"/>
              </a:rPr>
              <a:t>沙和尚：在保护唐僧西天取经的路上，任劳任怨，忠贞不贰。</a:t>
            </a:r>
            <a:endParaRPr lang="en-US" altLang="zh-CN" sz="2800" dirty="0"/>
          </a:p>
          <a:p>
            <a:pPr latinLnBrk="1">
              <a:lnSpc>
                <a:spcPts val="5100"/>
              </a:lnSpc>
            </a:pPr>
            <a:r>
              <a:rPr lang="en-US" altLang="zh-CN" sz="2800" b="1" i="0">
                <a:solidFill>
                  <a:srgbClr val="000000"/>
                </a:solidFill>
                <a:latin typeface="SimSun" panose="02010600030101010101" pitchFamily="2" charset="-122"/>
                <a:ea typeface="SimSun" pitchFamily="34" charset="-122"/>
                <a:cs typeface="Times New Roman" pitchFamily="34" charset="-120"/>
              </a:rPr>
              <a:t>    </a:t>
            </a:r>
            <a:r>
              <a:rPr lang="en-US" altLang="zh-CN" sz="2800" b="1" i="0">
                <a:solidFill>
                  <a:srgbClr val="000000"/>
                </a:solidFill>
                <a:latin typeface="Times New Roman" pitchFamily="34" charset="0"/>
                <a:ea typeface="SimSun" pitchFamily="34" charset="-122"/>
                <a:cs typeface="Times New Roman" pitchFamily="34" charset="-120"/>
              </a:rPr>
              <a:t>艺术特色</a:t>
            </a:r>
            <a:r>
              <a:rPr lang="en-US" altLang="zh-CN" sz="2800" b="1"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一是以诡异的想象、极度的夸张，突破时空</a:t>
            </a:r>
            <a:r>
              <a:rPr lang="en-US" altLang="zh-CN" sz="2800" b="0" i="0">
                <a:solidFill>
                  <a:srgbClr val="000000"/>
                </a:solidFill>
                <a:latin typeface="Times New Roman" pitchFamily="34" charset="0"/>
                <a:ea typeface="SimSun" pitchFamily="34" charset="-122"/>
                <a:cs typeface="Times New Roman" pitchFamily="34" charset="-120"/>
              </a:rPr>
              <a:t>、生死的界</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限和神</a:t>
            </a:r>
            <a:r>
              <a:rPr lang="en-US" altLang="zh-CN" sz="2800" b="0" i="0" dirty="0">
                <a:solidFill>
                  <a:srgbClr val="000000"/>
                </a:solidFill>
                <a:latin typeface="Times New Roman" pitchFamily="34" charset="0"/>
                <a:ea typeface="SimSun" pitchFamily="34" charset="-122"/>
                <a:cs typeface="Times New Roman" pitchFamily="34" charset="-120"/>
              </a:rPr>
              <a:t>、人、物的界限，创造了一个光怪陆离、神异奇幻的境界</a:t>
            </a:r>
            <a:r>
              <a:rPr lang="en-US" altLang="zh-CN" sz="2800" b="0" i="0">
                <a:solidFill>
                  <a:srgbClr val="000000"/>
                </a:solidFill>
                <a:latin typeface="Times New Roman" pitchFamily="34" charset="0"/>
                <a:ea typeface="SimSun" pitchFamily="34" charset="-122"/>
                <a:cs typeface="Times New Roman" pitchFamily="34" charset="-120"/>
              </a:rPr>
              <a:t>；二是</a:t>
            </a:r>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人物的物性</a:t>
            </a:r>
            <a:r>
              <a:rPr lang="en-US" altLang="zh-CN" sz="2800" b="0" i="0" dirty="0">
                <a:solidFill>
                  <a:srgbClr val="000000"/>
                </a:solidFill>
                <a:latin typeface="Times New Roman" pitchFamily="34" charset="0"/>
                <a:ea typeface="SimSun" pitchFamily="34" charset="-122"/>
                <a:cs typeface="Times New Roman" pitchFamily="34" charset="-120"/>
              </a:rPr>
              <a:t>、神性与人性的统一；三是语言充满喜剧色彩和诙谐气氛。</a:t>
            </a:r>
            <a:endParaRPr lang="en-US" altLang="zh-CN" sz="2800" dirty="0"/>
          </a:p>
        </p:txBody>
      </p:sp>
    </p:spTree>
  </p:cSld>
  <p:clrMapOvr>
    <a:masterClrMapping/>
  </p:clrMapOvr>
  <p:transition>
    <p:split dir="in"/>
  </p:transition>
</p:sld>
</file>

<file path=ppt/slides/slide18.xml><?xml version="1.0" encoding="utf-8"?>
<p:sld xmlns:a="http://schemas.openxmlformats.org/drawingml/2006/main" xmlns:r="http://schemas.openxmlformats.org/officeDocument/2006/relationships" xmlns:p="http://schemas.openxmlformats.org/presentationml/2006/main">
  <p:cSld name="Slide 20&amp;si=20">
    <p:spTree>
      <p:nvGrpSpPr>
        <p:cNvPr id="1" name=""/>
        <p:cNvGrpSpPr/>
        <p:nvPr/>
      </p:nvGrpSpPr>
      <p:grpSpPr>
        <a:xfrm>
          <a:off x="0" y="0"/>
          <a:ext cx="0" cy="0"/>
          <a:chOff x="0" y="0"/>
          <a:chExt cx="0" cy="0"/>
        </a:xfrm>
      </p:grpSpPr>
      <p:sp>
        <p:nvSpPr>
          <p:cNvPr id="2" name="P_5#440ee065a?sp=1&amp;vcp=1&amp;pid=254665248&amp;color=0,0,0&amp;mp=1&amp;vtp=1&amp;vaab=1&amp;bt=1&amp;bbb=1"/>
          <p:cNvSpPr/>
          <p:nvPr/>
        </p:nvSpPr>
        <p:spPr>
          <a:xfrm>
            <a:off x="539496" y="430575"/>
            <a:ext cx="11109960" cy="467932"/>
          </a:xfrm>
          <a:prstGeom prst="rect">
            <a:avLst/>
          </a:prstGeom>
          <a:noFill/>
          <a:ln/>
        </p:spPr>
        <p:txBody>
          <a:bodyPr wrap="none" lIns="0" tIns="0" rIns="0" bIns="0" rtlCol="0" anchor="t"/>
          <a:lstStyle/>
          <a:p>
            <a:pPr algn="ctr" latinLnBrk="1">
              <a:lnSpc>
                <a:spcPts val="4000"/>
              </a:lnSpc>
            </a:pPr>
            <a:r>
              <a:rPr lang="en-US" altLang="zh-CN" sz="2800" b="1" i="0" dirty="0">
                <a:solidFill>
                  <a:srgbClr val="000000"/>
                </a:solidFill>
                <a:latin typeface="Times New Roman" pitchFamily="34" charset="0"/>
                <a:ea typeface="SimSun" pitchFamily="34" charset="-122"/>
                <a:cs typeface="Times New Roman" pitchFamily="34" charset="-120"/>
              </a:rPr>
              <a:t>《西游记》经典情节</a:t>
            </a:r>
            <a:endParaRPr lang="en-US" altLang="zh-CN" sz="2800" dirty="0"/>
          </a:p>
        </p:txBody>
      </p:sp>
      <p:graphicFrame>
        <p:nvGraphicFramePr>
          <p:cNvPr id="21" name="P_5_BD#440ee065a?colgroup=5,8,16&amp;vcp=1&amp;pid=254665248&amp;color=0,0,0&amp;mp=1&amp;vtp=1&amp;vaab=1&amp;bbb=1&amp;hb=1"/>
          <p:cNvGraphicFramePr>
            <a:graphicFrameLocks noGrp="1"/>
          </p:cNvGraphicFramePr>
          <p:nvPr>
            <p:extLst>
              <p:ext uri="{D42A27DB-BD31-4B8C-83A1-F6EECF244321}">
                <p14:modId xmlns:p14="http://schemas.microsoft.com/office/powerpoint/2010/main" val="3033807869"/>
              </p:ext>
            </p:extLst>
          </p:nvPr>
        </p:nvGraphicFramePr>
        <p:xfrm>
          <a:off x="539496" y="1030333"/>
          <a:ext cx="11088000" cy="5204460"/>
        </p:xfrm>
        <a:graphic>
          <a:graphicData uri="http://schemas.openxmlformats.org/drawingml/2006/table">
            <a:tbl>
              <a:tblPr/>
              <a:tblGrid>
                <a:gridCol w="1620000">
                  <a:extLst>
                    <a:ext uri="{9D8B030D-6E8A-4147-A177-3AD203B41FA5}">
                      <a16:colId xmlns:a16="http://schemas.microsoft.com/office/drawing/2014/main" val="20000"/>
                    </a:ext>
                  </a:extLst>
                </a:gridCol>
                <a:gridCol w="2916000">
                  <a:extLst>
                    <a:ext uri="{9D8B030D-6E8A-4147-A177-3AD203B41FA5}">
                      <a16:colId xmlns:a16="http://schemas.microsoft.com/office/drawing/2014/main" val="20001"/>
                    </a:ext>
                  </a:extLst>
                </a:gridCol>
                <a:gridCol w="6552000">
                  <a:extLst>
                    <a:ext uri="{9D8B030D-6E8A-4147-A177-3AD203B41FA5}">
                      <a16:colId xmlns:a16="http://schemas.microsoft.com/office/drawing/2014/main" val="20002"/>
                    </a:ext>
                  </a:extLst>
                </a:gridCol>
              </a:tblGrid>
              <a:tr h="510794">
                <a:tc>
                  <a:txBody>
                    <a:bodyPr/>
                    <a:lstStyle/>
                    <a:p>
                      <a:pPr algn="ctr" latinLnBrk="1" hangingPunct="0">
                        <a:lnSpc>
                          <a:spcPts val="4000"/>
                        </a:lnSpc>
                      </a:pPr>
                      <a:r>
                        <a:rPr lang="en-US" altLang="zh-CN" sz="2800" b="1" i="0">
                          <a:solidFill>
                            <a:srgbClr val="000000"/>
                          </a:solidFill>
                          <a:latin typeface="Times New Roman" pitchFamily="34" charset="0"/>
                          <a:ea typeface="SimSun" pitchFamily="34" charset="-122"/>
                          <a:cs typeface="Times New Roman" pitchFamily="34" charset="-120"/>
                        </a:rPr>
                        <a:t>情节概括</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000"/>
                        </a:lnSpc>
                      </a:pPr>
                      <a:r>
                        <a:rPr lang="en-US" altLang="zh-CN" sz="2800" b="1" i="0">
                          <a:solidFill>
                            <a:srgbClr val="000000"/>
                          </a:solidFill>
                          <a:latin typeface="Times New Roman" pitchFamily="34" charset="0"/>
                          <a:ea typeface="SimSun" pitchFamily="34" charset="-122"/>
                          <a:cs typeface="Times New Roman" pitchFamily="34" charset="-120"/>
                        </a:rPr>
                        <a:t>回</a:t>
                      </a:r>
                      <a:r>
                        <a:rPr lang="en-US" altLang="zh-CN" sz="2800" b="1" i="0">
                          <a:solidFill>
                            <a:srgbClr val="000000"/>
                          </a:solidFill>
                          <a:latin typeface="SimSun" pitchFamily="34" charset="0"/>
                          <a:ea typeface="SimSun" pitchFamily="34" charset="-122"/>
                          <a:cs typeface="SimSun" pitchFamily="34" charset="-120"/>
                        </a:rPr>
                        <a:t> </a:t>
                      </a:r>
                      <a:r>
                        <a:rPr lang="en-US" altLang="zh-CN" sz="2800" b="1" i="0">
                          <a:solidFill>
                            <a:srgbClr val="000000"/>
                          </a:solidFill>
                          <a:latin typeface="Times New Roman" pitchFamily="34" charset="0"/>
                          <a:ea typeface="SimSun" pitchFamily="34" charset="-122"/>
                          <a:cs typeface="Times New Roman" pitchFamily="34" charset="-120"/>
                        </a:rPr>
                        <a:t>目</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000"/>
                        </a:lnSpc>
                      </a:pPr>
                      <a:r>
                        <a:rPr lang="en-US" altLang="zh-CN" sz="2800" b="1" i="0">
                          <a:solidFill>
                            <a:srgbClr val="000000"/>
                          </a:solidFill>
                          <a:latin typeface="Times New Roman" pitchFamily="34" charset="0"/>
                          <a:ea typeface="SimSun" pitchFamily="34" charset="-122"/>
                          <a:cs typeface="Times New Roman" pitchFamily="34" charset="-120"/>
                        </a:rPr>
                        <a:t>情节展示</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4693666">
                <a:tc>
                  <a:txBody>
                    <a:bodyPr/>
                    <a:lstStyle/>
                    <a:p>
                      <a:pPr algn="ctr" latinLnBrk="1" hangingPunct="0">
                        <a:lnSpc>
                          <a:spcPts val="4000"/>
                        </a:lnSpc>
                      </a:pPr>
                      <a:r>
                        <a:rPr lang="en-US" altLang="zh-CN" sz="2800" b="0" i="0" dirty="0">
                          <a:solidFill>
                            <a:srgbClr val="000000"/>
                          </a:solidFill>
                          <a:latin typeface="Times New Roman" pitchFamily="34" charset="0"/>
                          <a:ea typeface="楷体" pitchFamily="34" charset="-122"/>
                          <a:cs typeface="Times New Roman" pitchFamily="34" charset="-120"/>
                        </a:rPr>
                        <a:t>大闹天宫</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100"/>
                        </a:lnSpc>
                      </a:pPr>
                      <a:r>
                        <a:rPr lang="en-US" altLang="zh-CN" sz="2800" b="0" i="0" dirty="0" err="1">
                          <a:solidFill>
                            <a:srgbClr val="000000"/>
                          </a:solidFill>
                          <a:latin typeface="Times New Roman" pitchFamily="34" charset="0"/>
                          <a:ea typeface="楷体" pitchFamily="34" charset="-122"/>
                          <a:cs typeface="Times New Roman" pitchFamily="34" charset="-120"/>
                        </a:rPr>
                        <a:t>第五回</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楷体" pitchFamily="34" charset="-122"/>
                          <a:cs typeface="Times New Roman" pitchFamily="34" charset="-120"/>
                        </a:rPr>
                        <a:t>乱蟠桃大</a:t>
                      </a:r>
                      <a:endParaRPr lang="en-US" altLang="zh-CN" sz="2800" b="0" i="0" dirty="0">
                        <a:solidFill>
                          <a:srgbClr val="000000"/>
                        </a:solidFill>
                        <a:latin typeface="Times New Roman" pitchFamily="34" charset="0"/>
                        <a:ea typeface="楷体" pitchFamily="34" charset="-122"/>
                        <a:cs typeface="Times New Roman" pitchFamily="34" charset="-120"/>
                      </a:endParaRPr>
                    </a:p>
                    <a:p>
                      <a:pPr marL="0" indent="0" algn="l" latinLnBrk="1" hangingPunct="0">
                        <a:lnSpc>
                          <a:spcPts val="4100"/>
                        </a:lnSpc>
                      </a:pPr>
                      <a:r>
                        <a:rPr lang="en-US" altLang="zh-CN" sz="2800" b="0" i="0" dirty="0" err="1">
                          <a:solidFill>
                            <a:srgbClr val="000000"/>
                          </a:solidFill>
                          <a:latin typeface="Times New Roman" pitchFamily="34" charset="0"/>
                          <a:ea typeface="楷体" pitchFamily="34" charset="-122"/>
                          <a:cs typeface="Times New Roman" pitchFamily="34" charset="-120"/>
                        </a:rPr>
                        <a:t>圣偷丹</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楷体" pitchFamily="34" charset="-122"/>
                          <a:cs typeface="Times New Roman" pitchFamily="34" charset="-120"/>
                        </a:rPr>
                        <a:t>反天宫诸</a:t>
                      </a:r>
                      <a:endParaRPr lang="en-US" altLang="zh-CN" sz="2800" b="0" i="0" dirty="0">
                        <a:solidFill>
                          <a:srgbClr val="000000"/>
                        </a:solidFill>
                        <a:latin typeface="Times New Roman" pitchFamily="34" charset="0"/>
                        <a:ea typeface="楷体" pitchFamily="34" charset="-122"/>
                        <a:cs typeface="Times New Roman" pitchFamily="34" charset="-120"/>
                      </a:endParaRPr>
                    </a:p>
                    <a:p>
                      <a:pPr marL="0" indent="0" algn="l" latinLnBrk="1" hangingPunct="0">
                        <a:lnSpc>
                          <a:spcPts val="4100"/>
                        </a:lnSpc>
                      </a:pPr>
                      <a:r>
                        <a:rPr lang="en-US" altLang="zh-CN" sz="2800" b="0" i="0" dirty="0" err="1">
                          <a:solidFill>
                            <a:srgbClr val="000000"/>
                          </a:solidFill>
                          <a:latin typeface="Times New Roman" pitchFamily="34" charset="0"/>
                          <a:ea typeface="楷体" pitchFamily="34" charset="-122"/>
                          <a:cs typeface="Times New Roman" pitchFamily="34" charset="-120"/>
                        </a:rPr>
                        <a:t>神捉怪</a:t>
                      </a:r>
                      <a:endParaRPr lang="en-US" altLang="zh-CN" sz="1200" dirty="0"/>
                    </a:p>
                    <a:p>
                      <a:pPr marL="0" indent="0" algn="l" latinLnBrk="1" hangingPunct="0">
                        <a:lnSpc>
                          <a:spcPts val="4100"/>
                        </a:lnSpc>
                      </a:pPr>
                      <a:r>
                        <a:rPr lang="en-US" altLang="zh-CN" sz="2800" b="0" i="0" dirty="0" err="1">
                          <a:solidFill>
                            <a:srgbClr val="000000"/>
                          </a:solidFill>
                          <a:latin typeface="Times New Roman" pitchFamily="34" charset="0"/>
                          <a:ea typeface="楷体" pitchFamily="34" charset="-122"/>
                          <a:cs typeface="Times New Roman" pitchFamily="34" charset="-120"/>
                        </a:rPr>
                        <a:t>第六回</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楷体" pitchFamily="34" charset="-122"/>
                          <a:cs typeface="Times New Roman" pitchFamily="34" charset="-120"/>
                        </a:rPr>
                        <a:t>观音赴会</a:t>
                      </a:r>
                      <a:endParaRPr lang="en-US" altLang="zh-CN" sz="2800" b="0" i="0" dirty="0">
                        <a:solidFill>
                          <a:srgbClr val="000000"/>
                        </a:solidFill>
                        <a:latin typeface="Times New Roman" pitchFamily="34" charset="0"/>
                        <a:ea typeface="楷体" pitchFamily="34" charset="-122"/>
                        <a:cs typeface="Times New Roman" pitchFamily="34" charset="-120"/>
                      </a:endParaRPr>
                    </a:p>
                    <a:p>
                      <a:pPr marL="0" indent="0" algn="l" latinLnBrk="1" hangingPunct="0">
                        <a:lnSpc>
                          <a:spcPts val="4100"/>
                        </a:lnSpc>
                      </a:pPr>
                      <a:r>
                        <a:rPr lang="en-US" altLang="zh-CN" sz="2800" b="0" i="0" dirty="0" err="1">
                          <a:solidFill>
                            <a:srgbClr val="000000"/>
                          </a:solidFill>
                          <a:latin typeface="Times New Roman" pitchFamily="34" charset="0"/>
                          <a:ea typeface="楷体" pitchFamily="34" charset="-122"/>
                          <a:cs typeface="Times New Roman" pitchFamily="34" charset="-120"/>
                        </a:rPr>
                        <a:t>问原因</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楷体" pitchFamily="34" charset="-122"/>
                          <a:cs typeface="Times New Roman" pitchFamily="34" charset="-120"/>
                        </a:rPr>
                        <a:t>小圣施威</a:t>
                      </a:r>
                      <a:endParaRPr lang="en-US" altLang="zh-CN" sz="2800" b="0" i="0" dirty="0">
                        <a:solidFill>
                          <a:srgbClr val="000000"/>
                        </a:solidFill>
                        <a:latin typeface="Times New Roman" pitchFamily="34" charset="0"/>
                        <a:ea typeface="楷体" pitchFamily="34" charset="-122"/>
                        <a:cs typeface="Times New Roman" pitchFamily="34" charset="-120"/>
                      </a:endParaRPr>
                    </a:p>
                    <a:p>
                      <a:pPr marL="0" indent="0" algn="l" latinLnBrk="1" hangingPunct="0">
                        <a:lnSpc>
                          <a:spcPts val="4100"/>
                        </a:lnSpc>
                      </a:pPr>
                      <a:r>
                        <a:rPr lang="en-US" altLang="zh-CN" sz="2800" b="0" i="0" dirty="0" err="1">
                          <a:solidFill>
                            <a:srgbClr val="000000"/>
                          </a:solidFill>
                          <a:latin typeface="Times New Roman" pitchFamily="34" charset="0"/>
                          <a:ea typeface="楷体" pitchFamily="34" charset="-122"/>
                          <a:cs typeface="Times New Roman" pitchFamily="34" charset="-120"/>
                        </a:rPr>
                        <a:t>降大圣</a:t>
                      </a:r>
                      <a:endParaRPr lang="en-US" altLang="zh-CN" sz="1200" dirty="0"/>
                    </a:p>
                    <a:p>
                      <a:pPr marL="0" indent="0" algn="l" latinLnBrk="1" hangingPunct="0">
                        <a:lnSpc>
                          <a:spcPts val="4100"/>
                        </a:lnSpc>
                      </a:pPr>
                      <a:r>
                        <a:rPr lang="en-US" altLang="zh-CN" sz="2800" b="0" i="0" dirty="0" err="1">
                          <a:solidFill>
                            <a:srgbClr val="000000"/>
                          </a:solidFill>
                          <a:latin typeface="Times New Roman" pitchFamily="34" charset="0"/>
                          <a:ea typeface="楷体" pitchFamily="34" charset="-122"/>
                          <a:cs typeface="Times New Roman" pitchFamily="34" charset="-120"/>
                        </a:rPr>
                        <a:t>第七回</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楷体" pitchFamily="34" charset="-122"/>
                          <a:cs typeface="Times New Roman" pitchFamily="34" charset="-120"/>
                        </a:rPr>
                        <a:t>八卦炉中</a:t>
                      </a:r>
                      <a:endParaRPr lang="en-US" altLang="zh-CN" sz="2800" b="0" i="0" dirty="0">
                        <a:solidFill>
                          <a:srgbClr val="000000"/>
                        </a:solidFill>
                        <a:latin typeface="Times New Roman" pitchFamily="34" charset="0"/>
                        <a:ea typeface="楷体" pitchFamily="34" charset="-122"/>
                        <a:cs typeface="Times New Roman" pitchFamily="34" charset="-120"/>
                      </a:endParaRPr>
                    </a:p>
                    <a:p>
                      <a:pPr marL="0" indent="0" algn="l" latinLnBrk="1" hangingPunct="0">
                        <a:lnSpc>
                          <a:spcPts val="4100"/>
                        </a:lnSpc>
                      </a:pPr>
                      <a:r>
                        <a:rPr lang="en-US" altLang="zh-CN" sz="2800" b="0" i="0" dirty="0" err="1">
                          <a:solidFill>
                            <a:srgbClr val="000000"/>
                          </a:solidFill>
                          <a:latin typeface="Times New Roman" pitchFamily="34" charset="0"/>
                          <a:ea typeface="楷体" pitchFamily="34" charset="-122"/>
                          <a:cs typeface="Times New Roman" pitchFamily="34" charset="-120"/>
                        </a:rPr>
                        <a:t>逃大圣</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楷体" pitchFamily="34" charset="-122"/>
                          <a:cs typeface="Times New Roman" pitchFamily="34" charset="-120"/>
                        </a:rPr>
                        <a:t>五行山下</a:t>
                      </a:r>
                      <a:endParaRPr lang="en-US" altLang="zh-CN" sz="2800" b="0" i="0" dirty="0">
                        <a:solidFill>
                          <a:srgbClr val="000000"/>
                        </a:solidFill>
                        <a:latin typeface="Times New Roman" pitchFamily="34" charset="0"/>
                        <a:ea typeface="楷体" pitchFamily="34" charset="-122"/>
                        <a:cs typeface="Times New Roman" pitchFamily="34" charset="-120"/>
                      </a:endParaRPr>
                    </a:p>
                    <a:p>
                      <a:pPr marL="0" lvl="0" indent="0" algn="l" latinLnBrk="1" hangingPunct="0">
                        <a:lnSpc>
                          <a:spcPts val="4000"/>
                        </a:lnSpc>
                      </a:pPr>
                      <a:r>
                        <a:rPr lang="en-US" altLang="zh-CN" sz="2800" b="0" i="0" dirty="0" err="1">
                          <a:solidFill>
                            <a:srgbClr val="000000"/>
                          </a:solidFill>
                          <a:latin typeface="Times New Roman" pitchFamily="34" charset="0"/>
                          <a:ea typeface="楷体" pitchFamily="34" charset="-122"/>
                          <a:cs typeface="Times New Roman" pitchFamily="34" charset="-120"/>
                        </a:rPr>
                        <a:t>定心猿</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1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楷体" pitchFamily="34" charset="-122"/>
                          <a:cs typeface="Times New Roman" pitchFamily="34" charset="-120"/>
                        </a:rPr>
                        <a:t>孙悟空毁了王母的蟠桃宴</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又偷吃了太上老君的金丹</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玉帝派托塔李天王率天兵捉拿</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观音菩萨举荐二郎真君助战</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太上老君在旁使暗器帮助</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悟空被擒</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被刀砍斧剁</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火烧雷击</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甚至置丹炉炼四十九日</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依然无事</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反而炼成了火眼金睛</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还在天宫大打出手</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玉帝请来如来佛祖</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才把孙悟空压在五行山下</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Tree>
  </p:cSld>
  <p:clrMapOvr>
    <a:masterClrMapping/>
  </p:clrMapOvr>
  <p:transition>
    <p:split dir="in"/>
  </p:transition>
</p:sld>
</file>

<file path=ppt/slides/slide19.xml><?xml version="1.0" encoding="utf-8"?>
<p:sld xmlns:a="http://schemas.openxmlformats.org/drawingml/2006/main" xmlns:r="http://schemas.openxmlformats.org/officeDocument/2006/relationships" xmlns:p="http://schemas.openxmlformats.org/presentationml/2006/main">
  <p:cSld name="Slide 21&amp;si=21">
    <p:spTree>
      <p:nvGrpSpPr>
        <p:cNvPr id="1" name=""/>
        <p:cNvGrpSpPr/>
        <p:nvPr/>
      </p:nvGrpSpPr>
      <p:grpSpPr>
        <a:xfrm>
          <a:off x="0" y="0"/>
          <a:ext cx="0" cy="0"/>
          <a:chOff x="0" y="0"/>
          <a:chExt cx="0" cy="0"/>
        </a:xfrm>
      </p:grpSpPr>
      <p:graphicFrame>
        <p:nvGraphicFramePr>
          <p:cNvPr id="22" name="P_5_BD#440ee065a?colgroup=5,8,16&amp;vcp=1&amp;pid=254665248&amp;color=0,0,0&amp;vtp=1&amp;vaab=1&amp;bt=1&amp;bbb=1&amp;hb=1"/>
          <p:cNvGraphicFramePr>
            <a:graphicFrameLocks noGrp="1"/>
          </p:cNvGraphicFramePr>
          <p:nvPr>
            <p:extLst>
              <p:ext uri="{D42A27DB-BD31-4B8C-83A1-F6EECF244321}">
                <p14:modId xmlns:p14="http://schemas.microsoft.com/office/powerpoint/2010/main" val="70044324"/>
              </p:ext>
            </p:extLst>
          </p:nvPr>
        </p:nvGraphicFramePr>
        <p:xfrm>
          <a:off x="489972" y="1249425"/>
          <a:ext cx="11212056" cy="4989196"/>
        </p:xfrm>
        <a:graphic>
          <a:graphicData uri="http://schemas.openxmlformats.org/drawingml/2006/table">
            <a:tbl>
              <a:tblPr/>
              <a:tblGrid>
                <a:gridCol w="1975104">
                  <a:extLst>
                    <a:ext uri="{9D8B030D-6E8A-4147-A177-3AD203B41FA5}">
                      <a16:colId xmlns:a16="http://schemas.microsoft.com/office/drawing/2014/main" val="20000"/>
                    </a:ext>
                  </a:extLst>
                </a:gridCol>
                <a:gridCol w="3044952">
                  <a:extLst>
                    <a:ext uri="{9D8B030D-6E8A-4147-A177-3AD203B41FA5}">
                      <a16:colId xmlns:a16="http://schemas.microsoft.com/office/drawing/2014/main" val="20001"/>
                    </a:ext>
                  </a:extLst>
                </a:gridCol>
                <a:gridCol w="6192000">
                  <a:extLst>
                    <a:ext uri="{9D8B030D-6E8A-4147-A177-3AD203B41FA5}">
                      <a16:colId xmlns:a16="http://schemas.microsoft.com/office/drawing/2014/main" val="20002"/>
                    </a:ext>
                  </a:extLst>
                </a:gridCol>
              </a:tblGrid>
              <a:tr h="539560">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情节概括</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回</a:t>
                      </a:r>
                      <a:r>
                        <a:rPr lang="en-US" altLang="zh-CN" sz="2800" b="1" i="0">
                          <a:solidFill>
                            <a:srgbClr val="000000"/>
                          </a:solidFill>
                          <a:latin typeface="SimSun" pitchFamily="34" charset="0"/>
                          <a:ea typeface="SimSun" pitchFamily="34" charset="-122"/>
                          <a:cs typeface="SimSun" pitchFamily="34" charset="-120"/>
                        </a:rPr>
                        <a:t> </a:t>
                      </a:r>
                      <a:r>
                        <a:rPr lang="en-US" altLang="zh-CN" sz="2800" b="1" i="0">
                          <a:solidFill>
                            <a:srgbClr val="000000"/>
                          </a:solidFill>
                          <a:latin typeface="Times New Roman" pitchFamily="34" charset="0"/>
                          <a:ea typeface="SimSun" pitchFamily="34" charset="-122"/>
                          <a:cs typeface="Times New Roman" pitchFamily="34" charset="-120"/>
                        </a:rPr>
                        <a:t>目</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情节展示</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4449636">
                <a:tc>
                  <a:txBody>
                    <a:bodyPr/>
                    <a:lstStyle/>
                    <a:p>
                      <a:pPr algn="ctr" latinLnBrk="1" hangingPunct="0">
                        <a:lnSpc>
                          <a:spcPts val="4200"/>
                        </a:lnSpc>
                      </a:pPr>
                      <a:r>
                        <a:rPr lang="en-US" altLang="zh-CN" sz="2800" b="0" i="0" dirty="0">
                          <a:solidFill>
                            <a:srgbClr val="000000"/>
                          </a:solidFill>
                          <a:latin typeface="Times New Roman" pitchFamily="34" charset="0"/>
                          <a:ea typeface="楷体" pitchFamily="34" charset="-122"/>
                          <a:cs typeface="Times New Roman" pitchFamily="34" charset="-120"/>
                        </a:rPr>
                        <a:t>唐僧收八戒</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a:solidFill>
                            <a:srgbClr val="000000"/>
                          </a:solidFill>
                          <a:latin typeface="Times New Roman" pitchFamily="34" charset="0"/>
                          <a:ea typeface="楷体" pitchFamily="34" charset="-122"/>
                          <a:cs typeface="Times New Roman" pitchFamily="34" charset="-120"/>
                        </a:rPr>
                        <a:t>第十八回</a:t>
                      </a:r>
                      <a:r>
                        <a:rPr lang="en-US" altLang="zh-CN" sz="2800" b="0" i="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楷体" pitchFamily="34" charset="-122"/>
                          <a:cs typeface="Times New Roman" pitchFamily="34" charset="-120"/>
                        </a:rPr>
                        <a:t>观音院</a:t>
                      </a:r>
                    </a:p>
                    <a:p>
                      <a:pPr marL="0" indent="0" algn="l" latinLnBrk="1" hangingPunct="0">
                        <a:lnSpc>
                          <a:spcPts val="4400"/>
                        </a:lnSpc>
                      </a:pPr>
                      <a:r>
                        <a:rPr lang="en-US" altLang="zh-CN" sz="2800" b="0" i="0">
                          <a:solidFill>
                            <a:srgbClr val="000000"/>
                          </a:solidFill>
                          <a:latin typeface="Times New Roman" pitchFamily="34" charset="0"/>
                          <a:ea typeface="楷体" pitchFamily="34" charset="-122"/>
                          <a:cs typeface="Times New Roman" pitchFamily="34" charset="-120"/>
                        </a:rPr>
                        <a:t>唐僧脱难</a:t>
                      </a:r>
                      <a:r>
                        <a:rPr lang="en-US" altLang="zh-CN" sz="2800" b="0" i="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楷体" pitchFamily="34" charset="-122"/>
                          <a:cs typeface="Times New Roman" pitchFamily="34" charset="-120"/>
                        </a:rPr>
                        <a:t>高老庄</a:t>
                      </a:r>
                    </a:p>
                    <a:p>
                      <a:pPr marL="0" indent="0" algn="l" latinLnBrk="1" hangingPunct="0">
                        <a:lnSpc>
                          <a:spcPts val="4400"/>
                        </a:lnSpc>
                      </a:pPr>
                      <a:r>
                        <a:rPr lang="en-US" altLang="zh-CN" sz="2800" b="0" i="0">
                          <a:solidFill>
                            <a:srgbClr val="000000"/>
                          </a:solidFill>
                          <a:latin typeface="Times New Roman" pitchFamily="34" charset="0"/>
                          <a:ea typeface="楷体" pitchFamily="34" charset="-122"/>
                          <a:cs typeface="Times New Roman" pitchFamily="34" charset="-120"/>
                        </a:rPr>
                        <a:t>大圣降魔第</a:t>
                      </a:r>
                      <a:endParaRPr lang="en-US" altLang="zh-CN" sz="1200" dirty="0"/>
                    </a:p>
                    <a:p>
                      <a:pPr marL="0" indent="0" algn="l" latinLnBrk="1" hangingPunct="0">
                        <a:lnSpc>
                          <a:spcPts val="4400"/>
                        </a:lnSpc>
                      </a:pPr>
                      <a:r>
                        <a:rPr lang="en-US" altLang="zh-CN" sz="2800" b="0" i="0">
                          <a:solidFill>
                            <a:srgbClr val="000000"/>
                          </a:solidFill>
                          <a:latin typeface="Times New Roman" pitchFamily="34" charset="0"/>
                          <a:ea typeface="楷体" pitchFamily="34" charset="-122"/>
                          <a:cs typeface="Times New Roman" pitchFamily="34" charset="-120"/>
                        </a:rPr>
                        <a:t>十九回</a:t>
                      </a:r>
                      <a:r>
                        <a:rPr lang="en-US" altLang="zh-CN" sz="2800" b="0" i="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楷体" pitchFamily="34" charset="-122"/>
                          <a:cs typeface="Times New Roman" pitchFamily="34" charset="-120"/>
                        </a:rPr>
                        <a:t>云栈洞悟</a:t>
                      </a:r>
                    </a:p>
                    <a:p>
                      <a:pPr marL="0" indent="0" algn="l" latinLnBrk="1" hangingPunct="0">
                        <a:lnSpc>
                          <a:spcPts val="4400"/>
                        </a:lnSpc>
                      </a:pPr>
                      <a:r>
                        <a:rPr lang="en-US" altLang="zh-CN" sz="2800" b="0" i="0">
                          <a:solidFill>
                            <a:srgbClr val="000000"/>
                          </a:solidFill>
                          <a:latin typeface="Times New Roman" pitchFamily="34" charset="0"/>
                          <a:ea typeface="楷体" pitchFamily="34" charset="-122"/>
                          <a:cs typeface="Times New Roman" pitchFamily="34" charset="-120"/>
                        </a:rPr>
                        <a:t>空收八戒</a:t>
                      </a:r>
                      <a:r>
                        <a:rPr lang="en-US" altLang="zh-CN" sz="2800" b="0" i="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楷体" pitchFamily="34" charset="-122"/>
                          <a:cs typeface="Times New Roman" pitchFamily="34" charset="-120"/>
                        </a:rPr>
                        <a:t>浮屠山</a:t>
                      </a:r>
                    </a:p>
                    <a:p>
                      <a:pPr marL="0" lvl="0" indent="0" algn="l" latinLnBrk="1" hangingPunct="0">
                        <a:lnSpc>
                          <a:spcPts val="4200"/>
                        </a:lnSpc>
                      </a:pPr>
                      <a:r>
                        <a:rPr lang="en-US" altLang="zh-CN" sz="2800" b="0" i="0">
                          <a:solidFill>
                            <a:srgbClr val="000000"/>
                          </a:solidFill>
                          <a:latin typeface="Times New Roman" pitchFamily="34" charset="0"/>
                          <a:ea typeface="楷体" pitchFamily="34" charset="-122"/>
                          <a:cs typeface="Times New Roman" pitchFamily="34" charset="-120"/>
                        </a:rPr>
                        <a:t>玄奘受心经</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楷体" pitchFamily="34" charset="-122"/>
                          <a:cs typeface="Times New Roman" pitchFamily="34" charset="-120"/>
                        </a:rPr>
                        <a:t>唐僧</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悟空来到高老庄</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庄主高太公的女儿被一个长嘴大耳妖怪强占</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悟空追赶妖怪来到云栈洞</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得知妖怪本是天蓬元帅</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因调戏嫦娥被贬下界</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误投猪胎</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他受观音菩萨点化</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观音菩萨让他跟取经人去西天取经</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将功补过</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悟空带他去拜见唐僧</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取名八戒</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
        <p:nvSpPr>
          <p:cNvPr id="2" name="P_5_BD#440ee065a?colgroup=5,8,16&amp;vcp=1&amp;pid=254665248&amp;color=0,0,0&amp;vtp=1&amp;vaab=1&amp;bt=1&amp;bbb=1">
            <a:extLst>
              <a:ext uri="{FF2B5EF4-FFF2-40B4-BE49-F238E27FC236}">
                <a16:creationId xmlns:a16="http://schemas.microsoft.com/office/drawing/2014/main" id="{8991BE5C-3E7D-6BB4-F995-C79C377629D9}"/>
              </a:ext>
            </a:extLst>
          </p:cNvPr>
          <p:cNvSpPr txBox="1"/>
          <p:nvPr/>
        </p:nvSpPr>
        <p:spPr>
          <a:xfrm>
            <a:off x="10903879" y="578294"/>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18" charset="0"/>
              </a:rPr>
              <a:t>续表</a:t>
            </a:r>
          </a:p>
        </p:txBody>
      </p:sp>
    </p:spTree>
  </p:cSld>
  <p:clrMapOvr>
    <a:masterClrMapping/>
  </p:clrMapOvr>
  <p:transition>
    <p:split dir="in"/>
  </p:transition>
</p:sld>
</file>

<file path=ppt/slides/slide2.xml><?xml version="1.0" encoding="utf-8"?>
<p:sld xmlns:a="http://schemas.openxmlformats.org/drawingml/2006/main" xmlns:r="http://schemas.openxmlformats.org/officeDocument/2006/relationships" xmlns:p="http://schemas.openxmlformats.org/presentationml/2006/main">
  <p:cSld name="Slide 2&amp;si=2">
    <p:spTree>
      <p:nvGrpSpPr>
        <p:cNvPr id="1" name=""/>
        <p:cNvGrpSpPr/>
        <p:nvPr/>
      </p:nvGrpSpPr>
      <p:grpSpPr>
        <a:xfrm>
          <a:off x="0" y="0"/>
          <a:ext cx="0" cy="0"/>
          <a:chOff x="0" y="0"/>
          <a:chExt cx="0" cy="0"/>
        </a:xfrm>
      </p:grpSpPr>
      <p:sp>
        <p:nvSpPr>
          <p:cNvPr id="2" name="C_2#56a8c04c1.fixed?vcp=1&amp;pid=d812773c5&amp;color=238,61,73&amp;vtp=1&amp;vaab=1&amp;bbb=1"/>
          <p:cNvSpPr/>
          <p:nvPr/>
        </p:nvSpPr>
        <p:spPr>
          <a:xfrm>
            <a:off x="265176" y="1188720"/>
            <a:ext cx="11585448" cy="832104"/>
          </a:xfrm>
          <a:prstGeom prst="rect">
            <a:avLst/>
          </a:prstGeom>
          <a:noFill/>
          <a:ln/>
        </p:spPr>
        <p:txBody>
          <a:bodyPr wrap="none" lIns="0" tIns="0" rIns="0" bIns="0" rtlCol="0" anchor="ctr"/>
          <a:lstStyle/>
          <a:p>
            <a:pPr algn="ctr" latinLnBrk="1">
              <a:lnSpc>
                <a:spcPts val="6200"/>
              </a:lnSpc>
            </a:pPr>
            <a:r>
              <a:rPr lang="en-US" altLang="zh-CN" sz="5000" b="1" i="0" dirty="0">
                <a:solidFill>
                  <a:srgbClr val="EE3D49"/>
                </a:solidFill>
                <a:latin typeface="微软雅黑" pitchFamily="34" charset="0"/>
                <a:ea typeface="微软雅黑" pitchFamily="34" charset="-122"/>
                <a:cs typeface="微软雅黑" pitchFamily="34" charset="-120"/>
              </a:rPr>
              <a:t>复习讲义</a:t>
            </a:r>
            <a:endParaRPr lang="en-US" altLang="zh-CN" sz="5000" dirty="0"/>
          </a:p>
        </p:txBody>
      </p:sp>
      <p:sp>
        <p:nvSpPr>
          <p:cNvPr id="3" name="C_2#56a8c04c1.fixed?vcp=1&amp;pid=d812773c5&amp;color=86,186,157&amp;vtp=1&amp;vaab=1&amp;bbb=1"/>
          <p:cNvSpPr/>
          <p:nvPr/>
        </p:nvSpPr>
        <p:spPr>
          <a:xfrm>
            <a:off x="265176" y="2468880"/>
            <a:ext cx="11585448" cy="832104"/>
          </a:xfrm>
          <a:prstGeom prst="rect">
            <a:avLst/>
          </a:prstGeom>
          <a:noFill/>
          <a:ln/>
        </p:spPr>
        <p:txBody>
          <a:bodyPr wrap="none" lIns="0" tIns="0" rIns="0" bIns="0" rtlCol="0" anchor="ctr"/>
          <a:lstStyle/>
          <a:p>
            <a:pPr algn="ctr" latinLnBrk="1">
              <a:lnSpc>
                <a:spcPts val="6000"/>
              </a:lnSpc>
            </a:pPr>
            <a:r>
              <a:rPr lang="en-US" altLang="zh-CN" sz="4800" b="1" i="0" dirty="0">
                <a:solidFill>
                  <a:srgbClr val="56BA9D"/>
                </a:solidFill>
                <a:latin typeface="微软雅黑" pitchFamily="34" charset="0"/>
                <a:ea typeface="微软雅黑" pitchFamily="34" charset="-122"/>
                <a:cs typeface="微软雅黑" pitchFamily="34" charset="-120"/>
              </a:rPr>
              <a:t>第三部分</a:t>
            </a:r>
            <a:r>
              <a:rPr lang="en-US" altLang="zh-CN" sz="4800" b="1" i="0" dirty="0">
                <a:solidFill>
                  <a:srgbClr val="56BA9D"/>
                </a:solidFill>
                <a:latin typeface="SimSun" pitchFamily="34" charset="0"/>
                <a:ea typeface="SimSun" pitchFamily="34" charset="-122"/>
                <a:cs typeface="SimSun" pitchFamily="34" charset="-120"/>
              </a:rPr>
              <a:t> </a:t>
            </a:r>
            <a:r>
              <a:rPr lang="en-US" altLang="zh-CN" sz="4800" b="1" i="0" dirty="0">
                <a:solidFill>
                  <a:srgbClr val="56BA9D"/>
                </a:solidFill>
                <a:latin typeface="微软雅黑" pitchFamily="34" charset="0"/>
                <a:ea typeface="微软雅黑" pitchFamily="34" charset="-122"/>
                <a:cs typeface="微软雅黑" pitchFamily="34" charset="-120"/>
              </a:rPr>
              <a:t>综</a:t>
            </a:r>
            <a:r>
              <a:rPr lang="en-US" altLang="zh-CN" sz="4800" b="1" i="0" dirty="0">
                <a:solidFill>
                  <a:srgbClr val="56BA9D"/>
                </a:solidFill>
                <a:latin typeface="SimSun" pitchFamily="34" charset="0"/>
                <a:ea typeface="SimSun" pitchFamily="34" charset="-122"/>
                <a:cs typeface="SimSun" pitchFamily="34" charset="-120"/>
              </a:rPr>
              <a:t> </a:t>
            </a:r>
            <a:r>
              <a:rPr lang="en-US" altLang="zh-CN" sz="4800" b="1" i="0" dirty="0">
                <a:solidFill>
                  <a:srgbClr val="56BA9D"/>
                </a:solidFill>
                <a:latin typeface="微软雅黑" pitchFamily="34" charset="0"/>
                <a:ea typeface="微软雅黑" pitchFamily="34" charset="-122"/>
                <a:cs typeface="微软雅黑" pitchFamily="34" charset="-120"/>
              </a:rPr>
              <a:t>合</a:t>
            </a:r>
            <a:endParaRPr lang="en-US" altLang="zh-CN" sz="4800" dirty="0"/>
          </a:p>
        </p:txBody>
      </p:sp>
      <p:sp>
        <p:nvSpPr>
          <p:cNvPr id="4" name="C_2_BD#56a8c04c1.fixed?vcp=1&amp;pid=d812773c5&amp;color=0,0,0&amp;vtp=1&amp;vaab=1&amp;bbb=1"/>
          <p:cNvSpPr/>
          <p:nvPr/>
        </p:nvSpPr>
        <p:spPr>
          <a:xfrm>
            <a:off x="265176" y="3730752"/>
            <a:ext cx="11585448" cy="832104"/>
          </a:xfrm>
          <a:prstGeom prst="rect">
            <a:avLst/>
          </a:prstGeom>
          <a:noFill/>
          <a:ln/>
        </p:spPr>
        <p:txBody>
          <a:bodyPr wrap="none" lIns="0" tIns="0" rIns="0" bIns="0" rtlCol="0" anchor="ctr"/>
          <a:lstStyle/>
          <a:p>
            <a:pPr algn="ctr" latinLnBrk="1">
              <a:lnSpc>
                <a:spcPts val="5000"/>
              </a:lnSpc>
            </a:pPr>
            <a:r>
              <a:rPr lang="en-US" altLang="zh-CN" sz="4000" b="1" i="0" dirty="0">
                <a:solidFill>
                  <a:srgbClr val="000000"/>
                </a:solidFill>
                <a:latin typeface="微软雅黑" pitchFamily="34" charset="0"/>
                <a:ea typeface="微软雅黑" pitchFamily="34" charset="-122"/>
                <a:cs typeface="微软雅黑" pitchFamily="34" charset="-120"/>
              </a:rPr>
              <a:t>第21讲</a:t>
            </a:r>
            <a:r>
              <a:rPr lang="en-US" altLang="zh-CN" sz="4000" b="1" i="0" dirty="0">
                <a:solidFill>
                  <a:srgbClr val="000000"/>
                </a:solidFill>
                <a:latin typeface="SimSun" pitchFamily="34" charset="0"/>
                <a:ea typeface="SimSun" pitchFamily="34" charset="-122"/>
                <a:cs typeface="SimSun" pitchFamily="34" charset="-120"/>
              </a:rPr>
              <a:t> </a:t>
            </a:r>
            <a:r>
              <a:rPr lang="en-US" altLang="zh-CN" sz="4000" b="1" i="0" dirty="0">
                <a:solidFill>
                  <a:srgbClr val="000000"/>
                </a:solidFill>
                <a:latin typeface="微软雅黑" pitchFamily="34" charset="0"/>
                <a:ea typeface="微软雅黑" pitchFamily="34" charset="-122"/>
                <a:cs typeface="微软雅黑" pitchFamily="34" charset="-120"/>
              </a:rPr>
              <a:t>名著阅读</a:t>
            </a:r>
            <a:endParaRPr lang="en-US" altLang="zh-CN" sz="4000" dirty="0"/>
          </a:p>
        </p:txBody>
      </p:sp>
    </p:spTree>
  </p:cSld>
  <p:clrMapOvr>
    <a:masterClrMapping/>
  </p:clrMapOvr>
  <p:transition>
    <p:split dir="in"/>
  </p:transition>
</p:sld>
</file>

<file path=ppt/slides/slide20.xml><?xml version="1.0" encoding="utf-8"?>
<p:sld xmlns:a="http://schemas.openxmlformats.org/drawingml/2006/main" xmlns:r="http://schemas.openxmlformats.org/officeDocument/2006/relationships" xmlns:p="http://schemas.openxmlformats.org/presentationml/2006/main">
  <p:cSld name="Slide 22&amp;si=22">
    <p:spTree>
      <p:nvGrpSpPr>
        <p:cNvPr id="1" name=""/>
        <p:cNvGrpSpPr/>
        <p:nvPr/>
      </p:nvGrpSpPr>
      <p:grpSpPr>
        <a:xfrm>
          <a:off x="0" y="0"/>
          <a:ext cx="0" cy="0"/>
          <a:chOff x="0" y="0"/>
          <a:chExt cx="0" cy="0"/>
        </a:xfrm>
      </p:grpSpPr>
      <p:graphicFrame>
        <p:nvGraphicFramePr>
          <p:cNvPr id="23" name="P_5_BD#440ee065a?colgroup=5,8,16&amp;vcp=1&amp;pid=254665248&amp;color=0,0,0&amp;vtp=1&amp;vaab=1&amp;bt=1&amp;bbb=1&amp;hb=1"/>
          <p:cNvGraphicFramePr>
            <a:graphicFrameLocks noGrp="1"/>
          </p:cNvGraphicFramePr>
          <p:nvPr>
            <p:extLst>
              <p:ext uri="{D42A27DB-BD31-4B8C-83A1-F6EECF244321}">
                <p14:modId xmlns:p14="http://schemas.microsoft.com/office/powerpoint/2010/main" val="506376589"/>
              </p:ext>
            </p:extLst>
          </p:nvPr>
        </p:nvGraphicFramePr>
        <p:xfrm>
          <a:off x="539496" y="1564068"/>
          <a:ext cx="11212056" cy="4434460"/>
        </p:xfrm>
        <a:graphic>
          <a:graphicData uri="http://schemas.openxmlformats.org/drawingml/2006/table">
            <a:tbl>
              <a:tblPr/>
              <a:tblGrid>
                <a:gridCol w="1975104">
                  <a:extLst>
                    <a:ext uri="{9D8B030D-6E8A-4147-A177-3AD203B41FA5}">
                      <a16:colId xmlns:a16="http://schemas.microsoft.com/office/drawing/2014/main" val="20000"/>
                    </a:ext>
                  </a:extLst>
                </a:gridCol>
                <a:gridCol w="3044952">
                  <a:extLst>
                    <a:ext uri="{9D8B030D-6E8A-4147-A177-3AD203B41FA5}">
                      <a16:colId xmlns:a16="http://schemas.microsoft.com/office/drawing/2014/main" val="20001"/>
                    </a:ext>
                  </a:extLst>
                </a:gridCol>
                <a:gridCol w="6192000">
                  <a:extLst>
                    <a:ext uri="{9D8B030D-6E8A-4147-A177-3AD203B41FA5}">
                      <a16:colId xmlns:a16="http://schemas.microsoft.com/office/drawing/2014/main" val="20002"/>
                    </a:ext>
                  </a:extLst>
                </a:gridCol>
              </a:tblGrid>
              <a:tr h="539560">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情节概括</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回</a:t>
                      </a:r>
                      <a:r>
                        <a:rPr lang="en-US" altLang="zh-CN" sz="2800" b="1" i="0">
                          <a:solidFill>
                            <a:srgbClr val="000000"/>
                          </a:solidFill>
                          <a:latin typeface="SimSun" pitchFamily="34" charset="0"/>
                          <a:ea typeface="SimSun" pitchFamily="34" charset="-122"/>
                          <a:cs typeface="SimSun" pitchFamily="34" charset="-120"/>
                        </a:rPr>
                        <a:t> </a:t>
                      </a:r>
                      <a:r>
                        <a:rPr lang="en-US" altLang="zh-CN" sz="2800" b="1" i="0">
                          <a:solidFill>
                            <a:srgbClr val="000000"/>
                          </a:solidFill>
                          <a:latin typeface="Times New Roman" pitchFamily="34" charset="0"/>
                          <a:ea typeface="SimSun" pitchFamily="34" charset="-122"/>
                          <a:cs typeface="Times New Roman" pitchFamily="34" charset="-120"/>
                        </a:rPr>
                        <a:t>目</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情节展示</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3894900">
                <a:tc>
                  <a:txBody>
                    <a:bodyPr/>
                    <a:lstStyle/>
                    <a:p>
                      <a:pPr algn="ctr" latinLnBrk="1" hangingPunct="0">
                        <a:lnSpc>
                          <a:spcPts val="4200"/>
                        </a:lnSpc>
                      </a:pPr>
                      <a:r>
                        <a:rPr lang="en-US" altLang="zh-CN" sz="2800" b="0" i="0" dirty="0">
                          <a:solidFill>
                            <a:srgbClr val="000000"/>
                          </a:solidFill>
                          <a:latin typeface="Times New Roman" pitchFamily="34" charset="0"/>
                          <a:ea typeface="楷体" pitchFamily="34" charset="-122"/>
                          <a:cs typeface="Times New Roman" pitchFamily="34" charset="-120"/>
                        </a:rPr>
                        <a:t>大战流沙河</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a:solidFill>
                            <a:srgbClr val="000000"/>
                          </a:solidFill>
                          <a:latin typeface="Times New Roman" pitchFamily="34" charset="0"/>
                          <a:ea typeface="楷体" pitchFamily="34" charset="-122"/>
                          <a:cs typeface="Times New Roman" pitchFamily="34" charset="-120"/>
                        </a:rPr>
                        <a:t>第二十二回</a:t>
                      </a:r>
                      <a:r>
                        <a:rPr lang="en-US" altLang="zh-CN" sz="2800" b="0" i="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楷体" pitchFamily="34" charset="-122"/>
                          <a:cs typeface="Times New Roman" pitchFamily="34" charset="-120"/>
                        </a:rPr>
                        <a:t>八戒</a:t>
                      </a:r>
                    </a:p>
                    <a:p>
                      <a:pPr marL="0" indent="0" algn="l" latinLnBrk="1" hangingPunct="0">
                        <a:lnSpc>
                          <a:spcPts val="4400"/>
                        </a:lnSpc>
                      </a:pPr>
                      <a:r>
                        <a:rPr lang="en-US" altLang="zh-CN" sz="2800" b="0" i="0">
                          <a:solidFill>
                            <a:srgbClr val="000000"/>
                          </a:solidFill>
                          <a:latin typeface="Times New Roman" pitchFamily="34" charset="0"/>
                          <a:ea typeface="楷体" pitchFamily="34" charset="-122"/>
                          <a:cs typeface="Times New Roman" pitchFamily="34" charset="-120"/>
                        </a:rPr>
                        <a:t>大战流沙河</a:t>
                      </a:r>
                      <a:r>
                        <a:rPr lang="en-US" altLang="zh-CN" sz="2800" b="0" i="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楷体" pitchFamily="34" charset="-122"/>
                          <a:cs typeface="Times New Roman" pitchFamily="34" charset="-120"/>
                        </a:rPr>
                        <a:t>木叉</a:t>
                      </a:r>
                    </a:p>
                    <a:p>
                      <a:pPr marL="0" lvl="0" indent="0" algn="l" latinLnBrk="1" hangingPunct="0">
                        <a:lnSpc>
                          <a:spcPts val="4200"/>
                        </a:lnSpc>
                      </a:pPr>
                      <a:r>
                        <a:rPr lang="en-US" altLang="zh-CN" sz="2800" b="0" i="0">
                          <a:solidFill>
                            <a:srgbClr val="000000"/>
                          </a:solidFill>
                          <a:latin typeface="Times New Roman" pitchFamily="34" charset="0"/>
                          <a:ea typeface="楷体" pitchFamily="34" charset="-122"/>
                          <a:cs typeface="Times New Roman" pitchFamily="34" charset="-120"/>
                        </a:rPr>
                        <a:t>奉法收悟净</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楷体" pitchFamily="34" charset="-122"/>
                          <a:cs typeface="Times New Roman" pitchFamily="34" charset="-120"/>
                        </a:rPr>
                        <a:t>流沙河中妖怪抢唐僧</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八戒</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悟空去战</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妖怪钻入水中</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不肯上岸</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悟空不善水战</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在水下奈何不了那妖怪</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便派八戒下水与之一战</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八戒执九齿钉耙与河妖三次相斗</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均不能取胜</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悟空去求助观音菩萨</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菩萨让木叉行者与悟空同去</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收服妖怪</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
        <p:nvSpPr>
          <p:cNvPr id="2" name="P_5_BD#440ee065a?colgroup=5,8,16&amp;vcp=1&amp;pid=254665248&amp;color=0,0,0&amp;vtp=1&amp;vaab=1&amp;bt=1&amp;bbb=1">
            <a:extLst>
              <a:ext uri="{FF2B5EF4-FFF2-40B4-BE49-F238E27FC236}">
                <a16:creationId xmlns:a16="http://schemas.microsoft.com/office/drawing/2014/main" id="{10DF10D1-26C1-88CD-3F9D-15C60D40E295}"/>
              </a:ext>
            </a:extLst>
          </p:cNvPr>
          <p:cNvSpPr txBox="1"/>
          <p:nvPr/>
        </p:nvSpPr>
        <p:spPr>
          <a:xfrm>
            <a:off x="10903879" y="855662"/>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18" charset="0"/>
              </a:rPr>
              <a:t>续表</a:t>
            </a:r>
          </a:p>
        </p:txBody>
      </p:sp>
    </p:spTree>
  </p:cSld>
  <p:clrMapOvr>
    <a:masterClrMapping/>
  </p:clrMapOvr>
  <p:transition>
    <p:split dir="in"/>
  </p:transition>
</p:sld>
</file>

<file path=ppt/slides/slide21.xml><?xml version="1.0" encoding="utf-8"?>
<p:sld xmlns:a="http://schemas.openxmlformats.org/drawingml/2006/main" xmlns:r="http://schemas.openxmlformats.org/officeDocument/2006/relationships" xmlns:p="http://schemas.openxmlformats.org/presentationml/2006/main">
  <p:cSld name="Slide 23&amp;si=23">
    <p:spTree>
      <p:nvGrpSpPr>
        <p:cNvPr id="1" name=""/>
        <p:cNvGrpSpPr/>
        <p:nvPr/>
      </p:nvGrpSpPr>
      <p:grpSpPr>
        <a:xfrm>
          <a:off x="0" y="0"/>
          <a:ext cx="0" cy="0"/>
          <a:chOff x="0" y="0"/>
          <a:chExt cx="0" cy="0"/>
        </a:xfrm>
      </p:grpSpPr>
      <p:graphicFrame>
        <p:nvGraphicFramePr>
          <p:cNvPr id="24" name="P_5_BD#440ee065a?colgroup=5,8,16&amp;vcp=1&amp;pid=254665248&amp;color=0,0,0&amp;mp=1&amp;vtp=1&amp;vaab=1&amp;bt=1&amp;bbb=1&amp;hb=1"/>
          <p:cNvGraphicFramePr>
            <a:graphicFrameLocks noGrp="1"/>
          </p:cNvGraphicFramePr>
          <p:nvPr>
            <p:extLst>
              <p:ext uri="{D42A27DB-BD31-4B8C-83A1-F6EECF244321}">
                <p14:modId xmlns:p14="http://schemas.microsoft.com/office/powerpoint/2010/main" val="2166503411"/>
              </p:ext>
            </p:extLst>
          </p:nvPr>
        </p:nvGraphicFramePr>
        <p:xfrm>
          <a:off x="406146" y="1567878"/>
          <a:ext cx="11335104" cy="4434460"/>
        </p:xfrm>
        <a:graphic>
          <a:graphicData uri="http://schemas.openxmlformats.org/drawingml/2006/table">
            <a:tbl>
              <a:tblPr/>
              <a:tblGrid>
                <a:gridCol w="1975104">
                  <a:extLst>
                    <a:ext uri="{9D8B030D-6E8A-4147-A177-3AD203B41FA5}">
                      <a16:colId xmlns:a16="http://schemas.microsoft.com/office/drawing/2014/main" val="20000"/>
                    </a:ext>
                  </a:extLst>
                </a:gridCol>
                <a:gridCol w="3168000">
                  <a:extLst>
                    <a:ext uri="{9D8B030D-6E8A-4147-A177-3AD203B41FA5}">
                      <a16:colId xmlns:a16="http://schemas.microsoft.com/office/drawing/2014/main" val="20001"/>
                    </a:ext>
                  </a:extLst>
                </a:gridCol>
                <a:gridCol w="6192000">
                  <a:extLst>
                    <a:ext uri="{9D8B030D-6E8A-4147-A177-3AD203B41FA5}">
                      <a16:colId xmlns:a16="http://schemas.microsoft.com/office/drawing/2014/main" val="20002"/>
                    </a:ext>
                  </a:extLst>
                </a:gridCol>
              </a:tblGrid>
              <a:tr h="539560">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情节概括</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回</a:t>
                      </a:r>
                      <a:r>
                        <a:rPr lang="en-US" altLang="zh-CN" sz="2800" b="1" i="0">
                          <a:solidFill>
                            <a:srgbClr val="000000"/>
                          </a:solidFill>
                          <a:latin typeface="SimSun" pitchFamily="34" charset="0"/>
                          <a:ea typeface="SimSun" pitchFamily="34" charset="-122"/>
                          <a:cs typeface="SimSun" pitchFamily="34" charset="-120"/>
                        </a:rPr>
                        <a:t> </a:t>
                      </a:r>
                      <a:r>
                        <a:rPr lang="en-US" altLang="zh-CN" sz="2800" b="1" i="0">
                          <a:solidFill>
                            <a:srgbClr val="000000"/>
                          </a:solidFill>
                          <a:latin typeface="Times New Roman" pitchFamily="34" charset="0"/>
                          <a:ea typeface="SimSun" pitchFamily="34" charset="-122"/>
                          <a:cs typeface="Times New Roman" pitchFamily="34" charset="-120"/>
                        </a:rPr>
                        <a:t>目</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情节展示</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3894900">
                <a:tc>
                  <a:txBody>
                    <a:bodyPr/>
                    <a:lstStyle/>
                    <a:p>
                      <a:pPr algn="ctr" latinLnBrk="1" hangingPunct="0">
                        <a:lnSpc>
                          <a:spcPts val="4200"/>
                        </a:lnSpc>
                      </a:pPr>
                      <a:r>
                        <a:rPr lang="en-US" altLang="zh-CN" sz="2800" b="0" i="0" dirty="0">
                          <a:solidFill>
                            <a:srgbClr val="000000"/>
                          </a:solidFill>
                          <a:latin typeface="Times New Roman" pitchFamily="34" charset="0"/>
                          <a:ea typeface="楷体" pitchFamily="34" charset="-122"/>
                          <a:cs typeface="Times New Roman" pitchFamily="34" charset="-120"/>
                        </a:rPr>
                        <a:t>四圣试禅心</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err="1">
                          <a:solidFill>
                            <a:srgbClr val="000000"/>
                          </a:solidFill>
                          <a:latin typeface="Times New Roman" pitchFamily="34" charset="0"/>
                          <a:ea typeface="楷体" pitchFamily="34" charset="-122"/>
                          <a:cs typeface="Times New Roman" pitchFamily="34" charset="-120"/>
                        </a:rPr>
                        <a:t>第二十三回</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楷体" pitchFamily="34" charset="-122"/>
                          <a:cs typeface="Times New Roman" pitchFamily="34" charset="-120"/>
                        </a:rPr>
                        <a:t>三藏不忘本</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楷体" pitchFamily="34" charset="-122"/>
                          <a:cs typeface="Times New Roman" pitchFamily="34" charset="-120"/>
                        </a:rPr>
                        <a:t>四圣试禅心</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楷体" pitchFamily="34" charset="-122"/>
                          <a:cs typeface="Times New Roman" pitchFamily="34" charset="-120"/>
                        </a:rPr>
                        <a:t>骊山老母与观音</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普贤</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文殊四位菩萨变成母女四人</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欲招唐僧为夫</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并要将三个女儿嫁给悟空</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八戒和沙僧</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意在试探师徒四人禅心是否坚定</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唯八戒意动神摇</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溜进后堂去撞天婚</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被捉弄捆于树上</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八戒十分羞愧</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
        <p:nvSpPr>
          <p:cNvPr id="2" name="P_5_BD#440ee065a?colgroup=5,8,16&amp;vcp=1&amp;pid=254665248&amp;color=0,0,0&amp;mp=1&amp;vtp=1&amp;vaab=1&amp;bt=1&amp;bbb=1">
            <a:extLst>
              <a:ext uri="{FF2B5EF4-FFF2-40B4-BE49-F238E27FC236}">
                <a16:creationId xmlns:a16="http://schemas.microsoft.com/office/drawing/2014/main" id="{654EF7BF-9271-C704-D9C5-EF1CA6F87CB9}"/>
              </a:ext>
            </a:extLst>
          </p:cNvPr>
          <p:cNvSpPr txBox="1"/>
          <p:nvPr/>
        </p:nvSpPr>
        <p:spPr>
          <a:xfrm>
            <a:off x="10903879" y="855662"/>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18" charset="0"/>
              </a:rPr>
              <a:t>续表</a:t>
            </a:r>
          </a:p>
        </p:txBody>
      </p:sp>
    </p:spTree>
  </p:cSld>
  <p:clrMapOvr>
    <a:masterClrMapping/>
  </p:clrMapOvr>
  <p:transition>
    <p:split dir="in"/>
  </p:transition>
</p:sld>
</file>

<file path=ppt/slides/slide22.xml><?xml version="1.0" encoding="utf-8"?>
<p:sld xmlns:a="http://schemas.openxmlformats.org/drawingml/2006/main" xmlns:r="http://schemas.openxmlformats.org/officeDocument/2006/relationships" xmlns:p="http://schemas.openxmlformats.org/presentationml/2006/main">
  <p:cSld name="Slide 24&amp;si=24">
    <p:spTree>
      <p:nvGrpSpPr>
        <p:cNvPr id="1" name=""/>
        <p:cNvGrpSpPr/>
        <p:nvPr/>
      </p:nvGrpSpPr>
      <p:grpSpPr>
        <a:xfrm>
          <a:off x="0" y="0"/>
          <a:ext cx="0" cy="0"/>
          <a:chOff x="0" y="0"/>
          <a:chExt cx="0" cy="0"/>
        </a:xfrm>
      </p:grpSpPr>
      <p:graphicFrame>
        <p:nvGraphicFramePr>
          <p:cNvPr id="25" name="P_5_BD#440ee065a?colgroup=5,8,16&amp;vcp=1&amp;pid=254665248&amp;color=0,0,0&amp;vtp=1&amp;vaab=1&amp;bt=1&amp;bbb=1&amp;hb=1"/>
          <p:cNvGraphicFramePr>
            <a:graphicFrameLocks noGrp="1"/>
          </p:cNvGraphicFramePr>
          <p:nvPr>
            <p:extLst>
              <p:ext uri="{D42A27DB-BD31-4B8C-83A1-F6EECF244321}">
                <p14:modId xmlns:p14="http://schemas.microsoft.com/office/powerpoint/2010/main" val="2600735436"/>
              </p:ext>
            </p:extLst>
          </p:nvPr>
        </p:nvGraphicFramePr>
        <p:xfrm>
          <a:off x="539496" y="992377"/>
          <a:ext cx="11335104" cy="5180902"/>
        </p:xfrm>
        <a:graphic>
          <a:graphicData uri="http://schemas.openxmlformats.org/drawingml/2006/table">
            <a:tbl>
              <a:tblPr/>
              <a:tblGrid>
                <a:gridCol w="1975104">
                  <a:extLst>
                    <a:ext uri="{9D8B030D-6E8A-4147-A177-3AD203B41FA5}">
                      <a16:colId xmlns:a16="http://schemas.microsoft.com/office/drawing/2014/main" val="20000"/>
                    </a:ext>
                  </a:extLst>
                </a:gridCol>
                <a:gridCol w="3168000">
                  <a:extLst>
                    <a:ext uri="{9D8B030D-6E8A-4147-A177-3AD203B41FA5}">
                      <a16:colId xmlns:a16="http://schemas.microsoft.com/office/drawing/2014/main" val="20001"/>
                    </a:ext>
                  </a:extLst>
                </a:gridCol>
                <a:gridCol w="6192000">
                  <a:extLst>
                    <a:ext uri="{9D8B030D-6E8A-4147-A177-3AD203B41FA5}">
                      <a16:colId xmlns:a16="http://schemas.microsoft.com/office/drawing/2014/main" val="20002"/>
                    </a:ext>
                  </a:extLst>
                </a:gridCol>
              </a:tblGrid>
              <a:tr h="307143">
                <a:tc>
                  <a:txBody>
                    <a:bodyPr/>
                    <a:lstStyle/>
                    <a:p>
                      <a:pPr algn="ctr" latinLnBrk="1" hangingPunct="0">
                        <a:lnSpc>
                          <a:spcPct val="100000"/>
                        </a:lnSpc>
                      </a:pPr>
                      <a:r>
                        <a:rPr lang="en-US" altLang="zh-CN" sz="2800" b="1" i="0">
                          <a:solidFill>
                            <a:srgbClr val="000000"/>
                          </a:solidFill>
                          <a:latin typeface="Times New Roman" pitchFamily="34" charset="0"/>
                          <a:ea typeface="SimSun" pitchFamily="34" charset="-122"/>
                          <a:cs typeface="Times New Roman" pitchFamily="34" charset="-120"/>
                        </a:rPr>
                        <a:t>情节概括</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ct val="100000"/>
                        </a:lnSpc>
                      </a:pPr>
                      <a:r>
                        <a:rPr lang="en-US" altLang="zh-CN" sz="2800" b="1" i="0">
                          <a:solidFill>
                            <a:srgbClr val="000000"/>
                          </a:solidFill>
                          <a:latin typeface="Times New Roman" pitchFamily="34" charset="0"/>
                          <a:ea typeface="SimSun" pitchFamily="34" charset="-122"/>
                          <a:cs typeface="Times New Roman" pitchFamily="34" charset="-120"/>
                        </a:rPr>
                        <a:t>回</a:t>
                      </a:r>
                      <a:r>
                        <a:rPr lang="en-US" altLang="zh-CN" sz="2800" b="1" i="0">
                          <a:solidFill>
                            <a:srgbClr val="000000"/>
                          </a:solidFill>
                          <a:latin typeface="SimSun" pitchFamily="34" charset="0"/>
                          <a:ea typeface="SimSun" pitchFamily="34" charset="-122"/>
                          <a:cs typeface="SimSun" pitchFamily="34" charset="-120"/>
                        </a:rPr>
                        <a:t> </a:t>
                      </a:r>
                      <a:r>
                        <a:rPr lang="en-US" altLang="zh-CN" sz="2800" b="1" i="0">
                          <a:solidFill>
                            <a:srgbClr val="000000"/>
                          </a:solidFill>
                          <a:latin typeface="Times New Roman" pitchFamily="34" charset="0"/>
                          <a:ea typeface="SimSun" pitchFamily="34" charset="-122"/>
                          <a:cs typeface="Times New Roman" pitchFamily="34" charset="-120"/>
                        </a:rPr>
                        <a:t>目</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ct val="100000"/>
                        </a:lnSpc>
                      </a:pPr>
                      <a:r>
                        <a:rPr lang="en-US" altLang="zh-CN" sz="2800" b="1" i="0">
                          <a:solidFill>
                            <a:srgbClr val="000000"/>
                          </a:solidFill>
                          <a:latin typeface="Times New Roman" pitchFamily="34" charset="0"/>
                          <a:ea typeface="SimSun" pitchFamily="34" charset="-122"/>
                          <a:cs typeface="Times New Roman" pitchFamily="34" charset="-120"/>
                        </a:rPr>
                        <a:t>情节展示</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2927675">
                <a:tc>
                  <a:txBody>
                    <a:bodyPr/>
                    <a:lstStyle/>
                    <a:p>
                      <a:pPr algn="ctr" latinLnBrk="1" hangingPunct="0">
                        <a:lnSpc>
                          <a:spcPct val="100000"/>
                        </a:lnSpc>
                      </a:pPr>
                      <a:r>
                        <a:rPr lang="en-US" altLang="zh-CN" sz="2800" b="0" i="0" dirty="0">
                          <a:solidFill>
                            <a:srgbClr val="000000"/>
                          </a:solidFill>
                          <a:latin typeface="Times New Roman" pitchFamily="34" charset="0"/>
                          <a:ea typeface="楷体" pitchFamily="34" charset="-122"/>
                          <a:cs typeface="Times New Roman" pitchFamily="34" charset="-120"/>
                        </a:rPr>
                        <a:t>偷吃人参果</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200"/>
                        </a:lnSpc>
                      </a:pPr>
                      <a:r>
                        <a:rPr lang="en-US" altLang="zh-CN" sz="2800" b="0" i="0" dirty="0" err="1">
                          <a:solidFill>
                            <a:srgbClr val="000000"/>
                          </a:solidFill>
                          <a:latin typeface="Times New Roman" pitchFamily="34" charset="0"/>
                          <a:ea typeface="楷体" pitchFamily="34" charset="-122"/>
                          <a:cs typeface="Times New Roman" pitchFamily="34" charset="-120"/>
                        </a:rPr>
                        <a:t>第二十四回</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楷体" pitchFamily="34" charset="-122"/>
                          <a:cs typeface="Times New Roman" pitchFamily="34" charset="-120"/>
                        </a:rPr>
                        <a:t>万寿山大仙留故友</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楷体" pitchFamily="34" charset="-122"/>
                          <a:cs typeface="Times New Roman" pitchFamily="34" charset="-120"/>
                        </a:rPr>
                        <a:t>五庄观行者窃人参</a:t>
                      </a:r>
                      <a:endParaRPr lang="en-US" altLang="zh-CN" sz="1200" dirty="0"/>
                    </a:p>
                    <a:p>
                      <a:pPr marL="0" indent="0" algn="l" latinLnBrk="1" hangingPunct="0">
                        <a:lnSpc>
                          <a:spcPts val="4200"/>
                        </a:lnSpc>
                      </a:pPr>
                      <a:r>
                        <a:rPr lang="en-US" altLang="zh-CN" sz="2800" b="0" i="0" dirty="0" err="1">
                          <a:solidFill>
                            <a:srgbClr val="000000"/>
                          </a:solidFill>
                          <a:latin typeface="Times New Roman" pitchFamily="34" charset="0"/>
                          <a:ea typeface="楷体" pitchFamily="34" charset="-122"/>
                          <a:cs typeface="Times New Roman" pitchFamily="34" charset="-120"/>
                        </a:rPr>
                        <a:t>第二十五回</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楷体" pitchFamily="34" charset="-122"/>
                          <a:cs typeface="Times New Roman" pitchFamily="34" charset="-120"/>
                        </a:rPr>
                        <a:t>镇元仙赶捉取经僧</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楷体" pitchFamily="34" charset="-122"/>
                          <a:cs typeface="Times New Roman" pitchFamily="34" charset="-120"/>
                        </a:rPr>
                        <a:t>孙行者大闹五庄观</a:t>
                      </a:r>
                      <a:endParaRPr lang="en-US" altLang="zh-CN" sz="1200" dirty="0"/>
                    </a:p>
                    <a:p>
                      <a:pPr marL="0" indent="0" algn="l" latinLnBrk="1" hangingPunct="0">
                        <a:lnSpc>
                          <a:spcPts val="4200"/>
                        </a:lnSpc>
                      </a:pPr>
                      <a:r>
                        <a:rPr lang="en-US" altLang="zh-CN" sz="2800" b="0" i="0" dirty="0" err="1">
                          <a:solidFill>
                            <a:srgbClr val="000000"/>
                          </a:solidFill>
                          <a:latin typeface="Times New Roman" pitchFamily="34" charset="0"/>
                          <a:ea typeface="楷体" pitchFamily="34" charset="-122"/>
                          <a:cs typeface="Times New Roman" pitchFamily="34" charset="-120"/>
                        </a:rPr>
                        <a:t>第二十六回</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楷体" pitchFamily="34" charset="-122"/>
                          <a:cs typeface="Times New Roman" pitchFamily="34" charset="-120"/>
                        </a:rPr>
                        <a:t>孙悟空三岛求方</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楷体" pitchFamily="34" charset="-122"/>
                          <a:cs typeface="Times New Roman" pitchFamily="34" charset="-120"/>
                        </a:rPr>
                        <a:t>观世音甘泉活树</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2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楷体" pitchFamily="34" charset="-122"/>
                          <a:cs typeface="Times New Roman" pitchFamily="34" charset="-120"/>
                        </a:rPr>
                        <a:t>万寿山五庄观中有树结人参果</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吃后可长生不老</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观主镇元子外出前命二童子以人参果款待唐僧</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唐僧误认人参果为婴儿而未敢食</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悟空偷果三个</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与八戒</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沙僧分食</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八戒嫌少</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絮絮叨叨被二童子听见</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二童子大骂唐僧</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悟空一气之下推倒人参果树</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被镇元大仙捉回去</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悟空求得观音菩萨救活果树</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悟空与镇元大仙结为兄弟</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
        <p:nvSpPr>
          <p:cNvPr id="2" name="P_5_BD#440ee065a?colgroup=5,8,16&amp;vcp=1&amp;pid=254665248&amp;color=0,0,0&amp;vtp=1&amp;vaab=1&amp;bt=1&amp;bbb=1">
            <a:extLst>
              <a:ext uri="{FF2B5EF4-FFF2-40B4-BE49-F238E27FC236}">
                <a16:creationId xmlns:a16="http://schemas.microsoft.com/office/drawing/2014/main" id="{10874B3F-74D4-5A2C-B0BC-4E270828D6C3}"/>
              </a:ext>
            </a:extLst>
          </p:cNvPr>
          <p:cNvSpPr txBox="1"/>
          <p:nvPr/>
        </p:nvSpPr>
        <p:spPr>
          <a:xfrm>
            <a:off x="10903879" y="283971"/>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18" charset="0"/>
              </a:rPr>
              <a:t>续表</a:t>
            </a:r>
          </a:p>
        </p:txBody>
      </p:sp>
    </p:spTree>
  </p:cSld>
  <p:clrMapOvr>
    <a:masterClrMapping/>
  </p:clrMapOvr>
  <p:transition>
    <p:split dir="in"/>
  </p:transition>
</p:sld>
</file>

<file path=ppt/slides/slide23.xml><?xml version="1.0" encoding="utf-8"?>
<p:sld xmlns:a="http://schemas.openxmlformats.org/drawingml/2006/main" xmlns:r="http://schemas.openxmlformats.org/officeDocument/2006/relationships" xmlns:p="http://schemas.openxmlformats.org/presentationml/2006/main">
  <p:cSld name="Slide 25&amp;si=25">
    <p:spTree>
      <p:nvGrpSpPr>
        <p:cNvPr id="1" name=""/>
        <p:cNvGrpSpPr/>
        <p:nvPr/>
      </p:nvGrpSpPr>
      <p:grpSpPr>
        <a:xfrm>
          <a:off x="0" y="0"/>
          <a:ext cx="0" cy="0"/>
          <a:chOff x="0" y="0"/>
          <a:chExt cx="0" cy="0"/>
        </a:xfrm>
      </p:grpSpPr>
      <p:graphicFrame>
        <p:nvGraphicFramePr>
          <p:cNvPr id="26" name="P_5_BD#440ee065a?colgroup=5,8,16&amp;vcp=1&amp;pid=254665248&amp;color=0,0,0&amp;vtp=1&amp;vaab=1&amp;bt=1&amp;bbb=1&amp;hb=1"/>
          <p:cNvGraphicFramePr>
            <a:graphicFrameLocks noGrp="1"/>
          </p:cNvGraphicFramePr>
          <p:nvPr>
            <p:extLst>
              <p:ext uri="{D42A27DB-BD31-4B8C-83A1-F6EECF244321}">
                <p14:modId xmlns:p14="http://schemas.microsoft.com/office/powerpoint/2010/main" val="3268335711"/>
              </p:ext>
            </p:extLst>
          </p:nvPr>
        </p:nvGraphicFramePr>
        <p:xfrm>
          <a:off x="410448" y="2118804"/>
          <a:ext cx="11371104" cy="3324988"/>
        </p:xfrm>
        <a:graphic>
          <a:graphicData uri="http://schemas.openxmlformats.org/drawingml/2006/table">
            <a:tbl>
              <a:tblPr/>
              <a:tblGrid>
                <a:gridCol w="1975104">
                  <a:extLst>
                    <a:ext uri="{9D8B030D-6E8A-4147-A177-3AD203B41FA5}">
                      <a16:colId xmlns:a16="http://schemas.microsoft.com/office/drawing/2014/main" val="20000"/>
                    </a:ext>
                  </a:extLst>
                </a:gridCol>
                <a:gridCol w="2844000">
                  <a:extLst>
                    <a:ext uri="{9D8B030D-6E8A-4147-A177-3AD203B41FA5}">
                      <a16:colId xmlns:a16="http://schemas.microsoft.com/office/drawing/2014/main" val="20001"/>
                    </a:ext>
                  </a:extLst>
                </a:gridCol>
                <a:gridCol w="6552000">
                  <a:extLst>
                    <a:ext uri="{9D8B030D-6E8A-4147-A177-3AD203B41FA5}">
                      <a16:colId xmlns:a16="http://schemas.microsoft.com/office/drawing/2014/main" val="20002"/>
                    </a:ext>
                  </a:extLst>
                </a:gridCol>
              </a:tblGrid>
              <a:tr h="539560">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情节概括</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回</a:t>
                      </a:r>
                      <a:r>
                        <a:rPr lang="en-US" altLang="zh-CN" sz="2800" b="1" i="0">
                          <a:solidFill>
                            <a:srgbClr val="000000"/>
                          </a:solidFill>
                          <a:latin typeface="SimSun" pitchFamily="34" charset="0"/>
                          <a:ea typeface="SimSun" pitchFamily="34" charset="-122"/>
                          <a:cs typeface="SimSun" pitchFamily="34" charset="-120"/>
                        </a:rPr>
                        <a:t> </a:t>
                      </a:r>
                      <a:r>
                        <a:rPr lang="en-US" altLang="zh-CN" sz="2800" b="1" i="0">
                          <a:solidFill>
                            <a:srgbClr val="000000"/>
                          </a:solidFill>
                          <a:latin typeface="Times New Roman" pitchFamily="34" charset="0"/>
                          <a:ea typeface="SimSun" pitchFamily="34" charset="-122"/>
                          <a:cs typeface="Times New Roman" pitchFamily="34" charset="-120"/>
                        </a:rPr>
                        <a:t>目</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情节展示</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2785428">
                <a:tc>
                  <a:txBody>
                    <a:bodyPr/>
                    <a:lstStyle/>
                    <a:p>
                      <a:pPr algn="ctr" latinLnBrk="1" hangingPunct="0">
                        <a:lnSpc>
                          <a:spcPts val="4200"/>
                        </a:lnSpc>
                      </a:pPr>
                      <a:r>
                        <a:rPr lang="en-US" altLang="zh-CN" sz="2800" b="0" i="0" dirty="0">
                          <a:solidFill>
                            <a:srgbClr val="000000"/>
                          </a:solidFill>
                          <a:latin typeface="Times New Roman" pitchFamily="34" charset="0"/>
                          <a:ea typeface="楷体" pitchFamily="34" charset="-122"/>
                          <a:cs typeface="Times New Roman" pitchFamily="34" charset="-120"/>
                        </a:rPr>
                        <a:t>三打白骨精</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err="1">
                          <a:solidFill>
                            <a:srgbClr val="000000"/>
                          </a:solidFill>
                          <a:latin typeface="Times New Roman" pitchFamily="34" charset="0"/>
                          <a:ea typeface="楷体" pitchFamily="34" charset="-122"/>
                          <a:cs typeface="Times New Roman" pitchFamily="34" charset="-120"/>
                        </a:rPr>
                        <a:t>第二十七回</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楷体" pitchFamily="34" charset="-122"/>
                          <a:cs typeface="Times New Roman" pitchFamily="34" charset="-120"/>
                        </a:rPr>
                        <a:t>尸魔</a:t>
                      </a:r>
                      <a:endParaRPr lang="en-US" altLang="zh-CN" sz="2800" b="0" i="0" dirty="0">
                        <a:solidFill>
                          <a:srgbClr val="000000"/>
                        </a:solidFill>
                        <a:latin typeface="Times New Roman" pitchFamily="34" charset="0"/>
                        <a:ea typeface="楷体" pitchFamily="34" charset="-122"/>
                        <a:cs typeface="Times New Roman" pitchFamily="34" charset="-120"/>
                      </a:endParaRPr>
                    </a:p>
                    <a:p>
                      <a:pPr marL="0" indent="0" algn="l" latinLnBrk="1" hangingPunct="0">
                        <a:lnSpc>
                          <a:spcPts val="4400"/>
                        </a:lnSpc>
                      </a:pPr>
                      <a:r>
                        <a:rPr lang="en-US" altLang="zh-CN" sz="2800" b="0" i="0" dirty="0" err="1">
                          <a:solidFill>
                            <a:srgbClr val="000000"/>
                          </a:solidFill>
                          <a:latin typeface="Times New Roman" pitchFamily="34" charset="0"/>
                          <a:ea typeface="楷体" pitchFamily="34" charset="-122"/>
                          <a:cs typeface="Times New Roman" pitchFamily="34" charset="-120"/>
                        </a:rPr>
                        <a:t>三戏唐三藏</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楷体" pitchFamily="34" charset="-122"/>
                          <a:cs typeface="Times New Roman" pitchFamily="34" charset="-120"/>
                        </a:rPr>
                        <a:t>圣僧</a:t>
                      </a:r>
                      <a:endParaRPr lang="en-US" altLang="zh-CN" sz="2800" b="0" i="0" dirty="0">
                        <a:solidFill>
                          <a:srgbClr val="000000"/>
                        </a:solidFill>
                        <a:latin typeface="Times New Roman" pitchFamily="34" charset="0"/>
                        <a:ea typeface="楷体" pitchFamily="34" charset="-122"/>
                        <a:cs typeface="Times New Roman" pitchFamily="34" charset="-120"/>
                      </a:endParaRPr>
                    </a:p>
                    <a:p>
                      <a:pPr marL="0" lvl="0" indent="0" algn="l" latinLnBrk="1" hangingPunct="0">
                        <a:lnSpc>
                          <a:spcPts val="4200"/>
                        </a:lnSpc>
                      </a:pPr>
                      <a:r>
                        <a:rPr lang="en-US" altLang="zh-CN" sz="2800" b="0" i="0" dirty="0" err="1">
                          <a:solidFill>
                            <a:srgbClr val="000000"/>
                          </a:solidFill>
                          <a:latin typeface="Times New Roman" pitchFamily="34" charset="0"/>
                          <a:ea typeface="楷体" pitchFamily="34" charset="-122"/>
                          <a:cs typeface="Times New Roman" pitchFamily="34" charset="-120"/>
                        </a:rPr>
                        <a:t>恨逐美猴王</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楷体" pitchFamily="34" charset="-122"/>
                          <a:cs typeface="Times New Roman" pitchFamily="34" charset="-120"/>
                        </a:rPr>
                        <a:t>唐僧师徒行至白虎岭</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尸魔白骨精先后变幻为村姑</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妇人</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老父</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孙悟空一一识破并将其打死</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但唐僧不辨人妖</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反而责怪孙悟空恣意行凶</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写下贬书</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将孙悟空赶回了花果山</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
        <p:nvSpPr>
          <p:cNvPr id="2" name="P_5_BD#440ee065a?colgroup=5,8,16&amp;vcp=1&amp;pid=254665248&amp;color=0,0,0&amp;vtp=1&amp;vaab=1&amp;bt=1&amp;bbb=1">
            <a:extLst>
              <a:ext uri="{FF2B5EF4-FFF2-40B4-BE49-F238E27FC236}">
                <a16:creationId xmlns:a16="http://schemas.microsoft.com/office/drawing/2014/main" id="{7EAD5CEB-880A-E43E-A3C1-EF701EBE3916}"/>
              </a:ext>
            </a:extLst>
          </p:cNvPr>
          <p:cNvSpPr txBox="1"/>
          <p:nvPr/>
        </p:nvSpPr>
        <p:spPr>
          <a:xfrm>
            <a:off x="10903879" y="1410398"/>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18" charset="0"/>
              </a:rPr>
              <a:t>续表</a:t>
            </a:r>
          </a:p>
        </p:txBody>
      </p:sp>
    </p:spTree>
  </p:cSld>
  <p:clrMapOvr>
    <a:masterClrMapping/>
  </p:clrMapOvr>
  <p:transition>
    <p:split dir="in"/>
  </p:transition>
</p:sld>
</file>

<file path=ppt/slides/slide24.xml><?xml version="1.0" encoding="utf-8"?>
<p:sld xmlns:a="http://schemas.openxmlformats.org/drawingml/2006/main" xmlns:r="http://schemas.openxmlformats.org/officeDocument/2006/relationships" xmlns:p="http://schemas.openxmlformats.org/presentationml/2006/main">
  <p:cSld name="Slide 26&amp;si=26">
    <p:spTree>
      <p:nvGrpSpPr>
        <p:cNvPr id="1" name=""/>
        <p:cNvGrpSpPr/>
        <p:nvPr/>
      </p:nvGrpSpPr>
      <p:grpSpPr>
        <a:xfrm>
          <a:off x="0" y="0"/>
          <a:ext cx="0" cy="0"/>
          <a:chOff x="0" y="0"/>
          <a:chExt cx="0" cy="0"/>
        </a:xfrm>
      </p:grpSpPr>
      <p:graphicFrame>
        <p:nvGraphicFramePr>
          <p:cNvPr id="27" name="P_5_BD#440ee065a?colgroup=5,8,16&amp;vcp=1&amp;pid=254665248&amp;color=0,0,0&amp;vtp=1&amp;vaab=1&amp;bt=1&amp;bbb=1&amp;hb=1"/>
          <p:cNvGraphicFramePr>
            <a:graphicFrameLocks noGrp="1"/>
          </p:cNvGraphicFramePr>
          <p:nvPr>
            <p:extLst>
              <p:ext uri="{D42A27DB-BD31-4B8C-83A1-F6EECF244321}">
                <p14:modId xmlns:p14="http://schemas.microsoft.com/office/powerpoint/2010/main" val="3550164173"/>
              </p:ext>
            </p:extLst>
          </p:nvPr>
        </p:nvGraphicFramePr>
        <p:xfrm>
          <a:off x="244221" y="887312"/>
          <a:ext cx="11407104" cy="5411661"/>
        </p:xfrm>
        <a:graphic>
          <a:graphicData uri="http://schemas.openxmlformats.org/drawingml/2006/table">
            <a:tbl>
              <a:tblPr/>
              <a:tblGrid>
                <a:gridCol w="1975104">
                  <a:extLst>
                    <a:ext uri="{9D8B030D-6E8A-4147-A177-3AD203B41FA5}">
                      <a16:colId xmlns:a16="http://schemas.microsoft.com/office/drawing/2014/main" val="20000"/>
                    </a:ext>
                  </a:extLst>
                </a:gridCol>
                <a:gridCol w="3492000">
                  <a:extLst>
                    <a:ext uri="{9D8B030D-6E8A-4147-A177-3AD203B41FA5}">
                      <a16:colId xmlns:a16="http://schemas.microsoft.com/office/drawing/2014/main" val="20001"/>
                    </a:ext>
                  </a:extLst>
                </a:gridCol>
                <a:gridCol w="5940000">
                  <a:extLst>
                    <a:ext uri="{9D8B030D-6E8A-4147-A177-3AD203B41FA5}">
                      <a16:colId xmlns:a16="http://schemas.microsoft.com/office/drawing/2014/main" val="20002"/>
                    </a:ext>
                  </a:extLst>
                </a:gridCol>
              </a:tblGrid>
              <a:tr h="0">
                <a:tc>
                  <a:txBody>
                    <a:bodyPr/>
                    <a:lstStyle/>
                    <a:p>
                      <a:pPr algn="ctr" latinLnBrk="1" hangingPunct="0">
                        <a:lnSpc>
                          <a:spcPct val="100000"/>
                        </a:lnSpc>
                      </a:pPr>
                      <a:r>
                        <a:rPr lang="en-US" altLang="zh-CN" sz="2500" b="1" i="0">
                          <a:solidFill>
                            <a:srgbClr val="000000"/>
                          </a:solidFill>
                          <a:latin typeface="Times New Roman" pitchFamily="34" charset="0"/>
                          <a:ea typeface="SimSun" pitchFamily="34" charset="-122"/>
                          <a:cs typeface="Times New Roman" pitchFamily="34" charset="-120"/>
                        </a:rPr>
                        <a:t>情节概括</a:t>
                      </a:r>
                      <a:endParaRPr lang="en-US" altLang="zh-CN" sz="25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ct val="100000"/>
                        </a:lnSpc>
                      </a:pPr>
                      <a:r>
                        <a:rPr lang="en-US" altLang="zh-CN" sz="2500" b="1" i="0">
                          <a:solidFill>
                            <a:srgbClr val="000000"/>
                          </a:solidFill>
                          <a:latin typeface="Times New Roman" pitchFamily="34" charset="0"/>
                          <a:ea typeface="SimSun" pitchFamily="34" charset="-122"/>
                          <a:cs typeface="Times New Roman" pitchFamily="34" charset="-120"/>
                        </a:rPr>
                        <a:t>回</a:t>
                      </a:r>
                      <a:r>
                        <a:rPr lang="en-US" altLang="zh-CN" sz="2500" b="1" i="0">
                          <a:solidFill>
                            <a:srgbClr val="000000"/>
                          </a:solidFill>
                          <a:latin typeface="SimSun" pitchFamily="34" charset="0"/>
                          <a:ea typeface="SimSun" pitchFamily="34" charset="-122"/>
                          <a:cs typeface="SimSun" pitchFamily="34" charset="-120"/>
                        </a:rPr>
                        <a:t> </a:t>
                      </a:r>
                      <a:r>
                        <a:rPr lang="en-US" altLang="zh-CN" sz="2500" b="1" i="0">
                          <a:solidFill>
                            <a:srgbClr val="000000"/>
                          </a:solidFill>
                          <a:latin typeface="Times New Roman" pitchFamily="34" charset="0"/>
                          <a:ea typeface="SimSun" pitchFamily="34" charset="-122"/>
                          <a:cs typeface="Times New Roman" pitchFamily="34" charset="-120"/>
                        </a:rPr>
                        <a:t>目</a:t>
                      </a:r>
                      <a:endParaRPr lang="en-US" altLang="zh-CN" sz="25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ct val="100000"/>
                        </a:lnSpc>
                      </a:pPr>
                      <a:r>
                        <a:rPr lang="en-US" altLang="zh-CN" sz="2500" b="1" i="0" dirty="0" err="1">
                          <a:solidFill>
                            <a:srgbClr val="000000"/>
                          </a:solidFill>
                          <a:latin typeface="Times New Roman" pitchFamily="34" charset="0"/>
                          <a:ea typeface="SimSun" pitchFamily="34" charset="-122"/>
                          <a:cs typeface="Times New Roman" pitchFamily="34" charset="-120"/>
                        </a:rPr>
                        <a:t>情节展示</a:t>
                      </a:r>
                      <a:endParaRPr lang="en-US" altLang="zh-CN" sz="25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42067">
                <a:tc>
                  <a:txBody>
                    <a:bodyPr/>
                    <a:lstStyle/>
                    <a:p>
                      <a:pPr algn="ctr" latinLnBrk="1" hangingPunct="0">
                        <a:lnSpc>
                          <a:spcPct val="100000"/>
                        </a:lnSpc>
                      </a:pPr>
                      <a:r>
                        <a:rPr lang="en-US" altLang="zh-CN" sz="2500" b="0" i="0" dirty="0">
                          <a:solidFill>
                            <a:srgbClr val="000000"/>
                          </a:solidFill>
                          <a:latin typeface="Times New Roman" pitchFamily="34" charset="0"/>
                          <a:ea typeface="楷体" pitchFamily="34" charset="-122"/>
                          <a:cs typeface="Times New Roman" pitchFamily="34" charset="-120"/>
                        </a:rPr>
                        <a:t>夺宝莲花洞</a:t>
                      </a:r>
                      <a:endParaRPr lang="en-US" altLang="zh-CN" sz="25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000"/>
                        </a:lnSpc>
                      </a:pPr>
                      <a:r>
                        <a:rPr lang="en-US" altLang="zh-CN" sz="2500" b="0" i="0" dirty="0" err="1">
                          <a:solidFill>
                            <a:srgbClr val="000000"/>
                          </a:solidFill>
                          <a:latin typeface="Times New Roman" pitchFamily="34" charset="0"/>
                          <a:ea typeface="楷体" pitchFamily="34" charset="-122"/>
                          <a:cs typeface="Times New Roman" pitchFamily="34" charset="-120"/>
                        </a:rPr>
                        <a:t>第三十二回</a:t>
                      </a:r>
                      <a:r>
                        <a:rPr lang="en-US" altLang="zh-CN" sz="2500" b="0" i="0" dirty="0">
                          <a:solidFill>
                            <a:srgbClr val="000000"/>
                          </a:solidFill>
                          <a:latin typeface="SimSun" pitchFamily="34" charset="0"/>
                          <a:ea typeface="SimSun" pitchFamily="34" charset="-122"/>
                          <a:cs typeface="SimSun" pitchFamily="34" charset="-120"/>
                        </a:rPr>
                        <a:t> </a:t>
                      </a:r>
                      <a:r>
                        <a:rPr lang="en-US" altLang="zh-CN" sz="2500" b="0" i="0" dirty="0" err="1">
                          <a:solidFill>
                            <a:srgbClr val="000000"/>
                          </a:solidFill>
                          <a:latin typeface="Times New Roman" pitchFamily="34" charset="0"/>
                          <a:ea typeface="楷体" pitchFamily="34" charset="-122"/>
                          <a:cs typeface="Times New Roman" pitchFamily="34" charset="-120"/>
                        </a:rPr>
                        <a:t>平顶山功曹传信</a:t>
                      </a:r>
                      <a:r>
                        <a:rPr lang="en-US" altLang="zh-CN" sz="2500" b="0" i="0" dirty="0">
                          <a:solidFill>
                            <a:srgbClr val="000000"/>
                          </a:solidFill>
                          <a:latin typeface="SimSun" pitchFamily="34" charset="0"/>
                          <a:ea typeface="SimSun" pitchFamily="34" charset="-122"/>
                          <a:cs typeface="SimSun" pitchFamily="34" charset="-120"/>
                        </a:rPr>
                        <a:t> </a:t>
                      </a:r>
                      <a:r>
                        <a:rPr lang="en-US" altLang="zh-CN" sz="2500" b="0" i="0" dirty="0" err="1">
                          <a:solidFill>
                            <a:srgbClr val="000000"/>
                          </a:solidFill>
                          <a:latin typeface="Times New Roman" pitchFamily="34" charset="0"/>
                          <a:ea typeface="楷体" pitchFamily="34" charset="-122"/>
                          <a:cs typeface="Times New Roman" pitchFamily="34" charset="-120"/>
                        </a:rPr>
                        <a:t>莲花洞木母逢灾</a:t>
                      </a:r>
                      <a:endParaRPr lang="en-US" altLang="zh-CN" sz="2500" b="0" i="0" dirty="0">
                        <a:solidFill>
                          <a:srgbClr val="000000"/>
                        </a:solidFill>
                        <a:latin typeface="Times New Roman" pitchFamily="34" charset="0"/>
                        <a:ea typeface="楷体" pitchFamily="34" charset="-122"/>
                        <a:cs typeface="Times New Roman" pitchFamily="34" charset="-120"/>
                      </a:endParaRPr>
                    </a:p>
                    <a:p>
                      <a:pPr marL="0" indent="0" algn="l" latinLnBrk="1" hangingPunct="0">
                        <a:lnSpc>
                          <a:spcPts val="4000"/>
                        </a:lnSpc>
                      </a:pPr>
                      <a:r>
                        <a:rPr lang="en-US" altLang="zh-CN" sz="2500" b="0" i="0" dirty="0" err="1">
                          <a:solidFill>
                            <a:srgbClr val="000000"/>
                          </a:solidFill>
                          <a:latin typeface="Times New Roman" pitchFamily="34" charset="0"/>
                          <a:ea typeface="楷体" pitchFamily="34" charset="-122"/>
                          <a:cs typeface="Times New Roman" pitchFamily="34" charset="-120"/>
                        </a:rPr>
                        <a:t>第三十三回</a:t>
                      </a:r>
                      <a:r>
                        <a:rPr lang="en-US" altLang="zh-CN" sz="2500" b="0" i="0" dirty="0">
                          <a:solidFill>
                            <a:srgbClr val="000000"/>
                          </a:solidFill>
                          <a:latin typeface="SimSun" pitchFamily="34" charset="0"/>
                          <a:ea typeface="SimSun" pitchFamily="34" charset="-122"/>
                          <a:cs typeface="SimSun" pitchFamily="34" charset="-120"/>
                        </a:rPr>
                        <a:t> </a:t>
                      </a:r>
                      <a:r>
                        <a:rPr lang="en-US" altLang="zh-CN" sz="2500" b="0" i="0" dirty="0" err="1">
                          <a:solidFill>
                            <a:srgbClr val="000000"/>
                          </a:solidFill>
                          <a:latin typeface="Times New Roman" pitchFamily="34" charset="0"/>
                          <a:ea typeface="楷体" pitchFamily="34" charset="-122"/>
                          <a:cs typeface="Times New Roman" pitchFamily="34" charset="-120"/>
                        </a:rPr>
                        <a:t>外道迷真性</a:t>
                      </a:r>
                      <a:r>
                        <a:rPr lang="en-US" altLang="zh-CN" sz="2500" b="0" i="0" dirty="0">
                          <a:solidFill>
                            <a:srgbClr val="000000"/>
                          </a:solidFill>
                          <a:latin typeface="SimSun" pitchFamily="34" charset="0"/>
                          <a:ea typeface="SimSun" pitchFamily="34" charset="-122"/>
                          <a:cs typeface="SimSun" pitchFamily="34" charset="-120"/>
                        </a:rPr>
                        <a:t> </a:t>
                      </a:r>
                      <a:r>
                        <a:rPr lang="en-US" altLang="zh-CN" sz="2500" b="0" i="0" dirty="0" err="1">
                          <a:solidFill>
                            <a:srgbClr val="000000"/>
                          </a:solidFill>
                          <a:latin typeface="Times New Roman" pitchFamily="34" charset="0"/>
                          <a:ea typeface="楷体" pitchFamily="34" charset="-122"/>
                          <a:cs typeface="Times New Roman" pitchFamily="34" charset="-120"/>
                        </a:rPr>
                        <a:t>元神助本心</a:t>
                      </a:r>
                      <a:endParaRPr lang="en-US" altLang="zh-CN" sz="2500" dirty="0"/>
                    </a:p>
                    <a:p>
                      <a:pPr marL="0" indent="0" algn="l" latinLnBrk="1" hangingPunct="0">
                        <a:lnSpc>
                          <a:spcPts val="4000"/>
                        </a:lnSpc>
                      </a:pPr>
                      <a:r>
                        <a:rPr lang="en-US" altLang="zh-CN" sz="2500" b="0" i="0" dirty="0" err="1">
                          <a:solidFill>
                            <a:srgbClr val="000000"/>
                          </a:solidFill>
                          <a:latin typeface="Times New Roman" pitchFamily="34" charset="0"/>
                          <a:ea typeface="楷体" pitchFamily="34" charset="-122"/>
                          <a:cs typeface="Times New Roman" pitchFamily="34" charset="-120"/>
                        </a:rPr>
                        <a:t>第三十四回</a:t>
                      </a:r>
                      <a:r>
                        <a:rPr lang="en-US" altLang="zh-CN" sz="2500" b="0" i="0" dirty="0">
                          <a:solidFill>
                            <a:srgbClr val="000000"/>
                          </a:solidFill>
                          <a:latin typeface="SimSun" pitchFamily="34" charset="0"/>
                          <a:ea typeface="SimSun" pitchFamily="34" charset="-122"/>
                          <a:cs typeface="SimSun" pitchFamily="34" charset="-120"/>
                        </a:rPr>
                        <a:t> </a:t>
                      </a:r>
                      <a:r>
                        <a:rPr lang="en-US" altLang="zh-CN" sz="2500" b="0" i="0" dirty="0" err="1">
                          <a:solidFill>
                            <a:srgbClr val="000000"/>
                          </a:solidFill>
                          <a:latin typeface="Times New Roman" pitchFamily="34" charset="0"/>
                          <a:ea typeface="楷体" pitchFamily="34" charset="-122"/>
                          <a:cs typeface="Times New Roman" pitchFamily="34" charset="-120"/>
                        </a:rPr>
                        <a:t>魔王巧算困心猿</a:t>
                      </a:r>
                      <a:r>
                        <a:rPr lang="en-US" altLang="zh-CN" sz="2500" b="0" i="0" dirty="0">
                          <a:solidFill>
                            <a:srgbClr val="000000"/>
                          </a:solidFill>
                          <a:latin typeface="SimSun" pitchFamily="34" charset="0"/>
                          <a:ea typeface="SimSun" pitchFamily="34" charset="-122"/>
                          <a:cs typeface="SimSun" pitchFamily="34" charset="-120"/>
                        </a:rPr>
                        <a:t> </a:t>
                      </a:r>
                      <a:r>
                        <a:rPr lang="en-US" altLang="zh-CN" sz="2500" b="0" i="0" dirty="0" err="1">
                          <a:solidFill>
                            <a:srgbClr val="000000"/>
                          </a:solidFill>
                          <a:latin typeface="Times New Roman" pitchFamily="34" charset="0"/>
                          <a:ea typeface="楷体" pitchFamily="34" charset="-122"/>
                          <a:cs typeface="Times New Roman" pitchFamily="34" charset="-120"/>
                        </a:rPr>
                        <a:t>大圣腾那骗宝贝</a:t>
                      </a:r>
                      <a:endParaRPr lang="en-US" altLang="zh-CN" sz="2500" dirty="0"/>
                    </a:p>
                    <a:p>
                      <a:pPr marL="0" indent="0" algn="l" latinLnBrk="1" hangingPunct="0">
                        <a:lnSpc>
                          <a:spcPts val="4000"/>
                        </a:lnSpc>
                      </a:pPr>
                      <a:r>
                        <a:rPr lang="en-US" altLang="zh-CN" sz="2500" b="0" i="0" dirty="0" err="1">
                          <a:solidFill>
                            <a:srgbClr val="000000"/>
                          </a:solidFill>
                          <a:latin typeface="Times New Roman" pitchFamily="34" charset="0"/>
                          <a:ea typeface="楷体" pitchFamily="34" charset="-122"/>
                          <a:cs typeface="Times New Roman" pitchFamily="34" charset="-120"/>
                        </a:rPr>
                        <a:t>第三十五回</a:t>
                      </a:r>
                      <a:r>
                        <a:rPr lang="en-US" altLang="zh-CN" sz="2500" b="0" i="0" dirty="0">
                          <a:solidFill>
                            <a:srgbClr val="000000"/>
                          </a:solidFill>
                          <a:latin typeface="SimSun" pitchFamily="34" charset="0"/>
                          <a:ea typeface="SimSun" pitchFamily="34" charset="-122"/>
                          <a:cs typeface="SimSun" pitchFamily="34" charset="-120"/>
                        </a:rPr>
                        <a:t> </a:t>
                      </a:r>
                      <a:r>
                        <a:rPr lang="en-US" altLang="zh-CN" sz="2500" b="0" i="0" dirty="0" err="1">
                          <a:solidFill>
                            <a:srgbClr val="000000"/>
                          </a:solidFill>
                          <a:latin typeface="Times New Roman" pitchFamily="34" charset="0"/>
                          <a:ea typeface="楷体" pitchFamily="34" charset="-122"/>
                          <a:cs typeface="Times New Roman" pitchFamily="34" charset="-120"/>
                        </a:rPr>
                        <a:t>外道施威欺正性</a:t>
                      </a:r>
                      <a:r>
                        <a:rPr lang="en-US" altLang="zh-CN" sz="2500" b="0" i="0" dirty="0">
                          <a:solidFill>
                            <a:srgbClr val="000000"/>
                          </a:solidFill>
                          <a:latin typeface="SimSun" pitchFamily="34" charset="0"/>
                          <a:ea typeface="SimSun" pitchFamily="34" charset="-122"/>
                          <a:cs typeface="SimSun" pitchFamily="34" charset="-120"/>
                        </a:rPr>
                        <a:t> </a:t>
                      </a:r>
                      <a:r>
                        <a:rPr lang="en-US" altLang="zh-CN" sz="2500" b="0" i="0" dirty="0" err="1">
                          <a:solidFill>
                            <a:srgbClr val="000000"/>
                          </a:solidFill>
                          <a:latin typeface="Times New Roman" pitchFamily="34" charset="0"/>
                          <a:ea typeface="楷体" pitchFamily="34" charset="-122"/>
                          <a:cs typeface="Times New Roman" pitchFamily="34" charset="-120"/>
                        </a:rPr>
                        <a:t>心猿获宝伏邪魔</a:t>
                      </a:r>
                      <a:endParaRPr lang="en-US" altLang="zh-CN" sz="25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000"/>
                        </a:lnSpc>
                      </a:pPr>
                      <a:r>
                        <a:rPr lang="en-US" altLang="zh-CN" sz="2500" b="0" i="0" dirty="0">
                          <a:solidFill>
                            <a:srgbClr val="000000"/>
                          </a:solidFill>
                          <a:latin typeface="SimSun" pitchFamily="34" charset="0"/>
                          <a:ea typeface="SimSun" pitchFamily="34" charset="-122"/>
                          <a:cs typeface="SimSun" pitchFamily="34" charset="-120"/>
                        </a:rPr>
                        <a:t>    </a:t>
                      </a:r>
                      <a:r>
                        <a:rPr lang="en-US" altLang="zh-CN" sz="2500" b="0" i="0" dirty="0">
                          <a:solidFill>
                            <a:srgbClr val="000000"/>
                          </a:solidFill>
                          <a:latin typeface="Times New Roman" pitchFamily="34" charset="0"/>
                          <a:ea typeface="楷体" pitchFamily="34" charset="-122"/>
                          <a:cs typeface="Times New Roman" pitchFamily="34" charset="-120"/>
                        </a:rPr>
                        <a:t>唐僧师徒行至平顶山</a:t>
                      </a:r>
                      <a:r>
                        <a:rPr lang="en-US" altLang="zh-CN" sz="2500" b="0" i="0" spc="-100" dirty="0">
                          <a:solidFill>
                            <a:srgbClr val="000000"/>
                          </a:solidFill>
                          <a:latin typeface="Times New Roman" pitchFamily="34" charset="0"/>
                          <a:ea typeface="SimSun" pitchFamily="34" charset="-122"/>
                          <a:cs typeface="Times New Roman" pitchFamily="34" charset="-120"/>
                        </a:rPr>
                        <a:t>，</a:t>
                      </a:r>
                      <a:r>
                        <a:rPr lang="en-US" altLang="zh-CN" sz="2500" b="0" i="0" dirty="0">
                          <a:solidFill>
                            <a:srgbClr val="000000"/>
                          </a:solidFill>
                          <a:latin typeface="Times New Roman" pitchFamily="34" charset="0"/>
                          <a:ea typeface="楷体" pitchFamily="34" charset="-122"/>
                          <a:cs typeface="Times New Roman" pitchFamily="34" charset="-120"/>
                        </a:rPr>
                        <a:t>悟空让八戒去巡山</a:t>
                      </a:r>
                      <a:r>
                        <a:rPr lang="en-US" altLang="zh-CN" sz="2500" b="0" i="0" spc="-100" dirty="0">
                          <a:solidFill>
                            <a:srgbClr val="000000"/>
                          </a:solidFill>
                          <a:latin typeface="Times New Roman" pitchFamily="34" charset="0"/>
                          <a:ea typeface="SimSun" pitchFamily="34" charset="-122"/>
                          <a:cs typeface="Times New Roman" pitchFamily="34" charset="-120"/>
                        </a:rPr>
                        <a:t>。</a:t>
                      </a:r>
                      <a:r>
                        <a:rPr lang="en-US" altLang="zh-CN" sz="2500" b="0" i="0" dirty="0">
                          <a:solidFill>
                            <a:srgbClr val="000000"/>
                          </a:solidFill>
                          <a:latin typeface="Times New Roman" pitchFamily="34" charset="0"/>
                          <a:ea typeface="楷体" pitchFamily="34" charset="-122"/>
                          <a:cs typeface="Times New Roman" pitchFamily="34" charset="-120"/>
                        </a:rPr>
                        <a:t>八戒却躲懒睡觉</a:t>
                      </a:r>
                      <a:r>
                        <a:rPr lang="en-US" altLang="zh-CN" sz="2500" b="0" i="0" spc="-100" dirty="0">
                          <a:solidFill>
                            <a:srgbClr val="000000"/>
                          </a:solidFill>
                          <a:latin typeface="Times New Roman" pitchFamily="34" charset="0"/>
                          <a:ea typeface="SimSun" pitchFamily="34" charset="-122"/>
                          <a:cs typeface="Times New Roman" pitchFamily="34" charset="-120"/>
                        </a:rPr>
                        <a:t>，</a:t>
                      </a:r>
                      <a:r>
                        <a:rPr lang="en-US" altLang="zh-CN" sz="2500" b="0" i="0" dirty="0">
                          <a:solidFill>
                            <a:srgbClr val="000000"/>
                          </a:solidFill>
                          <a:latin typeface="Times New Roman" pitchFamily="34" charset="0"/>
                          <a:ea typeface="楷体" pitchFamily="34" charset="-122"/>
                          <a:cs typeface="Times New Roman" pitchFamily="34" charset="-120"/>
                        </a:rPr>
                        <a:t>编谎话骗人</a:t>
                      </a:r>
                      <a:r>
                        <a:rPr lang="en-US" altLang="zh-CN" sz="2500" b="0" i="0" spc="-100" dirty="0">
                          <a:solidFill>
                            <a:srgbClr val="000000"/>
                          </a:solidFill>
                          <a:latin typeface="Times New Roman" pitchFamily="34" charset="0"/>
                          <a:ea typeface="SimSun" pitchFamily="34" charset="-122"/>
                          <a:cs typeface="Times New Roman" pitchFamily="34" charset="-120"/>
                        </a:rPr>
                        <a:t>，</a:t>
                      </a:r>
                      <a:r>
                        <a:rPr lang="en-US" altLang="zh-CN" sz="2500" b="0" i="0" dirty="0">
                          <a:solidFill>
                            <a:srgbClr val="000000"/>
                          </a:solidFill>
                          <a:latin typeface="Times New Roman" pitchFamily="34" charset="0"/>
                          <a:ea typeface="楷体" pitchFamily="34" charset="-122"/>
                          <a:cs typeface="Times New Roman" pitchFamily="34" charset="-120"/>
                        </a:rPr>
                        <a:t>后被变成啄木鸟的悟空一一听知</a:t>
                      </a:r>
                      <a:r>
                        <a:rPr lang="en-US" altLang="zh-CN" sz="2500" b="0" i="0" spc="-100" dirty="0">
                          <a:solidFill>
                            <a:srgbClr val="000000"/>
                          </a:solidFill>
                          <a:latin typeface="Times New Roman" pitchFamily="34" charset="0"/>
                          <a:ea typeface="SimSun" pitchFamily="34" charset="-122"/>
                          <a:cs typeface="Times New Roman" pitchFamily="34" charset="-120"/>
                        </a:rPr>
                        <a:t>，</a:t>
                      </a:r>
                      <a:r>
                        <a:rPr lang="en-US" altLang="zh-CN" sz="2500" b="0" i="0" dirty="0">
                          <a:solidFill>
                            <a:srgbClr val="000000"/>
                          </a:solidFill>
                          <a:latin typeface="Times New Roman" pitchFamily="34" charset="0"/>
                          <a:ea typeface="楷体" pitchFamily="34" charset="-122"/>
                          <a:cs typeface="Times New Roman" pitchFamily="34" charset="-120"/>
                        </a:rPr>
                        <a:t>戳穿其谎言</a:t>
                      </a:r>
                      <a:r>
                        <a:rPr lang="en-US" altLang="zh-CN" sz="2500" b="0" i="0" spc="-100" dirty="0">
                          <a:solidFill>
                            <a:srgbClr val="000000"/>
                          </a:solidFill>
                          <a:latin typeface="Times New Roman" pitchFamily="34" charset="0"/>
                          <a:ea typeface="SimSun" pitchFamily="34" charset="-122"/>
                          <a:cs typeface="Times New Roman" pitchFamily="34" charset="-120"/>
                        </a:rPr>
                        <a:t>。</a:t>
                      </a:r>
                      <a:r>
                        <a:rPr lang="en-US" altLang="zh-CN" sz="2500" b="0" i="0" dirty="0">
                          <a:solidFill>
                            <a:srgbClr val="000000"/>
                          </a:solidFill>
                          <a:latin typeface="Times New Roman" pitchFamily="34" charset="0"/>
                          <a:ea typeface="楷体" pitchFamily="34" charset="-122"/>
                          <a:cs typeface="Times New Roman" pitchFamily="34" charset="-120"/>
                        </a:rPr>
                        <a:t>八戒只得再去探路</a:t>
                      </a:r>
                      <a:r>
                        <a:rPr lang="en-US" altLang="zh-CN" sz="2500" b="0" i="0" spc="-100" dirty="0">
                          <a:solidFill>
                            <a:srgbClr val="000000"/>
                          </a:solidFill>
                          <a:latin typeface="Times New Roman" pitchFamily="34" charset="0"/>
                          <a:ea typeface="SimSun" pitchFamily="34" charset="-122"/>
                          <a:cs typeface="Times New Roman" pitchFamily="34" charset="-120"/>
                        </a:rPr>
                        <a:t>，</a:t>
                      </a:r>
                      <a:r>
                        <a:rPr lang="en-US" altLang="zh-CN" sz="2500" b="0" i="0" dirty="0">
                          <a:solidFill>
                            <a:srgbClr val="000000"/>
                          </a:solidFill>
                          <a:latin typeface="Times New Roman" pitchFamily="34" charset="0"/>
                          <a:ea typeface="楷体" pitchFamily="34" charset="-122"/>
                          <a:cs typeface="Times New Roman" pitchFamily="34" charset="-120"/>
                        </a:rPr>
                        <a:t>后被莲花洞银角大王捉去</a:t>
                      </a:r>
                      <a:r>
                        <a:rPr lang="en-US" altLang="zh-CN" sz="2500" b="0" i="0" spc="-100" dirty="0">
                          <a:solidFill>
                            <a:srgbClr val="000000"/>
                          </a:solidFill>
                          <a:latin typeface="Times New Roman" pitchFamily="34" charset="0"/>
                          <a:ea typeface="SimSun" pitchFamily="34" charset="-122"/>
                          <a:cs typeface="Times New Roman" pitchFamily="34" charset="-120"/>
                        </a:rPr>
                        <a:t>。</a:t>
                      </a:r>
                      <a:r>
                        <a:rPr lang="en-US" altLang="zh-CN" sz="2500" b="0" i="0" dirty="0">
                          <a:solidFill>
                            <a:srgbClr val="000000"/>
                          </a:solidFill>
                          <a:latin typeface="Times New Roman" pitchFamily="34" charset="0"/>
                          <a:ea typeface="楷体" pitchFamily="34" charset="-122"/>
                          <a:cs typeface="Times New Roman" pitchFamily="34" charset="-120"/>
                        </a:rPr>
                        <a:t>银角大王又使用移山法</a:t>
                      </a:r>
                      <a:r>
                        <a:rPr lang="en-US" altLang="zh-CN" sz="2500" b="0" i="0" spc="-100" dirty="0">
                          <a:solidFill>
                            <a:srgbClr val="000000"/>
                          </a:solidFill>
                          <a:latin typeface="Times New Roman" pitchFamily="34" charset="0"/>
                          <a:ea typeface="SimSun" pitchFamily="34" charset="-122"/>
                          <a:cs typeface="Times New Roman" pitchFamily="34" charset="-120"/>
                        </a:rPr>
                        <a:t>，</a:t>
                      </a:r>
                      <a:r>
                        <a:rPr lang="en-US" altLang="zh-CN" sz="2500" b="0" i="0" dirty="0">
                          <a:solidFill>
                            <a:srgbClr val="000000"/>
                          </a:solidFill>
                          <a:latin typeface="Times New Roman" pitchFamily="34" charset="0"/>
                          <a:ea typeface="楷体" pitchFamily="34" charset="-122"/>
                          <a:cs typeface="Times New Roman" pitchFamily="34" charset="-120"/>
                        </a:rPr>
                        <a:t>一面压住悟空</a:t>
                      </a:r>
                      <a:r>
                        <a:rPr lang="en-US" altLang="zh-CN" sz="2500" b="0" i="0" spc="-100" dirty="0">
                          <a:solidFill>
                            <a:srgbClr val="000000"/>
                          </a:solidFill>
                          <a:latin typeface="Times New Roman" pitchFamily="34" charset="0"/>
                          <a:ea typeface="SimSun" pitchFamily="34" charset="-122"/>
                          <a:cs typeface="Times New Roman" pitchFamily="34" charset="-120"/>
                        </a:rPr>
                        <a:t>，</a:t>
                      </a:r>
                      <a:r>
                        <a:rPr lang="en-US" altLang="zh-CN" sz="2500" b="0" i="0" dirty="0">
                          <a:solidFill>
                            <a:srgbClr val="000000"/>
                          </a:solidFill>
                          <a:latin typeface="Times New Roman" pitchFamily="34" charset="0"/>
                          <a:ea typeface="楷体" pitchFamily="34" charset="-122"/>
                          <a:cs typeface="Times New Roman" pitchFamily="34" charset="-120"/>
                        </a:rPr>
                        <a:t>一面将唐僧</a:t>
                      </a:r>
                      <a:r>
                        <a:rPr lang="en-US" altLang="zh-CN" sz="2500" b="0" i="0" spc="-100" dirty="0">
                          <a:solidFill>
                            <a:srgbClr val="000000"/>
                          </a:solidFill>
                          <a:latin typeface="Times New Roman" pitchFamily="34" charset="0"/>
                          <a:ea typeface="SimSun" pitchFamily="34" charset="-122"/>
                          <a:cs typeface="Times New Roman" pitchFamily="34" charset="-120"/>
                        </a:rPr>
                        <a:t>、</a:t>
                      </a:r>
                      <a:r>
                        <a:rPr lang="en-US" altLang="zh-CN" sz="2500" b="0" i="0" dirty="0">
                          <a:solidFill>
                            <a:srgbClr val="000000"/>
                          </a:solidFill>
                          <a:latin typeface="Times New Roman" pitchFamily="34" charset="0"/>
                          <a:ea typeface="楷体" pitchFamily="34" charset="-122"/>
                          <a:cs typeface="Times New Roman" pitchFamily="34" charset="-120"/>
                        </a:rPr>
                        <a:t>沙僧和白龙马掠回洞府</a:t>
                      </a:r>
                      <a:r>
                        <a:rPr lang="en-US" altLang="zh-CN" sz="2500" b="0" i="0" spc="-100" dirty="0">
                          <a:solidFill>
                            <a:srgbClr val="000000"/>
                          </a:solidFill>
                          <a:latin typeface="Times New Roman" pitchFamily="34" charset="0"/>
                          <a:ea typeface="SimSun" pitchFamily="34" charset="-122"/>
                          <a:cs typeface="Times New Roman" pitchFamily="34" charset="-120"/>
                        </a:rPr>
                        <a:t>。</a:t>
                      </a:r>
                      <a:r>
                        <a:rPr lang="en-US" altLang="zh-CN" sz="2500" b="0" i="0" dirty="0">
                          <a:solidFill>
                            <a:srgbClr val="000000"/>
                          </a:solidFill>
                          <a:latin typeface="Times New Roman" pitchFamily="34" charset="0"/>
                          <a:ea typeface="楷体" pitchFamily="34" charset="-122"/>
                          <a:cs typeface="Times New Roman" pitchFamily="34" charset="-120"/>
                        </a:rPr>
                        <a:t>悟空挣扎脱险后</a:t>
                      </a:r>
                      <a:r>
                        <a:rPr lang="en-US" altLang="zh-CN" sz="2500" b="0" i="0" spc="-100" dirty="0">
                          <a:solidFill>
                            <a:srgbClr val="000000"/>
                          </a:solidFill>
                          <a:latin typeface="Times New Roman" pitchFamily="34" charset="0"/>
                          <a:ea typeface="SimSun" pitchFamily="34" charset="-122"/>
                          <a:cs typeface="Times New Roman" pitchFamily="34" charset="-120"/>
                        </a:rPr>
                        <a:t>，</a:t>
                      </a:r>
                      <a:r>
                        <a:rPr lang="en-US" altLang="zh-CN" sz="2500" b="0" i="0" dirty="0">
                          <a:solidFill>
                            <a:srgbClr val="000000"/>
                          </a:solidFill>
                          <a:latin typeface="Times New Roman" pitchFamily="34" charset="0"/>
                          <a:ea typeface="楷体" pitchFamily="34" charset="-122"/>
                          <a:cs typeface="Times New Roman" pitchFamily="34" charset="-120"/>
                        </a:rPr>
                        <a:t>经过几番周折</a:t>
                      </a:r>
                      <a:r>
                        <a:rPr lang="en-US" altLang="zh-CN" sz="2500" b="0" i="0" spc="-100" dirty="0">
                          <a:solidFill>
                            <a:srgbClr val="000000"/>
                          </a:solidFill>
                          <a:latin typeface="Times New Roman" pitchFamily="34" charset="0"/>
                          <a:ea typeface="SimSun" pitchFamily="34" charset="-122"/>
                          <a:cs typeface="Times New Roman" pitchFamily="34" charset="-120"/>
                        </a:rPr>
                        <a:t>，</a:t>
                      </a:r>
                      <a:r>
                        <a:rPr lang="en-US" altLang="zh-CN" sz="2500" b="0" i="0" dirty="0">
                          <a:solidFill>
                            <a:srgbClr val="000000"/>
                          </a:solidFill>
                          <a:latin typeface="Times New Roman" pitchFamily="34" charset="0"/>
                          <a:ea typeface="楷体" pitchFamily="34" charset="-122"/>
                          <a:cs typeface="Times New Roman" pitchFamily="34" charset="-120"/>
                        </a:rPr>
                        <a:t>终于将银角大王装进葫芦</a:t>
                      </a:r>
                      <a:r>
                        <a:rPr lang="en-US" altLang="zh-CN" sz="2500" b="0" i="0" spc="-100" dirty="0">
                          <a:solidFill>
                            <a:srgbClr val="000000"/>
                          </a:solidFill>
                          <a:latin typeface="Times New Roman" pitchFamily="34" charset="0"/>
                          <a:ea typeface="SimSun" pitchFamily="34" charset="-122"/>
                          <a:cs typeface="Times New Roman" pitchFamily="34" charset="-120"/>
                        </a:rPr>
                        <a:t>，</a:t>
                      </a:r>
                      <a:r>
                        <a:rPr lang="en-US" altLang="zh-CN" sz="2500" b="0" i="0" dirty="0">
                          <a:solidFill>
                            <a:srgbClr val="000000"/>
                          </a:solidFill>
                          <a:latin typeface="Times New Roman" pitchFamily="34" charset="0"/>
                          <a:ea typeface="楷体" pitchFamily="34" charset="-122"/>
                          <a:cs typeface="Times New Roman" pitchFamily="34" charset="-120"/>
                        </a:rPr>
                        <a:t>这时</a:t>
                      </a:r>
                      <a:r>
                        <a:rPr lang="en-US" altLang="zh-CN" sz="2500" b="0" i="0" spc="-100" dirty="0">
                          <a:solidFill>
                            <a:srgbClr val="000000"/>
                          </a:solidFill>
                          <a:latin typeface="Times New Roman" pitchFamily="34" charset="0"/>
                          <a:ea typeface="SimSun" pitchFamily="34" charset="-122"/>
                          <a:cs typeface="Times New Roman" pitchFamily="34" charset="-120"/>
                        </a:rPr>
                        <a:t>，</a:t>
                      </a:r>
                      <a:r>
                        <a:rPr lang="en-US" altLang="zh-CN" sz="2500" b="0" i="0" dirty="0">
                          <a:solidFill>
                            <a:srgbClr val="000000"/>
                          </a:solidFill>
                          <a:latin typeface="Times New Roman" pitchFamily="34" charset="0"/>
                          <a:ea typeface="楷体" pitchFamily="34" charset="-122"/>
                          <a:cs typeface="Times New Roman" pitchFamily="34" charset="-120"/>
                        </a:rPr>
                        <a:t>太上老君赶来</a:t>
                      </a:r>
                      <a:r>
                        <a:rPr lang="en-US" altLang="zh-CN" sz="2500" b="0" i="0" spc="-100" dirty="0">
                          <a:solidFill>
                            <a:srgbClr val="000000"/>
                          </a:solidFill>
                          <a:latin typeface="Times New Roman" pitchFamily="34" charset="0"/>
                          <a:ea typeface="SimSun" pitchFamily="34" charset="-122"/>
                          <a:cs typeface="Times New Roman" pitchFamily="34" charset="-120"/>
                        </a:rPr>
                        <a:t>，</a:t>
                      </a:r>
                      <a:r>
                        <a:rPr lang="en-US" altLang="zh-CN" sz="2500" b="0" i="0" dirty="0">
                          <a:solidFill>
                            <a:srgbClr val="000000"/>
                          </a:solidFill>
                          <a:latin typeface="Times New Roman" pitchFamily="34" charset="0"/>
                          <a:ea typeface="楷体" pitchFamily="34" charset="-122"/>
                          <a:cs typeface="Times New Roman" pitchFamily="34" charset="-120"/>
                        </a:rPr>
                        <a:t>收走了由炼丹的金</a:t>
                      </a:r>
                      <a:r>
                        <a:rPr lang="en-US" altLang="zh-CN" sz="2500" b="0" i="0" spc="-100" dirty="0">
                          <a:solidFill>
                            <a:srgbClr val="000000"/>
                          </a:solidFill>
                          <a:latin typeface="Times New Roman" pitchFamily="34" charset="0"/>
                          <a:ea typeface="SimSun" pitchFamily="34" charset="-122"/>
                          <a:cs typeface="Times New Roman" pitchFamily="34" charset="-120"/>
                        </a:rPr>
                        <a:t>、</a:t>
                      </a:r>
                      <a:r>
                        <a:rPr lang="en-US" altLang="zh-CN" sz="2500" b="0" i="0" dirty="0">
                          <a:solidFill>
                            <a:srgbClr val="000000"/>
                          </a:solidFill>
                          <a:latin typeface="Times New Roman" pitchFamily="34" charset="0"/>
                          <a:ea typeface="楷体" pitchFamily="34" charset="-122"/>
                          <a:cs typeface="Times New Roman" pitchFamily="34" charset="-120"/>
                        </a:rPr>
                        <a:t>银二道童变幻而成的金角大王</a:t>
                      </a:r>
                      <a:r>
                        <a:rPr lang="en-US" altLang="zh-CN" sz="2500" b="0" i="0" spc="-100" dirty="0">
                          <a:solidFill>
                            <a:srgbClr val="000000"/>
                          </a:solidFill>
                          <a:latin typeface="Times New Roman" pitchFamily="34" charset="0"/>
                          <a:ea typeface="SimSun" pitchFamily="34" charset="-122"/>
                          <a:cs typeface="Times New Roman" pitchFamily="34" charset="-120"/>
                        </a:rPr>
                        <a:t>、</a:t>
                      </a:r>
                      <a:r>
                        <a:rPr lang="en-US" altLang="zh-CN" sz="2500" b="0" i="0" dirty="0">
                          <a:solidFill>
                            <a:srgbClr val="000000"/>
                          </a:solidFill>
                          <a:latin typeface="Times New Roman" pitchFamily="34" charset="0"/>
                          <a:ea typeface="楷体" pitchFamily="34" charset="-122"/>
                          <a:cs typeface="Times New Roman" pitchFamily="34" charset="-120"/>
                        </a:rPr>
                        <a:t>银角大王</a:t>
                      </a:r>
                      <a:r>
                        <a:rPr lang="en-US" altLang="zh-CN" sz="2500" b="0" i="0" spc="-100" dirty="0">
                          <a:solidFill>
                            <a:srgbClr val="000000"/>
                          </a:solidFill>
                          <a:latin typeface="Times New Roman" pitchFamily="34" charset="0"/>
                          <a:ea typeface="SimSun" pitchFamily="34" charset="-122"/>
                          <a:cs typeface="Times New Roman" pitchFamily="34" charset="-120"/>
                        </a:rPr>
                        <a:t>。</a:t>
                      </a:r>
                      <a:endParaRPr lang="en-US" altLang="zh-CN" sz="25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
        <p:nvSpPr>
          <p:cNvPr id="2" name="P_5_BD#440ee065a?colgroup=5,8,16&amp;vcp=1&amp;pid=254665248&amp;color=0,0,0&amp;vtp=1&amp;vaab=1&amp;bt=1&amp;bbb=1">
            <a:extLst>
              <a:ext uri="{FF2B5EF4-FFF2-40B4-BE49-F238E27FC236}">
                <a16:creationId xmlns:a16="http://schemas.microsoft.com/office/drawing/2014/main" id="{BE144DDB-D805-4E4D-E2E9-6DF70BA82DFD}"/>
              </a:ext>
            </a:extLst>
          </p:cNvPr>
          <p:cNvSpPr txBox="1"/>
          <p:nvPr/>
        </p:nvSpPr>
        <p:spPr>
          <a:xfrm>
            <a:off x="10903879" y="303434"/>
            <a:ext cx="718145" cy="583878"/>
          </a:xfrm>
          <a:prstGeom prst="rect">
            <a:avLst/>
          </a:prstGeom>
          <a:noFill/>
        </p:spPr>
        <p:txBody>
          <a:bodyPr vert="horz" wrap="none" lIns="0" tIns="0" rIns="0" bIns="0" rtlCol="0">
            <a:spAutoFit/>
          </a:bodyPr>
          <a:lstStyle/>
          <a:p>
            <a:pPr algn="r">
              <a:lnSpc>
                <a:spcPts val="5000"/>
              </a:lnSpc>
            </a:pPr>
            <a:r>
              <a:rPr lang="zh-CN" altLang="en-US" sz="2800" dirty="0">
                <a:latin typeface="Times New Roman" panose="02020603050405020304" pitchFamily="18" charset="0"/>
              </a:rPr>
              <a:t>续表</a:t>
            </a:r>
          </a:p>
        </p:txBody>
      </p:sp>
    </p:spTree>
  </p:cSld>
  <p:clrMapOvr>
    <a:masterClrMapping/>
  </p:clrMapOvr>
  <p:transition>
    <p:split dir="in"/>
  </p:transition>
</p:sld>
</file>

<file path=ppt/slides/slide25.xml><?xml version="1.0" encoding="utf-8"?>
<p:sld xmlns:a="http://schemas.openxmlformats.org/drawingml/2006/main" xmlns:r="http://schemas.openxmlformats.org/officeDocument/2006/relationships" xmlns:p="http://schemas.openxmlformats.org/presentationml/2006/main">
  <p:cSld name="Slide 27&amp;si=27">
    <p:spTree>
      <p:nvGrpSpPr>
        <p:cNvPr id="1" name=""/>
        <p:cNvGrpSpPr/>
        <p:nvPr/>
      </p:nvGrpSpPr>
      <p:grpSpPr>
        <a:xfrm>
          <a:off x="0" y="0"/>
          <a:ext cx="0" cy="0"/>
          <a:chOff x="0" y="0"/>
          <a:chExt cx="0" cy="0"/>
        </a:xfrm>
      </p:grpSpPr>
      <p:graphicFrame>
        <p:nvGraphicFramePr>
          <p:cNvPr id="28" name="P_5_BD#440ee065a?colgroup=4,4,20&amp;vcp=1&amp;pid=254665248&amp;color=0,0,0&amp;vtp=1&amp;vaab=1&amp;bt=1&amp;bbb=1&amp;hb=1"/>
          <p:cNvGraphicFramePr>
            <a:graphicFrameLocks noGrp="1"/>
          </p:cNvGraphicFramePr>
          <p:nvPr>
            <p:extLst>
              <p:ext uri="{D42A27DB-BD31-4B8C-83A1-F6EECF244321}">
                <p14:modId xmlns:p14="http://schemas.microsoft.com/office/powerpoint/2010/main" val="131545641"/>
              </p:ext>
            </p:extLst>
          </p:nvPr>
        </p:nvGraphicFramePr>
        <p:xfrm>
          <a:off x="365988" y="878160"/>
          <a:ext cx="11460024" cy="5428552"/>
        </p:xfrm>
        <a:graphic>
          <a:graphicData uri="http://schemas.openxmlformats.org/drawingml/2006/table">
            <a:tbl>
              <a:tblPr/>
              <a:tblGrid>
                <a:gridCol w="1728216">
                  <a:extLst>
                    <a:ext uri="{9D8B030D-6E8A-4147-A177-3AD203B41FA5}">
                      <a16:colId xmlns:a16="http://schemas.microsoft.com/office/drawing/2014/main" val="20000"/>
                    </a:ext>
                  </a:extLst>
                </a:gridCol>
                <a:gridCol w="2124000">
                  <a:extLst>
                    <a:ext uri="{9D8B030D-6E8A-4147-A177-3AD203B41FA5}">
                      <a16:colId xmlns:a16="http://schemas.microsoft.com/office/drawing/2014/main" val="20001"/>
                    </a:ext>
                  </a:extLst>
                </a:gridCol>
                <a:gridCol w="7607808">
                  <a:extLst>
                    <a:ext uri="{9D8B030D-6E8A-4147-A177-3AD203B41FA5}">
                      <a16:colId xmlns:a16="http://schemas.microsoft.com/office/drawing/2014/main" val="20002"/>
                    </a:ext>
                  </a:extLst>
                </a:gridCol>
              </a:tblGrid>
              <a:tr h="0">
                <a:tc>
                  <a:txBody>
                    <a:bodyPr/>
                    <a:lstStyle/>
                    <a:p>
                      <a:pPr algn="ctr" latinLnBrk="1" hangingPunct="0">
                        <a:lnSpc>
                          <a:spcPct val="100000"/>
                        </a:lnSpc>
                      </a:pPr>
                      <a:r>
                        <a:rPr lang="en-US" altLang="zh-CN" sz="2800" b="1" i="0" dirty="0" err="1">
                          <a:solidFill>
                            <a:srgbClr val="000000"/>
                          </a:solidFill>
                          <a:latin typeface="Times New Roman" pitchFamily="34" charset="0"/>
                          <a:ea typeface="SimSun" pitchFamily="34" charset="-122"/>
                          <a:cs typeface="Times New Roman" pitchFamily="34" charset="-120"/>
                        </a:rPr>
                        <a:t>情节概括</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ct val="100000"/>
                        </a:lnSpc>
                      </a:pPr>
                      <a:r>
                        <a:rPr lang="en-US" altLang="zh-CN" sz="2800" b="1" i="0">
                          <a:solidFill>
                            <a:srgbClr val="000000"/>
                          </a:solidFill>
                          <a:latin typeface="Times New Roman" pitchFamily="34" charset="0"/>
                          <a:ea typeface="SimSun" pitchFamily="34" charset="-122"/>
                          <a:cs typeface="Times New Roman" pitchFamily="34" charset="-120"/>
                        </a:rPr>
                        <a:t>回</a:t>
                      </a:r>
                      <a:r>
                        <a:rPr lang="en-US" altLang="zh-CN" sz="2800" b="1" i="0">
                          <a:solidFill>
                            <a:srgbClr val="000000"/>
                          </a:solidFill>
                          <a:latin typeface="SimSun" pitchFamily="34" charset="0"/>
                          <a:ea typeface="SimSun" pitchFamily="34" charset="-122"/>
                          <a:cs typeface="SimSun" pitchFamily="34" charset="-120"/>
                        </a:rPr>
                        <a:t> </a:t>
                      </a:r>
                      <a:r>
                        <a:rPr lang="en-US" altLang="zh-CN" sz="2800" b="1" i="0">
                          <a:solidFill>
                            <a:srgbClr val="000000"/>
                          </a:solidFill>
                          <a:latin typeface="Times New Roman" pitchFamily="34" charset="0"/>
                          <a:ea typeface="SimSun" pitchFamily="34" charset="-122"/>
                          <a:cs typeface="Times New Roman" pitchFamily="34" charset="-120"/>
                        </a:rPr>
                        <a:t>目</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ct val="100000"/>
                        </a:lnSpc>
                      </a:pPr>
                      <a:r>
                        <a:rPr lang="en-US" altLang="zh-CN" sz="2800" b="1" i="0">
                          <a:solidFill>
                            <a:srgbClr val="000000"/>
                          </a:solidFill>
                          <a:latin typeface="Times New Roman" pitchFamily="34" charset="0"/>
                          <a:ea typeface="SimSun" pitchFamily="34" charset="-122"/>
                          <a:cs typeface="Times New Roman" pitchFamily="34" charset="-120"/>
                        </a:rPr>
                        <a:t>情节展示</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41738">
                <a:tc>
                  <a:txBody>
                    <a:bodyPr/>
                    <a:lstStyle/>
                    <a:p>
                      <a:pPr marL="0" indent="0" algn="ctr" latinLnBrk="1" hangingPunct="0">
                        <a:lnSpc>
                          <a:spcPts val="3600"/>
                        </a:lnSpc>
                      </a:pPr>
                      <a:r>
                        <a:rPr lang="en-US" altLang="zh-CN" sz="2800" b="0" i="0" dirty="0" err="1">
                          <a:solidFill>
                            <a:srgbClr val="000000"/>
                          </a:solidFill>
                          <a:latin typeface="Times New Roman" pitchFamily="34" charset="0"/>
                          <a:ea typeface="楷体" pitchFamily="34" charset="-122"/>
                          <a:cs typeface="Times New Roman" pitchFamily="34" charset="-120"/>
                        </a:rPr>
                        <a:t>智取</a:t>
                      </a:r>
                      <a:endParaRPr lang="en-US" altLang="zh-CN" sz="2800" b="0" i="0" dirty="0">
                        <a:solidFill>
                          <a:srgbClr val="000000"/>
                        </a:solidFill>
                        <a:latin typeface="Times New Roman" pitchFamily="34" charset="0"/>
                        <a:ea typeface="楷体" pitchFamily="34" charset="-122"/>
                        <a:cs typeface="Times New Roman" pitchFamily="34" charset="-120"/>
                      </a:endParaRPr>
                    </a:p>
                    <a:p>
                      <a:pPr marL="0" indent="0" algn="ctr" latinLnBrk="1" hangingPunct="0">
                        <a:lnSpc>
                          <a:spcPts val="3600"/>
                        </a:lnSpc>
                      </a:pPr>
                      <a:r>
                        <a:rPr lang="en-US" altLang="zh-CN" sz="2800" b="0" i="0" dirty="0" err="1">
                          <a:solidFill>
                            <a:srgbClr val="000000"/>
                          </a:solidFill>
                          <a:latin typeface="Times New Roman" pitchFamily="34" charset="0"/>
                          <a:ea typeface="楷体" pitchFamily="34" charset="-122"/>
                          <a:cs typeface="Times New Roman" pitchFamily="34" charset="-120"/>
                        </a:rPr>
                        <a:t>红孩儿</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3600"/>
                        </a:lnSpc>
                      </a:pPr>
                      <a:r>
                        <a:rPr lang="en-US" altLang="zh-CN" sz="2800" b="0" i="0" dirty="0" err="1">
                          <a:solidFill>
                            <a:srgbClr val="000000"/>
                          </a:solidFill>
                          <a:latin typeface="Times New Roman" pitchFamily="34" charset="0"/>
                          <a:ea typeface="楷体" pitchFamily="34" charset="-122"/>
                          <a:cs typeface="Times New Roman" pitchFamily="34" charset="-120"/>
                        </a:rPr>
                        <a:t>第四十一回</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楷体" pitchFamily="34" charset="-122"/>
                          <a:cs typeface="Times New Roman" pitchFamily="34" charset="-120"/>
                        </a:rPr>
                        <a:t>心猿遭火败</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楷体" pitchFamily="34" charset="-122"/>
                          <a:cs typeface="Times New Roman" pitchFamily="34" charset="-120"/>
                        </a:rPr>
                        <a:t>木母被魔擒</a:t>
                      </a:r>
                      <a:endParaRPr lang="en-US" altLang="zh-CN" sz="1200" dirty="0"/>
                    </a:p>
                    <a:p>
                      <a:pPr marL="0" indent="0" algn="l" latinLnBrk="1" hangingPunct="0">
                        <a:lnSpc>
                          <a:spcPts val="3600"/>
                        </a:lnSpc>
                      </a:pPr>
                      <a:r>
                        <a:rPr lang="en-US" altLang="zh-CN" sz="2800" b="0" i="0" dirty="0" err="1">
                          <a:solidFill>
                            <a:srgbClr val="000000"/>
                          </a:solidFill>
                          <a:latin typeface="Times New Roman" pitchFamily="34" charset="0"/>
                          <a:ea typeface="楷体" pitchFamily="34" charset="-122"/>
                          <a:cs typeface="Times New Roman" pitchFamily="34" charset="-120"/>
                        </a:rPr>
                        <a:t>第四十二回</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楷体" pitchFamily="34" charset="-122"/>
                          <a:cs typeface="Times New Roman" pitchFamily="34" charset="-120"/>
                        </a:rPr>
                        <a:t>大圣殷勤拜南海</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楷体" pitchFamily="34" charset="-122"/>
                          <a:cs typeface="Times New Roman" pitchFamily="34" charset="-120"/>
                        </a:rPr>
                        <a:t>观音慈善缚红孩</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36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楷体" pitchFamily="34" charset="-122"/>
                          <a:cs typeface="Times New Roman" pitchFamily="34" charset="-120"/>
                        </a:rPr>
                        <a:t>红孩儿变作小孩喊救命</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把唐僧抓到了火云洞</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悟空得知红孩儿是自己五百年前结拜的兄长牛魔王之子</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想要借此关系向他讨还师父</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红孩儿不信悟空所说</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从口鼻中喷出火来烧退悟空</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八戒</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龙王弟兄被请来向红孩儿喷水</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可红孩儿喷的是三昧真火</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雨水浇不灭</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八戒去请观音菩萨</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被红孩儿假变的观音菩萨骗进了洞</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悟空变作牛魔王</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被红孩儿问出了破绽</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只好去南海请求观音菩萨帮忙</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观音菩萨设计使红孩儿坐上莲花宝座</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最后被套上金箍儿</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封为</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善财童子</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师徒四人才继续西行</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
        <p:nvSpPr>
          <p:cNvPr id="2" name="P_5_BD#440ee065a?colgroup=4,4,20&amp;vcp=1&amp;pid=254665248&amp;color=0,0,0&amp;vtp=1&amp;vaab=1&amp;bt=1&amp;bbb=1">
            <a:extLst>
              <a:ext uri="{FF2B5EF4-FFF2-40B4-BE49-F238E27FC236}">
                <a16:creationId xmlns:a16="http://schemas.microsoft.com/office/drawing/2014/main" id="{641E5556-E4D1-0169-B465-43AAF90840EF}"/>
              </a:ext>
            </a:extLst>
          </p:cNvPr>
          <p:cNvSpPr txBox="1"/>
          <p:nvPr/>
        </p:nvSpPr>
        <p:spPr>
          <a:xfrm>
            <a:off x="10951504" y="278175"/>
            <a:ext cx="718145" cy="583878"/>
          </a:xfrm>
          <a:prstGeom prst="rect">
            <a:avLst/>
          </a:prstGeom>
          <a:noFill/>
        </p:spPr>
        <p:txBody>
          <a:bodyPr vert="horz" wrap="none" lIns="0" tIns="0" rIns="0" bIns="0" rtlCol="0">
            <a:spAutoFit/>
          </a:bodyPr>
          <a:lstStyle/>
          <a:p>
            <a:pPr algn="r">
              <a:lnSpc>
                <a:spcPts val="5000"/>
              </a:lnSpc>
            </a:pPr>
            <a:r>
              <a:rPr lang="zh-CN" altLang="en-US" sz="2800" dirty="0">
                <a:latin typeface="Times New Roman" panose="02020603050405020304" pitchFamily="18" charset="0"/>
              </a:rPr>
              <a:t>续表</a:t>
            </a:r>
          </a:p>
        </p:txBody>
      </p:sp>
    </p:spTree>
  </p:cSld>
  <p:clrMapOvr>
    <a:masterClrMapping/>
  </p:clrMapOvr>
  <p:transition>
    <p:split dir="in"/>
  </p:transition>
</p:sld>
</file>

<file path=ppt/slides/slide26.xml><?xml version="1.0" encoding="utf-8"?>
<p:sld xmlns:a="http://schemas.openxmlformats.org/drawingml/2006/main" xmlns:r="http://schemas.openxmlformats.org/officeDocument/2006/relationships" xmlns:p="http://schemas.openxmlformats.org/presentationml/2006/main">
  <p:cSld name="Slide 28&amp;si=28">
    <p:spTree>
      <p:nvGrpSpPr>
        <p:cNvPr id="1" name=""/>
        <p:cNvGrpSpPr/>
        <p:nvPr/>
      </p:nvGrpSpPr>
      <p:grpSpPr>
        <a:xfrm>
          <a:off x="0" y="0"/>
          <a:ext cx="0" cy="0"/>
          <a:chOff x="0" y="0"/>
          <a:chExt cx="0" cy="0"/>
        </a:xfrm>
      </p:grpSpPr>
      <p:graphicFrame>
        <p:nvGraphicFramePr>
          <p:cNvPr id="29" name="P_5_BD#440ee065a?colgroup=4,6,18&amp;vcp=1&amp;pid=254665248&amp;color=0,0,0&amp;vtp=1&amp;vaab=1&amp;bt=1&amp;bbb=1&amp;hb=1"/>
          <p:cNvGraphicFramePr>
            <a:graphicFrameLocks noGrp="1"/>
          </p:cNvGraphicFramePr>
          <p:nvPr>
            <p:extLst>
              <p:ext uri="{D42A27DB-BD31-4B8C-83A1-F6EECF244321}">
                <p14:modId xmlns:p14="http://schemas.microsoft.com/office/powerpoint/2010/main" val="831175948"/>
              </p:ext>
            </p:extLst>
          </p:nvPr>
        </p:nvGraphicFramePr>
        <p:xfrm>
          <a:off x="282321" y="1053889"/>
          <a:ext cx="11523960" cy="4993514"/>
        </p:xfrm>
        <a:graphic>
          <a:graphicData uri="http://schemas.openxmlformats.org/drawingml/2006/table">
            <a:tbl>
              <a:tblPr/>
              <a:tblGrid>
                <a:gridCol w="1920240">
                  <a:extLst>
                    <a:ext uri="{9D8B030D-6E8A-4147-A177-3AD203B41FA5}">
                      <a16:colId xmlns:a16="http://schemas.microsoft.com/office/drawing/2014/main" val="20000"/>
                    </a:ext>
                  </a:extLst>
                </a:gridCol>
                <a:gridCol w="2331720">
                  <a:extLst>
                    <a:ext uri="{9D8B030D-6E8A-4147-A177-3AD203B41FA5}">
                      <a16:colId xmlns:a16="http://schemas.microsoft.com/office/drawing/2014/main" val="20001"/>
                    </a:ext>
                  </a:extLst>
                </a:gridCol>
                <a:gridCol w="7272000">
                  <a:extLst>
                    <a:ext uri="{9D8B030D-6E8A-4147-A177-3AD203B41FA5}">
                      <a16:colId xmlns:a16="http://schemas.microsoft.com/office/drawing/2014/main" val="20002"/>
                    </a:ext>
                  </a:extLst>
                </a:gridCol>
              </a:tblGrid>
              <a:tr h="171751">
                <a:tc>
                  <a:txBody>
                    <a:bodyPr/>
                    <a:lstStyle/>
                    <a:p>
                      <a:pPr algn="ctr" latinLnBrk="1" hangingPunct="0">
                        <a:lnSpc>
                          <a:spcPts val="4100"/>
                        </a:lnSpc>
                      </a:pPr>
                      <a:r>
                        <a:rPr lang="en-US" altLang="zh-CN" sz="2800" b="1" i="0">
                          <a:solidFill>
                            <a:srgbClr val="000000"/>
                          </a:solidFill>
                          <a:latin typeface="Times New Roman" pitchFamily="34" charset="0"/>
                          <a:ea typeface="SimSun" pitchFamily="34" charset="-122"/>
                          <a:cs typeface="Times New Roman" pitchFamily="34" charset="-120"/>
                        </a:rPr>
                        <a:t>情节概括</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100"/>
                        </a:lnSpc>
                      </a:pPr>
                      <a:r>
                        <a:rPr lang="en-US" altLang="zh-CN" sz="2800" b="1" i="0">
                          <a:solidFill>
                            <a:srgbClr val="000000"/>
                          </a:solidFill>
                          <a:latin typeface="Times New Roman" pitchFamily="34" charset="0"/>
                          <a:ea typeface="SimSun" pitchFamily="34" charset="-122"/>
                          <a:cs typeface="Times New Roman" pitchFamily="34" charset="-120"/>
                        </a:rPr>
                        <a:t>回</a:t>
                      </a:r>
                      <a:r>
                        <a:rPr lang="en-US" altLang="zh-CN" sz="2800" b="1" i="0">
                          <a:solidFill>
                            <a:srgbClr val="000000"/>
                          </a:solidFill>
                          <a:latin typeface="SimSun" pitchFamily="34" charset="0"/>
                          <a:ea typeface="SimSun" pitchFamily="34" charset="-122"/>
                          <a:cs typeface="SimSun" pitchFamily="34" charset="-120"/>
                        </a:rPr>
                        <a:t> </a:t>
                      </a:r>
                      <a:r>
                        <a:rPr lang="en-US" altLang="zh-CN" sz="2800" b="1" i="0">
                          <a:solidFill>
                            <a:srgbClr val="000000"/>
                          </a:solidFill>
                          <a:latin typeface="Times New Roman" pitchFamily="34" charset="0"/>
                          <a:ea typeface="SimSun" pitchFamily="34" charset="-122"/>
                          <a:cs typeface="Times New Roman" pitchFamily="34" charset="-120"/>
                        </a:rPr>
                        <a:t>目</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100"/>
                        </a:lnSpc>
                      </a:pPr>
                      <a:r>
                        <a:rPr lang="en-US" altLang="zh-CN" sz="2800" b="1" i="0">
                          <a:solidFill>
                            <a:srgbClr val="000000"/>
                          </a:solidFill>
                          <a:latin typeface="Times New Roman" pitchFamily="34" charset="0"/>
                          <a:ea typeface="SimSun" pitchFamily="34" charset="-122"/>
                          <a:cs typeface="Times New Roman" pitchFamily="34" charset="-120"/>
                        </a:rPr>
                        <a:t>情节展示</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1580425">
                <a:tc>
                  <a:txBody>
                    <a:bodyPr/>
                    <a:lstStyle/>
                    <a:p>
                      <a:pPr marL="0" indent="0" algn="ctr" latinLnBrk="1" hangingPunct="0">
                        <a:lnSpc>
                          <a:spcPts val="4500"/>
                        </a:lnSpc>
                      </a:pPr>
                      <a:r>
                        <a:rPr lang="en-US" altLang="zh-CN" sz="2800" b="0" i="0" dirty="0" err="1">
                          <a:solidFill>
                            <a:srgbClr val="000000"/>
                          </a:solidFill>
                          <a:latin typeface="Times New Roman" pitchFamily="34" charset="0"/>
                          <a:ea typeface="楷体" pitchFamily="34" charset="-122"/>
                          <a:cs typeface="Times New Roman" pitchFamily="34" charset="-120"/>
                        </a:rPr>
                        <a:t>车迟国</a:t>
                      </a:r>
                      <a:endParaRPr lang="en-US" altLang="zh-CN" sz="2800" b="0" i="0" dirty="0">
                        <a:solidFill>
                          <a:srgbClr val="000000"/>
                        </a:solidFill>
                        <a:latin typeface="Times New Roman" pitchFamily="34" charset="0"/>
                        <a:ea typeface="楷体" pitchFamily="34" charset="-122"/>
                        <a:cs typeface="Times New Roman" pitchFamily="34" charset="-120"/>
                      </a:endParaRPr>
                    </a:p>
                    <a:p>
                      <a:pPr marL="0" indent="0" algn="ctr" latinLnBrk="1" hangingPunct="0">
                        <a:lnSpc>
                          <a:spcPts val="4500"/>
                        </a:lnSpc>
                      </a:pPr>
                      <a:r>
                        <a:rPr lang="en-US" altLang="zh-CN" sz="2800" b="0" i="0" dirty="0" err="1">
                          <a:solidFill>
                            <a:srgbClr val="000000"/>
                          </a:solidFill>
                          <a:latin typeface="Times New Roman" pitchFamily="34" charset="0"/>
                          <a:ea typeface="楷体" pitchFamily="34" charset="-122"/>
                          <a:cs typeface="Times New Roman" pitchFamily="34" charset="-120"/>
                        </a:rPr>
                        <a:t>斗法</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500"/>
                        </a:lnSpc>
                      </a:pPr>
                      <a:r>
                        <a:rPr lang="en-US" altLang="zh-CN" sz="2800" b="0" i="0" dirty="0" err="1">
                          <a:solidFill>
                            <a:srgbClr val="000000"/>
                          </a:solidFill>
                          <a:latin typeface="Times New Roman" pitchFamily="34" charset="0"/>
                          <a:ea typeface="楷体" pitchFamily="34" charset="-122"/>
                          <a:cs typeface="Times New Roman" pitchFamily="34" charset="-120"/>
                        </a:rPr>
                        <a:t>第四十五回</a:t>
                      </a:r>
                      <a:r>
                        <a:rPr lang="en-US" altLang="zh-CN" sz="2800" b="0" i="0" dirty="0">
                          <a:solidFill>
                            <a:srgbClr val="000000"/>
                          </a:solidFill>
                          <a:latin typeface="SimSun" pitchFamily="34" charset="0"/>
                          <a:ea typeface="SimSun" pitchFamily="34" charset="-122"/>
                          <a:cs typeface="SimSun" pitchFamily="34" charset="-120"/>
                        </a:rPr>
                        <a:t> </a:t>
                      </a:r>
                    </a:p>
                    <a:p>
                      <a:pPr marL="0" indent="0" algn="l" latinLnBrk="1" hangingPunct="0">
                        <a:lnSpc>
                          <a:spcPts val="4500"/>
                        </a:lnSpc>
                      </a:pPr>
                      <a:r>
                        <a:rPr lang="en-US" altLang="zh-CN" sz="2800" b="0" i="0" dirty="0" err="1">
                          <a:solidFill>
                            <a:srgbClr val="000000"/>
                          </a:solidFill>
                          <a:latin typeface="Times New Roman" pitchFamily="34" charset="0"/>
                          <a:ea typeface="楷体" pitchFamily="34" charset="-122"/>
                          <a:cs typeface="Times New Roman" pitchFamily="34" charset="-120"/>
                        </a:rPr>
                        <a:t>三清观大圣留</a:t>
                      </a:r>
                      <a:endParaRPr lang="en-US" altLang="zh-CN" sz="2800" b="0" i="0" dirty="0">
                        <a:solidFill>
                          <a:srgbClr val="000000"/>
                        </a:solidFill>
                        <a:latin typeface="Times New Roman" pitchFamily="34" charset="0"/>
                        <a:ea typeface="楷体" pitchFamily="34" charset="-122"/>
                        <a:cs typeface="Times New Roman" pitchFamily="34" charset="-120"/>
                      </a:endParaRPr>
                    </a:p>
                    <a:p>
                      <a:pPr marL="0" indent="0" algn="l" latinLnBrk="1" hangingPunct="0">
                        <a:lnSpc>
                          <a:spcPts val="4500"/>
                        </a:lnSpc>
                      </a:pPr>
                      <a:r>
                        <a:rPr lang="en-US" altLang="zh-CN" sz="2800" b="0" i="0" dirty="0">
                          <a:solidFill>
                            <a:srgbClr val="000000"/>
                          </a:solidFill>
                          <a:latin typeface="Times New Roman" pitchFamily="34" charset="0"/>
                          <a:ea typeface="楷体" pitchFamily="34" charset="-122"/>
                          <a:cs typeface="Times New Roman" pitchFamily="34" charset="-120"/>
                        </a:rPr>
                        <a:t>名</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楷体" pitchFamily="34" charset="-122"/>
                          <a:cs typeface="Times New Roman" pitchFamily="34" charset="-120"/>
                        </a:rPr>
                        <a:t>车迟国猴</a:t>
                      </a:r>
                      <a:endParaRPr lang="en-US" altLang="zh-CN" sz="2800" b="0" i="0" dirty="0">
                        <a:solidFill>
                          <a:srgbClr val="000000"/>
                        </a:solidFill>
                        <a:latin typeface="Times New Roman" pitchFamily="34" charset="0"/>
                        <a:ea typeface="楷体" pitchFamily="34" charset="-122"/>
                        <a:cs typeface="Times New Roman" pitchFamily="34" charset="-120"/>
                      </a:endParaRPr>
                    </a:p>
                    <a:p>
                      <a:pPr marL="0" indent="0" algn="l" latinLnBrk="1" hangingPunct="0">
                        <a:lnSpc>
                          <a:spcPts val="4500"/>
                        </a:lnSpc>
                      </a:pPr>
                      <a:r>
                        <a:rPr lang="en-US" altLang="zh-CN" sz="2800" b="0" i="0" dirty="0" err="1">
                          <a:solidFill>
                            <a:srgbClr val="000000"/>
                          </a:solidFill>
                          <a:latin typeface="Times New Roman" pitchFamily="34" charset="0"/>
                          <a:ea typeface="楷体" pitchFamily="34" charset="-122"/>
                          <a:cs typeface="Times New Roman" pitchFamily="34" charset="-120"/>
                        </a:rPr>
                        <a:t>王显法</a:t>
                      </a:r>
                      <a:endParaRPr lang="en-US" altLang="zh-CN" sz="1200" dirty="0"/>
                    </a:p>
                    <a:p>
                      <a:pPr marL="0" indent="0" algn="l" latinLnBrk="1" hangingPunct="0">
                        <a:lnSpc>
                          <a:spcPts val="4500"/>
                        </a:lnSpc>
                      </a:pPr>
                      <a:r>
                        <a:rPr lang="en-US" altLang="zh-CN" sz="2800" b="0" i="0" dirty="0" err="1">
                          <a:solidFill>
                            <a:srgbClr val="000000"/>
                          </a:solidFill>
                          <a:latin typeface="Times New Roman" pitchFamily="34" charset="0"/>
                          <a:ea typeface="楷体" pitchFamily="34" charset="-122"/>
                          <a:cs typeface="Times New Roman" pitchFamily="34" charset="-120"/>
                        </a:rPr>
                        <a:t>第四十六回</a:t>
                      </a:r>
                      <a:r>
                        <a:rPr lang="en-US" altLang="zh-CN" sz="2800" b="0" i="0" dirty="0">
                          <a:solidFill>
                            <a:srgbClr val="000000"/>
                          </a:solidFill>
                          <a:latin typeface="SimSun" pitchFamily="34" charset="0"/>
                          <a:ea typeface="SimSun" pitchFamily="34" charset="-122"/>
                          <a:cs typeface="SimSun" pitchFamily="34" charset="-120"/>
                        </a:rPr>
                        <a:t> </a:t>
                      </a:r>
                    </a:p>
                    <a:p>
                      <a:pPr marL="0" indent="0" algn="l" latinLnBrk="1" hangingPunct="0">
                        <a:lnSpc>
                          <a:spcPts val="4500"/>
                        </a:lnSpc>
                      </a:pPr>
                      <a:r>
                        <a:rPr lang="en-US" altLang="zh-CN" sz="2800" b="0" i="0" dirty="0" err="1">
                          <a:solidFill>
                            <a:srgbClr val="000000"/>
                          </a:solidFill>
                          <a:latin typeface="Times New Roman" pitchFamily="34" charset="0"/>
                          <a:ea typeface="楷体" pitchFamily="34" charset="-122"/>
                          <a:cs typeface="Times New Roman" pitchFamily="34" charset="-120"/>
                        </a:rPr>
                        <a:t>外道弄强欺正</a:t>
                      </a:r>
                      <a:endParaRPr lang="en-US" altLang="zh-CN" sz="2800" b="0" i="0" dirty="0">
                        <a:solidFill>
                          <a:srgbClr val="000000"/>
                        </a:solidFill>
                        <a:latin typeface="Times New Roman" pitchFamily="34" charset="0"/>
                        <a:ea typeface="楷体" pitchFamily="34" charset="-122"/>
                        <a:cs typeface="Times New Roman" pitchFamily="34" charset="-120"/>
                      </a:endParaRPr>
                    </a:p>
                    <a:p>
                      <a:pPr marL="0" indent="0" algn="l" latinLnBrk="1" hangingPunct="0">
                        <a:lnSpc>
                          <a:spcPts val="4500"/>
                        </a:lnSpc>
                      </a:pPr>
                      <a:r>
                        <a:rPr lang="en-US" altLang="zh-CN" sz="2800" b="0" i="0" dirty="0">
                          <a:solidFill>
                            <a:srgbClr val="000000"/>
                          </a:solidFill>
                          <a:latin typeface="Times New Roman" pitchFamily="34" charset="0"/>
                          <a:ea typeface="楷体" pitchFamily="34" charset="-122"/>
                          <a:cs typeface="Times New Roman" pitchFamily="34" charset="-120"/>
                        </a:rPr>
                        <a:t>法</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楷体" pitchFamily="34" charset="-122"/>
                          <a:cs typeface="Times New Roman" pitchFamily="34" charset="-120"/>
                        </a:rPr>
                        <a:t>心猿显圣</a:t>
                      </a:r>
                      <a:endParaRPr lang="en-US" altLang="zh-CN" sz="2800" b="0" i="0" dirty="0">
                        <a:solidFill>
                          <a:srgbClr val="000000"/>
                        </a:solidFill>
                        <a:latin typeface="Times New Roman" pitchFamily="34" charset="0"/>
                        <a:ea typeface="楷体" pitchFamily="34" charset="-122"/>
                        <a:cs typeface="Times New Roman" pitchFamily="34" charset="-120"/>
                      </a:endParaRPr>
                    </a:p>
                    <a:p>
                      <a:pPr marL="0" lvl="0" indent="0" algn="l" latinLnBrk="1" hangingPunct="0">
                        <a:lnSpc>
                          <a:spcPts val="4500"/>
                        </a:lnSpc>
                      </a:pPr>
                      <a:r>
                        <a:rPr lang="en-US" altLang="zh-CN" sz="2800" b="0" i="0" dirty="0" err="1">
                          <a:solidFill>
                            <a:srgbClr val="000000"/>
                          </a:solidFill>
                          <a:latin typeface="Times New Roman" pitchFamily="34" charset="0"/>
                          <a:ea typeface="楷体" pitchFamily="34" charset="-122"/>
                          <a:cs typeface="Times New Roman" pitchFamily="34" charset="-120"/>
                        </a:rPr>
                        <a:t>灭诸邪</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5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楷体" pitchFamily="34" charset="-122"/>
                          <a:cs typeface="Times New Roman" pitchFamily="34" charset="-120"/>
                        </a:rPr>
                        <a:t>车迟国国王兴道灭佛</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宠信三个道士</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虎力大仙</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鹿力大仙和羊力大仙</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封他们为国师</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他们作威作福</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欺压僧人</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悟空大为不平</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设计戏耍国师</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在三清殿以尿水作圣水赏赐给三大仙</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三大仙欲报受辱之仇</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与唐僧斗法</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先斗祈雨</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再斗坐禅</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三斗隔板猜物</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悟空使计</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三大仙皆输</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最后赌砍头剖腹下油锅</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悟空使出降妖手段</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三大仙现形身亡</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
        <p:nvSpPr>
          <p:cNvPr id="2" name="P_5_BD#440ee065a?colgroup=4,6,18&amp;vcp=1&amp;pid=254665248&amp;color=0,0,0&amp;vtp=1&amp;vaab=1&amp;bt=1&amp;bbb=1">
            <a:extLst>
              <a:ext uri="{FF2B5EF4-FFF2-40B4-BE49-F238E27FC236}">
                <a16:creationId xmlns:a16="http://schemas.microsoft.com/office/drawing/2014/main" id="{54857116-BB45-4897-BC00-C548B124D825}"/>
              </a:ext>
            </a:extLst>
          </p:cNvPr>
          <p:cNvSpPr txBox="1"/>
          <p:nvPr/>
        </p:nvSpPr>
        <p:spPr>
          <a:xfrm>
            <a:off x="10923310" y="566191"/>
            <a:ext cx="718145" cy="487698"/>
          </a:xfrm>
          <a:prstGeom prst="rect">
            <a:avLst/>
          </a:prstGeom>
          <a:noFill/>
        </p:spPr>
        <p:txBody>
          <a:bodyPr vert="horz" wrap="none" lIns="0" tIns="0" rIns="0" bIns="0" rtlCol="0">
            <a:spAutoFit/>
          </a:bodyPr>
          <a:lstStyle/>
          <a:p>
            <a:pPr algn="r">
              <a:lnSpc>
                <a:spcPts val="4000"/>
              </a:lnSpc>
            </a:pPr>
            <a:r>
              <a:rPr lang="zh-CN" altLang="en-US" sz="2800" dirty="0">
                <a:latin typeface="Times New Roman" panose="02020603050405020304" pitchFamily="18" charset="0"/>
              </a:rPr>
              <a:t>续表</a:t>
            </a:r>
          </a:p>
        </p:txBody>
      </p:sp>
    </p:spTree>
  </p:cSld>
  <p:clrMapOvr>
    <a:masterClrMapping/>
  </p:clrMapOvr>
  <p:transition>
    <p:split dir="in"/>
  </p:transition>
</p:sld>
</file>

<file path=ppt/slides/slide27.xml><?xml version="1.0" encoding="utf-8"?>
<p:sld xmlns:a="http://schemas.openxmlformats.org/drawingml/2006/main" xmlns:r="http://schemas.openxmlformats.org/officeDocument/2006/relationships" xmlns:p="http://schemas.openxmlformats.org/presentationml/2006/main">
  <p:cSld name="Slide 29&amp;si=29">
    <p:spTree>
      <p:nvGrpSpPr>
        <p:cNvPr id="1" name=""/>
        <p:cNvGrpSpPr/>
        <p:nvPr/>
      </p:nvGrpSpPr>
      <p:grpSpPr>
        <a:xfrm>
          <a:off x="0" y="0"/>
          <a:ext cx="0" cy="0"/>
          <a:chOff x="0" y="0"/>
          <a:chExt cx="0" cy="0"/>
        </a:xfrm>
      </p:grpSpPr>
      <p:graphicFrame>
        <p:nvGraphicFramePr>
          <p:cNvPr id="30" name="P_5_BD#440ee065a?colgroup=4,6,17&amp;vcp=1&amp;pid=254665248&amp;color=0,0,0&amp;vtp=1&amp;vaab=1&amp;bt=1&amp;bbb=1&amp;hb=1"/>
          <p:cNvGraphicFramePr>
            <a:graphicFrameLocks noGrp="1"/>
          </p:cNvGraphicFramePr>
          <p:nvPr>
            <p:extLst>
              <p:ext uri="{D42A27DB-BD31-4B8C-83A1-F6EECF244321}">
                <p14:modId xmlns:p14="http://schemas.microsoft.com/office/powerpoint/2010/main" val="1593568598"/>
              </p:ext>
            </p:extLst>
          </p:nvPr>
        </p:nvGraphicFramePr>
        <p:xfrm>
          <a:off x="180423" y="865052"/>
          <a:ext cx="11711088" cy="5466652"/>
        </p:xfrm>
        <a:graphic>
          <a:graphicData uri="http://schemas.openxmlformats.org/drawingml/2006/table">
            <a:tbl>
              <a:tblPr/>
              <a:tblGrid>
                <a:gridCol w="1847088">
                  <a:extLst>
                    <a:ext uri="{9D8B030D-6E8A-4147-A177-3AD203B41FA5}">
                      <a16:colId xmlns:a16="http://schemas.microsoft.com/office/drawing/2014/main" val="20000"/>
                    </a:ext>
                  </a:extLst>
                </a:gridCol>
                <a:gridCol w="2844000">
                  <a:extLst>
                    <a:ext uri="{9D8B030D-6E8A-4147-A177-3AD203B41FA5}">
                      <a16:colId xmlns:a16="http://schemas.microsoft.com/office/drawing/2014/main" val="20001"/>
                    </a:ext>
                  </a:extLst>
                </a:gridCol>
                <a:gridCol w="7020000">
                  <a:extLst>
                    <a:ext uri="{9D8B030D-6E8A-4147-A177-3AD203B41FA5}">
                      <a16:colId xmlns:a16="http://schemas.microsoft.com/office/drawing/2014/main" val="20002"/>
                    </a:ext>
                  </a:extLst>
                </a:gridCol>
              </a:tblGrid>
              <a:tr h="0">
                <a:tc>
                  <a:txBody>
                    <a:bodyPr/>
                    <a:lstStyle/>
                    <a:p>
                      <a:pPr algn="ctr" latinLnBrk="1" hangingPunct="0">
                        <a:lnSpc>
                          <a:spcPct val="100000"/>
                        </a:lnSpc>
                      </a:pPr>
                      <a:r>
                        <a:rPr lang="en-US" altLang="zh-CN" sz="2800" b="1" i="0">
                          <a:solidFill>
                            <a:srgbClr val="000000"/>
                          </a:solidFill>
                          <a:latin typeface="Times New Roman" pitchFamily="34" charset="0"/>
                          <a:ea typeface="SimSun" pitchFamily="34" charset="-122"/>
                          <a:cs typeface="Times New Roman" pitchFamily="34" charset="-120"/>
                        </a:rPr>
                        <a:t>情节概括</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ct val="100000"/>
                        </a:lnSpc>
                      </a:pPr>
                      <a:r>
                        <a:rPr lang="en-US" altLang="zh-CN" sz="2800" b="1" i="0">
                          <a:solidFill>
                            <a:srgbClr val="000000"/>
                          </a:solidFill>
                          <a:latin typeface="Times New Roman" pitchFamily="34" charset="0"/>
                          <a:ea typeface="SimSun" pitchFamily="34" charset="-122"/>
                          <a:cs typeface="Times New Roman" pitchFamily="34" charset="-120"/>
                        </a:rPr>
                        <a:t>回</a:t>
                      </a:r>
                      <a:r>
                        <a:rPr lang="en-US" altLang="zh-CN" sz="2800" b="1" i="0">
                          <a:solidFill>
                            <a:srgbClr val="000000"/>
                          </a:solidFill>
                          <a:latin typeface="SimSun" pitchFamily="34" charset="0"/>
                          <a:ea typeface="SimSun" pitchFamily="34" charset="-122"/>
                          <a:cs typeface="SimSun" pitchFamily="34" charset="-120"/>
                        </a:rPr>
                        <a:t> </a:t>
                      </a:r>
                      <a:r>
                        <a:rPr lang="en-US" altLang="zh-CN" sz="2800" b="1" i="0">
                          <a:solidFill>
                            <a:srgbClr val="000000"/>
                          </a:solidFill>
                          <a:latin typeface="Times New Roman" pitchFamily="34" charset="0"/>
                          <a:ea typeface="SimSun" pitchFamily="34" charset="-122"/>
                          <a:cs typeface="Times New Roman" pitchFamily="34" charset="-120"/>
                        </a:rPr>
                        <a:t>目</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ct val="100000"/>
                        </a:lnSpc>
                      </a:pPr>
                      <a:r>
                        <a:rPr lang="en-US" altLang="zh-CN" sz="2800" b="1" i="0" dirty="0" err="1">
                          <a:solidFill>
                            <a:srgbClr val="000000"/>
                          </a:solidFill>
                          <a:latin typeface="Times New Roman" pitchFamily="34" charset="0"/>
                          <a:ea typeface="SimSun" pitchFamily="34" charset="-122"/>
                          <a:cs typeface="Times New Roman" pitchFamily="34" charset="-120"/>
                        </a:rPr>
                        <a:t>情节展示</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41738">
                <a:tc>
                  <a:txBody>
                    <a:bodyPr/>
                    <a:lstStyle/>
                    <a:p>
                      <a:pPr marL="0" indent="0" algn="ctr" latinLnBrk="1" hangingPunct="0">
                        <a:lnSpc>
                          <a:spcPts val="4000"/>
                        </a:lnSpc>
                      </a:pPr>
                      <a:r>
                        <a:rPr lang="en-US" altLang="zh-CN" sz="2800" b="0" i="0" dirty="0" err="1">
                          <a:solidFill>
                            <a:srgbClr val="000000"/>
                          </a:solidFill>
                          <a:latin typeface="Times New Roman" pitchFamily="34" charset="0"/>
                          <a:ea typeface="楷体" pitchFamily="34" charset="-122"/>
                          <a:cs typeface="Times New Roman" pitchFamily="34" charset="-120"/>
                        </a:rPr>
                        <a:t>趣经</a:t>
                      </a:r>
                      <a:endParaRPr lang="en-US" altLang="zh-CN" sz="2800" b="0" i="0" dirty="0">
                        <a:solidFill>
                          <a:srgbClr val="000000"/>
                        </a:solidFill>
                        <a:latin typeface="Times New Roman" pitchFamily="34" charset="0"/>
                        <a:ea typeface="楷体" pitchFamily="34" charset="-122"/>
                        <a:cs typeface="Times New Roman" pitchFamily="34" charset="-120"/>
                      </a:endParaRPr>
                    </a:p>
                    <a:p>
                      <a:pPr marL="0" indent="0" algn="ctr" latinLnBrk="1" hangingPunct="0">
                        <a:lnSpc>
                          <a:spcPts val="4000"/>
                        </a:lnSpc>
                      </a:pPr>
                      <a:r>
                        <a:rPr lang="en-US" altLang="zh-CN" sz="2800" b="0" i="0" dirty="0" err="1">
                          <a:solidFill>
                            <a:srgbClr val="000000"/>
                          </a:solidFill>
                          <a:latin typeface="Times New Roman" pitchFamily="34" charset="0"/>
                          <a:ea typeface="楷体" pitchFamily="34" charset="-122"/>
                          <a:cs typeface="Times New Roman" pitchFamily="34" charset="-120"/>
                        </a:rPr>
                        <a:t>女儿国</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000"/>
                        </a:lnSpc>
                      </a:pPr>
                      <a:r>
                        <a:rPr lang="en-US" altLang="zh-CN" sz="2800" b="0" i="0" dirty="0" err="1">
                          <a:solidFill>
                            <a:srgbClr val="000000"/>
                          </a:solidFill>
                          <a:latin typeface="Times New Roman" pitchFamily="34" charset="0"/>
                          <a:ea typeface="楷体" pitchFamily="34" charset="-122"/>
                          <a:cs typeface="Times New Roman" pitchFamily="34" charset="-120"/>
                        </a:rPr>
                        <a:t>第五十三回</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楷体" pitchFamily="34" charset="-122"/>
                          <a:cs typeface="Times New Roman" pitchFamily="34" charset="-120"/>
                        </a:rPr>
                        <a:t>禅主吞餐怀鬼孕</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楷体" pitchFamily="34" charset="-122"/>
                          <a:cs typeface="Times New Roman" pitchFamily="34" charset="-120"/>
                        </a:rPr>
                        <a:t>黄婆运水解邪胎</a:t>
                      </a:r>
                      <a:endParaRPr lang="en-US" altLang="zh-CN" sz="1200" dirty="0"/>
                    </a:p>
                    <a:p>
                      <a:pPr marL="0" indent="0" algn="l" latinLnBrk="1" hangingPunct="0">
                        <a:lnSpc>
                          <a:spcPts val="4000"/>
                        </a:lnSpc>
                      </a:pPr>
                      <a:r>
                        <a:rPr lang="en-US" altLang="zh-CN" sz="2800" b="0" i="0" dirty="0" err="1">
                          <a:solidFill>
                            <a:srgbClr val="000000"/>
                          </a:solidFill>
                          <a:latin typeface="Times New Roman" pitchFamily="34" charset="0"/>
                          <a:ea typeface="楷体" pitchFamily="34" charset="-122"/>
                          <a:cs typeface="Times New Roman" pitchFamily="34" charset="-120"/>
                        </a:rPr>
                        <a:t>第五十四回</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楷体" pitchFamily="34" charset="-122"/>
                          <a:cs typeface="Times New Roman" pitchFamily="34" charset="-120"/>
                        </a:rPr>
                        <a:t>法性西来逢女国</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楷体" pitchFamily="34" charset="-122"/>
                          <a:cs typeface="Times New Roman" pitchFamily="34" charset="-120"/>
                        </a:rPr>
                        <a:t>心猿定计脱烟花</a:t>
                      </a:r>
                      <a:endParaRPr lang="en-US" altLang="zh-CN" sz="1200" dirty="0"/>
                    </a:p>
                    <a:p>
                      <a:pPr marL="0" indent="0" algn="l" latinLnBrk="1" hangingPunct="0">
                        <a:lnSpc>
                          <a:spcPts val="4000"/>
                        </a:lnSpc>
                      </a:pPr>
                      <a:r>
                        <a:rPr lang="en-US" altLang="zh-CN" sz="2800" b="0" i="0" dirty="0" err="1">
                          <a:solidFill>
                            <a:srgbClr val="000000"/>
                          </a:solidFill>
                          <a:latin typeface="Times New Roman" pitchFamily="34" charset="0"/>
                          <a:ea typeface="楷体" pitchFamily="34" charset="-122"/>
                          <a:cs typeface="Times New Roman" pitchFamily="34" charset="-120"/>
                        </a:rPr>
                        <a:t>第五十五回</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楷体" pitchFamily="34" charset="-122"/>
                          <a:cs typeface="Times New Roman" pitchFamily="34" charset="-120"/>
                        </a:rPr>
                        <a:t>色邪淫戏唐三藏</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楷体" pitchFamily="34" charset="-122"/>
                          <a:cs typeface="Times New Roman" pitchFamily="34" charset="-120"/>
                        </a:rPr>
                        <a:t>性正修持不坏身</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0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楷体" pitchFamily="34" charset="-122"/>
                          <a:cs typeface="Times New Roman" pitchFamily="34" charset="-120"/>
                        </a:rPr>
                        <a:t>师徒途经女儿国</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唐僧</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八戒误饮子母河水怀胎</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悟空取来落胎泉水</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如意真仙因其侄红孩儿被悟空降伏而生恨</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悟空教沙僧趁自己诱开真仙之际</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取走泉水</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唐僧</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八戒饮水解胎</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西梁女儿国国王倾慕唐僧</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欲招唐僧为夫</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唐僧割断情丝</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谢绝了女儿国国王的一片好意</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隐藏宫中的琵琶妖女</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蝎子精</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趁机把他摄入琵琶洞</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悟空</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八戒与琵琶妖女酣斗</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却被琵琶妖女暗施毒针刺伤</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后经昴日星官相助</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才收服了蝎子精</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
        <p:nvSpPr>
          <p:cNvPr id="2" name="P_5_BD#440ee065a?colgroup=4,6,17&amp;vcp=1&amp;pid=254665248&amp;color=0,0,0&amp;vtp=1&amp;vaab=1&amp;bt=1&amp;bbb=1">
            <a:extLst>
              <a:ext uri="{FF2B5EF4-FFF2-40B4-BE49-F238E27FC236}">
                <a16:creationId xmlns:a16="http://schemas.microsoft.com/office/drawing/2014/main" id="{30C8F59D-34E4-AF8F-F145-6C9BF00EA7AA}"/>
              </a:ext>
            </a:extLst>
          </p:cNvPr>
          <p:cNvSpPr txBox="1"/>
          <p:nvPr/>
        </p:nvSpPr>
        <p:spPr>
          <a:xfrm>
            <a:off x="10903879" y="262461"/>
            <a:ext cx="718145" cy="583878"/>
          </a:xfrm>
          <a:prstGeom prst="rect">
            <a:avLst/>
          </a:prstGeom>
          <a:noFill/>
        </p:spPr>
        <p:txBody>
          <a:bodyPr vert="horz" wrap="none" lIns="0" tIns="0" rIns="0" bIns="0" rtlCol="0">
            <a:spAutoFit/>
          </a:bodyPr>
          <a:lstStyle/>
          <a:p>
            <a:pPr algn="r">
              <a:lnSpc>
                <a:spcPts val="5000"/>
              </a:lnSpc>
            </a:pPr>
            <a:r>
              <a:rPr lang="zh-CN" altLang="en-US" sz="2800" dirty="0">
                <a:latin typeface="Times New Roman" panose="02020603050405020304" pitchFamily="18" charset="0"/>
              </a:rPr>
              <a:t>续表</a:t>
            </a:r>
          </a:p>
        </p:txBody>
      </p:sp>
    </p:spTree>
  </p:cSld>
  <p:clrMapOvr>
    <a:masterClrMapping/>
  </p:clrMapOvr>
  <p:transition>
    <p:split dir="in"/>
  </p:transition>
</p:sld>
</file>

<file path=ppt/slides/slide28.xml><?xml version="1.0" encoding="utf-8"?>
<p:sld xmlns:a="http://schemas.openxmlformats.org/drawingml/2006/main" xmlns:r="http://schemas.openxmlformats.org/officeDocument/2006/relationships" xmlns:p="http://schemas.openxmlformats.org/presentationml/2006/main">
  <p:cSld name="Slide 30&amp;si=30">
    <p:spTree>
      <p:nvGrpSpPr>
        <p:cNvPr id="1" name=""/>
        <p:cNvGrpSpPr/>
        <p:nvPr/>
      </p:nvGrpSpPr>
      <p:grpSpPr>
        <a:xfrm>
          <a:off x="0" y="0"/>
          <a:ext cx="0" cy="0"/>
          <a:chOff x="0" y="0"/>
          <a:chExt cx="0" cy="0"/>
        </a:xfrm>
      </p:grpSpPr>
      <p:graphicFrame>
        <p:nvGraphicFramePr>
          <p:cNvPr id="31" name="P_5_BD#440ee065a?colgroup=4,6,17&amp;vcp=1&amp;pid=254665248&amp;color=0,0,0&amp;vtp=1&amp;vaab=1&amp;bt=1&amp;bbb=1&amp;hb=1"/>
          <p:cNvGraphicFramePr>
            <a:graphicFrameLocks noGrp="1"/>
          </p:cNvGraphicFramePr>
          <p:nvPr>
            <p:extLst>
              <p:ext uri="{D42A27DB-BD31-4B8C-83A1-F6EECF244321}">
                <p14:modId xmlns:p14="http://schemas.microsoft.com/office/powerpoint/2010/main" val="2033204740"/>
              </p:ext>
            </p:extLst>
          </p:nvPr>
        </p:nvGraphicFramePr>
        <p:xfrm>
          <a:off x="132456" y="997389"/>
          <a:ext cx="11927088" cy="5180902"/>
        </p:xfrm>
        <a:graphic>
          <a:graphicData uri="http://schemas.openxmlformats.org/drawingml/2006/table">
            <a:tbl>
              <a:tblPr/>
              <a:tblGrid>
                <a:gridCol w="1847088">
                  <a:extLst>
                    <a:ext uri="{9D8B030D-6E8A-4147-A177-3AD203B41FA5}">
                      <a16:colId xmlns:a16="http://schemas.microsoft.com/office/drawing/2014/main" val="20000"/>
                    </a:ext>
                  </a:extLst>
                </a:gridCol>
                <a:gridCol w="3168000">
                  <a:extLst>
                    <a:ext uri="{9D8B030D-6E8A-4147-A177-3AD203B41FA5}">
                      <a16:colId xmlns:a16="http://schemas.microsoft.com/office/drawing/2014/main" val="20001"/>
                    </a:ext>
                  </a:extLst>
                </a:gridCol>
                <a:gridCol w="6912000">
                  <a:extLst>
                    <a:ext uri="{9D8B030D-6E8A-4147-A177-3AD203B41FA5}">
                      <a16:colId xmlns:a16="http://schemas.microsoft.com/office/drawing/2014/main" val="20002"/>
                    </a:ext>
                  </a:extLst>
                </a:gridCol>
              </a:tblGrid>
              <a:tr h="249372">
                <a:tc>
                  <a:txBody>
                    <a:bodyPr/>
                    <a:lstStyle/>
                    <a:p>
                      <a:pPr algn="ctr" latinLnBrk="1" hangingPunct="0">
                        <a:lnSpc>
                          <a:spcPct val="100000"/>
                        </a:lnSpc>
                      </a:pPr>
                      <a:r>
                        <a:rPr lang="en-US" altLang="zh-CN" sz="2800" b="1" i="0">
                          <a:solidFill>
                            <a:srgbClr val="000000"/>
                          </a:solidFill>
                          <a:latin typeface="Times New Roman" pitchFamily="34" charset="0"/>
                          <a:ea typeface="SimSun" pitchFamily="34" charset="-122"/>
                          <a:cs typeface="Times New Roman" pitchFamily="34" charset="-120"/>
                        </a:rPr>
                        <a:t>情节概括</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ct val="100000"/>
                        </a:lnSpc>
                      </a:pPr>
                      <a:r>
                        <a:rPr lang="en-US" altLang="zh-CN" sz="2800" b="1" i="0">
                          <a:solidFill>
                            <a:srgbClr val="000000"/>
                          </a:solidFill>
                          <a:latin typeface="Times New Roman" pitchFamily="34" charset="0"/>
                          <a:ea typeface="SimSun" pitchFamily="34" charset="-122"/>
                          <a:cs typeface="Times New Roman" pitchFamily="34" charset="-120"/>
                        </a:rPr>
                        <a:t>回</a:t>
                      </a:r>
                      <a:r>
                        <a:rPr lang="en-US" altLang="zh-CN" sz="2800" b="1" i="0">
                          <a:solidFill>
                            <a:srgbClr val="000000"/>
                          </a:solidFill>
                          <a:latin typeface="SimSun" pitchFamily="34" charset="0"/>
                          <a:ea typeface="SimSun" pitchFamily="34" charset="-122"/>
                          <a:cs typeface="SimSun" pitchFamily="34" charset="-120"/>
                        </a:rPr>
                        <a:t> </a:t>
                      </a:r>
                      <a:r>
                        <a:rPr lang="en-US" altLang="zh-CN" sz="2800" b="1" i="0">
                          <a:solidFill>
                            <a:srgbClr val="000000"/>
                          </a:solidFill>
                          <a:latin typeface="Times New Roman" pitchFamily="34" charset="0"/>
                          <a:ea typeface="SimSun" pitchFamily="34" charset="-122"/>
                          <a:cs typeface="Times New Roman" pitchFamily="34" charset="-120"/>
                        </a:rPr>
                        <a:t>目</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ct val="100000"/>
                        </a:lnSpc>
                      </a:pPr>
                      <a:r>
                        <a:rPr lang="en-US" altLang="zh-CN" sz="2800" b="1" i="0">
                          <a:solidFill>
                            <a:srgbClr val="000000"/>
                          </a:solidFill>
                          <a:latin typeface="Times New Roman" pitchFamily="34" charset="0"/>
                          <a:ea typeface="SimSun" pitchFamily="34" charset="-122"/>
                          <a:cs typeface="Times New Roman" pitchFamily="34" charset="-120"/>
                        </a:rPr>
                        <a:t>情节展示</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2391086">
                <a:tc>
                  <a:txBody>
                    <a:bodyPr/>
                    <a:lstStyle/>
                    <a:p>
                      <a:pPr marL="0" indent="0" algn="ctr" latinLnBrk="1" hangingPunct="0">
                        <a:lnSpc>
                          <a:spcPts val="4200"/>
                        </a:lnSpc>
                      </a:pPr>
                      <a:r>
                        <a:rPr lang="en-US" altLang="zh-CN" sz="2800" b="0" i="0" dirty="0" err="1">
                          <a:solidFill>
                            <a:srgbClr val="000000"/>
                          </a:solidFill>
                          <a:latin typeface="Times New Roman" pitchFamily="34" charset="0"/>
                          <a:ea typeface="楷体" pitchFamily="34" charset="-122"/>
                          <a:cs typeface="Times New Roman" pitchFamily="34" charset="-120"/>
                        </a:rPr>
                        <a:t>真假</a:t>
                      </a:r>
                      <a:endParaRPr lang="en-US" altLang="zh-CN" sz="2800" b="0" i="0" dirty="0">
                        <a:solidFill>
                          <a:srgbClr val="000000"/>
                        </a:solidFill>
                        <a:latin typeface="Times New Roman" pitchFamily="34" charset="0"/>
                        <a:ea typeface="楷体" pitchFamily="34" charset="-122"/>
                        <a:cs typeface="Times New Roman" pitchFamily="34" charset="-120"/>
                      </a:endParaRPr>
                    </a:p>
                    <a:p>
                      <a:pPr marL="0" indent="0" algn="ctr" latinLnBrk="1" hangingPunct="0">
                        <a:lnSpc>
                          <a:spcPts val="4200"/>
                        </a:lnSpc>
                      </a:pPr>
                      <a:r>
                        <a:rPr lang="en-US" altLang="zh-CN" sz="2800" b="0" i="0" dirty="0" err="1">
                          <a:solidFill>
                            <a:srgbClr val="000000"/>
                          </a:solidFill>
                          <a:latin typeface="Times New Roman" pitchFamily="34" charset="0"/>
                          <a:ea typeface="楷体" pitchFamily="34" charset="-122"/>
                          <a:cs typeface="Times New Roman" pitchFamily="34" charset="-120"/>
                        </a:rPr>
                        <a:t>美猴王</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200"/>
                        </a:lnSpc>
                      </a:pPr>
                      <a:r>
                        <a:rPr lang="en-US" altLang="zh-CN" sz="2800" b="0" i="0" dirty="0" err="1">
                          <a:solidFill>
                            <a:srgbClr val="000000"/>
                          </a:solidFill>
                          <a:latin typeface="Times New Roman" pitchFamily="34" charset="0"/>
                          <a:ea typeface="楷体" pitchFamily="34" charset="-122"/>
                          <a:cs typeface="Times New Roman" pitchFamily="34" charset="-120"/>
                        </a:rPr>
                        <a:t>第五十六回</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楷体" pitchFamily="34" charset="-122"/>
                          <a:cs typeface="Times New Roman" pitchFamily="34" charset="-120"/>
                        </a:rPr>
                        <a:t>神狂诛草寇</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楷体" pitchFamily="34" charset="-122"/>
                          <a:cs typeface="Times New Roman" pitchFamily="34" charset="-120"/>
                        </a:rPr>
                        <a:t>道昧放心猿</a:t>
                      </a:r>
                      <a:endParaRPr lang="en-US" altLang="zh-CN" sz="1200" dirty="0"/>
                    </a:p>
                    <a:p>
                      <a:pPr marL="0" indent="0" algn="l" latinLnBrk="1" hangingPunct="0">
                        <a:lnSpc>
                          <a:spcPts val="4200"/>
                        </a:lnSpc>
                      </a:pPr>
                      <a:r>
                        <a:rPr lang="en-US" altLang="zh-CN" sz="2800" b="0" i="0" dirty="0" err="1">
                          <a:solidFill>
                            <a:srgbClr val="000000"/>
                          </a:solidFill>
                          <a:latin typeface="Times New Roman" pitchFamily="34" charset="0"/>
                          <a:ea typeface="楷体" pitchFamily="34" charset="-122"/>
                          <a:cs typeface="Times New Roman" pitchFamily="34" charset="-120"/>
                        </a:rPr>
                        <a:t>第五十七回</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楷体" pitchFamily="34" charset="-122"/>
                          <a:cs typeface="Times New Roman" pitchFamily="34" charset="-120"/>
                        </a:rPr>
                        <a:t>真行者落伽山诉苦</a:t>
                      </a:r>
                      <a:r>
                        <a:rPr lang="en-US" altLang="zh-CN" sz="2800" b="0" i="0" dirty="0">
                          <a:solidFill>
                            <a:srgbClr val="000000"/>
                          </a:solidFill>
                          <a:latin typeface="SimSun" pitchFamily="34" charset="0"/>
                          <a:ea typeface="SimSun" pitchFamily="34" charset="-122"/>
                          <a:cs typeface="SimSun" pitchFamily="34" charset="-120"/>
                        </a:rPr>
                        <a:t> </a:t>
                      </a:r>
                    </a:p>
                    <a:p>
                      <a:pPr marL="0" indent="0" algn="l" latinLnBrk="1" hangingPunct="0">
                        <a:lnSpc>
                          <a:spcPts val="4200"/>
                        </a:lnSpc>
                      </a:pPr>
                      <a:r>
                        <a:rPr lang="en-US" altLang="zh-CN" sz="2800" b="0" i="0" dirty="0" err="1">
                          <a:solidFill>
                            <a:srgbClr val="000000"/>
                          </a:solidFill>
                          <a:latin typeface="Times New Roman" pitchFamily="34" charset="0"/>
                          <a:ea typeface="楷体" pitchFamily="34" charset="-122"/>
                          <a:cs typeface="Times New Roman" pitchFamily="34" charset="-120"/>
                        </a:rPr>
                        <a:t>假猴王水帘洞誊文</a:t>
                      </a:r>
                      <a:endParaRPr lang="en-US" altLang="zh-CN" sz="1200" dirty="0"/>
                    </a:p>
                    <a:p>
                      <a:pPr marL="0" indent="0" algn="l" latinLnBrk="1" hangingPunct="0">
                        <a:lnSpc>
                          <a:spcPts val="4200"/>
                        </a:lnSpc>
                      </a:pPr>
                      <a:r>
                        <a:rPr lang="en-US" altLang="zh-CN" sz="2800" b="0" i="0" dirty="0" err="1">
                          <a:solidFill>
                            <a:srgbClr val="000000"/>
                          </a:solidFill>
                          <a:latin typeface="Times New Roman" pitchFamily="34" charset="0"/>
                          <a:ea typeface="楷体" pitchFamily="34" charset="-122"/>
                          <a:cs typeface="Times New Roman" pitchFamily="34" charset="-120"/>
                        </a:rPr>
                        <a:t>第五十八回</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楷体" pitchFamily="34" charset="-122"/>
                          <a:cs typeface="Times New Roman" pitchFamily="34" charset="-120"/>
                        </a:rPr>
                        <a:t>二心搅乱大乾坤</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楷体" pitchFamily="34" charset="-122"/>
                          <a:cs typeface="Times New Roman" pitchFamily="34" charset="-120"/>
                        </a:rPr>
                        <a:t>一体难修真寂灭</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2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楷体" pitchFamily="34" charset="-122"/>
                          <a:cs typeface="Times New Roman" pitchFamily="34" charset="-120"/>
                        </a:rPr>
                        <a:t>唐僧因悟空打死拦路强盗</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再次把他撵走</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妖精六耳猕猴趁机变作悟空模样</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抢走行李</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关文</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又把小妖变作唐僧</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八戒</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沙僧模样</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欲上西天骗取真经</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悟空得知这一情况</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与六耳猕猴打了起来</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真假悟空从天上杀到地下</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菩萨</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玉帝</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地藏王皆辨别不出</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直到雷音寺如来佛处</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佛祖才使假悟空现出原形</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悟空气愤不过</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将其打死</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唐僧感到后悔</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悟空也回到唐僧身边</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
        <p:nvSpPr>
          <p:cNvPr id="2" name="P_5_BD#440ee065a?colgroup=4,6,17&amp;vcp=1&amp;pid=254665248&amp;color=0,0,0&amp;vtp=1&amp;vaab=1&amp;bt=1&amp;bbb=1">
            <a:extLst>
              <a:ext uri="{FF2B5EF4-FFF2-40B4-BE49-F238E27FC236}">
                <a16:creationId xmlns:a16="http://schemas.microsoft.com/office/drawing/2014/main" id="{10210ED6-CC3D-69BB-35DE-F0BCE0E0A048}"/>
              </a:ext>
            </a:extLst>
          </p:cNvPr>
          <p:cNvSpPr txBox="1"/>
          <p:nvPr/>
        </p:nvSpPr>
        <p:spPr>
          <a:xfrm>
            <a:off x="10903879" y="318261"/>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18" charset="0"/>
              </a:rPr>
              <a:t>续表</a:t>
            </a:r>
          </a:p>
        </p:txBody>
      </p:sp>
    </p:spTree>
  </p:cSld>
  <p:clrMapOvr>
    <a:masterClrMapping/>
  </p:clrMapOvr>
  <p:transition>
    <p:split dir="in"/>
  </p:transition>
</p:sld>
</file>

<file path=ppt/slides/slide29.xml><?xml version="1.0" encoding="utf-8"?>
<p:sld xmlns:a="http://schemas.openxmlformats.org/drawingml/2006/main" xmlns:r="http://schemas.openxmlformats.org/officeDocument/2006/relationships" xmlns:p="http://schemas.openxmlformats.org/presentationml/2006/main">
  <p:cSld name="Slide 31&amp;si=31">
    <p:spTree>
      <p:nvGrpSpPr>
        <p:cNvPr id="1" name=""/>
        <p:cNvGrpSpPr/>
        <p:nvPr/>
      </p:nvGrpSpPr>
      <p:grpSpPr>
        <a:xfrm>
          <a:off x="0" y="0"/>
          <a:ext cx="0" cy="0"/>
          <a:chOff x="0" y="0"/>
          <a:chExt cx="0" cy="0"/>
        </a:xfrm>
      </p:grpSpPr>
      <p:graphicFrame>
        <p:nvGraphicFramePr>
          <p:cNvPr id="32" name="P_5_BD#440ee065a?colgroup=4,6,17&amp;vcp=1&amp;pid=254665248&amp;color=0,0,0&amp;vtp=1&amp;vaab=1&amp;bt=1&amp;bbb=1&amp;hb=1"/>
          <p:cNvGraphicFramePr>
            <a:graphicFrameLocks noGrp="1"/>
          </p:cNvGraphicFramePr>
          <p:nvPr>
            <p:extLst>
              <p:ext uri="{D42A27DB-BD31-4B8C-83A1-F6EECF244321}">
                <p14:modId xmlns:p14="http://schemas.microsoft.com/office/powerpoint/2010/main" val="2766762919"/>
              </p:ext>
            </p:extLst>
          </p:nvPr>
        </p:nvGraphicFramePr>
        <p:xfrm>
          <a:off x="408051" y="773221"/>
          <a:ext cx="11098104" cy="5547360"/>
        </p:xfrm>
        <a:graphic>
          <a:graphicData uri="http://schemas.openxmlformats.org/drawingml/2006/table">
            <a:tbl>
              <a:tblPr/>
              <a:tblGrid>
                <a:gridCol w="1594104">
                  <a:extLst>
                    <a:ext uri="{9D8B030D-6E8A-4147-A177-3AD203B41FA5}">
                      <a16:colId xmlns:a16="http://schemas.microsoft.com/office/drawing/2014/main" val="20000"/>
                    </a:ext>
                  </a:extLst>
                </a:gridCol>
                <a:gridCol w="2880000">
                  <a:extLst>
                    <a:ext uri="{9D8B030D-6E8A-4147-A177-3AD203B41FA5}">
                      <a16:colId xmlns:a16="http://schemas.microsoft.com/office/drawing/2014/main" val="20001"/>
                    </a:ext>
                  </a:extLst>
                </a:gridCol>
                <a:gridCol w="6624000">
                  <a:extLst>
                    <a:ext uri="{9D8B030D-6E8A-4147-A177-3AD203B41FA5}">
                      <a16:colId xmlns:a16="http://schemas.microsoft.com/office/drawing/2014/main" val="20002"/>
                    </a:ext>
                  </a:extLst>
                </a:gridCol>
              </a:tblGrid>
              <a:tr h="0">
                <a:tc>
                  <a:txBody>
                    <a:bodyPr/>
                    <a:lstStyle/>
                    <a:p>
                      <a:pPr algn="ctr" latinLnBrk="1" hangingPunct="0">
                        <a:lnSpc>
                          <a:spcPct val="100000"/>
                        </a:lnSpc>
                      </a:pPr>
                      <a:r>
                        <a:rPr lang="en-US" altLang="zh-CN" sz="2800" b="1" i="0">
                          <a:solidFill>
                            <a:srgbClr val="000000"/>
                          </a:solidFill>
                          <a:latin typeface="Times New Roman" pitchFamily="34" charset="0"/>
                          <a:ea typeface="SimSun" pitchFamily="34" charset="-122"/>
                          <a:cs typeface="Times New Roman" pitchFamily="34" charset="-120"/>
                        </a:rPr>
                        <a:t>情节概括</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ct val="100000"/>
                        </a:lnSpc>
                      </a:pPr>
                      <a:r>
                        <a:rPr lang="en-US" altLang="zh-CN" sz="2800" b="1" i="0">
                          <a:solidFill>
                            <a:srgbClr val="000000"/>
                          </a:solidFill>
                          <a:latin typeface="Times New Roman" pitchFamily="34" charset="0"/>
                          <a:ea typeface="SimSun" pitchFamily="34" charset="-122"/>
                          <a:cs typeface="Times New Roman" pitchFamily="34" charset="-120"/>
                        </a:rPr>
                        <a:t>回</a:t>
                      </a:r>
                      <a:r>
                        <a:rPr lang="en-US" altLang="zh-CN" sz="2800" b="1" i="0">
                          <a:solidFill>
                            <a:srgbClr val="000000"/>
                          </a:solidFill>
                          <a:latin typeface="SimSun" pitchFamily="34" charset="0"/>
                          <a:ea typeface="SimSun" pitchFamily="34" charset="-122"/>
                          <a:cs typeface="SimSun" pitchFamily="34" charset="-120"/>
                        </a:rPr>
                        <a:t> </a:t>
                      </a:r>
                      <a:r>
                        <a:rPr lang="en-US" altLang="zh-CN" sz="2800" b="1" i="0">
                          <a:solidFill>
                            <a:srgbClr val="000000"/>
                          </a:solidFill>
                          <a:latin typeface="Times New Roman" pitchFamily="34" charset="0"/>
                          <a:ea typeface="SimSun" pitchFamily="34" charset="-122"/>
                          <a:cs typeface="Times New Roman" pitchFamily="34" charset="-120"/>
                        </a:rPr>
                        <a:t>目</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ct val="100000"/>
                        </a:lnSpc>
                      </a:pPr>
                      <a:r>
                        <a:rPr lang="en-US" altLang="zh-CN" sz="2800" b="1" i="0">
                          <a:solidFill>
                            <a:srgbClr val="000000"/>
                          </a:solidFill>
                          <a:latin typeface="Times New Roman" pitchFamily="34" charset="0"/>
                          <a:ea typeface="SimSun" pitchFamily="34" charset="-122"/>
                          <a:cs typeface="Times New Roman" pitchFamily="34" charset="-120"/>
                        </a:rPr>
                        <a:t>情节展示</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42058">
                <a:tc>
                  <a:txBody>
                    <a:bodyPr/>
                    <a:lstStyle/>
                    <a:p>
                      <a:pPr marL="0" indent="0" algn="ctr" latinLnBrk="1" hangingPunct="0">
                        <a:lnSpc>
                          <a:spcPts val="4200"/>
                        </a:lnSpc>
                      </a:pPr>
                      <a:r>
                        <a:rPr lang="en-US" altLang="zh-CN" sz="2800" b="0" i="0" dirty="0" err="1">
                          <a:solidFill>
                            <a:srgbClr val="000000"/>
                          </a:solidFill>
                          <a:latin typeface="Times New Roman" pitchFamily="34" charset="0"/>
                          <a:ea typeface="楷体" pitchFamily="34" charset="-122"/>
                          <a:cs typeface="Times New Roman" pitchFamily="34" charset="-120"/>
                        </a:rPr>
                        <a:t>三借</a:t>
                      </a:r>
                      <a:endParaRPr lang="en-US" altLang="zh-CN" sz="2800" b="0" i="0" dirty="0">
                        <a:solidFill>
                          <a:srgbClr val="000000"/>
                        </a:solidFill>
                        <a:latin typeface="Times New Roman" pitchFamily="34" charset="0"/>
                        <a:ea typeface="楷体" pitchFamily="34" charset="-122"/>
                        <a:cs typeface="Times New Roman" pitchFamily="34" charset="-120"/>
                      </a:endParaRPr>
                    </a:p>
                    <a:p>
                      <a:pPr marL="0" indent="0" algn="ctr" latinLnBrk="1" hangingPunct="0">
                        <a:lnSpc>
                          <a:spcPts val="4200"/>
                        </a:lnSpc>
                      </a:pPr>
                      <a:r>
                        <a:rPr lang="en-US" altLang="zh-CN" sz="2800" b="0" i="0" dirty="0" err="1">
                          <a:solidFill>
                            <a:srgbClr val="000000"/>
                          </a:solidFill>
                          <a:latin typeface="Times New Roman" pitchFamily="34" charset="0"/>
                          <a:ea typeface="楷体" pitchFamily="34" charset="-122"/>
                          <a:cs typeface="Times New Roman" pitchFamily="34" charset="-120"/>
                        </a:rPr>
                        <a:t>芭蕉扇</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000"/>
                        </a:lnSpc>
                      </a:pPr>
                      <a:r>
                        <a:rPr lang="en-US" altLang="zh-CN" sz="2800" b="0" i="0" dirty="0" err="1">
                          <a:solidFill>
                            <a:srgbClr val="000000"/>
                          </a:solidFill>
                          <a:latin typeface="Times New Roman" pitchFamily="34" charset="0"/>
                          <a:ea typeface="楷体" pitchFamily="34" charset="-122"/>
                          <a:cs typeface="Times New Roman" pitchFamily="34" charset="-120"/>
                        </a:rPr>
                        <a:t>第五十九回</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楷体" pitchFamily="34" charset="-122"/>
                          <a:cs typeface="Times New Roman" pitchFamily="34" charset="-120"/>
                        </a:rPr>
                        <a:t>唐三藏路阻火焰山</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楷体" pitchFamily="34" charset="-122"/>
                          <a:cs typeface="Times New Roman" pitchFamily="34" charset="-120"/>
                        </a:rPr>
                        <a:t>孙行者一调芭蕉扇</a:t>
                      </a:r>
                      <a:endParaRPr lang="en-US" altLang="zh-CN" sz="1200" dirty="0"/>
                    </a:p>
                    <a:p>
                      <a:pPr marL="0" indent="0" algn="l" latinLnBrk="1" hangingPunct="0">
                        <a:lnSpc>
                          <a:spcPts val="4000"/>
                        </a:lnSpc>
                        <a:spcBef>
                          <a:spcPts val="1200"/>
                        </a:spcBef>
                      </a:pPr>
                      <a:r>
                        <a:rPr lang="en-US" altLang="zh-CN" sz="2800" b="0" i="0" dirty="0" err="1">
                          <a:solidFill>
                            <a:srgbClr val="000000"/>
                          </a:solidFill>
                          <a:latin typeface="Times New Roman" pitchFamily="34" charset="0"/>
                          <a:ea typeface="楷体" pitchFamily="34" charset="-122"/>
                          <a:cs typeface="Times New Roman" pitchFamily="34" charset="-120"/>
                        </a:rPr>
                        <a:t>第六十回</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楷体" pitchFamily="34" charset="-122"/>
                          <a:cs typeface="Times New Roman" pitchFamily="34" charset="-120"/>
                        </a:rPr>
                        <a:t>牛魔王罢战赴华筵</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楷体" pitchFamily="34" charset="-122"/>
                          <a:cs typeface="Times New Roman" pitchFamily="34" charset="-120"/>
                        </a:rPr>
                        <a:t>孙行者二调芭蕉扇</a:t>
                      </a:r>
                      <a:endParaRPr lang="en-US" altLang="zh-CN" sz="1200" dirty="0"/>
                    </a:p>
                    <a:p>
                      <a:pPr marL="0" indent="0" algn="l" latinLnBrk="1" hangingPunct="0">
                        <a:lnSpc>
                          <a:spcPts val="4000"/>
                        </a:lnSpc>
                        <a:spcBef>
                          <a:spcPts val="1200"/>
                        </a:spcBef>
                      </a:pPr>
                      <a:r>
                        <a:rPr lang="en-US" altLang="zh-CN" sz="2800" b="0" i="0" dirty="0" err="1">
                          <a:solidFill>
                            <a:srgbClr val="000000"/>
                          </a:solidFill>
                          <a:latin typeface="Times New Roman" pitchFamily="34" charset="0"/>
                          <a:ea typeface="楷体" pitchFamily="34" charset="-122"/>
                          <a:cs typeface="Times New Roman" pitchFamily="34" charset="-120"/>
                        </a:rPr>
                        <a:t>第六十一回</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楷体" pitchFamily="34" charset="-122"/>
                          <a:cs typeface="Times New Roman" pitchFamily="34" charset="-120"/>
                        </a:rPr>
                        <a:t>猪八戒助力败魔王</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楷体" pitchFamily="34" charset="-122"/>
                          <a:cs typeface="Times New Roman" pitchFamily="34" charset="-120"/>
                        </a:rPr>
                        <a:t>孙行者三调芭蕉扇</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ct val="1000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楷体" pitchFamily="34" charset="-122"/>
                          <a:cs typeface="Times New Roman" pitchFamily="34" charset="-120"/>
                        </a:rPr>
                        <a:t>火焰山挡路</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悟空向牛魔王之妻铁扇主</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罗刹女借芭蕉扇</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罗刹女因其子红孩儿被悟空降伏心生怨恨</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一扇将他扇到九万里外的小须弥山灵吉菩萨处</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悟空从灵吉菩萨那里得到定风丹二借宝扇</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变成虫子随茶水进入公主肚中</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公主疼痛难忍</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只得答应借扇</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不料借的是假扇</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愈扇火愈大</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悟空变作牛魔王模样</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三借得宝扇</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不料真牛魔王得知被骗</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变成八戒模样</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又拿走了扇子</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悟空率天将恶战牛魔王</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收服牛魔王</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铁扇公主终于答应借扇</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悟空扇息山火</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师徒翻越火焰山</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
        <p:nvSpPr>
          <p:cNvPr id="2" name="P_5_BD#440ee065a?colgroup=4,6,17&amp;vcp=1&amp;pid=254665248&amp;color=0,0,0&amp;vtp=1&amp;vaab=1&amp;bt=1&amp;bbb=1">
            <a:extLst>
              <a:ext uri="{FF2B5EF4-FFF2-40B4-BE49-F238E27FC236}">
                <a16:creationId xmlns:a16="http://schemas.microsoft.com/office/drawing/2014/main" id="{EC630874-D503-76DF-0EE8-93C1BA6889B3}"/>
              </a:ext>
            </a:extLst>
          </p:cNvPr>
          <p:cNvSpPr txBox="1"/>
          <p:nvPr/>
        </p:nvSpPr>
        <p:spPr>
          <a:xfrm>
            <a:off x="10808629" y="189343"/>
            <a:ext cx="718145" cy="583878"/>
          </a:xfrm>
          <a:prstGeom prst="rect">
            <a:avLst/>
          </a:prstGeom>
          <a:noFill/>
        </p:spPr>
        <p:txBody>
          <a:bodyPr vert="horz" wrap="none" lIns="0" tIns="0" rIns="0" bIns="0" rtlCol="0">
            <a:spAutoFit/>
          </a:bodyPr>
          <a:lstStyle/>
          <a:p>
            <a:pPr algn="r">
              <a:lnSpc>
                <a:spcPts val="5000"/>
              </a:lnSpc>
            </a:pPr>
            <a:r>
              <a:rPr lang="zh-CN" altLang="en-US" sz="2800" dirty="0">
                <a:latin typeface="Times New Roman" panose="02020603050405020304" pitchFamily="18" charset="0"/>
              </a:rPr>
              <a:t>续表</a:t>
            </a:r>
          </a:p>
        </p:txBody>
      </p:sp>
    </p:spTree>
  </p:cSld>
  <p:clrMapOvr>
    <a:masterClrMapping/>
  </p:clrMapOvr>
  <p:transition>
    <p:split dir="in"/>
  </p:transition>
</p:sld>
</file>

<file path=ppt/slides/slide3.xml><?xml version="1.0" encoding="utf-8"?>
<p:sld xmlns:a="http://schemas.openxmlformats.org/drawingml/2006/main" xmlns:r="http://schemas.openxmlformats.org/officeDocument/2006/relationships" xmlns:p="http://schemas.openxmlformats.org/presentationml/2006/main">
  <p:cSld name="Slide 6&amp;si=6">
    <p:spTree>
      <p:nvGrpSpPr>
        <p:cNvPr id="1" name=""/>
        <p:cNvGrpSpPr/>
        <p:nvPr/>
      </p:nvGrpSpPr>
      <p:grpSpPr>
        <a:xfrm>
          <a:off x="0" y="0"/>
          <a:ext cx="0" cy="0"/>
          <a:chOff x="0" y="0"/>
          <a:chExt cx="0" cy="0"/>
        </a:xfrm>
      </p:grpSpPr>
      <p:sp>
        <p:nvSpPr>
          <p:cNvPr id="2" name="C_3#325ecbf3e.fixed?vcp=1&amp;pid=56a8c04c1&amp;color=0,0,0&amp;vtp=1&amp;vaab=1&amp;bbb=1"/>
          <p:cNvSpPr/>
          <p:nvPr/>
        </p:nvSpPr>
        <p:spPr>
          <a:xfrm>
            <a:off x="320040" y="2679192"/>
            <a:ext cx="11521440" cy="713232"/>
          </a:xfrm>
          <a:prstGeom prst="rect">
            <a:avLst/>
          </a:prstGeom>
          <a:noFill/>
          <a:ln/>
        </p:spPr>
        <p:txBody>
          <a:bodyPr wrap="none" lIns="0" tIns="0" rIns="0" bIns="0" rtlCol="0" anchor="ctr"/>
          <a:lstStyle/>
          <a:p>
            <a:pPr algn="ctr" latinLnBrk="1">
              <a:lnSpc>
                <a:spcPts val="5000"/>
              </a:lnSpc>
            </a:pPr>
            <a:r>
              <a:rPr lang="en-US" altLang="zh-CN" sz="4000" b="1" i="0" dirty="0">
                <a:solidFill>
                  <a:srgbClr val="000000"/>
                </a:solidFill>
                <a:latin typeface="微软雅黑" pitchFamily="34" charset="0"/>
                <a:ea typeface="微软雅黑" pitchFamily="34" charset="-122"/>
                <a:cs typeface="微软雅黑" pitchFamily="34" charset="-120"/>
              </a:rPr>
              <a:t>第21讲</a:t>
            </a:r>
            <a:r>
              <a:rPr lang="en-US" altLang="zh-CN" sz="4000" b="1" i="0" dirty="0">
                <a:solidFill>
                  <a:srgbClr val="000000"/>
                </a:solidFill>
                <a:latin typeface="SimSun" pitchFamily="34" charset="0"/>
                <a:ea typeface="SimSun" pitchFamily="34" charset="-122"/>
                <a:cs typeface="SimSun" pitchFamily="34" charset="-120"/>
              </a:rPr>
              <a:t> </a:t>
            </a:r>
            <a:r>
              <a:rPr lang="en-US" altLang="zh-CN" sz="4000" b="1" i="0" dirty="0">
                <a:solidFill>
                  <a:srgbClr val="000000"/>
                </a:solidFill>
                <a:latin typeface="微软雅黑" pitchFamily="34" charset="0"/>
                <a:ea typeface="微软雅黑" pitchFamily="34" charset="-122"/>
                <a:cs typeface="微软雅黑" pitchFamily="34" charset="-120"/>
              </a:rPr>
              <a:t>名著阅读</a:t>
            </a:r>
            <a:endParaRPr lang="en-US" altLang="zh-CN" sz="4000" dirty="0"/>
          </a:p>
        </p:txBody>
      </p:sp>
      <p:sp>
        <p:nvSpPr>
          <p:cNvPr id="3" name="C_3_BD#325ecbf3e.fixed?vcp=1&amp;pid=56a8c04c1&amp;color=86,186,157&amp;vtp=1&amp;vaab=1&amp;bbb=1"/>
          <p:cNvSpPr/>
          <p:nvPr/>
        </p:nvSpPr>
        <p:spPr>
          <a:xfrm>
            <a:off x="320040" y="3419856"/>
            <a:ext cx="11521440" cy="713232"/>
          </a:xfrm>
          <a:prstGeom prst="rect">
            <a:avLst/>
          </a:prstGeom>
          <a:noFill/>
          <a:ln/>
        </p:spPr>
        <p:txBody>
          <a:bodyPr wrap="none" lIns="0" tIns="0" rIns="0" bIns="0" rtlCol="0" anchor="ctr"/>
          <a:lstStyle/>
          <a:p>
            <a:pPr algn="ctr" latinLnBrk="1">
              <a:lnSpc>
                <a:spcPts val="5000"/>
              </a:lnSpc>
            </a:pPr>
            <a:r>
              <a:rPr lang="en-US" altLang="zh-CN" sz="4000" b="1" i="0" dirty="0">
                <a:solidFill>
                  <a:srgbClr val="56BA9D"/>
                </a:solidFill>
                <a:latin typeface="微软雅黑" pitchFamily="34" charset="0"/>
                <a:ea typeface="微软雅黑" pitchFamily="34" charset="-122"/>
                <a:cs typeface="微软雅黑" pitchFamily="34" charset="-120"/>
              </a:rPr>
              <a:t>知识梳理</a:t>
            </a:r>
            <a:endParaRPr lang="en-US" altLang="zh-CN" sz="4000" dirty="0"/>
          </a:p>
        </p:txBody>
      </p:sp>
    </p:spTree>
  </p:cSld>
  <p:clrMapOvr>
    <a:masterClrMapping/>
  </p:clrMapOvr>
  <p:transition>
    <p:split dir="in"/>
  </p:transition>
</p:sld>
</file>

<file path=ppt/slides/slide30.xml><?xml version="1.0" encoding="utf-8"?>
<p:sld xmlns:a="http://schemas.openxmlformats.org/drawingml/2006/main" xmlns:r="http://schemas.openxmlformats.org/officeDocument/2006/relationships" xmlns:p="http://schemas.openxmlformats.org/presentationml/2006/main">
  <p:cSld name="Slide 32&amp;si=32">
    <p:spTree>
      <p:nvGrpSpPr>
        <p:cNvPr id="1" name=""/>
        <p:cNvGrpSpPr/>
        <p:nvPr/>
      </p:nvGrpSpPr>
      <p:grpSpPr>
        <a:xfrm>
          <a:off x="0" y="0"/>
          <a:ext cx="0" cy="0"/>
          <a:chOff x="0" y="0"/>
          <a:chExt cx="0" cy="0"/>
        </a:xfrm>
      </p:grpSpPr>
      <p:graphicFrame>
        <p:nvGraphicFramePr>
          <p:cNvPr id="33" name="P_5_BD#440ee065a?colgroup=4,6,17&amp;vcp=1&amp;pid=254665248&amp;color=0,0,0&amp;vtp=1&amp;vaab=1&amp;bt=1&amp;bbb=1&amp;hb=1"/>
          <p:cNvGraphicFramePr>
            <a:graphicFrameLocks noGrp="1"/>
          </p:cNvGraphicFramePr>
          <p:nvPr>
            <p:extLst>
              <p:ext uri="{D42A27DB-BD31-4B8C-83A1-F6EECF244321}">
                <p14:modId xmlns:p14="http://schemas.microsoft.com/office/powerpoint/2010/main" val="389395017"/>
              </p:ext>
            </p:extLst>
          </p:nvPr>
        </p:nvGraphicFramePr>
        <p:xfrm>
          <a:off x="253746" y="977689"/>
          <a:ext cx="11761704" cy="4993514"/>
        </p:xfrm>
        <a:graphic>
          <a:graphicData uri="http://schemas.openxmlformats.org/drawingml/2006/table">
            <a:tbl>
              <a:tblPr/>
              <a:tblGrid>
                <a:gridCol w="1847088">
                  <a:extLst>
                    <a:ext uri="{9D8B030D-6E8A-4147-A177-3AD203B41FA5}">
                      <a16:colId xmlns:a16="http://schemas.microsoft.com/office/drawing/2014/main" val="20000"/>
                    </a:ext>
                  </a:extLst>
                </a:gridCol>
                <a:gridCol w="2642616">
                  <a:extLst>
                    <a:ext uri="{9D8B030D-6E8A-4147-A177-3AD203B41FA5}">
                      <a16:colId xmlns:a16="http://schemas.microsoft.com/office/drawing/2014/main" val="20001"/>
                    </a:ext>
                  </a:extLst>
                </a:gridCol>
                <a:gridCol w="7272000">
                  <a:extLst>
                    <a:ext uri="{9D8B030D-6E8A-4147-A177-3AD203B41FA5}">
                      <a16:colId xmlns:a16="http://schemas.microsoft.com/office/drawing/2014/main" val="20002"/>
                    </a:ext>
                  </a:extLst>
                </a:gridCol>
              </a:tblGrid>
              <a:tr h="183702">
                <a:tc>
                  <a:txBody>
                    <a:bodyPr/>
                    <a:lstStyle/>
                    <a:p>
                      <a:pPr algn="ctr" latinLnBrk="1" hangingPunct="0">
                        <a:lnSpc>
                          <a:spcPts val="4100"/>
                        </a:lnSpc>
                      </a:pPr>
                      <a:r>
                        <a:rPr lang="en-US" altLang="zh-CN" sz="2800" b="1" i="0">
                          <a:solidFill>
                            <a:srgbClr val="000000"/>
                          </a:solidFill>
                          <a:latin typeface="Times New Roman" pitchFamily="34" charset="0"/>
                          <a:ea typeface="SimSun" pitchFamily="34" charset="-122"/>
                          <a:cs typeface="Times New Roman" pitchFamily="34" charset="-120"/>
                        </a:rPr>
                        <a:t>情节概括</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100"/>
                        </a:lnSpc>
                      </a:pPr>
                      <a:r>
                        <a:rPr lang="en-US" altLang="zh-CN" sz="2800" b="1" i="0">
                          <a:solidFill>
                            <a:srgbClr val="000000"/>
                          </a:solidFill>
                          <a:latin typeface="Times New Roman" pitchFamily="34" charset="0"/>
                          <a:ea typeface="SimSun" pitchFamily="34" charset="-122"/>
                          <a:cs typeface="Times New Roman" pitchFamily="34" charset="-120"/>
                        </a:rPr>
                        <a:t>回</a:t>
                      </a:r>
                      <a:r>
                        <a:rPr lang="en-US" altLang="zh-CN" sz="2800" b="1" i="0">
                          <a:solidFill>
                            <a:srgbClr val="000000"/>
                          </a:solidFill>
                          <a:latin typeface="SimSun" pitchFamily="34" charset="0"/>
                          <a:ea typeface="SimSun" pitchFamily="34" charset="-122"/>
                          <a:cs typeface="SimSun" pitchFamily="34" charset="-120"/>
                        </a:rPr>
                        <a:t> </a:t>
                      </a:r>
                      <a:r>
                        <a:rPr lang="en-US" altLang="zh-CN" sz="2800" b="1" i="0">
                          <a:solidFill>
                            <a:srgbClr val="000000"/>
                          </a:solidFill>
                          <a:latin typeface="Times New Roman" pitchFamily="34" charset="0"/>
                          <a:ea typeface="SimSun" pitchFamily="34" charset="-122"/>
                          <a:cs typeface="Times New Roman" pitchFamily="34" charset="-120"/>
                        </a:rPr>
                        <a:t>目</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100"/>
                        </a:lnSpc>
                      </a:pPr>
                      <a:r>
                        <a:rPr lang="en-US" altLang="zh-CN" sz="2800" b="1" i="0">
                          <a:solidFill>
                            <a:srgbClr val="000000"/>
                          </a:solidFill>
                          <a:latin typeface="Times New Roman" pitchFamily="34" charset="0"/>
                          <a:ea typeface="SimSun" pitchFamily="34" charset="-122"/>
                          <a:cs typeface="Times New Roman" pitchFamily="34" charset="-120"/>
                        </a:rPr>
                        <a:t>情节展示</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1690394">
                <a:tc>
                  <a:txBody>
                    <a:bodyPr/>
                    <a:lstStyle/>
                    <a:p>
                      <a:pPr marL="0" indent="0" algn="ctr" latinLnBrk="1" hangingPunct="0">
                        <a:lnSpc>
                          <a:spcPts val="4500"/>
                        </a:lnSpc>
                      </a:pPr>
                      <a:r>
                        <a:rPr lang="en-US" altLang="zh-CN" sz="2800" b="0" i="0" dirty="0" err="1">
                          <a:solidFill>
                            <a:srgbClr val="000000"/>
                          </a:solidFill>
                          <a:latin typeface="Times New Roman" pitchFamily="34" charset="0"/>
                          <a:ea typeface="楷体" pitchFamily="34" charset="-122"/>
                          <a:cs typeface="Times New Roman" pitchFamily="34" charset="-120"/>
                        </a:rPr>
                        <a:t>计盗</a:t>
                      </a:r>
                      <a:endParaRPr lang="en-US" altLang="zh-CN" sz="2800" b="0" i="0" dirty="0">
                        <a:solidFill>
                          <a:srgbClr val="000000"/>
                        </a:solidFill>
                        <a:latin typeface="Times New Roman" pitchFamily="34" charset="0"/>
                        <a:ea typeface="楷体" pitchFamily="34" charset="-122"/>
                        <a:cs typeface="Times New Roman" pitchFamily="34" charset="-120"/>
                      </a:endParaRPr>
                    </a:p>
                    <a:p>
                      <a:pPr marL="0" indent="0" algn="ctr" latinLnBrk="1" hangingPunct="0">
                        <a:lnSpc>
                          <a:spcPts val="4500"/>
                        </a:lnSpc>
                      </a:pPr>
                      <a:r>
                        <a:rPr lang="en-US" altLang="zh-CN" sz="2800" b="0" i="0" dirty="0" err="1">
                          <a:solidFill>
                            <a:srgbClr val="000000"/>
                          </a:solidFill>
                          <a:latin typeface="Times New Roman" pitchFamily="34" charset="0"/>
                          <a:ea typeface="楷体" pitchFamily="34" charset="-122"/>
                          <a:cs typeface="Times New Roman" pitchFamily="34" charset="-120"/>
                        </a:rPr>
                        <a:t>紫金铃</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500"/>
                        </a:lnSpc>
                      </a:pPr>
                      <a:r>
                        <a:rPr lang="en-US" altLang="zh-CN" sz="2800" b="0" i="0" dirty="0" err="1">
                          <a:solidFill>
                            <a:srgbClr val="000000"/>
                          </a:solidFill>
                          <a:latin typeface="Times New Roman" pitchFamily="34" charset="0"/>
                          <a:ea typeface="楷体" pitchFamily="34" charset="-122"/>
                          <a:cs typeface="Times New Roman" pitchFamily="34" charset="-120"/>
                        </a:rPr>
                        <a:t>第七十回</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楷体" pitchFamily="34" charset="-122"/>
                          <a:cs typeface="Times New Roman" pitchFamily="34" charset="-120"/>
                        </a:rPr>
                        <a:t>妖魔</a:t>
                      </a:r>
                      <a:endParaRPr lang="en-US" altLang="zh-CN" sz="2800" b="0" i="0" dirty="0">
                        <a:solidFill>
                          <a:srgbClr val="000000"/>
                        </a:solidFill>
                        <a:latin typeface="Times New Roman" pitchFamily="34" charset="0"/>
                        <a:ea typeface="楷体" pitchFamily="34" charset="-122"/>
                        <a:cs typeface="Times New Roman" pitchFamily="34" charset="-120"/>
                      </a:endParaRPr>
                    </a:p>
                    <a:p>
                      <a:pPr marL="0" indent="0" algn="l" latinLnBrk="1" hangingPunct="0">
                        <a:lnSpc>
                          <a:spcPts val="4500"/>
                        </a:lnSpc>
                      </a:pPr>
                      <a:r>
                        <a:rPr lang="en-US" altLang="zh-CN" sz="2800" b="0" i="0" dirty="0" err="1">
                          <a:solidFill>
                            <a:srgbClr val="000000"/>
                          </a:solidFill>
                          <a:latin typeface="Times New Roman" pitchFamily="34" charset="0"/>
                          <a:ea typeface="楷体" pitchFamily="34" charset="-122"/>
                          <a:cs typeface="Times New Roman" pitchFamily="34" charset="-120"/>
                        </a:rPr>
                        <a:t>宝放烟沙火</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楷体" pitchFamily="34" charset="-122"/>
                          <a:cs typeface="Times New Roman" pitchFamily="34" charset="-120"/>
                        </a:rPr>
                        <a:t>悟</a:t>
                      </a:r>
                    </a:p>
                    <a:p>
                      <a:pPr marL="0" indent="0" algn="l" latinLnBrk="1" hangingPunct="0">
                        <a:lnSpc>
                          <a:spcPts val="4500"/>
                        </a:lnSpc>
                      </a:pPr>
                      <a:r>
                        <a:rPr lang="en-US" altLang="zh-CN" sz="2800" b="0" i="0" dirty="0" err="1">
                          <a:solidFill>
                            <a:srgbClr val="000000"/>
                          </a:solidFill>
                          <a:latin typeface="Times New Roman" pitchFamily="34" charset="0"/>
                          <a:ea typeface="楷体" pitchFamily="34" charset="-122"/>
                          <a:cs typeface="Times New Roman" pitchFamily="34" charset="-120"/>
                        </a:rPr>
                        <a:t>空计盗紫金铃</a:t>
                      </a:r>
                      <a:endParaRPr lang="en-US" altLang="zh-CN" sz="1200" dirty="0"/>
                    </a:p>
                    <a:p>
                      <a:pPr marL="0" indent="0" algn="l" latinLnBrk="1" hangingPunct="0">
                        <a:lnSpc>
                          <a:spcPts val="4500"/>
                        </a:lnSpc>
                        <a:spcBef>
                          <a:spcPts val="1200"/>
                        </a:spcBef>
                      </a:pPr>
                      <a:r>
                        <a:rPr lang="en-US" altLang="zh-CN" sz="2800" b="0" i="0" dirty="0" err="1">
                          <a:solidFill>
                            <a:srgbClr val="000000"/>
                          </a:solidFill>
                          <a:latin typeface="Times New Roman" pitchFamily="34" charset="0"/>
                          <a:ea typeface="楷体" pitchFamily="34" charset="-122"/>
                          <a:cs typeface="Times New Roman" pitchFamily="34" charset="-120"/>
                        </a:rPr>
                        <a:t>第七十一回</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楷体" pitchFamily="34" charset="-122"/>
                          <a:cs typeface="Times New Roman" pitchFamily="34" charset="-120"/>
                        </a:rPr>
                        <a:t>行</a:t>
                      </a:r>
                    </a:p>
                    <a:p>
                      <a:pPr marL="0" indent="0" algn="l" latinLnBrk="1" hangingPunct="0">
                        <a:lnSpc>
                          <a:spcPts val="4500"/>
                        </a:lnSpc>
                      </a:pPr>
                      <a:r>
                        <a:rPr lang="en-US" altLang="zh-CN" sz="2800" b="0" i="0" dirty="0" err="1">
                          <a:solidFill>
                            <a:srgbClr val="000000"/>
                          </a:solidFill>
                          <a:latin typeface="Times New Roman" pitchFamily="34" charset="0"/>
                          <a:ea typeface="楷体" pitchFamily="34" charset="-122"/>
                          <a:cs typeface="Times New Roman" pitchFamily="34" charset="-120"/>
                        </a:rPr>
                        <a:t>者假名降怪犼</a:t>
                      </a:r>
                      <a:r>
                        <a:rPr lang="en-US" altLang="zh-CN" sz="2800" b="0" i="0" dirty="0">
                          <a:solidFill>
                            <a:srgbClr val="000000"/>
                          </a:solidFill>
                          <a:latin typeface="SimSun" pitchFamily="34" charset="0"/>
                          <a:ea typeface="SimSun" pitchFamily="34" charset="-122"/>
                          <a:cs typeface="SimSun" pitchFamily="34" charset="-120"/>
                        </a:rPr>
                        <a:t> </a:t>
                      </a:r>
                    </a:p>
                    <a:p>
                      <a:pPr marL="0" lvl="0" indent="0" algn="l" latinLnBrk="1" hangingPunct="0">
                        <a:lnSpc>
                          <a:spcPts val="4500"/>
                        </a:lnSpc>
                      </a:pPr>
                      <a:r>
                        <a:rPr lang="en-US" altLang="zh-CN" sz="2800" b="0" i="0" dirty="0" err="1">
                          <a:solidFill>
                            <a:srgbClr val="000000"/>
                          </a:solidFill>
                          <a:latin typeface="Times New Roman" pitchFamily="34" charset="0"/>
                          <a:ea typeface="楷体" pitchFamily="34" charset="-122"/>
                          <a:cs typeface="Times New Roman" pitchFamily="34" charset="-120"/>
                        </a:rPr>
                        <a:t>观者现象伏妖王</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5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楷体" pitchFamily="34" charset="-122"/>
                          <a:cs typeface="Times New Roman" pitchFamily="34" charset="-120"/>
                        </a:rPr>
                        <a:t>唐僧师徒经过朱紫国</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国王因金圣宫娘娘三年前被妖怪掠走而忧思成疾</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悟空调制乌金丹医好国王的病</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并前往麒麟山獬豸洞降妖</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因妖怪赛太岁有三个紫金铃能放火</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放烟</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放沙</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悟空不能取胜</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于是与娘娘设计以假换真偷走紫金铃</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正要打死妖怪</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观音菩萨赶到收服妖怪</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原是观音菩萨坐骑金毛犼下界为妖</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悟空救出金圣宫娘娘</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让她与国王团聚</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
        <p:nvSpPr>
          <p:cNvPr id="2" name="P_5_BD#440ee065a?colgroup=4,6,17&amp;vcp=1&amp;pid=254665248&amp;color=0,0,0&amp;vtp=1&amp;vaab=1&amp;bt=1&amp;bbb=1">
            <a:extLst>
              <a:ext uri="{FF2B5EF4-FFF2-40B4-BE49-F238E27FC236}">
                <a16:creationId xmlns:a16="http://schemas.microsoft.com/office/drawing/2014/main" id="{F16463C2-83E7-D051-5EC2-A776755F9EC7}"/>
              </a:ext>
            </a:extLst>
          </p:cNvPr>
          <p:cNvSpPr txBox="1"/>
          <p:nvPr/>
        </p:nvSpPr>
        <p:spPr>
          <a:xfrm>
            <a:off x="10903879" y="440100"/>
            <a:ext cx="718145" cy="487698"/>
          </a:xfrm>
          <a:prstGeom prst="rect">
            <a:avLst/>
          </a:prstGeom>
          <a:noFill/>
        </p:spPr>
        <p:txBody>
          <a:bodyPr vert="horz" wrap="none" lIns="0" tIns="0" rIns="0" bIns="0" rtlCol="0">
            <a:spAutoFit/>
          </a:bodyPr>
          <a:lstStyle/>
          <a:p>
            <a:pPr algn="r">
              <a:lnSpc>
                <a:spcPts val="4000"/>
              </a:lnSpc>
            </a:pPr>
            <a:r>
              <a:rPr lang="zh-CN" altLang="en-US" sz="2800" dirty="0">
                <a:latin typeface="Times New Roman" panose="02020603050405020304" pitchFamily="18" charset="0"/>
              </a:rPr>
              <a:t>续表</a:t>
            </a:r>
          </a:p>
        </p:txBody>
      </p:sp>
    </p:spTree>
  </p:cSld>
  <p:clrMapOvr>
    <a:masterClrMapping/>
  </p:clrMapOvr>
  <p:transition>
    <p:split dir="in"/>
  </p:transition>
</p:sld>
</file>

<file path=ppt/slides/slide31.xml><?xml version="1.0" encoding="utf-8"?>
<p:sld xmlns:a="http://schemas.openxmlformats.org/drawingml/2006/main" xmlns:r="http://schemas.openxmlformats.org/officeDocument/2006/relationships" xmlns:p="http://schemas.openxmlformats.org/presentationml/2006/main">
  <p:cSld name="Slide 33&amp;si=33">
    <p:spTree>
      <p:nvGrpSpPr>
        <p:cNvPr id="1" name=""/>
        <p:cNvGrpSpPr/>
        <p:nvPr/>
      </p:nvGrpSpPr>
      <p:grpSpPr>
        <a:xfrm>
          <a:off x="0" y="0"/>
          <a:ext cx="0" cy="0"/>
          <a:chOff x="0" y="0"/>
          <a:chExt cx="0" cy="0"/>
        </a:xfrm>
      </p:grpSpPr>
      <p:graphicFrame>
        <p:nvGraphicFramePr>
          <p:cNvPr id="34" name="P_5_BD#440ee065a?colgroup=5,4,19&amp;vcp=1&amp;pid=254665248&amp;color=0,0,0&amp;vtp=1&amp;vaab=1&amp;bt=1&amp;bbb=1&amp;hb=1"/>
          <p:cNvGraphicFramePr>
            <a:graphicFrameLocks noGrp="1"/>
          </p:cNvGraphicFramePr>
          <p:nvPr>
            <p:extLst>
              <p:ext uri="{D42A27DB-BD31-4B8C-83A1-F6EECF244321}">
                <p14:modId xmlns:p14="http://schemas.microsoft.com/office/powerpoint/2010/main" val="802293091"/>
              </p:ext>
            </p:extLst>
          </p:nvPr>
        </p:nvGraphicFramePr>
        <p:xfrm>
          <a:off x="274608" y="1024890"/>
          <a:ext cx="11700000" cy="5180902"/>
        </p:xfrm>
        <a:graphic>
          <a:graphicData uri="http://schemas.openxmlformats.org/drawingml/2006/table">
            <a:tbl>
              <a:tblPr/>
              <a:tblGrid>
                <a:gridCol w="1620000">
                  <a:extLst>
                    <a:ext uri="{9D8B030D-6E8A-4147-A177-3AD203B41FA5}">
                      <a16:colId xmlns:a16="http://schemas.microsoft.com/office/drawing/2014/main" val="20000"/>
                    </a:ext>
                  </a:extLst>
                </a:gridCol>
                <a:gridCol w="2052000">
                  <a:extLst>
                    <a:ext uri="{9D8B030D-6E8A-4147-A177-3AD203B41FA5}">
                      <a16:colId xmlns:a16="http://schemas.microsoft.com/office/drawing/2014/main" val="20001"/>
                    </a:ext>
                  </a:extLst>
                </a:gridCol>
                <a:gridCol w="8028000">
                  <a:extLst>
                    <a:ext uri="{9D8B030D-6E8A-4147-A177-3AD203B41FA5}">
                      <a16:colId xmlns:a16="http://schemas.microsoft.com/office/drawing/2014/main" val="20002"/>
                    </a:ext>
                  </a:extLst>
                </a:gridCol>
              </a:tblGrid>
              <a:tr h="140359">
                <a:tc>
                  <a:txBody>
                    <a:bodyPr/>
                    <a:lstStyle/>
                    <a:p>
                      <a:pPr algn="ctr" latinLnBrk="1" hangingPunct="0">
                        <a:lnSpc>
                          <a:spcPct val="100000"/>
                        </a:lnSpc>
                      </a:pPr>
                      <a:r>
                        <a:rPr lang="en-US" altLang="zh-CN" sz="2800" b="1" i="0">
                          <a:solidFill>
                            <a:srgbClr val="000000"/>
                          </a:solidFill>
                          <a:latin typeface="Times New Roman" pitchFamily="34" charset="0"/>
                          <a:ea typeface="SimSun" pitchFamily="34" charset="-122"/>
                          <a:cs typeface="Times New Roman" pitchFamily="34" charset="-120"/>
                        </a:rPr>
                        <a:t>情节概括</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ct val="100000"/>
                        </a:lnSpc>
                      </a:pPr>
                      <a:r>
                        <a:rPr lang="en-US" altLang="zh-CN" sz="2800" b="1" i="0">
                          <a:solidFill>
                            <a:srgbClr val="000000"/>
                          </a:solidFill>
                          <a:latin typeface="Times New Roman" pitchFamily="34" charset="0"/>
                          <a:ea typeface="SimSun" pitchFamily="34" charset="-122"/>
                          <a:cs typeface="Times New Roman" pitchFamily="34" charset="-120"/>
                        </a:rPr>
                        <a:t>回</a:t>
                      </a:r>
                      <a:r>
                        <a:rPr lang="en-US" altLang="zh-CN" sz="2800" b="1" i="0">
                          <a:solidFill>
                            <a:srgbClr val="000000"/>
                          </a:solidFill>
                          <a:latin typeface="SimSun" pitchFamily="34" charset="0"/>
                          <a:ea typeface="SimSun" pitchFamily="34" charset="-122"/>
                          <a:cs typeface="SimSun" pitchFamily="34" charset="-120"/>
                        </a:rPr>
                        <a:t> </a:t>
                      </a:r>
                      <a:r>
                        <a:rPr lang="en-US" altLang="zh-CN" sz="2800" b="1" i="0">
                          <a:solidFill>
                            <a:srgbClr val="000000"/>
                          </a:solidFill>
                          <a:latin typeface="Times New Roman" pitchFamily="34" charset="0"/>
                          <a:ea typeface="SimSun" pitchFamily="34" charset="-122"/>
                          <a:cs typeface="Times New Roman" pitchFamily="34" charset="-120"/>
                        </a:rPr>
                        <a:t>目</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ct val="100000"/>
                        </a:lnSpc>
                      </a:pPr>
                      <a:r>
                        <a:rPr lang="en-US" altLang="zh-CN" sz="2800" b="1" i="0">
                          <a:solidFill>
                            <a:srgbClr val="000000"/>
                          </a:solidFill>
                          <a:latin typeface="Times New Roman" pitchFamily="34" charset="0"/>
                          <a:ea typeface="SimSun" pitchFamily="34" charset="-122"/>
                          <a:cs typeface="Times New Roman" pitchFamily="34" charset="-120"/>
                        </a:rPr>
                        <a:t>情节展示</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1341858">
                <a:tc>
                  <a:txBody>
                    <a:bodyPr/>
                    <a:lstStyle/>
                    <a:p>
                      <a:pPr algn="ctr" latinLnBrk="1" hangingPunct="0">
                        <a:lnSpc>
                          <a:spcPts val="4200"/>
                        </a:lnSpc>
                      </a:pPr>
                      <a:r>
                        <a:rPr lang="en-US" altLang="zh-CN" sz="2800" b="0" i="0" dirty="0" err="1">
                          <a:solidFill>
                            <a:srgbClr val="000000"/>
                          </a:solidFill>
                          <a:latin typeface="Times New Roman" pitchFamily="34" charset="0"/>
                          <a:ea typeface="楷体" pitchFamily="34" charset="-122"/>
                          <a:cs typeface="Times New Roman" pitchFamily="34" charset="-120"/>
                        </a:rPr>
                        <a:t>盘丝洞</a:t>
                      </a:r>
                      <a:endParaRPr lang="en-US" altLang="zh-CN" sz="2800" b="0" i="0" dirty="0">
                        <a:solidFill>
                          <a:srgbClr val="000000"/>
                        </a:solidFill>
                        <a:latin typeface="Times New Roman" pitchFamily="34" charset="0"/>
                        <a:ea typeface="楷体" pitchFamily="34" charset="-122"/>
                        <a:cs typeface="Times New Roman" pitchFamily="34" charset="-120"/>
                      </a:endParaRPr>
                    </a:p>
                    <a:p>
                      <a:pPr algn="ctr" latinLnBrk="1" hangingPunct="0">
                        <a:lnSpc>
                          <a:spcPts val="4200"/>
                        </a:lnSpc>
                      </a:pPr>
                      <a:r>
                        <a:rPr lang="en-US" altLang="zh-CN" sz="2800" b="0" i="0" dirty="0" err="1">
                          <a:solidFill>
                            <a:srgbClr val="000000"/>
                          </a:solidFill>
                          <a:latin typeface="Times New Roman" pitchFamily="34" charset="0"/>
                          <a:ea typeface="楷体" pitchFamily="34" charset="-122"/>
                          <a:cs typeface="Times New Roman" pitchFamily="34" charset="-120"/>
                        </a:rPr>
                        <a:t>斗妖</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200"/>
                        </a:lnSpc>
                      </a:pPr>
                      <a:r>
                        <a:rPr lang="en-US" altLang="zh-CN" sz="2800" b="0" i="0" dirty="0" err="1">
                          <a:solidFill>
                            <a:srgbClr val="000000"/>
                          </a:solidFill>
                          <a:latin typeface="Times New Roman" pitchFamily="34" charset="0"/>
                          <a:ea typeface="楷体" pitchFamily="34" charset="-122"/>
                          <a:cs typeface="Times New Roman" pitchFamily="34" charset="-120"/>
                        </a:rPr>
                        <a:t>第七十二回</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楷体" pitchFamily="34" charset="-122"/>
                          <a:cs typeface="Times New Roman" pitchFamily="34" charset="-120"/>
                        </a:rPr>
                        <a:t>盘丝洞七情迷本</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楷体" pitchFamily="34" charset="-122"/>
                          <a:cs typeface="Times New Roman" pitchFamily="34" charset="-120"/>
                        </a:rPr>
                        <a:t>濯垢泉八戒忘形</a:t>
                      </a:r>
                      <a:endParaRPr lang="en-US" altLang="zh-CN" sz="1200" dirty="0"/>
                    </a:p>
                    <a:p>
                      <a:pPr marL="0" indent="0" algn="l" latinLnBrk="1" hangingPunct="0">
                        <a:lnSpc>
                          <a:spcPts val="4200"/>
                        </a:lnSpc>
                        <a:spcBef>
                          <a:spcPts val="1200"/>
                        </a:spcBef>
                      </a:pPr>
                      <a:r>
                        <a:rPr lang="en-US" altLang="zh-CN" sz="2800" b="0" i="0" dirty="0" err="1">
                          <a:solidFill>
                            <a:srgbClr val="000000"/>
                          </a:solidFill>
                          <a:latin typeface="Times New Roman" pitchFamily="34" charset="0"/>
                          <a:ea typeface="楷体" pitchFamily="34" charset="-122"/>
                          <a:cs typeface="Times New Roman" pitchFamily="34" charset="-120"/>
                        </a:rPr>
                        <a:t>第七十三回</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楷体" pitchFamily="34" charset="-122"/>
                          <a:cs typeface="Times New Roman" pitchFamily="34" charset="-120"/>
                        </a:rPr>
                        <a:t>情因旧恨生灾毒</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楷体" pitchFamily="34" charset="-122"/>
                          <a:cs typeface="Times New Roman" pitchFamily="34" charset="-120"/>
                        </a:rPr>
                        <a:t>心主遭魔幸破光</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2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楷体" pitchFamily="34" charset="-122"/>
                          <a:cs typeface="Times New Roman" pitchFamily="34" charset="-120"/>
                        </a:rPr>
                        <a:t>盘丝洞蜘蛛精七女妖把进来化斋的唐僧用蛛丝缠住</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悟空见蛛女们去濯垢泉洗澡</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变作饿鹰</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叼走其衣</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八戒下水变成鲇鱼乱钻</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然后现出本相</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与蛛女们战斗</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被蛛女用丝缠住</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悟空打死小妖</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救下师父</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七女走脱</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师徒前行</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来到黄花观</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观主正是蛛女们的道兄多目怪</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他用毒茶加害唐僧师徒</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被悟空识破</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打斗中</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多目怪肋下千眼齐放金光</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罩住悟空</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悟空请来毗蓝婆菩萨</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用金针破金光</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才收服众蛛女及多目怪</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蜈蚣精</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
        <p:nvSpPr>
          <p:cNvPr id="2" name="P_5_BD#440ee065a?colgroup=5,4,19&amp;vcp=1&amp;pid=254665248&amp;color=0,0,0&amp;vtp=1&amp;vaab=1&amp;bt=1&amp;bbb=1">
            <a:extLst>
              <a:ext uri="{FF2B5EF4-FFF2-40B4-BE49-F238E27FC236}">
                <a16:creationId xmlns:a16="http://schemas.microsoft.com/office/drawing/2014/main" id="{205342BC-B3BC-3BD8-6A76-D767E43BB94F}"/>
              </a:ext>
            </a:extLst>
          </p:cNvPr>
          <p:cNvSpPr txBox="1"/>
          <p:nvPr/>
        </p:nvSpPr>
        <p:spPr>
          <a:xfrm>
            <a:off x="10875304" y="316484"/>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18" charset="0"/>
              </a:rPr>
              <a:t>续表</a:t>
            </a:r>
          </a:p>
        </p:txBody>
      </p:sp>
    </p:spTree>
  </p:cSld>
  <p:clrMapOvr>
    <a:masterClrMapping/>
  </p:clrMapOvr>
  <p:transition>
    <p:split dir="in"/>
  </p:transition>
</p:sld>
</file>

<file path=ppt/slides/slide32.xml><?xml version="1.0" encoding="utf-8"?>
<p:sld xmlns:a="http://schemas.openxmlformats.org/drawingml/2006/main" xmlns:r="http://schemas.openxmlformats.org/officeDocument/2006/relationships" xmlns:p="http://schemas.openxmlformats.org/presentationml/2006/main">
  <p:cSld name="Slide 34&amp;si=34">
    <p:spTree>
      <p:nvGrpSpPr>
        <p:cNvPr id="1" name=""/>
        <p:cNvGrpSpPr/>
        <p:nvPr/>
      </p:nvGrpSpPr>
      <p:grpSpPr>
        <a:xfrm>
          <a:off x="0" y="0"/>
          <a:ext cx="0" cy="0"/>
          <a:chOff x="0" y="0"/>
          <a:chExt cx="0" cy="0"/>
        </a:xfrm>
      </p:grpSpPr>
      <p:graphicFrame>
        <p:nvGraphicFramePr>
          <p:cNvPr id="35" name="P_5_BD#440ee065a?colgroup=5,4,19&amp;vcp=1&amp;pid=254665248&amp;color=0,0,0&amp;vtp=1&amp;vaab=1&amp;bt=1&amp;bbb=1&amp;hb=1"/>
          <p:cNvGraphicFramePr>
            <a:graphicFrameLocks noGrp="1"/>
          </p:cNvGraphicFramePr>
          <p:nvPr>
            <p:extLst>
              <p:ext uri="{D42A27DB-BD31-4B8C-83A1-F6EECF244321}">
                <p14:modId xmlns:p14="http://schemas.microsoft.com/office/powerpoint/2010/main" val="2215512666"/>
              </p:ext>
            </p:extLst>
          </p:nvPr>
        </p:nvGraphicFramePr>
        <p:xfrm>
          <a:off x="462000" y="1224914"/>
          <a:ext cx="11268000" cy="4484117"/>
        </p:xfrm>
        <a:graphic>
          <a:graphicData uri="http://schemas.openxmlformats.org/drawingml/2006/table">
            <a:tbl>
              <a:tblPr/>
              <a:tblGrid>
                <a:gridCol w="1620000">
                  <a:extLst>
                    <a:ext uri="{9D8B030D-6E8A-4147-A177-3AD203B41FA5}">
                      <a16:colId xmlns:a16="http://schemas.microsoft.com/office/drawing/2014/main" val="20000"/>
                    </a:ext>
                  </a:extLst>
                </a:gridCol>
                <a:gridCol w="2052000">
                  <a:extLst>
                    <a:ext uri="{9D8B030D-6E8A-4147-A177-3AD203B41FA5}">
                      <a16:colId xmlns:a16="http://schemas.microsoft.com/office/drawing/2014/main" val="20001"/>
                    </a:ext>
                  </a:extLst>
                </a:gridCol>
                <a:gridCol w="7596000">
                  <a:extLst>
                    <a:ext uri="{9D8B030D-6E8A-4147-A177-3AD203B41FA5}">
                      <a16:colId xmlns:a16="http://schemas.microsoft.com/office/drawing/2014/main" val="20002"/>
                    </a:ext>
                  </a:extLst>
                </a:gridCol>
              </a:tblGrid>
              <a:tr h="539560">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情节概括</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回</a:t>
                      </a:r>
                      <a:r>
                        <a:rPr lang="en-US" altLang="zh-CN" sz="2800" b="1" i="0">
                          <a:solidFill>
                            <a:srgbClr val="000000"/>
                          </a:solidFill>
                          <a:latin typeface="SimSun" pitchFamily="34" charset="0"/>
                          <a:ea typeface="SimSun" pitchFamily="34" charset="-122"/>
                          <a:cs typeface="SimSun" pitchFamily="34" charset="-120"/>
                        </a:rPr>
                        <a:t> </a:t>
                      </a:r>
                      <a:r>
                        <a:rPr lang="en-US" altLang="zh-CN" sz="2800" b="1" i="0">
                          <a:solidFill>
                            <a:srgbClr val="000000"/>
                          </a:solidFill>
                          <a:latin typeface="Times New Roman" pitchFamily="34" charset="0"/>
                          <a:ea typeface="SimSun" pitchFamily="34" charset="-122"/>
                          <a:cs typeface="Times New Roman" pitchFamily="34" charset="-120"/>
                        </a:rPr>
                        <a:t>目</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情节展示</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3894900">
                <a:tc>
                  <a:txBody>
                    <a:bodyPr/>
                    <a:lstStyle/>
                    <a:p>
                      <a:pPr algn="ctr" latinLnBrk="1" hangingPunct="0">
                        <a:lnSpc>
                          <a:spcPts val="4500"/>
                        </a:lnSpc>
                      </a:pPr>
                      <a:r>
                        <a:rPr lang="en-US" altLang="zh-CN" sz="2800" b="0" i="0" dirty="0" err="1">
                          <a:solidFill>
                            <a:srgbClr val="000000"/>
                          </a:solidFill>
                          <a:latin typeface="Times New Roman" pitchFamily="34" charset="0"/>
                          <a:ea typeface="楷体" pitchFamily="34" charset="-122"/>
                          <a:cs typeface="Times New Roman" pitchFamily="34" charset="-120"/>
                        </a:rPr>
                        <a:t>天竺</a:t>
                      </a:r>
                      <a:endParaRPr lang="en-US" altLang="zh-CN" sz="2800" b="0" i="0" dirty="0">
                        <a:solidFill>
                          <a:srgbClr val="000000"/>
                        </a:solidFill>
                        <a:latin typeface="Times New Roman" pitchFamily="34" charset="0"/>
                        <a:ea typeface="楷体" pitchFamily="34" charset="-122"/>
                        <a:cs typeface="Times New Roman" pitchFamily="34" charset="-120"/>
                      </a:endParaRPr>
                    </a:p>
                    <a:p>
                      <a:pPr algn="ctr" latinLnBrk="1" hangingPunct="0">
                        <a:lnSpc>
                          <a:spcPts val="4500"/>
                        </a:lnSpc>
                      </a:pPr>
                      <a:r>
                        <a:rPr lang="en-US" altLang="zh-CN" sz="2800" b="0" i="0" dirty="0" err="1">
                          <a:solidFill>
                            <a:srgbClr val="000000"/>
                          </a:solidFill>
                          <a:latin typeface="Times New Roman" pitchFamily="34" charset="0"/>
                          <a:ea typeface="楷体" pitchFamily="34" charset="-122"/>
                          <a:cs typeface="Times New Roman" pitchFamily="34" charset="-120"/>
                        </a:rPr>
                        <a:t>收玉兔</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500"/>
                        </a:lnSpc>
                      </a:pPr>
                      <a:r>
                        <a:rPr lang="en-US" altLang="zh-CN" sz="2800" b="0" i="0" dirty="0" err="1">
                          <a:solidFill>
                            <a:srgbClr val="000000"/>
                          </a:solidFill>
                          <a:latin typeface="Times New Roman" pitchFamily="34" charset="0"/>
                          <a:ea typeface="楷体" pitchFamily="34" charset="-122"/>
                          <a:cs typeface="Times New Roman" pitchFamily="34" charset="-120"/>
                        </a:rPr>
                        <a:t>第九十五回</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楷体" pitchFamily="34" charset="-122"/>
                          <a:cs typeface="Times New Roman" pitchFamily="34" charset="-120"/>
                        </a:rPr>
                        <a:t>假合真形擒玉兔</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楷体" pitchFamily="34" charset="-122"/>
                          <a:cs typeface="Times New Roman" pitchFamily="34" charset="-120"/>
                        </a:rPr>
                        <a:t>真阴归正会灵元</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5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楷体" pitchFamily="34" charset="-122"/>
                          <a:cs typeface="Times New Roman" pitchFamily="34" charset="-120"/>
                        </a:rPr>
                        <a:t>天竺国公主骑象择亲</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一箭射中唐僧之帽</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国王要为公主和唐僧举行盛大婚礼</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悟空在布金寺救起一个欲投河自尽的女子</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问明女子身份</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她原是天竺国真公主</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一年前被黄风刮走</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悟空揭破谎言与假公主打斗</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嫦娥下界收服假公主</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月宫捣药的玉兔</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真公主才得与父母团聚</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
        <p:nvSpPr>
          <p:cNvPr id="2" name="P_5_BD#440ee065a?colgroup=5,4,19&amp;vcp=1&amp;pid=254665248&amp;color=0,0,0&amp;vtp=1&amp;vaab=1&amp;bt=1&amp;bbb=1">
            <a:extLst>
              <a:ext uri="{FF2B5EF4-FFF2-40B4-BE49-F238E27FC236}">
                <a16:creationId xmlns:a16="http://schemas.microsoft.com/office/drawing/2014/main" id="{EA62F1A5-CD71-5ABB-088E-0D79DF1D4B96}"/>
              </a:ext>
            </a:extLst>
          </p:cNvPr>
          <p:cNvSpPr txBox="1"/>
          <p:nvPr/>
        </p:nvSpPr>
        <p:spPr>
          <a:xfrm>
            <a:off x="10903879" y="560387"/>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18" charset="0"/>
              </a:rPr>
              <a:t>续表</a:t>
            </a:r>
          </a:p>
        </p:txBody>
      </p:sp>
    </p:spTree>
  </p:cSld>
  <p:clrMapOvr>
    <a:masterClrMapping/>
  </p:clrMapOvr>
  <p:transition>
    <p:split dir="in"/>
  </p:transition>
</p:sld>
</file>

<file path=ppt/slides/slide33.xml><?xml version="1.0" encoding="utf-8"?>
<p:sld xmlns:a="http://schemas.openxmlformats.org/drawingml/2006/main" xmlns:r="http://schemas.openxmlformats.org/officeDocument/2006/relationships" xmlns:p="http://schemas.openxmlformats.org/presentationml/2006/main">
  <p:cSld name="Slide 35&amp;si=35">
    <p:spTree>
      <p:nvGrpSpPr>
        <p:cNvPr id="1" name=""/>
        <p:cNvGrpSpPr/>
        <p:nvPr/>
      </p:nvGrpSpPr>
      <p:grpSpPr>
        <a:xfrm>
          <a:off x="0" y="0"/>
          <a:ext cx="0" cy="0"/>
          <a:chOff x="0" y="0"/>
          <a:chExt cx="0" cy="0"/>
        </a:xfrm>
      </p:grpSpPr>
      <p:graphicFrame>
        <p:nvGraphicFramePr>
          <p:cNvPr id="36" name="P_5_BD#440ee065a?colgroup=5,4,19&amp;vcp=1&amp;pid=254665248&amp;color=0,0,0&amp;vtp=1&amp;vaab=1&amp;bt=1&amp;bbb=1&amp;hb=1"/>
          <p:cNvGraphicFramePr>
            <a:graphicFrameLocks noGrp="1"/>
          </p:cNvGraphicFramePr>
          <p:nvPr>
            <p:extLst>
              <p:ext uri="{D42A27DB-BD31-4B8C-83A1-F6EECF244321}">
                <p14:modId xmlns:p14="http://schemas.microsoft.com/office/powerpoint/2010/main" val="444415947"/>
              </p:ext>
            </p:extLst>
          </p:nvPr>
        </p:nvGraphicFramePr>
        <p:xfrm>
          <a:off x="539496" y="1325943"/>
          <a:ext cx="11280024" cy="4434460"/>
        </p:xfrm>
        <a:graphic>
          <a:graphicData uri="http://schemas.openxmlformats.org/drawingml/2006/table">
            <a:tbl>
              <a:tblPr/>
              <a:tblGrid>
                <a:gridCol w="2048256">
                  <a:extLst>
                    <a:ext uri="{9D8B030D-6E8A-4147-A177-3AD203B41FA5}">
                      <a16:colId xmlns:a16="http://schemas.microsoft.com/office/drawing/2014/main" val="20000"/>
                    </a:ext>
                  </a:extLst>
                </a:gridCol>
                <a:gridCol w="1944000">
                  <a:extLst>
                    <a:ext uri="{9D8B030D-6E8A-4147-A177-3AD203B41FA5}">
                      <a16:colId xmlns:a16="http://schemas.microsoft.com/office/drawing/2014/main" val="20001"/>
                    </a:ext>
                  </a:extLst>
                </a:gridCol>
                <a:gridCol w="7287768">
                  <a:extLst>
                    <a:ext uri="{9D8B030D-6E8A-4147-A177-3AD203B41FA5}">
                      <a16:colId xmlns:a16="http://schemas.microsoft.com/office/drawing/2014/main" val="20002"/>
                    </a:ext>
                  </a:extLst>
                </a:gridCol>
              </a:tblGrid>
              <a:tr h="539560">
                <a:tc>
                  <a:txBody>
                    <a:bodyPr/>
                    <a:lstStyle/>
                    <a:p>
                      <a:pPr algn="ctr" latinLnBrk="1" hangingPunct="0">
                        <a:lnSpc>
                          <a:spcPts val="4300"/>
                        </a:lnSpc>
                      </a:pPr>
                      <a:r>
                        <a:rPr lang="en-US" altLang="zh-CN" sz="2800" b="1" i="0" dirty="0" err="1">
                          <a:solidFill>
                            <a:srgbClr val="000000"/>
                          </a:solidFill>
                          <a:latin typeface="Times New Roman" pitchFamily="34" charset="0"/>
                          <a:ea typeface="SimSun" pitchFamily="34" charset="-122"/>
                          <a:cs typeface="Times New Roman" pitchFamily="34" charset="-120"/>
                        </a:rPr>
                        <a:t>情节概括</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回</a:t>
                      </a:r>
                      <a:r>
                        <a:rPr lang="en-US" altLang="zh-CN" sz="2800" b="1" i="0">
                          <a:solidFill>
                            <a:srgbClr val="000000"/>
                          </a:solidFill>
                          <a:latin typeface="SimSun" pitchFamily="34" charset="0"/>
                          <a:ea typeface="SimSun" pitchFamily="34" charset="-122"/>
                          <a:cs typeface="SimSun" pitchFamily="34" charset="-120"/>
                        </a:rPr>
                        <a:t> </a:t>
                      </a:r>
                      <a:r>
                        <a:rPr lang="en-US" altLang="zh-CN" sz="2800" b="1" i="0">
                          <a:solidFill>
                            <a:srgbClr val="000000"/>
                          </a:solidFill>
                          <a:latin typeface="Times New Roman" pitchFamily="34" charset="0"/>
                          <a:ea typeface="SimSun" pitchFamily="34" charset="-122"/>
                          <a:cs typeface="Times New Roman" pitchFamily="34" charset="-120"/>
                        </a:rPr>
                        <a:t>目</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情节展示</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3894900">
                <a:tc>
                  <a:txBody>
                    <a:bodyPr/>
                    <a:lstStyle/>
                    <a:p>
                      <a:pPr algn="ctr" latinLnBrk="1" hangingPunct="0">
                        <a:lnSpc>
                          <a:spcPts val="4200"/>
                        </a:lnSpc>
                      </a:pPr>
                      <a:r>
                        <a:rPr lang="en-US" altLang="zh-CN" sz="2800" b="0" i="0" dirty="0">
                          <a:solidFill>
                            <a:srgbClr val="000000"/>
                          </a:solidFill>
                          <a:latin typeface="Times New Roman" pitchFamily="34" charset="0"/>
                          <a:ea typeface="楷体" pitchFamily="34" charset="-122"/>
                          <a:cs typeface="Times New Roman" pitchFamily="34" charset="-120"/>
                        </a:rPr>
                        <a:t>第八十一难</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err="1">
                          <a:solidFill>
                            <a:srgbClr val="000000"/>
                          </a:solidFill>
                          <a:latin typeface="Times New Roman" pitchFamily="34" charset="0"/>
                          <a:ea typeface="楷体" pitchFamily="34" charset="-122"/>
                          <a:cs typeface="Times New Roman" pitchFamily="34" charset="-120"/>
                        </a:rPr>
                        <a:t>第九十九回</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楷体" pitchFamily="34" charset="-122"/>
                          <a:cs typeface="Times New Roman" pitchFamily="34" charset="-120"/>
                        </a:rPr>
                        <a:t>九九数完魔灭尽</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楷体" pitchFamily="34" charset="-122"/>
                          <a:cs typeface="Times New Roman" pitchFamily="34" charset="-120"/>
                        </a:rPr>
                        <a:t>三三行满道归根</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楷体" pitchFamily="34" charset="-122"/>
                          <a:cs typeface="Times New Roman" pitchFamily="34" charset="-120"/>
                        </a:rPr>
                        <a:t>因九九八十一难还缺一难未满</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取经返途</a:t>
                      </a:r>
                      <a:endParaRPr lang="en-US" altLang="zh-CN" sz="2800" b="0" i="0" dirty="0">
                        <a:solidFill>
                          <a:srgbClr val="000000"/>
                        </a:solidFill>
                        <a:latin typeface="Times New Roman" pitchFamily="34" charset="0"/>
                        <a:ea typeface="楷体" pitchFamily="34" charset="-122"/>
                        <a:cs typeface="Times New Roman" pitchFamily="34" charset="-120"/>
                      </a:endParaRPr>
                    </a:p>
                    <a:p>
                      <a:pPr marL="0" indent="0" algn="l" latinLnBrk="1" hangingPunct="0">
                        <a:lnSpc>
                          <a:spcPts val="4400"/>
                        </a:lnSpc>
                      </a:pPr>
                      <a:r>
                        <a:rPr lang="en-US" altLang="zh-CN" sz="2800" b="0" i="0" dirty="0" err="1">
                          <a:solidFill>
                            <a:srgbClr val="000000"/>
                          </a:solidFill>
                          <a:latin typeface="Times New Roman" pitchFamily="34" charset="0"/>
                          <a:ea typeface="楷体" pitchFamily="34" charset="-122"/>
                          <a:cs typeface="Times New Roman" pitchFamily="34" charset="-120"/>
                        </a:rPr>
                        <a:t>中唐僧师徒重遇通天河老鼋</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老鼋曾托唐僧向</a:t>
                      </a:r>
                      <a:endParaRPr lang="en-US" altLang="zh-CN" sz="2800" b="0" i="0" dirty="0">
                        <a:solidFill>
                          <a:srgbClr val="000000"/>
                        </a:solidFill>
                        <a:latin typeface="Times New Roman" pitchFamily="34" charset="0"/>
                        <a:ea typeface="楷体" pitchFamily="34" charset="-122"/>
                        <a:cs typeface="Times New Roman" pitchFamily="34" charset="-120"/>
                      </a:endParaRPr>
                    </a:p>
                    <a:p>
                      <a:pPr marL="0" indent="0" algn="l" latinLnBrk="1" hangingPunct="0">
                        <a:lnSpc>
                          <a:spcPts val="4400"/>
                        </a:lnSpc>
                      </a:pPr>
                      <a:r>
                        <a:rPr lang="en-US" altLang="zh-CN" sz="2800" b="0" i="0" dirty="0" err="1">
                          <a:solidFill>
                            <a:srgbClr val="000000"/>
                          </a:solidFill>
                          <a:latin typeface="Times New Roman" pitchFamily="34" charset="0"/>
                          <a:ea typeface="楷体" pitchFamily="34" charset="-122"/>
                          <a:cs typeface="Times New Roman" pitchFamily="34" charset="-120"/>
                        </a:rPr>
                        <a:t>佛祖询问自己的归宿</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不想唐僧忘却了此事</a:t>
                      </a:r>
                      <a:r>
                        <a:rPr lang="en-US" altLang="zh-CN" sz="2800" b="0" i="0" spc="-100" dirty="0">
                          <a:solidFill>
                            <a:srgbClr val="000000"/>
                          </a:solidFill>
                          <a:latin typeface="Times New Roman" pitchFamily="34" charset="0"/>
                          <a:ea typeface="SimSun" pitchFamily="34" charset="-122"/>
                          <a:cs typeface="Times New Roman" pitchFamily="34" charset="-120"/>
                        </a:rPr>
                        <a:t>。</a:t>
                      </a:r>
                    </a:p>
                    <a:p>
                      <a:pPr marL="0" indent="0" algn="l" latinLnBrk="1" hangingPunct="0">
                        <a:lnSpc>
                          <a:spcPts val="4400"/>
                        </a:lnSpc>
                      </a:pPr>
                      <a:r>
                        <a:rPr lang="en-US" altLang="zh-CN" sz="2800" b="0" i="0" dirty="0" err="1">
                          <a:solidFill>
                            <a:srgbClr val="000000"/>
                          </a:solidFill>
                          <a:latin typeface="Times New Roman" pitchFamily="34" charset="0"/>
                          <a:ea typeface="楷体" pitchFamily="34" charset="-122"/>
                          <a:cs typeface="Times New Roman" pitchFamily="34" charset="-120"/>
                        </a:rPr>
                        <a:t>老鼋一怒</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把四人翻落河中</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经卷统统打湿</a:t>
                      </a:r>
                      <a:r>
                        <a:rPr lang="en-US" altLang="zh-CN" sz="2800" b="0" i="0" spc="-100" dirty="0">
                          <a:solidFill>
                            <a:srgbClr val="000000"/>
                          </a:solidFill>
                          <a:latin typeface="Times New Roman" pitchFamily="34" charset="0"/>
                          <a:ea typeface="SimSun" pitchFamily="34" charset="-122"/>
                          <a:cs typeface="Times New Roman" pitchFamily="34" charset="-120"/>
                        </a:rPr>
                        <a:t>。</a:t>
                      </a:r>
                    </a:p>
                    <a:p>
                      <a:pPr marL="0" indent="0" algn="l" latinLnBrk="1" hangingPunct="0">
                        <a:lnSpc>
                          <a:spcPts val="4400"/>
                        </a:lnSpc>
                      </a:pPr>
                      <a:r>
                        <a:rPr lang="en-US" altLang="zh-CN" sz="2800" b="0" i="0" dirty="0" err="1">
                          <a:solidFill>
                            <a:srgbClr val="000000"/>
                          </a:solidFill>
                          <a:latin typeface="Times New Roman" pitchFamily="34" charset="0"/>
                          <a:ea typeface="楷体" pitchFamily="34" charset="-122"/>
                          <a:cs typeface="Times New Roman" pitchFamily="34" charset="-120"/>
                        </a:rPr>
                        <a:t>师徒晾晒经文时</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不少经页沾在了石头上</a:t>
                      </a:r>
                      <a:r>
                        <a:rPr lang="en-US" altLang="zh-CN" sz="2800" b="0" i="0" dirty="0">
                          <a:solidFill>
                            <a:srgbClr val="000000"/>
                          </a:solidFill>
                          <a:latin typeface="SimSun" panose="02010600030101010101" pitchFamily="2" charset="-122"/>
                          <a:ea typeface="SimSun" pitchFamily="34" charset="-122"/>
                          <a:cs typeface="Times New Roman" pitchFamily="34" charset="-120"/>
                        </a:rPr>
                        <a:t>……</a:t>
                      </a:r>
                    </a:p>
                    <a:p>
                      <a:pPr marL="0" indent="0" algn="l" latinLnBrk="1" hangingPunct="0">
                        <a:lnSpc>
                          <a:spcPts val="4400"/>
                        </a:lnSpc>
                      </a:pPr>
                      <a:r>
                        <a:rPr lang="en-US" altLang="zh-CN" sz="2800" b="0" i="0" dirty="0" err="1">
                          <a:solidFill>
                            <a:srgbClr val="000000"/>
                          </a:solidFill>
                          <a:latin typeface="Times New Roman" pitchFamily="34" charset="0"/>
                          <a:ea typeface="楷体" pitchFamily="34" charset="-122"/>
                          <a:cs typeface="Times New Roman" pitchFamily="34" charset="-120"/>
                        </a:rPr>
                        <a:t>师徒们经历八十一难</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终于取得真经</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返回东</a:t>
                      </a:r>
                      <a:endParaRPr lang="en-US" altLang="zh-CN" sz="2800" b="0" i="0" dirty="0">
                        <a:solidFill>
                          <a:srgbClr val="000000"/>
                        </a:solidFill>
                        <a:latin typeface="Times New Roman" pitchFamily="34" charset="0"/>
                        <a:ea typeface="楷体" pitchFamily="34" charset="-122"/>
                        <a:cs typeface="Times New Roman" pitchFamily="34" charset="-120"/>
                      </a:endParaRPr>
                    </a:p>
                    <a:p>
                      <a:pPr marL="0" lvl="0" indent="0" algn="l" latinLnBrk="1" hangingPunct="0">
                        <a:lnSpc>
                          <a:spcPts val="4200"/>
                        </a:lnSpc>
                      </a:pPr>
                      <a:r>
                        <a:rPr lang="en-US" altLang="zh-CN" sz="2800" b="0" i="0" dirty="0" err="1">
                          <a:solidFill>
                            <a:srgbClr val="000000"/>
                          </a:solidFill>
                          <a:latin typeface="Times New Roman" pitchFamily="34" charset="0"/>
                          <a:ea typeface="楷体" pitchFamily="34" charset="-122"/>
                          <a:cs typeface="Times New Roman" pitchFamily="34" charset="-120"/>
                        </a:rPr>
                        <a:t>土大唐</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普济众生</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
        <p:nvSpPr>
          <p:cNvPr id="2" name="P_5_BD#440ee065a?colgroup=5,4,19&amp;vcp=1&amp;pid=254665248&amp;color=0,0,0&amp;vtp=1&amp;vaab=1&amp;bt=1&amp;bbb=1">
            <a:extLst>
              <a:ext uri="{FF2B5EF4-FFF2-40B4-BE49-F238E27FC236}">
                <a16:creationId xmlns:a16="http://schemas.microsoft.com/office/drawing/2014/main" id="{126F1856-9B24-996E-D2E1-CA0941015E87}"/>
              </a:ext>
            </a:extLst>
          </p:cNvPr>
          <p:cNvSpPr txBox="1"/>
          <p:nvPr/>
        </p:nvSpPr>
        <p:spPr>
          <a:xfrm>
            <a:off x="10903879" y="617537"/>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18" charset="0"/>
              </a:rPr>
              <a:t>续表</a:t>
            </a:r>
          </a:p>
        </p:txBody>
      </p:sp>
    </p:spTree>
  </p:cSld>
  <p:clrMapOvr>
    <a:masterClrMapping/>
  </p:clrMapOvr>
  <p:transition>
    <p:split dir="in"/>
  </p:transition>
</p:sld>
</file>

<file path=ppt/slides/slide34.xml><?xml version="1.0" encoding="utf-8"?>
<p:sld xmlns:a="http://schemas.openxmlformats.org/drawingml/2006/main" xmlns:r="http://schemas.openxmlformats.org/officeDocument/2006/relationships" xmlns:p="http://schemas.openxmlformats.org/presentationml/2006/main">
  <p:cSld name="Slide 36&amp;si=36">
    <p:spTree>
      <p:nvGrpSpPr>
        <p:cNvPr id="1" name=""/>
        <p:cNvGrpSpPr/>
        <p:nvPr/>
      </p:nvGrpSpPr>
      <p:grpSpPr>
        <a:xfrm>
          <a:off x="0" y="0"/>
          <a:ext cx="0" cy="0"/>
          <a:chOff x="0" y="0"/>
          <a:chExt cx="0" cy="0"/>
        </a:xfrm>
      </p:grpSpPr>
      <p:sp>
        <p:nvSpPr>
          <p:cNvPr id="2" name="C_4_BD#bdd2de2c5?sp=1&amp;vcp=1&amp;pid=325ecbf3e&amp;color=238,61,73&amp;vtp=1&amp;vaab=1&amp;bt=1&amp;bbb=1"/>
          <p:cNvSpPr/>
          <p:nvPr/>
        </p:nvSpPr>
        <p:spPr>
          <a:xfrm>
            <a:off x="539496" y="554400"/>
            <a:ext cx="11109960" cy="1077976"/>
          </a:xfrm>
          <a:prstGeom prst="rect">
            <a:avLst/>
          </a:prstGeom>
          <a:noFill/>
          <a:ln/>
        </p:spPr>
        <p:txBody>
          <a:bodyPr wrap="none" lIns="0" tIns="0" rIns="0" bIns="0" rtlCol="0" anchor="t"/>
          <a:lstStyle/>
          <a:p>
            <a:pPr algn="ctr" latinLnBrk="1">
              <a:lnSpc>
                <a:spcPts val="5600"/>
              </a:lnSpc>
            </a:pPr>
            <a:r>
              <a:rPr lang="en-US" altLang="zh-CN" sz="3200" b="1" i="0" dirty="0">
                <a:solidFill>
                  <a:srgbClr val="EE3D49"/>
                </a:solidFill>
                <a:latin typeface="Times New Roman" pitchFamily="34" charset="0"/>
                <a:ea typeface="微软雅黑" pitchFamily="34" charset="-122"/>
                <a:cs typeface="Times New Roman" pitchFamily="34" charset="-120"/>
              </a:rPr>
              <a:t>七年级下册</a:t>
            </a:r>
            <a:endParaRPr lang="en-US" altLang="zh-CN" sz="3200" dirty="0"/>
          </a:p>
        </p:txBody>
      </p:sp>
      <p:sp>
        <p:nvSpPr>
          <p:cNvPr id="3" name="P_5#d0785a404?sp=1&amp;vcp=1&amp;pid=bdd2de2c5&amp;color=0,0,0&amp;vtp=1&amp;vaab=1&amp;bbb=1&amp;hb=1"/>
          <p:cNvSpPr/>
          <p:nvPr/>
        </p:nvSpPr>
        <p:spPr>
          <a:xfrm>
            <a:off x="539496" y="1267240"/>
            <a:ext cx="11109960" cy="37921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1" i="0" dirty="0">
                <a:solidFill>
                  <a:srgbClr val="000000"/>
                </a:solidFill>
                <a:latin typeface="Times New Roman" pitchFamily="34" charset="0"/>
                <a:ea typeface="SimSun" pitchFamily="34" charset="-122"/>
                <a:cs typeface="Times New Roman" pitchFamily="34" charset="-120"/>
              </a:rPr>
              <a:t>1.《骆驼祥子》——老舍</a:t>
            </a:r>
            <a:endParaRPr lang="en-US" altLang="zh-CN" sz="2800" dirty="0"/>
          </a:p>
          <a:p>
            <a:pPr latinLnBrk="1">
              <a:lnSpc>
                <a:spcPts val="5100"/>
              </a:lnSpc>
            </a:pPr>
            <a:r>
              <a:rPr lang="en-US" altLang="zh-CN" sz="2800" b="1" i="0">
                <a:solidFill>
                  <a:srgbClr val="000000"/>
                </a:solidFill>
                <a:latin typeface="SimSun" panose="02010600030101010101" pitchFamily="2" charset="-122"/>
                <a:ea typeface="SimSun" pitchFamily="34" charset="-122"/>
                <a:cs typeface="Times New Roman" pitchFamily="34" charset="-120"/>
              </a:rPr>
              <a:t>    </a:t>
            </a:r>
            <a:r>
              <a:rPr lang="en-US" altLang="zh-CN" sz="2800" b="1" i="0">
                <a:solidFill>
                  <a:srgbClr val="000000"/>
                </a:solidFill>
                <a:latin typeface="Times New Roman" pitchFamily="34" charset="0"/>
                <a:ea typeface="SimSun" pitchFamily="34" charset="-122"/>
                <a:cs typeface="Times New Roman" pitchFamily="34" charset="-120"/>
              </a:rPr>
              <a:t>简介</a:t>
            </a:r>
            <a:r>
              <a:rPr lang="en-US" altLang="zh-CN" sz="2800" b="1"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这部小说以20世纪20年代末期的北京（书中为“北平</a:t>
            </a:r>
            <a:r>
              <a:rPr lang="en-US" altLang="zh-CN" sz="2800" b="0" i="0">
                <a:solidFill>
                  <a:srgbClr val="000000"/>
                </a:solidFill>
                <a:latin typeface="Times New Roman" pitchFamily="34" charset="0"/>
                <a:ea typeface="SimSun" pitchFamily="34" charset="-122"/>
                <a:cs typeface="Times New Roman" pitchFamily="34" charset="-120"/>
              </a:rPr>
              <a:t>”）市民</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生活为背景</a:t>
            </a:r>
            <a:r>
              <a:rPr lang="en-US" altLang="zh-CN" sz="2800" b="0" i="0" dirty="0">
                <a:solidFill>
                  <a:srgbClr val="000000"/>
                </a:solidFill>
                <a:latin typeface="Times New Roman" pitchFamily="34" charset="0"/>
                <a:ea typeface="SimSun" pitchFamily="34" charset="-122"/>
                <a:cs typeface="Times New Roman" pitchFamily="34" charset="-120"/>
              </a:rPr>
              <a:t>，以人力车夫祥子坎坷悲惨的生活遭遇为主要情节</a:t>
            </a:r>
            <a:r>
              <a:rPr lang="en-US" altLang="zh-CN" sz="2800" b="0" i="0">
                <a:solidFill>
                  <a:srgbClr val="000000"/>
                </a:solidFill>
                <a:latin typeface="Times New Roman" pitchFamily="34" charset="0"/>
                <a:ea typeface="SimSun" pitchFamily="34" charset="-122"/>
                <a:cs typeface="Times New Roman" pitchFamily="34" charset="-120"/>
              </a:rPr>
              <a:t>，深刻揭</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露了旧社会的黑暗</a:t>
            </a:r>
            <a:r>
              <a:rPr lang="en-US" altLang="zh-CN" sz="2800" b="0" i="0" dirty="0">
                <a:solidFill>
                  <a:srgbClr val="000000"/>
                </a:solidFill>
                <a:latin typeface="Times New Roman" pitchFamily="34" charset="0"/>
                <a:ea typeface="SimSun" pitchFamily="34" charset="-122"/>
                <a:cs typeface="Times New Roman" pitchFamily="34" charset="-120"/>
              </a:rPr>
              <a:t>，控诉了统治阶级对底层劳动者的剥削、压迫</a:t>
            </a:r>
            <a:r>
              <a:rPr lang="en-US" altLang="zh-CN" sz="2800" b="0" i="0">
                <a:solidFill>
                  <a:srgbClr val="000000"/>
                </a:solidFill>
                <a:latin typeface="Times New Roman" pitchFamily="34" charset="0"/>
                <a:ea typeface="SimSun" pitchFamily="34" charset="-122"/>
                <a:cs typeface="Times New Roman" pitchFamily="34" charset="-120"/>
              </a:rPr>
              <a:t>，表达</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了作者对底层劳动人民的深切同情</a:t>
            </a:r>
            <a:r>
              <a:rPr lang="en-US" altLang="zh-CN" sz="2800" b="0" i="0" dirty="0">
                <a:solidFill>
                  <a:srgbClr val="000000"/>
                </a:solidFill>
                <a:latin typeface="Times New Roman" pitchFamily="34" charset="0"/>
                <a:ea typeface="SimSun" pitchFamily="34" charset="-122"/>
                <a:cs typeface="Times New Roman" pitchFamily="34" charset="-120"/>
              </a:rPr>
              <a:t>，向人们展示了军阀混战</a:t>
            </a:r>
            <a:r>
              <a:rPr lang="en-US" altLang="zh-CN" sz="2800" b="0" i="0">
                <a:solidFill>
                  <a:srgbClr val="000000"/>
                </a:solidFill>
                <a:latin typeface="Times New Roman" pitchFamily="34" charset="0"/>
                <a:ea typeface="SimSun" pitchFamily="34" charset="-122"/>
                <a:cs typeface="Times New Roman" pitchFamily="34" charset="-120"/>
              </a:rPr>
              <a:t>、黑暗统治</a:t>
            </a:r>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下的北京底层贫苦市民生活于痛苦深渊中的图景</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Tree>
  </p:cSld>
  <p:clrMapOvr>
    <a:masterClrMapping/>
  </p:clrMapOvr>
  <p:transition>
    <p:split dir="in"/>
  </p:transition>
</p:sld>
</file>

<file path=ppt/slides/slide35.xml><?xml version="1.0" encoding="utf-8"?>
<p:sld xmlns:a="http://schemas.openxmlformats.org/drawingml/2006/main" xmlns:r="http://schemas.openxmlformats.org/officeDocument/2006/relationships" xmlns:p="http://schemas.openxmlformats.org/presentationml/2006/main">
  <p:cSld name="Slide 37&amp;si=37">
    <p:spTree>
      <p:nvGrpSpPr>
        <p:cNvPr id="1" name=""/>
        <p:cNvGrpSpPr/>
        <p:nvPr/>
      </p:nvGrpSpPr>
      <p:grpSpPr>
        <a:xfrm>
          <a:off x="0" y="0"/>
          <a:ext cx="0" cy="0"/>
          <a:chOff x="0" y="0"/>
          <a:chExt cx="0" cy="0"/>
        </a:xfrm>
      </p:grpSpPr>
      <p:sp>
        <p:nvSpPr>
          <p:cNvPr id="2" name="P_5#d0785a404?sp=1&amp;vcp=1&amp;pid=bdd2de2c5&amp;color=0,0,0&amp;mp=1&amp;vtp=1&amp;vaab=1&amp;bt=1&amp;bbb=1&amp;hb=1"/>
          <p:cNvSpPr/>
          <p:nvPr/>
        </p:nvSpPr>
        <p:spPr>
          <a:xfrm>
            <a:off x="539496" y="1212564"/>
            <a:ext cx="11109960" cy="44398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1" i="0" dirty="0">
                <a:solidFill>
                  <a:srgbClr val="000000"/>
                </a:solidFill>
                <a:latin typeface="Times New Roman" pitchFamily="34" charset="0"/>
                <a:ea typeface="SimSun" pitchFamily="34" charset="-122"/>
                <a:cs typeface="Times New Roman" pitchFamily="34" charset="-120"/>
              </a:rPr>
              <a:t>主要人物</a:t>
            </a:r>
            <a:endParaRPr lang="en-US" altLang="zh-CN" sz="2800" dirty="0"/>
          </a:p>
          <a:p>
            <a:pPr latinLnBrk="1">
              <a:lnSpc>
                <a:spcPts val="5100"/>
              </a:lnSpc>
            </a:pPr>
            <a:r>
              <a:rPr lang="en-US" altLang="zh-CN" sz="2800" b="0" i="0">
                <a:solidFill>
                  <a:srgbClr val="000000"/>
                </a:solidFill>
                <a:latin typeface="SimSun" panose="02010600030101010101" pitchFamily="2" charset="-122"/>
                <a:ea typeface="SimSun" pitchFamily="34" charset="-122"/>
                <a:cs typeface="Times New Roma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①</a:t>
            </a:r>
            <a:r>
              <a:rPr lang="en-US" altLang="zh-CN" sz="2800" b="0" i="0" dirty="0">
                <a:solidFill>
                  <a:srgbClr val="000000"/>
                </a:solidFill>
                <a:latin typeface="Times New Roman" pitchFamily="34" charset="0"/>
                <a:ea typeface="SimSun" pitchFamily="34" charset="-122"/>
                <a:cs typeface="Times New Roman" pitchFamily="34" charset="-120"/>
              </a:rPr>
              <a:t>祥子：原本是一个勤劳正直、诚实善良、纯朴憨厚</a:t>
            </a:r>
            <a:r>
              <a:rPr lang="en-US" altLang="zh-CN" sz="2800" b="0" i="0">
                <a:solidFill>
                  <a:srgbClr val="000000"/>
                </a:solidFill>
                <a:latin typeface="Times New Roman" pitchFamily="34" charset="0"/>
                <a:ea typeface="SimSun" pitchFamily="34" charset="-122"/>
                <a:cs typeface="Times New Roman" pitchFamily="34" charset="-120"/>
              </a:rPr>
              <a:t>、坚强健壮的</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车夫，然而狭隘孤立的个人奋斗思想和当时残酷腐败的黑暗社会使他堕</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落为吃喝嫖赌</a:t>
            </a:r>
            <a:r>
              <a:rPr lang="en-US" altLang="zh-CN" sz="2800" b="0" i="0" dirty="0">
                <a:solidFill>
                  <a:srgbClr val="000000"/>
                </a:solidFill>
                <a:latin typeface="Times New Roman" pitchFamily="34" charset="0"/>
                <a:ea typeface="SimSun" pitchFamily="34" charset="-122"/>
                <a:cs typeface="Times New Roman" pitchFamily="34" charset="-120"/>
              </a:rPr>
              <a:t>、懒惰狡猾、肮脏猥琐、麻木潦倒的“行尸走肉”。</a:t>
            </a:r>
            <a:endParaRPr lang="en-US" altLang="zh-CN" sz="2800" dirty="0"/>
          </a:p>
          <a:p>
            <a:pPr latinLnBrk="1">
              <a:lnSpc>
                <a:spcPts val="5100"/>
              </a:lnSpc>
            </a:pPr>
            <a:r>
              <a:rPr lang="en-US" altLang="zh-CN" sz="2800" b="0" i="0">
                <a:solidFill>
                  <a:srgbClr val="000000"/>
                </a:solidFill>
                <a:latin typeface="SimSun" panose="02010600030101010101" pitchFamily="2" charset="-122"/>
                <a:ea typeface="SimSun" pitchFamily="34" charset="-122"/>
                <a:cs typeface="Times New Roma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②</a:t>
            </a:r>
            <a:r>
              <a:rPr lang="en-US" altLang="zh-CN" sz="2800" b="0" i="0" dirty="0">
                <a:solidFill>
                  <a:srgbClr val="000000"/>
                </a:solidFill>
                <a:latin typeface="Times New Roman" pitchFamily="34" charset="0"/>
                <a:ea typeface="SimSun" pitchFamily="34" charset="-122"/>
                <a:cs typeface="Times New Roman" pitchFamily="34" charset="-120"/>
              </a:rPr>
              <a:t>虎妞：具有双面性，一是有着追求幸福的愿望</a:t>
            </a:r>
            <a:r>
              <a:rPr lang="en-US" altLang="zh-CN" sz="2800" b="0" i="0">
                <a:solidFill>
                  <a:srgbClr val="000000"/>
                </a:solidFill>
                <a:latin typeface="Times New Roman" pitchFamily="34" charset="0"/>
                <a:ea typeface="SimSun" pitchFamily="34" charset="-122"/>
                <a:cs typeface="Times New Roman" pitchFamily="34" charset="-120"/>
              </a:rPr>
              <a:t>，对祥子有真诚的</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一面</a:t>
            </a:r>
            <a:r>
              <a:rPr lang="en-US" altLang="zh-CN" sz="2800" b="0" i="0" dirty="0">
                <a:solidFill>
                  <a:srgbClr val="000000"/>
                </a:solidFill>
                <a:latin typeface="Times New Roman" pitchFamily="34" charset="0"/>
                <a:ea typeface="SimSun" pitchFamily="34" charset="-122"/>
                <a:cs typeface="Times New Roman" pitchFamily="34" charset="-120"/>
              </a:rPr>
              <a:t>；二是剥削者的意识已渗透到她的灵魂之中，她想控制祥子</a:t>
            </a:r>
            <a:r>
              <a:rPr lang="en-US" altLang="zh-CN" sz="2800" b="0" i="0">
                <a:solidFill>
                  <a:srgbClr val="000000"/>
                </a:solidFill>
                <a:latin typeface="Times New Roman" pitchFamily="34" charset="0"/>
                <a:ea typeface="SimSun" pitchFamily="34" charset="-122"/>
                <a:cs typeface="Times New Roman" pitchFamily="34" charset="-120"/>
              </a:rPr>
              <a:t>，她是</a:t>
            </a:r>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家中的占有者</a:t>
            </a:r>
            <a:r>
              <a:rPr lang="en-US" altLang="zh-CN" sz="2800" b="0" i="0" dirty="0">
                <a:solidFill>
                  <a:srgbClr val="000000"/>
                </a:solidFill>
                <a:latin typeface="Times New Roman" pitchFamily="34" charset="0"/>
                <a:ea typeface="SimSun" pitchFamily="34" charset="-122"/>
                <a:cs typeface="Times New Roman" pitchFamily="34" charset="-120"/>
              </a:rPr>
              <a:t>、支配者。</a:t>
            </a:r>
            <a:endParaRPr lang="en-US" altLang="zh-CN" sz="2800" dirty="0"/>
          </a:p>
        </p:txBody>
      </p:sp>
    </p:spTree>
  </p:cSld>
  <p:clrMapOvr>
    <a:masterClrMapping/>
  </p:clrMapOvr>
  <p:transition>
    <p:split dir="in"/>
  </p:transition>
</p:sld>
</file>

<file path=ppt/slides/slide36.xml><?xml version="1.0" encoding="utf-8"?>
<p:sld xmlns:a="http://schemas.openxmlformats.org/drawingml/2006/main" xmlns:r="http://schemas.openxmlformats.org/officeDocument/2006/relationships" xmlns:p="http://schemas.openxmlformats.org/presentationml/2006/main">
  <p:cSld name="Slide 38&amp;si=38">
    <p:spTree>
      <p:nvGrpSpPr>
        <p:cNvPr id="1" name=""/>
        <p:cNvGrpSpPr/>
        <p:nvPr/>
      </p:nvGrpSpPr>
      <p:grpSpPr>
        <a:xfrm>
          <a:off x="0" y="0"/>
          <a:ext cx="0" cy="0"/>
          <a:chOff x="0" y="0"/>
          <a:chExt cx="0" cy="0"/>
        </a:xfrm>
      </p:grpSpPr>
      <p:sp>
        <p:nvSpPr>
          <p:cNvPr id="2" name="P_5_BD#d0785a404?vcp=1&amp;pid=bdd2de2c5&amp;color=0,0,0&amp;mp=1&amp;vtp=1&amp;vaab=1&amp;bt=1&amp;bbb=1&amp;hb=1"/>
          <p:cNvSpPr/>
          <p:nvPr/>
        </p:nvSpPr>
        <p:spPr>
          <a:xfrm>
            <a:off x="539496" y="1532604"/>
            <a:ext cx="11109960" cy="37921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③刘四爷：“土混混”出身的车厂老板，为人耿直，性格刚强</a:t>
            </a:r>
            <a:r>
              <a:rPr lang="en-US" altLang="zh-CN" sz="2800" b="0" i="0">
                <a:solidFill>
                  <a:srgbClr val="000000"/>
                </a:solidFill>
                <a:latin typeface="Times New Roman" pitchFamily="34" charset="0"/>
                <a:ea typeface="SimSun" pitchFamily="34" charset="-122"/>
                <a:cs typeface="Times New Roman" pitchFamily="34" charset="-120"/>
              </a:rPr>
              <a:t>，从不</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肯在外场失面子</a:t>
            </a:r>
            <a:r>
              <a:rPr lang="en-US" altLang="zh-CN" sz="2800" b="0" i="0" dirty="0">
                <a:solidFill>
                  <a:srgbClr val="000000"/>
                </a:solidFill>
                <a:latin typeface="Times New Roman" pitchFamily="34" charset="0"/>
                <a:ea typeface="SimSun" pitchFamily="34" charset="-122"/>
                <a:cs typeface="Times New Roman" pitchFamily="34" charset="-120"/>
              </a:rPr>
              <a:t>。他自私自利，残忍霸道。</a:t>
            </a:r>
            <a:endParaRPr lang="en-US" altLang="zh-CN" sz="2800" dirty="0"/>
          </a:p>
          <a:p>
            <a:pPr latinLnBrk="1">
              <a:lnSpc>
                <a:spcPts val="5100"/>
              </a:lnSpc>
            </a:pPr>
            <a:r>
              <a:rPr lang="en-US" altLang="zh-CN" sz="2800" b="0" i="0">
                <a:solidFill>
                  <a:srgbClr val="000000"/>
                </a:solidFill>
                <a:latin typeface="SimSun" panose="02010600030101010101" pitchFamily="2" charset="-122"/>
                <a:ea typeface="SimSun" pitchFamily="34" charset="-122"/>
                <a:cs typeface="Times New Roma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④</a:t>
            </a:r>
            <a:r>
              <a:rPr lang="en-US" altLang="zh-CN" sz="2800" b="0" i="0" dirty="0">
                <a:solidFill>
                  <a:srgbClr val="000000"/>
                </a:solidFill>
                <a:latin typeface="Times New Roman" pitchFamily="34" charset="0"/>
                <a:ea typeface="SimSun" pitchFamily="34" charset="-122"/>
                <a:cs typeface="Times New Roman" pitchFamily="34" charset="-120"/>
              </a:rPr>
              <a:t>曹先生：一个平凡的教书人，爱好传统美术，待人宽和</a:t>
            </a:r>
            <a:r>
              <a:rPr lang="en-US" altLang="zh-CN" sz="2800" b="0" i="0">
                <a:solidFill>
                  <a:srgbClr val="000000"/>
                </a:solidFill>
                <a:latin typeface="Times New Roman" pitchFamily="34" charset="0"/>
                <a:ea typeface="SimSun" pitchFamily="34" charset="-122"/>
                <a:cs typeface="Times New Roman" pitchFamily="34" charset="-120"/>
              </a:rPr>
              <a:t>，被祥子</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认为是</a:t>
            </a:r>
            <a:r>
              <a:rPr lang="en-US" altLang="zh-CN" sz="2800" b="0" i="0" dirty="0">
                <a:solidFill>
                  <a:srgbClr val="000000"/>
                </a:solidFill>
                <a:latin typeface="Times New Roman" pitchFamily="34" charset="0"/>
                <a:ea typeface="SimSun" pitchFamily="34" charset="-122"/>
                <a:cs typeface="Times New Roman" pitchFamily="34" charset="-120"/>
              </a:rPr>
              <a:t>“圣人”。</a:t>
            </a:r>
            <a:endParaRPr lang="en-US" altLang="zh-CN" sz="2800" dirty="0"/>
          </a:p>
          <a:p>
            <a:pPr latinLnBrk="1">
              <a:lnSpc>
                <a:spcPts val="5100"/>
              </a:lnSpc>
            </a:pPr>
            <a:r>
              <a:rPr lang="en-US" altLang="zh-CN" sz="2800" b="0" i="0">
                <a:solidFill>
                  <a:srgbClr val="000000"/>
                </a:solidFill>
                <a:latin typeface="SimSun" panose="02010600030101010101" pitchFamily="2" charset="-122"/>
                <a:ea typeface="SimSun" pitchFamily="34" charset="-122"/>
                <a:cs typeface="Times New Roma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⑤</a:t>
            </a:r>
            <a:r>
              <a:rPr lang="en-US" altLang="zh-CN" sz="2800" b="0" i="0" dirty="0">
                <a:solidFill>
                  <a:srgbClr val="000000"/>
                </a:solidFill>
                <a:latin typeface="Times New Roman" pitchFamily="34" charset="0"/>
                <a:ea typeface="SimSun" pitchFamily="34" charset="-122"/>
                <a:cs typeface="Times New Roman" pitchFamily="34" charset="-120"/>
              </a:rPr>
              <a:t>小福子：一个善良、可悲的人物，是祥子喜欢的人</a:t>
            </a:r>
            <a:r>
              <a:rPr lang="en-US" altLang="zh-CN" sz="2800" b="0" i="0">
                <a:solidFill>
                  <a:srgbClr val="000000"/>
                </a:solidFill>
                <a:latin typeface="Times New Roman" pitchFamily="34" charset="0"/>
                <a:ea typeface="SimSun" pitchFamily="34" charset="-122"/>
                <a:cs typeface="Times New Roman" pitchFamily="34" charset="-120"/>
              </a:rPr>
              <a:t>，她的不幸让</a:t>
            </a:r>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读者产生深深的同情和无限的思考</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Tree>
  </p:cSld>
  <p:clrMapOvr>
    <a:masterClrMapping/>
  </p:clrMapOvr>
  <p:transition>
    <p:split dir="in"/>
  </p:transition>
</p:sld>
</file>

<file path=ppt/slides/slide37.xml><?xml version="1.0" encoding="utf-8"?>
<p:sld xmlns:a="http://schemas.openxmlformats.org/drawingml/2006/main" xmlns:r="http://schemas.openxmlformats.org/officeDocument/2006/relationships" xmlns:p="http://schemas.openxmlformats.org/presentationml/2006/main">
  <p:cSld name="Slide 39&amp;si=39">
    <p:spTree>
      <p:nvGrpSpPr>
        <p:cNvPr id="1" name=""/>
        <p:cNvGrpSpPr/>
        <p:nvPr/>
      </p:nvGrpSpPr>
      <p:grpSpPr>
        <a:xfrm>
          <a:off x="0" y="0"/>
          <a:ext cx="0" cy="0"/>
          <a:chOff x="0" y="0"/>
          <a:chExt cx="0" cy="0"/>
        </a:xfrm>
      </p:grpSpPr>
      <p:sp>
        <p:nvSpPr>
          <p:cNvPr id="2" name="P_5#d0785a404?sp=1&amp;vcp=1&amp;pid=bdd2de2c5&amp;color=0,0,0&amp;vtp=1&amp;vaab=1&amp;bt=1&amp;bbb=1&amp;hb=1"/>
          <p:cNvSpPr/>
          <p:nvPr/>
        </p:nvSpPr>
        <p:spPr>
          <a:xfrm>
            <a:off x="539496" y="2179034"/>
            <a:ext cx="11109960" cy="24967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1" i="0" dirty="0">
                <a:solidFill>
                  <a:srgbClr val="000000"/>
                </a:solidFill>
                <a:latin typeface="Times New Roman" pitchFamily="34" charset="0"/>
                <a:ea typeface="SimSun" pitchFamily="34" charset="-122"/>
                <a:cs typeface="Times New Roman" pitchFamily="34" charset="-120"/>
              </a:rPr>
              <a:t>艺术特色</a:t>
            </a:r>
            <a:endParaRPr lang="en-US" altLang="zh-CN" sz="2800" dirty="0"/>
          </a:p>
          <a:p>
            <a:pPr latinLnBrk="1">
              <a:lnSpc>
                <a:spcPts val="5100"/>
              </a:lnSpc>
            </a:pPr>
            <a:r>
              <a:rPr lang="en-US" altLang="zh-CN" sz="2800" b="0" i="0">
                <a:solidFill>
                  <a:srgbClr val="000000"/>
                </a:solidFill>
                <a:latin typeface="SimSun" panose="02010600030101010101" pitchFamily="2" charset="-122"/>
                <a:ea typeface="SimSun" pitchFamily="34" charset="-122"/>
                <a:cs typeface="Times New Roma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①</a:t>
            </a:r>
            <a:r>
              <a:rPr lang="en-US" altLang="zh-CN" sz="2800" b="0" i="0" dirty="0">
                <a:solidFill>
                  <a:srgbClr val="000000"/>
                </a:solidFill>
                <a:latin typeface="Times New Roman" pitchFamily="34" charset="0"/>
                <a:ea typeface="SimSun" pitchFamily="34" charset="-122"/>
                <a:cs typeface="Times New Roman" pitchFamily="34" charset="-120"/>
              </a:rPr>
              <a:t>结构紧凑，笔触严谨。②心理描写丰富，细腻深刻。③“</a:t>
            </a:r>
            <a:r>
              <a:rPr lang="en-US" altLang="zh-CN" sz="2800" b="0" i="0">
                <a:solidFill>
                  <a:srgbClr val="000000"/>
                </a:solidFill>
                <a:latin typeface="Times New Roman" pitchFamily="34" charset="0"/>
                <a:ea typeface="SimSun" pitchFamily="34" charset="-122"/>
                <a:cs typeface="Times New Roman" pitchFamily="34" charset="-120"/>
              </a:rPr>
              <a:t>京味儿”</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描写真实生动</a:t>
            </a:r>
            <a:r>
              <a:rPr lang="en-US" altLang="zh-CN" sz="2800" b="0" i="0" dirty="0">
                <a:solidFill>
                  <a:srgbClr val="000000"/>
                </a:solidFill>
                <a:latin typeface="Times New Roman" pitchFamily="34" charset="0"/>
                <a:ea typeface="SimSun" pitchFamily="34" charset="-122"/>
                <a:cs typeface="Times New Roman" pitchFamily="34" charset="-120"/>
              </a:rPr>
              <a:t>，亲切随和。语言上的京腔京调简洁朴实、自然明快</a:t>
            </a:r>
            <a:r>
              <a:rPr lang="en-US" altLang="zh-CN" sz="2800" b="0" i="0">
                <a:solidFill>
                  <a:srgbClr val="000000"/>
                </a:solidFill>
                <a:latin typeface="Times New Roman" pitchFamily="34" charset="0"/>
                <a:ea typeface="SimSun" pitchFamily="34" charset="-122"/>
                <a:cs typeface="Times New Roman" pitchFamily="34" charset="-120"/>
              </a:rPr>
              <a:t>，北</a:t>
            </a:r>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京口语更突显了人物特色</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Tree>
  </p:cSld>
  <p:clrMapOvr>
    <a:masterClrMapping/>
  </p:clrMapOvr>
  <p:transition>
    <p:split dir="in"/>
  </p:transition>
</p:sld>
</file>

<file path=ppt/slides/slide38.xml><?xml version="1.0" encoding="utf-8"?>
<p:sld xmlns:a="http://schemas.openxmlformats.org/drawingml/2006/main" xmlns:r="http://schemas.openxmlformats.org/officeDocument/2006/relationships" xmlns:p="http://schemas.openxmlformats.org/presentationml/2006/main">
  <p:cSld name="Slide 40&amp;si=40">
    <p:spTree>
      <p:nvGrpSpPr>
        <p:cNvPr id="1" name=""/>
        <p:cNvGrpSpPr/>
        <p:nvPr/>
      </p:nvGrpSpPr>
      <p:grpSpPr>
        <a:xfrm>
          <a:off x="0" y="0"/>
          <a:ext cx="0" cy="0"/>
          <a:chOff x="0" y="0"/>
          <a:chExt cx="0" cy="0"/>
        </a:xfrm>
      </p:grpSpPr>
      <p:sp>
        <p:nvSpPr>
          <p:cNvPr id="2" name="P_5#d0785a404?sp=1&amp;vcp=1&amp;pid=bdd2de2c5&amp;color=0,0,0&amp;vtp=1&amp;vaab=1&amp;bt=1&amp;bbb=1"/>
          <p:cNvSpPr/>
          <p:nvPr/>
        </p:nvSpPr>
        <p:spPr>
          <a:xfrm>
            <a:off x="539496" y="1696402"/>
            <a:ext cx="11109960" cy="553657"/>
          </a:xfrm>
          <a:prstGeom prst="rect">
            <a:avLst/>
          </a:prstGeom>
          <a:noFill/>
          <a:ln/>
        </p:spPr>
        <p:txBody>
          <a:bodyPr wrap="none" lIns="0" tIns="0" rIns="0" bIns="0" rtlCol="0" anchor="t"/>
          <a:lstStyle/>
          <a:p>
            <a:pPr algn="ctr" latinLnBrk="1">
              <a:lnSpc>
                <a:spcPts val="4900"/>
              </a:lnSpc>
            </a:pPr>
            <a:r>
              <a:rPr lang="en-US" altLang="zh-CN" sz="2800" b="1" i="0" dirty="0">
                <a:solidFill>
                  <a:srgbClr val="000000"/>
                </a:solidFill>
                <a:latin typeface="Times New Roman" pitchFamily="34" charset="0"/>
                <a:ea typeface="SimSun" pitchFamily="34" charset="-122"/>
                <a:cs typeface="Times New Roman" pitchFamily="34" charset="-120"/>
              </a:rPr>
              <a:t>《骆驼祥子》经典情节</a:t>
            </a:r>
            <a:endParaRPr lang="en-US" altLang="zh-CN" sz="2800" dirty="0"/>
          </a:p>
        </p:txBody>
      </p:sp>
      <p:graphicFrame>
        <p:nvGraphicFramePr>
          <p:cNvPr id="41" name="P_5_BD#d0785a404?colgroup=4,25&amp;vcp=1&amp;pid=bdd2de2c5&amp;color=0,0,0&amp;vtp=1&amp;vaab=1&amp;bbb=1&amp;hb=1"/>
          <p:cNvGraphicFramePr>
            <a:graphicFrameLocks noGrp="1"/>
          </p:cNvGraphicFramePr>
          <p:nvPr>
            <p:extLst>
              <p:ext uri="{D42A27DB-BD31-4B8C-83A1-F6EECF244321}">
                <p14:modId xmlns:p14="http://schemas.microsoft.com/office/powerpoint/2010/main" val="3504178514"/>
              </p:ext>
            </p:extLst>
          </p:nvPr>
        </p:nvGraphicFramePr>
        <p:xfrm>
          <a:off x="539496" y="2378011"/>
          <a:ext cx="11082528" cy="2770252"/>
        </p:xfrm>
        <a:graphic>
          <a:graphicData uri="http://schemas.openxmlformats.org/drawingml/2006/table">
            <a:tbl>
              <a:tblPr/>
              <a:tblGrid>
                <a:gridCol w="1609344">
                  <a:extLst>
                    <a:ext uri="{9D8B030D-6E8A-4147-A177-3AD203B41FA5}">
                      <a16:colId xmlns:a16="http://schemas.microsoft.com/office/drawing/2014/main" val="20000"/>
                    </a:ext>
                  </a:extLst>
                </a:gridCol>
                <a:gridCol w="9473184">
                  <a:extLst>
                    <a:ext uri="{9D8B030D-6E8A-4147-A177-3AD203B41FA5}">
                      <a16:colId xmlns:a16="http://schemas.microsoft.com/office/drawing/2014/main" val="20001"/>
                    </a:ext>
                  </a:extLst>
                </a:gridCol>
              </a:tblGrid>
              <a:tr h="539560">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情节概括</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情节内容</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2230692">
                <a:tc>
                  <a:txBody>
                    <a:bodyPr/>
                    <a:lstStyle/>
                    <a:p>
                      <a:pPr marL="0" indent="0" algn="l" latinLnBrk="1" hangingPunct="0">
                        <a:lnSpc>
                          <a:spcPts val="4400"/>
                        </a:lnSpc>
                      </a:pPr>
                      <a:r>
                        <a:rPr lang="en-US" altLang="zh-CN" sz="2800" b="0" i="0">
                          <a:solidFill>
                            <a:srgbClr val="000000"/>
                          </a:solidFill>
                          <a:latin typeface="Times New Roman" pitchFamily="34" charset="0"/>
                          <a:ea typeface="楷体" pitchFamily="34" charset="-122"/>
                          <a:cs typeface="Times New Roman" pitchFamily="34" charset="-120"/>
                        </a:rPr>
                        <a:t>买车后的</a:t>
                      </a:r>
                    </a:p>
                    <a:p>
                      <a:pPr marL="0" lvl="0" indent="0" algn="l" latinLnBrk="1" hangingPunct="0">
                        <a:lnSpc>
                          <a:spcPts val="4200"/>
                        </a:lnSpc>
                      </a:pPr>
                      <a:r>
                        <a:rPr lang="en-US" altLang="zh-CN" sz="2800" b="0" i="0">
                          <a:solidFill>
                            <a:srgbClr val="000000"/>
                          </a:solidFill>
                          <a:latin typeface="Times New Roman" pitchFamily="34" charset="0"/>
                          <a:ea typeface="楷体" pitchFamily="34" charset="-122"/>
                          <a:cs typeface="Times New Roman" pitchFamily="34" charset="-120"/>
                        </a:rPr>
                        <a:t>梦想</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楷体" pitchFamily="34" charset="-122"/>
                          <a:cs typeface="Times New Roman" pitchFamily="34" charset="-120"/>
                        </a:rPr>
                        <a:t>祥子本来生活在农村</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十八岁的时候不幸失去了父母和</a:t>
                      </a:r>
                    </a:p>
                    <a:p>
                      <a:pPr marL="0" indent="0" algn="l" latinLnBrk="1" hangingPunct="0">
                        <a:lnSpc>
                          <a:spcPts val="4400"/>
                        </a:lnSpc>
                      </a:pPr>
                      <a:r>
                        <a:rPr lang="en-US" altLang="zh-CN" sz="2800" b="0" i="0">
                          <a:solidFill>
                            <a:srgbClr val="000000"/>
                          </a:solidFill>
                          <a:latin typeface="Times New Roman" pitchFamily="34" charset="0"/>
                          <a:ea typeface="楷体" pitchFamily="34" charset="-122"/>
                          <a:cs typeface="Times New Roman" pitchFamily="34" charset="-120"/>
                        </a:rPr>
                        <a:t>几亩薄田</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便跑到北平城里来做工</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他既年轻又有力气</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不</a:t>
                      </a:r>
                    </a:p>
                    <a:p>
                      <a:pPr marL="0" indent="0" algn="l" latinLnBrk="1" hangingPunct="0">
                        <a:lnSpc>
                          <a:spcPts val="4400"/>
                        </a:lnSpc>
                      </a:pPr>
                      <a:r>
                        <a:rPr lang="en-US" altLang="zh-CN" sz="2800" b="0" i="0">
                          <a:solidFill>
                            <a:srgbClr val="000000"/>
                          </a:solidFill>
                          <a:latin typeface="Times New Roman" pitchFamily="34" charset="0"/>
                          <a:ea typeface="楷体" pitchFamily="34" charset="-122"/>
                          <a:cs typeface="Times New Roman" pitchFamily="34" charset="-120"/>
                        </a:rPr>
                        <a:t>吸烟</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不赌钱</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咬牙苦干了三年</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终于凑足了一百块钱</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买</a:t>
                      </a:r>
                    </a:p>
                    <a:p>
                      <a:pPr marL="0" lvl="0" indent="0" algn="l" latinLnBrk="1" hangingPunct="0">
                        <a:lnSpc>
                          <a:spcPts val="4200"/>
                        </a:lnSpc>
                      </a:pPr>
                      <a:r>
                        <a:rPr lang="en-US" altLang="zh-CN" sz="2800" b="0" i="0">
                          <a:solidFill>
                            <a:srgbClr val="000000"/>
                          </a:solidFill>
                          <a:latin typeface="Times New Roman" pitchFamily="34" charset="0"/>
                          <a:ea typeface="楷体" pitchFamily="34" charset="-122"/>
                          <a:cs typeface="Times New Roman" pitchFamily="34" charset="-120"/>
                        </a:rPr>
                        <a:t>了一辆新车</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他对未来充满了希望</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Tree>
  </p:cSld>
  <p:clrMapOvr>
    <a:masterClrMapping/>
  </p:clrMapOvr>
  <p:transition>
    <p:split dir="in"/>
  </p:transition>
</p:sld>
</file>

<file path=ppt/slides/slide39.xml><?xml version="1.0" encoding="utf-8"?>
<p:sld xmlns:a="http://schemas.openxmlformats.org/drawingml/2006/main" xmlns:r="http://schemas.openxmlformats.org/officeDocument/2006/relationships" xmlns:p="http://schemas.openxmlformats.org/presentationml/2006/main">
  <p:cSld name="Slide 41&amp;si=41">
    <p:spTree>
      <p:nvGrpSpPr>
        <p:cNvPr id="1" name=""/>
        <p:cNvGrpSpPr/>
        <p:nvPr/>
      </p:nvGrpSpPr>
      <p:grpSpPr>
        <a:xfrm>
          <a:off x="0" y="0"/>
          <a:ext cx="0" cy="0"/>
          <a:chOff x="0" y="0"/>
          <a:chExt cx="0" cy="0"/>
        </a:xfrm>
      </p:grpSpPr>
      <p:graphicFrame>
        <p:nvGraphicFramePr>
          <p:cNvPr id="42" name="P_5_BD#d0785a404?colgroup=4,25&amp;vcp=1&amp;pid=bdd2de2c5&amp;color=0,0,0&amp;vtp=1&amp;vaab=1&amp;bt=1&amp;bbb=1&amp;hb=1"/>
          <p:cNvGraphicFramePr>
            <a:graphicFrameLocks noGrp="1"/>
          </p:cNvGraphicFramePr>
          <p:nvPr>
            <p:extLst>
              <p:ext uri="{D42A27DB-BD31-4B8C-83A1-F6EECF244321}">
                <p14:modId xmlns:p14="http://schemas.microsoft.com/office/powerpoint/2010/main" val="2313765222"/>
              </p:ext>
            </p:extLst>
          </p:nvPr>
        </p:nvGraphicFramePr>
        <p:xfrm>
          <a:off x="539496" y="2150554"/>
          <a:ext cx="11082528" cy="3261742"/>
        </p:xfrm>
        <a:graphic>
          <a:graphicData uri="http://schemas.openxmlformats.org/drawingml/2006/table">
            <a:tbl>
              <a:tblPr/>
              <a:tblGrid>
                <a:gridCol w="1609344">
                  <a:extLst>
                    <a:ext uri="{9D8B030D-6E8A-4147-A177-3AD203B41FA5}">
                      <a16:colId xmlns:a16="http://schemas.microsoft.com/office/drawing/2014/main" val="20000"/>
                    </a:ext>
                  </a:extLst>
                </a:gridCol>
                <a:gridCol w="9473184">
                  <a:extLst>
                    <a:ext uri="{9D8B030D-6E8A-4147-A177-3AD203B41FA5}">
                      <a16:colId xmlns:a16="http://schemas.microsoft.com/office/drawing/2014/main" val="20001"/>
                    </a:ext>
                  </a:extLst>
                </a:gridCol>
              </a:tblGrid>
              <a:tr h="539560">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情节概括</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情节内容</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2582736">
                <a:tc>
                  <a:txBody>
                    <a:bodyPr/>
                    <a:lstStyle/>
                    <a:p>
                      <a:pPr marL="0" indent="0" algn="l" latinLnBrk="1" hangingPunct="0">
                        <a:lnSpc>
                          <a:spcPts val="4400"/>
                        </a:lnSpc>
                      </a:pPr>
                      <a:r>
                        <a:rPr lang="en-US" altLang="zh-CN" sz="2800" b="0" i="0">
                          <a:solidFill>
                            <a:srgbClr val="000000"/>
                          </a:solidFill>
                          <a:latin typeface="Times New Roman" pitchFamily="34" charset="0"/>
                          <a:ea typeface="楷体" pitchFamily="34" charset="-122"/>
                          <a:cs typeface="Times New Roman" pitchFamily="34" charset="-120"/>
                        </a:rPr>
                        <a:t>理想第一</a:t>
                      </a:r>
                    </a:p>
                    <a:p>
                      <a:pPr marL="0" lvl="0" indent="0" algn="l" latinLnBrk="1" hangingPunct="0">
                        <a:lnSpc>
                          <a:spcPts val="4200"/>
                        </a:lnSpc>
                      </a:pPr>
                      <a:r>
                        <a:rPr lang="en-US" altLang="zh-CN" sz="2800" b="0" i="0">
                          <a:solidFill>
                            <a:srgbClr val="000000"/>
                          </a:solidFill>
                          <a:latin typeface="Times New Roman" pitchFamily="34" charset="0"/>
                          <a:ea typeface="楷体" pitchFamily="34" charset="-122"/>
                          <a:cs typeface="Times New Roman" pitchFamily="34" charset="-120"/>
                        </a:rPr>
                        <a:t>次破灭</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楷体" pitchFamily="34" charset="-122"/>
                          <a:cs typeface="Times New Roman" pitchFamily="34" charset="-120"/>
                        </a:rPr>
                        <a:t>祥子每天放胆地跑</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对于什么时候出车也不大考虑</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兵</a:t>
                      </a:r>
                    </a:p>
                    <a:p>
                      <a:pPr marL="0" indent="0" algn="l" latinLnBrk="1" hangingPunct="0">
                        <a:lnSpc>
                          <a:spcPts val="4400"/>
                        </a:lnSpc>
                      </a:pPr>
                      <a:r>
                        <a:rPr lang="en-US" altLang="zh-CN" sz="2800" b="0" i="0">
                          <a:solidFill>
                            <a:srgbClr val="000000"/>
                          </a:solidFill>
                          <a:latin typeface="Times New Roman" pitchFamily="34" charset="0"/>
                          <a:ea typeface="楷体" pitchFamily="34" charset="-122"/>
                          <a:cs typeface="Times New Roman" pitchFamily="34" charset="-120"/>
                        </a:rPr>
                        <a:t>荒马乱的时候</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他照样出去拉车</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有一天</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他冒险把车拉到</a:t>
                      </a:r>
                    </a:p>
                    <a:p>
                      <a:pPr marL="0" indent="0" algn="l" latinLnBrk="1" hangingPunct="0">
                        <a:lnSpc>
                          <a:spcPts val="4400"/>
                        </a:lnSpc>
                      </a:pPr>
                      <a:r>
                        <a:rPr lang="en-US" altLang="zh-CN" sz="2800" b="0" i="0">
                          <a:solidFill>
                            <a:srgbClr val="000000"/>
                          </a:solidFill>
                          <a:latin typeface="Times New Roman" pitchFamily="34" charset="0"/>
                          <a:ea typeface="楷体" pitchFamily="34" charset="-122"/>
                          <a:cs typeface="Times New Roman" pitchFamily="34" charset="-120"/>
                        </a:rPr>
                        <a:t>清华</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途中连人带车被十来个兵捉了去</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他随着这些兵跑</a:t>
                      </a:r>
                      <a:r>
                        <a:rPr lang="en-US" altLang="zh-CN" sz="2800" b="0" i="0" spc="-100">
                          <a:solidFill>
                            <a:srgbClr val="000000"/>
                          </a:solidFill>
                          <a:latin typeface="Times New Roman" pitchFamily="34" charset="0"/>
                          <a:ea typeface="SimSun" pitchFamily="34" charset="-122"/>
                          <a:cs typeface="Times New Roman" pitchFamily="34" charset="-120"/>
                        </a:rPr>
                        <a:t>，</a:t>
                      </a:r>
                    </a:p>
                    <a:p>
                      <a:pPr marL="0" indent="0" algn="l" latinLnBrk="1" hangingPunct="0">
                        <a:lnSpc>
                          <a:spcPts val="4400"/>
                        </a:lnSpc>
                      </a:pPr>
                      <a:r>
                        <a:rPr lang="en-US" altLang="zh-CN" sz="2800" b="0" i="0">
                          <a:solidFill>
                            <a:srgbClr val="000000"/>
                          </a:solidFill>
                          <a:latin typeface="Times New Roman" pitchFamily="34" charset="0"/>
                          <a:ea typeface="楷体" pitchFamily="34" charset="-122"/>
                          <a:cs typeface="Times New Roman" pitchFamily="34" charset="-120"/>
                        </a:rPr>
                        <a:t>每天得扛着或推着这些兵的东西</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还得去挑水烧火喂牲口</a:t>
                      </a:r>
                      <a:r>
                        <a:rPr lang="en-US" altLang="zh-CN" sz="2800" b="0" i="0" spc="-100">
                          <a:solidFill>
                            <a:srgbClr val="000000"/>
                          </a:solidFill>
                          <a:latin typeface="Times New Roman" pitchFamily="34" charset="0"/>
                          <a:ea typeface="SimSun" pitchFamily="34" charset="-122"/>
                          <a:cs typeface="Times New Roman" pitchFamily="34" charset="-120"/>
                        </a:rPr>
                        <a:t>。</a:t>
                      </a:r>
                    </a:p>
                    <a:p>
                      <a:pPr marL="0" lvl="0" indent="0" algn="l" latinLnBrk="1" hangingPunct="0">
                        <a:lnSpc>
                          <a:spcPts val="4200"/>
                        </a:lnSpc>
                      </a:pPr>
                      <a:r>
                        <a:rPr lang="en-US" altLang="zh-CN" sz="2800" b="0" i="0">
                          <a:solidFill>
                            <a:srgbClr val="000000"/>
                          </a:solidFill>
                          <a:latin typeface="Times New Roman" pitchFamily="34" charset="0"/>
                          <a:ea typeface="楷体" pitchFamily="34" charset="-122"/>
                          <a:cs typeface="Times New Roman" pitchFamily="34" charset="-120"/>
                        </a:rPr>
                        <a:t>他的理想第一次破灭了</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
        <p:nvSpPr>
          <p:cNvPr id="2" name="P_5_BD#d0785a404?colgroup=4,25&amp;vcp=1&amp;pid=bdd2de2c5&amp;color=0,0,0&amp;vtp=1&amp;vaab=1&amp;bt=1&amp;bbb=1">
            <a:extLst>
              <a:ext uri="{FF2B5EF4-FFF2-40B4-BE49-F238E27FC236}">
                <a16:creationId xmlns:a16="http://schemas.microsoft.com/office/drawing/2014/main" id="{2FD4FDEA-7F88-7646-3092-E66E44272BB1}"/>
              </a:ext>
            </a:extLst>
          </p:cNvPr>
          <p:cNvSpPr txBox="1"/>
          <p:nvPr/>
        </p:nvSpPr>
        <p:spPr>
          <a:xfrm>
            <a:off x="10903879" y="1442148"/>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18" charset="0"/>
              </a:rPr>
              <a:t>续表</a:t>
            </a:r>
          </a:p>
        </p:txBody>
      </p:sp>
    </p:spTree>
  </p:cSld>
  <p:clrMapOvr>
    <a:masterClrMapping/>
  </p:clrMapOvr>
  <p:transition>
    <p:split dir="in"/>
  </p:transition>
</p:sld>
</file>

<file path=ppt/slides/slide4.xml><?xml version="1.0" encoding="utf-8"?>
<p:sld xmlns:a="http://schemas.openxmlformats.org/drawingml/2006/main" xmlns:r="http://schemas.openxmlformats.org/officeDocument/2006/relationships" xmlns:p="http://schemas.openxmlformats.org/presentationml/2006/main">
  <p:cSld name="Slide 7&amp;si=7">
    <p:spTree>
      <p:nvGrpSpPr>
        <p:cNvPr id="1" name=""/>
        <p:cNvGrpSpPr/>
        <p:nvPr/>
      </p:nvGrpSpPr>
      <p:grpSpPr>
        <a:xfrm>
          <a:off x="0" y="0"/>
          <a:ext cx="0" cy="0"/>
          <a:chOff x="0" y="0"/>
          <a:chExt cx="0" cy="0"/>
        </a:xfrm>
      </p:grpSpPr>
      <p:sp>
        <p:nvSpPr>
          <p:cNvPr id="2" name="C_4_BD#254665248?sp=1&amp;vcp=1&amp;pid=325ecbf3e&amp;color=238,61,73&amp;vtp=1&amp;vaab=1&amp;bt=1&amp;bbb=1"/>
          <p:cNvSpPr/>
          <p:nvPr/>
        </p:nvSpPr>
        <p:spPr>
          <a:xfrm>
            <a:off x="539496" y="554400"/>
            <a:ext cx="11109960" cy="1077976"/>
          </a:xfrm>
          <a:prstGeom prst="rect">
            <a:avLst/>
          </a:prstGeom>
          <a:noFill/>
          <a:ln/>
        </p:spPr>
        <p:txBody>
          <a:bodyPr wrap="none" lIns="0" tIns="0" rIns="0" bIns="0" rtlCol="0" anchor="t"/>
          <a:lstStyle/>
          <a:p>
            <a:pPr algn="ctr" latinLnBrk="1">
              <a:lnSpc>
                <a:spcPts val="5600"/>
              </a:lnSpc>
            </a:pPr>
            <a:r>
              <a:rPr lang="en-US" altLang="zh-CN" sz="3200" b="1" i="0" dirty="0">
                <a:solidFill>
                  <a:srgbClr val="EE3D49"/>
                </a:solidFill>
                <a:latin typeface="Times New Roman" pitchFamily="34" charset="0"/>
                <a:ea typeface="微软雅黑" pitchFamily="34" charset="-122"/>
                <a:cs typeface="Times New Roman" pitchFamily="34" charset="-120"/>
              </a:rPr>
              <a:t>七年级上册</a:t>
            </a:r>
            <a:endParaRPr lang="en-US" altLang="zh-CN" sz="3200" dirty="0"/>
          </a:p>
        </p:txBody>
      </p:sp>
      <p:sp>
        <p:nvSpPr>
          <p:cNvPr id="3" name="P_5#440ee065a?sp=1&amp;vcp=1&amp;pid=254665248&amp;color=0,0,0&amp;vtp=1&amp;vaab=1&amp;bbb=1&amp;hb=1"/>
          <p:cNvSpPr/>
          <p:nvPr/>
        </p:nvSpPr>
        <p:spPr>
          <a:xfrm>
            <a:off x="539496" y="1267240"/>
            <a:ext cx="11109960" cy="4533900"/>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1" i="0" dirty="0">
                <a:solidFill>
                  <a:srgbClr val="000000"/>
                </a:solidFill>
                <a:latin typeface="Times New Roman" pitchFamily="34" charset="0"/>
                <a:ea typeface="SimSun" pitchFamily="34" charset="-122"/>
                <a:cs typeface="Times New Roman" pitchFamily="34" charset="-120"/>
              </a:rPr>
              <a:t>1.《朝花夕拾》——鲁迅</a:t>
            </a:r>
            <a:endParaRPr lang="en-US" altLang="zh-CN" sz="2800" dirty="0"/>
          </a:p>
          <a:p>
            <a:pPr latinLnBrk="1">
              <a:lnSpc>
                <a:spcPts val="5100"/>
              </a:lnSpc>
            </a:pPr>
            <a:r>
              <a:rPr lang="en-US" altLang="zh-CN" sz="2800" b="1" i="0">
                <a:solidFill>
                  <a:srgbClr val="000000"/>
                </a:solidFill>
                <a:latin typeface="SimSun" panose="02010600030101010101" pitchFamily="2" charset="-122"/>
                <a:ea typeface="SimSun" pitchFamily="34" charset="-122"/>
                <a:cs typeface="Times New Roman" pitchFamily="34" charset="-120"/>
              </a:rPr>
              <a:t>    </a:t>
            </a:r>
            <a:r>
              <a:rPr lang="en-US" altLang="zh-CN" sz="2800" b="1" i="0">
                <a:solidFill>
                  <a:srgbClr val="000000"/>
                </a:solidFill>
                <a:latin typeface="Times New Roman" pitchFamily="34" charset="0"/>
                <a:ea typeface="SimSun" pitchFamily="34" charset="-122"/>
                <a:cs typeface="Times New Roman" pitchFamily="34" charset="-120"/>
              </a:rPr>
              <a:t>简介</a:t>
            </a:r>
            <a:r>
              <a:rPr lang="en-US" altLang="zh-CN" sz="2800" b="1"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这是鲁迅创作的回忆性散文集；记叙了鲁迅童年</a:t>
            </a:r>
            <a:r>
              <a:rPr lang="en-US" altLang="zh-CN" sz="2800" b="0" i="0">
                <a:solidFill>
                  <a:srgbClr val="000000"/>
                </a:solidFill>
                <a:latin typeface="Times New Roman" pitchFamily="34" charset="0"/>
                <a:ea typeface="SimSun" pitchFamily="34" charset="-122"/>
                <a:cs typeface="Times New Roman" pitchFamily="34" charset="-120"/>
              </a:rPr>
              <a:t>、少年和青</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年时期的生活经历与体验</a:t>
            </a:r>
            <a:r>
              <a:rPr lang="en-US" altLang="zh-CN" sz="2800" b="0" i="0" dirty="0">
                <a:solidFill>
                  <a:srgbClr val="000000"/>
                </a:solidFill>
                <a:latin typeface="Times New Roman" pitchFamily="34" charset="0"/>
                <a:ea typeface="SimSun" pitchFamily="34" charset="-122"/>
                <a:cs typeface="Times New Roman" pitchFamily="34" charset="-120"/>
              </a:rPr>
              <a:t>，写于1926年。《朝花夕拾》以简洁</a:t>
            </a:r>
            <a:r>
              <a:rPr lang="en-US" altLang="zh-CN" sz="2800" b="0" i="0">
                <a:solidFill>
                  <a:srgbClr val="000000"/>
                </a:solidFill>
                <a:latin typeface="Times New Roman" pitchFamily="34" charset="0"/>
                <a:ea typeface="SimSun" pitchFamily="34" charset="-122"/>
                <a:cs typeface="Times New Roman" pitchFamily="34" charset="-120"/>
              </a:rPr>
              <a:t>、舒缓的</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文字描述往事</a:t>
            </a:r>
            <a:r>
              <a:rPr lang="en-US" altLang="zh-CN" sz="2800" b="0" i="0" dirty="0">
                <a:solidFill>
                  <a:srgbClr val="000000"/>
                </a:solidFill>
                <a:latin typeface="Times New Roman" pitchFamily="34" charset="0"/>
                <a:ea typeface="SimSun" pitchFamily="34" charset="-122"/>
                <a:cs typeface="Times New Roman" pitchFamily="34" charset="-120"/>
              </a:rPr>
              <a:t>，又不时夹杂着有趣的议论或犀利的批判</a:t>
            </a:r>
            <a:r>
              <a:rPr lang="en-US" altLang="zh-CN" sz="2800" b="0" i="0">
                <a:solidFill>
                  <a:srgbClr val="000000"/>
                </a:solidFill>
                <a:latin typeface="Times New Roman" pitchFamily="34" charset="0"/>
                <a:ea typeface="SimSun" pitchFamily="34" charset="-122"/>
                <a:cs typeface="Times New Roman" pitchFamily="34" charset="-120"/>
              </a:rPr>
              <a:t>；既有温情与童</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趣</a:t>
            </a:r>
            <a:r>
              <a:rPr lang="en-US" altLang="zh-CN" sz="2800" b="0" i="0" dirty="0">
                <a:solidFill>
                  <a:srgbClr val="000000"/>
                </a:solidFill>
                <a:latin typeface="Times New Roman" pitchFamily="34" charset="0"/>
                <a:ea typeface="SimSun" pitchFamily="34" charset="-122"/>
                <a:cs typeface="Times New Roman" pitchFamily="34" charset="-120"/>
              </a:rPr>
              <a:t>，也有对人情世故的洞察</a:t>
            </a:r>
            <a:r>
              <a:rPr lang="en-US" altLang="zh-CN" sz="2800" b="0" i="0">
                <a:solidFill>
                  <a:srgbClr val="000000"/>
                </a:solidFill>
                <a:latin typeface="Times New Roman" pitchFamily="34" charset="0"/>
                <a:ea typeface="SimSun" pitchFamily="34" charset="-122"/>
                <a:cs typeface="Times New Roman" pitchFamily="34" charset="-120"/>
              </a:rPr>
              <a:t>。从独特的角度展现了当时中国的社会状况</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与风气</a:t>
            </a:r>
            <a:r>
              <a:rPr lang="en-US" altLang="zh-CN" sz="2800" b="0" i="0" dirty="0">
                <a:solidFill>
                  <a:srgbClr val="000000"/>
                </a:solidFill>
                <a:latin typeface="Times New Roman" pitchFamily="34" charset="0"/>
                <a:ea typeface="SimSun" pitchFamily="34" charset="-122"/>
                <a:cs typeface="Times New Roman" pitchFamily="34" charset="-120"/>
              </a:rPr>
              <a:t>，既抒发了作者对往昔亲友和师长的怀念之情，</a:t>
            </a:r>
            <a:r>
              <a:rPr lang="en-US" altLang="zh-CN" sz="2800" b="0" i="0">
                <a:solidFill>
                  <a:srgbClr val="000000"/>
                </a:solidFill>
                <a:latin typeface="Times New Roman" pitchFamily="34" charset="0"/>
                <a:ea typeface="SimSun" pitchFamily="34" charset="-122"/>
                <a:cs typeface="Times New Roman" pitchFamily="34" charset="-120"/>
              </a:rPr>
              <a:t>同时也对旧势力、</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旧文化进行了嘲讽和抨击</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a:p>
            <a:pPr latinLnBrk="1">
              <a:lnSpc>
                <a:spcPct val="150000"/>
              </a:lnSpc>
            </a:pPr>
            <a:endParaRPr lang="en-US" altLang="zh-CN" sz="2800" dirty="0"/>
          </a:p>
        </p:txBody>
      </p:sp>
    </p:spTree>
  </p:cSld>
  <p:clrMapOvr>
    <a:masterClrMapping/>
  </p:clrMapOvr>
  <p:transition>
    <p:split dir="in"/>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P_5_BD#d0785a404?colgroup=4,25&amp;vcp=1&amp;pid=bdd2de2c5&amp;color=0,0,0&amp;vtp=1&amp;vaab=1&amp;bt=1&amp;bbb=1&amp;hb=1">
            <a:extLst>
              <a:ext uri="{FF2B5EF4-FFF2-40B4-BE49-F238E27FC236}">
                <a16:creationId xmlns:a16="http://schemas.microsoft.com/office/drawing/2014/main" id="{42F72C77-8A1D-EEDC-8BA7-975F46690D0C}"/>
              </a:ext>
            </a:extLst>
          </p:cNvPr>
          <p:cNvGraphicFramePr>
            <a:graphicFrameLocks noGrp="1"/>
          </p:cNvGraphicFramePr>
          <p:nvPr>
            <p:extLst>
              <p:ext uri="{D42A27DB-BD31-4B8C-83A1-F6EECF244321}">
                <p14:modId xmlns:p14="http://schemas.microsoft.com/office/powerpoint/2010/main" val="3108985040"/>
              </p:ext>
            </p:extLst>
          </p:nvPr>
        </p:nvGraphicFramePr>
        <p:xfrm>
          <a:off x="539496" y="2145896"/>
          <a:ext cx="11082528" cy="3261742"/>
        </p:xfrm>
        <a:graphic>
          <a:graphicData uri="http://schemas.openxmlformats.org/drawingml/2006/table">
            <a:tbl>
              <a:tblPr/>
              <a:tblGrid>
                <a:gridCol w="1609344">
                  <a:extLst>
                    <a:ext uri="{9D8B030D-6E8A-4147-A177-3AD203B41FA5}">
                      <a16:colId xmlns:a16="http://schemas.microsoft.com/office/drawing/2014/main" val="20000"/>
                    </a:ext>
                  </a:extLst>
                </a:gridCol>
                <a:gridCol w="9473184">
                  <a:extLst>
                    <a:ext uri="{9D8B030D-6E8A-4147-A177-3AD203B41FA5}">
                      <a16:colId xmlns:a16="http://schemas.microsoft.com/office/drawing/2014/main" val="20001"/>
                    </a:ext>
                  </a:extLst>
                </a:gridCol>
              </a:tblGrid>
              <a:tr h="539560">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情节概括</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情节内容</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2582736">
                <a:tc>
                  <a:txBody>
                    <a:bodyPr/>
                    <a:lstStyle/>
                    <a:p>
                      <a:pPr algn="l" latinLnBrk="1" hangingPunct="0">
                        <a:lnSpc>
                          <a:spcPts val="4200"/>
                        </a:lnSpc>
                      </a:pPr>
                      <a:r>
                        <a:rPr lang="en-US" altLang="zh-CN" sz="2800" b="0" i="0" dirty="0">
                          <a:solidFill>
                            <a:srgbClr val="000000"/>
                          </a:solidFill>
                          <a:latin typeface="Times New Roman" pitchFamily="34" charset="0"/>
                          <a:ea typeface="楷体" pitchFamily="34" charset="-122"/>
                          <a:cs typeface="Times New Roman" pitchFamily="34" charset="-120"/>
                        </a:rPr>
                        <a:t>绰号来历</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楷体" pitchFamily="34" charset="-122"/>
                          <a:cs typeface="Times New Roman" pitchFamily="34" charset="-120"/>
                        </a:rPr>
                        <a:t>一天夜里</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祥子趁着军营一片混乱逃出了军营</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并且顺</a:t>
                      </a:r>
                    </a:p>
                    <a:p>
                      <a:pPr marL="0" indent="0" algn="l" latinLnBrk="1" hangingPunct="0">
                        <a:lnSpc>
                          <a:spcPts val="4400"/>
                        </a:lnSpc>
                      </a:pPr>
                      <a:r>
                        <a:rPr lang="en-US" altLang="zh-CN" sz="2800" b="0" i="0">
                          <a:solidFill>
                            <a:srgbClr val="000000"/>
                          </a:solidFill>
                          <a:latin typeface="Times New Roman" pitchFamily="34" charset="0"/>
                          <a:ea typeface="楷体" pitchFamily="34" charset="-122"/>
                          <a:cs typeface="Times New Roman" pitchFamily="34" charset="-120"/>
                        </a:rPr>
                        <a:t>手牵走了部队丢下的三匹骆驼</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他以三十五块大洋的价钱把</a:t>
                      </a:r>
                    </a:p>
                    <a:p>
                      <a:pPr marL="0" indent="0" algn="l" latinLnBrk="1" hangingPunct="0">
                        <a:lnSpc>
                          <a:spcPts val="4400"/>
                        </a:lnSpc>
                      </a:pPr>
                      <a:r>
                        <a:rPr lang="en-US" altLang="zh-CN" sz="2800" b="0" i="0">
                          <a:solidFill>
                            <a:srgbClr val="000000"/>
                          </a:solidFill>
                          <a:latin typeface="Times New Roman" pitchFamily="34" charset="0"/>
                          <a:ea typeface="楷体" pitchFamily="34" charset="-122"/>
                          <a:cs typeface="Times New Roman" pitchFamily="34" charset="-120"/>
                        </a:rPr>
                        <a:t>三匹骆驼卖给了一个老头儿</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一次</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祥子突然病倒了</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在一</a:t>
                      </a:r>
                    </a:p>
                    <a:p>
                      <a:pPr marL="0" indent="0" algn="l" latinLnBrk="1" hangingPunct="0">
                        <a:lnSpc>
                          <a:spcPts val="4400"/>
                        </a:lnSpc>
                      </a:pPr>
                      <a:r>
                        <a:rPr lang="en-US" altLang="zh-CN" sz="2800" b="0" i="0">
                          <a:solidFill>
                            <a:srgbClr val="000000"/>
                          </a:solidFill>
                          <a:latin typeface="Times New Roman" pitchFamily="34" charset="0"/>
                          <a:ea typeface="楷体" pitchFamily="34" charset="-122"/>
                          <a:cs typeface="Times New Roman" pitchFamily="34" charset="-120"/>
                        </a:rPr>
                        <a:t>家小店里躺了三天</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在说梦话或胡话时道出了他与三匹骆驼</a:t>
                      </a:r>
                    </a:p>
                    <a:p>
                      <a:pPr marL="0" lvl="0" indent="0" algn="l" latinLnBrk="1" hangingPunct="0">
                        <a:lnSpc>
                          <a:spcPts val="4200"/>
                        </a:lnSpc>
                      </a:pPr>
                      <a:r>
                        <a:rPr lang="en-US" altLang="zh-CN" sz="2800" b="0" i="0">
                          <a:solidFill>
                            <a:srgbClr val="000000"/>
                          </a:solidFill>
                          <a:latin typeface="Times New Roman" pitchFamily="34" charset="0"/>
                          <a:ea typeface="楷体" pitchFamily="34" charset="-122"/>
                          <a:cs typeface="Times New Roman" pitchFamily="34" charset="-120"/>
                        </a:rPr>
                        <a:t>的关系</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从此</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他有了</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骆驼祥子</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的绰号</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
        <p:nvSpPr>
          <p:cNvPr id="3" name="P_5_BD#d0785a404?colgroup=4,25&amp;vcp=1&amp;pid=bdd2de2c5&amp;color=0,0,0&amp;vtp=1&amp;vaab=1&amp;bt=1&amp;bbb=1&amp;hb=1">
            <a:extLst>
              <a:ext uri="{FF2B5EF4-FFF2-40B4-BE49-F238E27FC236}">
                <a16:creationId xmlns:a16="http://schemas.microsoft.com/office/drawing/2014/main" id="{49558C0B-72C3-D91A-28D0-65422FBC551F}"/>
              </a:ext>
            </a:extLst>
          </p:cNvPr>
          <p:cNvSpPr txBox="1"/>
          <p:nvPr/>
        </p:nvSpPr>
        <p:spPr>
          <a:xfrm>
            <a:off x="9082024" y="1446806"/>
            <a:ext cx="2540000" cy="583878"/>
          </a:xfrm>
          <a:prstGeom prst="rect">
            <a:avLst/>
          </a:prstGeom>
          <a:noFill/>
        </p:spPr>
        <p:txBody>
          <a:bodyPr vert="horz" lIns="0" tIns="0" rIns="0" bIns="0" rtlCol="0">
            <a:spAutoFit/>
          </a:bodyPr>
          <a:lstStyle/>
          <a:p>
            <a:pPr algn="r">
              <a:lnSpc>
                <a:spcPts val="5000"/>
              </a:lnSpc>
            </a:pPr>
            <a:r>
              <a:rPr lang="zh-CN" altLang="en-US" sz="2800">
                <a:latin typeface="Times New Roman" panose="02020603050405020304" pitchFamily="18" charset="0"/>
              </a:rPr>
              <a:t>续表</a:t>
            </a:r>
          </a:p>
        </p:txBody>
      </p:sp>
    </p:spTree>
    <p:extLst>
      <p:ext uri="{BB962C8B-B14F-4D97-AF65-F5344CB8AC3E}">
        <p14:creationId xmlns:p14="http://schemas.microsoft.com/office/powerpoint/2010/main" val="2804261241"/>
      </p:ext>
    </p:extLst>
  </p:cSld>
  <p:clrMapOvr>
    <a:masterClrMapping/>
  </p:clrMapOvr>
  <p:transition>
    <p:split dir="in"/>
  </p:transition>
</p:sld>
</file>

<file path=ppt/slides/slide41.xml><?xml version="1.0" encoding="utf-8"?>
<p:sld xmlns:a="http://schemas.openxmlformats.org/drawingml/2006/main" xmlns:r="http://schemas.openxmlformats.org/officeDocument/2006/relationships" xmlns:p="http://schemas.openxmlformats.org/presentationml/2006/main">
  <p:cSld name="Slide 42&amp;si=42">
    <p:spTree>
      <p:nvGrpSpPr>
        <p:cNvPr id="1" name=""/>
        <p:cNvGrpSpPr/>
        <p:nvPr/>
      </p:nvGrpSpPr>
      <p:grpSpPr>
        <a:xfrm>
          <a:off x="0" y="0"/>
          <a:ext cx="0" cy="0"/>
          <a:chOff x="0" y="0"/>
          <a:chExt cx="0" cy="0"/>
        </a:xfrm>
      </p:grpSpPr>
      <p:graphicFrame>
        <p:nvGraphicFramePr>
          <p:cNvPr id="43" name="P_5_BD#d0785a404?colgroup=4,25&amp;vcp=1&amp;pid=bdd2de2c5&amp;color=0,0,0&amp;vtp=1&amp;vaab=1&amp;bt=1&amp;bbb=1&amp;hb=1"/>
          <p:cNvGraphicFramePr>
            <a:graphicFrameLocks noGrp="1"/>
          </p:cNvGraphicFramePr>
          <p:nvPr>
            <p:extLst>
              <p:ext uri="{D42A27DB-BD31-4B8C-83A1-F6EECF244321}">
                <p14:modId xmlns:p14="http://schemas.microsoft.com/office/powerpoint/2010/main" val="266852311"/>
              </p:ext>
            </p:extLst>
          </p:nvPr>
        </p:nvGraphicFramePr>
        <p:xfrm>
          <a:off x="431328" y="1104689"/>
          <a:ext cx="11365344" cy="4895932"/>
        </p:xfrm>
        <a:graphic>
          <a:graphicData uri="http://schemas.openxmlformats.org/drawingml/2006/table">
            <a:tbl>
              <a:tblPr/>
              <a:tblGrid>
                <a:gridCol w="1609344">
                  <a:extLst>
                    <a:ext uri="{9D8B030D-6E8A-4147-A177-3AD203B41FA5}">
                      <a16:colId xmlns:a16="http://schemas.microsoft.com/office/drawing/2014/main" val="20000"/>
                    </a:ext>
                  </a:extLst>
                </a:gridCol>
                <a:gridCol w="9756000">
                  <a:extLst>
                    <a:ext uri="{9D8B030D-6E8A-4147-A177-3AD203B41FA5}">
                      <a16:colId xmlns:a16="http://schemas.microsoft.com/office/drawing/2014/main" val="20001"/>
                    </a:ext>
                  </a:extLst>
                </a:gridCol>
              </a:tblGrid>
              <a:tr h="156203">
                <a:tc>
                  <a:txBody>
                    <a:bodyPr/>
                    <a:lstStyle/>
                    <a:p>
                      <a:pPr algn="ctr" latinLnBrk="1" hangingPunct="0">
                        <a:lnSpc>
                          <a:spcPts val="4000"/>
                        </a:lnSpc>
                      </a:pPr>
                      <a:r>
                        <a:rPr lang="en-US" altLang="zh-CN" sz="2800" b="1" i="0">
                          <a:solidFill>
                            <a:srgbClr val="000000"/>
                          </a:solidFill>
                          <a:latin typeface="Times New Roman" pitchFamily="34" charset="0"/>
                          <a:ea typeface="SimSun" pitchFamily="34" charset="-122"/>
                          <a:cs typeface="Times New Roman" pitchFamily="34" charset="-120"/>
                        </a:rPr>
                        <a:t>情节概括</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000"/>
                        </a:lnSpc>
                      </a:pPr>
                      <a:r>
                        <a:rPr lang="en-US" altLang="zh-CN" sz="2800" b="1" i="0">
                          <a:solidFill>
                            <a:srgbClr val="000000"/>
                          </a:solidFill>
                          <a:latin typeface="Times New Roman" pitchFamily="34" charset="0"/>
                          <a:ea typeface="SimSun" pitchFamily="34" charset="-122"/>
                          <a:cs typeface="Times New Roman" pitchFamily="34" charset="-120"/>
                        </a:rPr>
                        <a:t>情节内容</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2196000">
                <a:tc>
                  <a:txBody>
                    <a:bodyPr/>
                    <a:lstStyle/>
                    <a:p>
                      <a:pPr algn="ctr" latinLnBrk="1" hangingPunct="0">
                        <a:lnSpc>
                          <a:spcPts val="4100"/>
                        </a:lnSpc>
                      </a:pPr>
                      <a:r>
                        <a:rPr lang="en-US" altLang="zh-CN" sz="2800" b="0" i="0" dirty="0">
                          <a:solidFill>
                            <a:srgbClr val="000000"/>
                          </a:solidFill>
                          <a:latin typeface="Times New Roman" pitchFamily="34" charset="0"/>
                          <a:ea typeface="楷体" pitchFamily="34" charset="-122"/>
                          <a:cs typeface="Times New Roman" pitchFamily="34" charset="-120"/>
                        </a:rPr>
                        <a:t>怒辞杨宅</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2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楷体" pitchFamily="34" charset="-122"/>
                          <a:cs typeface="Times New Roman" pitchFamily="34" charset="-120"/>
                        </a:rPr>
                        <a:t>祥子拼命干活</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甚至不惜抢别人的生意</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因此惹了许多人不快</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他去杨先生家拉包月</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杨家太太拼命使唤祥子干活且不包饭</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杨家太太刻薄</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祥子受不了</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与杨太太翻脸后祥子拿了四个月的钱走了</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2232000">
                <a:tc>
                  <a:txBody>
                    <a:bodyPr/>
                    <a:lstStyle/>
                    <a:p>
                      <a:pPr algn="ctr" latinLnBrk="1" hangingPunct="0">
                        <a:lnSpc>
                          <a:spcPts val="4100"/>
                        </a:lnSpc>
                      </a:pPr>
                      <a:r>
                        <a:rPr lang="en-US" altLang="zh-CN" sz="2800" b="0" i="0" dirty="0">
                          <a:solidFill>
                            <a:srgbClr val="000000"/>
                          </a:solidFill>
                          <a:latin typeface="Times New Roman" pitchFamily="34" charset="0"/>
                          <a:ea typeface="楷体" pitchFamily="34" charset="-122"/>
                          <a:cs typeface="Times New Roman" pitchFamily="34" charset="-120"/>
                        </a:rPr>
                        <a:t>醉迷虎妞</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2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楷体" pitchFamily="34" charset="-122"/>
                          <a:cs typeface="Times New Roman" pitchFamily="34" charset="-120"/>
                        </a:rPr>
                        <a:t>祥子回到人和车厂</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遇到了虎妞</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虎妞请他喝酒</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三杯下肚</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祥子和虎妞睡在了一起</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醒后的祥子感到疑惑</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羞愧</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难过</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并且觉得有点危险</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他决定离开人和车厂</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跟刘四爷一刀两断</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楷体" pitchFamily="34" charset="-122"/>
                          <a:cs typeface="Times New Roman" pitchFamily="34" charset="-120"/>
                        </a:rPr>
                        <a:t>后来</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虎妞来找祥子</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告诉他</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她怀孕了</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
        <p:nvSpPr>
          <p:cNvPr id="2" name="P_5_BD#d0785a404?colgroup=4,25&amp;vcp=1&amp;pid=bdd2de2c5&amp;color=0,0,0&amp;vtp=1&amp;vaab=1&amp;bt=1&amp;bbb=1">
            <a:extLst>
              <a:ext uri="{FF2B5EF4-FFF2-40B4-BE49-F238E27FC236}">
                <a16:creationId xmlns:a16="http://schemas.microsoft.com/office/drawing/2014/main" id="{DE7E276B-58DF-20C8-D295-9F0B66C2D685}"/>
              </a:ext>
            </a:extLst>
          </p:cNvPr>
          <p:cNvSpPr txBox="1"/>
          <p:nvPr/>
        </p:nvSpPr>
        <p:spPr>
          <a:xfrm>
            <a:off x="10903879" y="497250"/>
            <a:ext cx="718145" cy="487698"/>
          </a:xfrm>
          <a:prstGeom prst="rect">
            <a:avLst/>
          </a:prstGeom>
          <a:noFill/>
        </p:spPr>
        <p:txBody>
          <a:bodyPr vert="horz" wrap="none" lIns="0" tIns="0" rIns="0" bIns="0" rtlCol="0">
            <a:spAutoFit/>
          </a:bodyPr>
          <a:lstStyle/>
          <a:p>
            <a:pPr algn="r">
              <a:lnSpc>
                <a:spcPts val="4000"/>
              </a:lnSpc>
            </a:pPr>
            <a:r>
              <a:rPr lang="zh-CN" altLang="en-US" sz="2800">
                <a:latin typeface="Times New Roman" panose="02020603050405020304" pitchFamily="18" charset="0"/>
              </a:rPr>
              <a:t>续表</a:t>
            </a:r>
          </a:p>
        </p:txBody>
      </p:sp>
    </p:spTree>
  </p:cSld>
  <p:clrMapOvr>
    <a:masterClrMapping/>
  </p:clrMapOvr>
  <p:transition>
    <p:split dir="in"/>
  </p:transition>
</p:sld>
</file>

<file path=ppt/slides/slide42.xml><?xml version="1.0" encoding="utf-8"?>
<p:sld xmlns:a="http://schemas.openxmlformats.org/drawingml/2006/main" xmlns:r="http://schemas.openxmlformats.org/officeDocument/2006/relationships" xmlns:p="http://schemas.openxmlformats.org/presentationml/2006/main">
  <p:cSld name="Slide 43&amp;si=43">
    <p:spTree>
      <p:nvGrpSpPr>
        <p:cNvPr id="1" name=""/>
        <p:cNvGrpSpPr/>
        <p:nvPr/>
      </p:nvGrpSpPr>
      <p:grpSpPr>
        <a:xfrm>
          <a:off x="0" y="0"/>
          <a:ext cx="0" cy="0"/>
          <a:chOff x="0" y="0"/>
          <a:chExt cx="0" cy="0"/>
        </a:xfrm>
      </p:grpSpPr>
      <p:graphicFrame>
        <p:nvGraphicFramePr>
          <p:cNvPr id="44" name="P_5_BD#d0785a404?colgroup=4,25&amp;vcp=1&amp;pid=bdd2de2c5&amp;color=0,0,0&amp;mp=1&amp;vtp=1&amp;vaab=1&amp;bt=1&amp;bbb=1&amp;hb=1"/>
          <p:cNvGraphicFramePr>
            <a:graphicFrameLocks noGrp="1"/>
          </p:cNvGraphicFramePr>
          <p:nvPr>
            <p:extLst>
              <p:ext uri="{D42A27DB-BD31-4B8C-83A1-F6EECF244321}">
                <p14:modId xmlns:p14="http://schemas.microsoft.com/office/powerpoint/2010/main" val="2375885061"/>
              </p:ext>
            </p:extLst>
          </p:nvPr>
        </p:nvGraphicFramePr>
        <p:xfrm>
          <a:off x="251328" y="1052226"/>
          <a:ext cx="11689344" cy="5000944"/>
        </p:xfrm>
        <a:graphic>
          <a:graphicData uri="http://schemas.openxmlformats.org/drawingml/2006/table">
            <a:tbl>
              <a:tblPr/>
              <a:tblGrid>
                <a:gridCol w="1609344">
                  <a:extLst>
                    <a:ext uri="{9D8B030D-6E8A-4147-A177-3AD203B41FA5}">
                      <a16:colId xmlns:a16="http://schemas.microsoft.com/office/drawing/2014/main" val="20000"/>
                    </a:ext>
                  </a:extLst>
                </a:gridCol>
                <a:gridCol w="10080000">
                  <a:extLst>
                    <a:ext uri="{9D8B030D-6E8A-4147-A177-3AD203B41FA5}">
                      <a16:colId xmlns:a16="http://schemas.microsoft.com/office/drawing/2014/main" val="20001"/>
                    </a:ext>
                  </a:extLst>
                </a:gridCol>
              </a:tblGrid>
              <a:tr h="539560">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情节概括</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情节内容</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1675956">
                <a:tc>
                  <a:txBody>
                    <a:bodyPr/>
                    <a:lstStyle/>
                    <a:p>
                      <a:pPr algn="ctr" latinLnBrk="1" hangingPunct="0">
                        <a:lnSpc>
                          <a:spcPts val="4200"/>
                        </a:lnSpc>
                      </a:pPr>
                      <a:r>
                        <a:rPr lang="en-US" altLang="zh-CN" sz="2800" b="0" i="0" dirty="0">
                          <a:solidFill>
                            <a:srgbClr val="000000"/>
                          </a:solidFill>
                          <a:latin typeface="Times New Roman" pitchFamily="34" charset="0"/>
                          <a:ea typeface="楷体" pitchFamily="34" charset="-122"/>
                          <a:cs typeface="Times New Roman" pitchFamily="34" charset="-120"/>
                        </a:rPr>
                        <a:t>曹家遇险</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楷体" pitchFamily="34" charset="-122"/>
                          <a:cs typeface="Times New Roman" pitchFamily="34" charset="-120"/>
                        </a:rPr>
                        <a:t>祥子为曹先生拉包月</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被骑着自行车的孙侦探跟踪</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孙侦探敲诈祥子</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骗走了他葫芦罐儿里的三十多块大洋</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祥子买车的希望再次破灭</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2785428">
                <a:tc>
                  <a:txBody>
                    <a:bodyPr/>
                    <a:lstStyle/>
                    <a:p>
                      <a:pPr marL="0" indent="0" algn="l" latinLnBrk="1" hangingPunct="0">
                        <a:lnSpc>
                          <a:spcPts val="4400"/>
                        </a:lnSpc>
                      </a:pPr>
                      <a:r>
                        <a:rPr lang="en-US" altLang="zh-CN" sz="2800" b="0" i="0" dirty="0" err="1">
                          <a:solidFill>
                            <a:srgbClr val="000000"/>
                          </a:solidFill>
                          <a:latin typeface="Times New Roman" pitchFamily="34" charset="0"/>
                          <a:ea typeface="楷体" pitchFamily="34" charset="-122"/>
                          <a:cs typeface="Times New Roman" pitchFamily="34" charset="-120"/>
                        </a:rPr>
                        <a:t>无奈娶虎</a:t>
                      </a:r>
                      <a:endParaRPr lang="en-US" altLang="zh-CN" sz="2800" b="0" i="0" dirty="0">
                        <a:solidFill>
                          <a:srgbClr val="000000"/>
                        </a:solidFill>
                        <a:latin typeface="Times New Roman" pitchFamily="34" charset="0"/>
                        <a:ea typeface="楷体" pitchFamily="34" charset="-122"/>
                        <a:cs typeface="Times New Roman" pitchFamily="34" charset="-120"/>
                      </a:endParaRPr>
                    </a:p>
                    <a:p>
                      <a:pPr marL="0" indent="0" algn="l" latinLnBrk="1" hangingPunct="0">
                        <a:lnSpc>
                          <a:spcPts val="4400"/>
                        </a:lnSpc>
                      </a:pPr>
                      <a:r>
                        <a:rPr lang="en-US" altLang="zh-CN" sz="2800" b="0" i="0" dirty="0" err="1">
                          <a:solidFill>
                            <a:srgbClr val="000000"/>
                          </a:solidFill>
                          <a:latin typeface="Times New Roman" pitchFamily="34" charset="0"/>
                          <a:ea typeface="楷体" pitchFamily="34" charset="-122"/>
                          <a:cs typeface="Times New Roman" pitchFamily="34" charset="-120"/>
                        </a:rPr>
                        <a:t>妞</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结识</a:t>
                      </a:r>
                      <a:endParaRPr lang="en-US" altLang="zh-CN" sz="2800" b="0" i="0" dirty="0">
                        <a:solidFill>
                          <a:srgbClr val="000000"/>
                        </a:solidFill>
                        <a:latin typeface="Times New Roman" pitchFamily="34" charset="0"/>
                        <a:ea typeface="楷体" pitchFamily="34" charset="-122"/>
                        <a:cs typeface="Times New Roman" pitchFamily="34" charset="-120"/>
                      </a:endParaRPr>
                    </a:p>
                    <a:p>
                      <a:pPr marL="0" lvl="0" indent="0" algn="l" latinLnBrk="1" hangingPunct="0">
                        <a:lnSpc>
                          <a:spcPts val="4200"/>
                        </a:lnSpc>
                      </a:pPr>
                      <a:r>
                        <a:rPr lang="en-US" altLang="zh-CN" sz="2800" b="0" i="0" dirty="0" err="1">
                          <a:solidFill>
                            <a:srgbClr val="000000"/>
                          </a:solidFill>
                          <a:latin typeface="Times New Roman" pitchFamily="34" charset="0"/>
                          <a:ea typeface="楷体" pitchFamily="34" charset="-122"/>
                          <a:cs typeface="Times New Roman" pitchFamily="34" charset="-120"/>
                        </a:rPr>
                        <a:t>小福子</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楷体" pitchFamily="34" charset="-122"/>
                          <a:cs typeface="Times New Roman" pitchFamily="34" charset="-120"/>
                        </a:rPr>
                        <a:t>祥子回到人和车厂</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刘四爷知道了虎妞与祥子的关系</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与虎妞翻了脸</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虎妞在毛家湾租了两间房子</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与祥子成亲</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婚后</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祥子知道了虎妞其实没有怀孕</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他们从二强子那里买了车</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二强子把十九岁的女儿小福子卖给了一个军人</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小福子因军人开小差逃走了</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回到了大杂院</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
        <p:nvSpPr>
          <p:cNvPr id="2" name="P_5_BD#d0785a404?colgroup=4,25&amp;vcp=1&amp;pid=bdd2de2c5&amp;color=0,0,0&amp;mp=1&amp;vtp=1&amp;vaab=1&amp;bt=1&amp;bbb=1">
            <a:extLst>
              <a:ext uri="{FF2B5EF4-FFF2-40B4-BE49-F238E27FC236}">
                <a16:creationId xmlns:a16="http://schemas.microsoft.com/office/drawing/2014/main" id="{0947569D-A98B-406D-2EC0-6260372499E3}"/>
              </a:ext>
            </a:extLst>
          </p:cNvPr>
          <p:cNvSpPr txBox="1"/>
          <p:nvPr/>
        </p:nvSpPr>
        <p:spPr>
          <a:xfrm>
            <a:off x="10903879" y="343820"/>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18" charset="0"/>
              </a:rPr>
              <a:t>续表</a:t>
            </a:r>
          </a:p>
        </p:txBody>
      </p:sp>
    </p:spTree>
  </p:cSld>
  <p:clrMapOvr>
    <a:masterClrMapping/>
  </p:clrMapOvr>
  <p:transition>
    <p:split dir="in"/>
  </p:transition>
</p:sld>
</file>

<file path=ppt/slides/slide43.xml><?xml version="1.0" encoding="utf-8"?>
<p:sld xmlns:a="http://schemas.openxmlformats.org/drawingml/2006/main" xmlns:r="http://schemas.openxmlformats.org/officeDocument/2006/relationships" xmlns:p="http://schemas.openxmlformats.org/presentationml/2006/main">
  <p:cSld name="Slide 44&amp;si=44">
    <p:spTree>
      <p:nvGrpSpPr>
        <p:cNvPr id="1" name=""/>
        <p:cNvGrpSpPr/>
        <p:nvPr/>
      </p:nvGrpSpPr>
      <p:grpSpPr>
        <a:xfrm>
          <a:off x="0" y="0"/>
          <a:ext cx="0" cy="0"/>
          <a:chOff x="0" y="0"/>
          <a:chExt cx="0" cy="0"/>
        </a:xfrm>
      </p:grpSpPr>
      <p:graphicFrame>
        <p:nvGraphicFramePr>
          <p:cNvPr id="45" name="P_5_BD#d0785a404?colgroup=4,25&amp;vcp=1&amp;pid=bdd2de2c5&amp;color=0,0,0&amp;mp=1&amp;vtp=1&amp;vaab=1&amp;bt=1&amp;bbb=1&amp;hb=1"/>
          <p:cNvGraphicFramePr>
            <a:graphicFrameLocks noGrp="1"/>
          </p:cNvGraphicFramePr>
          <p:nvPr>
            <p:extLst>
              <p:ext uri="{D42A27DB-BD31-4B8C-83A1-F6EECF244321}">
                <p14:modId xmlns:p14="http://schemas.microsoft.com/office/powerpoint/2010/main" val="206840239"/>
              </p:ext>
            </p:extLst>
          </p:nvPr>
        </p:nvGraphicFramePr>
        <p:xfrm>
          <a:off x="369408" y="1170299"/>
          <a:ext cx="11453184" cy="5000944"/>
        </p:xfrm>
        <a:graphic>
          <a:graphicData uri="http://schemas.openxmlformats.org/drawingml/2006/table">
            <a:tbl>
              <a:tblPr/>
              <a:tblGrid>
                <a:gridCol w="1980000">
                  <a:extLst>
                    <a:ext uri="{9D8B030D-6E8A-4147-A177-3AD203B41FA5}">
                      <a16:colId xmlns:a16="http://schemas.microsoft.com/office/drawing/2014/main" val="20000"/>
                    </a:ext>
                  </a:extLst>
                </a:gridCol>
                <a:gridCol w="9473184">
                  <a:extLst>
                    <a:ext uri="{9D8B030D-6E8A-4147-A177-3AD203B41FA5}">
                      <a16:colId xmlns:a16="http://schemas.microsoft.com/office/drawing/2014/main" val="20001"/>
                    </a:ext>
                  </a:extLst>
                </a:gridCol>
              </a:tblGrid>
              <a:tr h="539560">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情节概括</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情节内容</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2230692">
                <a:tc>
                  <a:txBody>
                    <a:bodyPr/>
                    <a:lstStyle/>
                    <a:p>
                      <a:pPr marL="0" indent="0" algn="ctr" latinLnBrk="1" hangingPunct="0">
                        <a:lnSpc>
                          <a:spcPts val="4400"/>
                        </a:lnSpc>
                      </a:pPr>
                      <a:r>
                        <a:rPr lang="en-US" altLang="zh-CN" sz="2800" b="0" i="0" dirty="0" err="1">
                          <a:solidFill>
                            <a:srgbClr val="000000"/>
                          </a:solidFill>
                          <a:latin typeface="Times New Roman" pitchFamily="34" charset="0"/>
                          <a:ea typeface="楷体" pitchFamily="34" charset="-122"/>
                          <a:cs typeface="Times New Roman" pitchFamily="34" charset="-120"/>
                        </a:rPr>
                        <a:t>卖车葬虎妞</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楷体" pitchFamily="34" charset="-122"/>
                          <a:cs typeface="Times New Roman" pitchFamily="34" charset="-120"/>
                        </a:rPr>
                        <a:t>虎妞真的怀孕了</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她靠着肚子</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大手大脚地花钱</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什么</a:t>
                      </a:r>
                    </a:p>
                    <a:p>
                      <a:pPr marL="0" indent="0" algn="l" latinLnBrk="1" hangingPunct="0">
                        <a:lnSpc>
                          <a:spcPts val="4400"/>
                        </a:lnSpc>
                      </a:pPr>
                      <a:r>
                        <a:rPr lang="en-US" altLang="zh-CN" sz="2800" b="0" i="0">
                          <a:solidFill>
                            <a:srgbClr val="000000"/>
                          </a:solidFill>
                          <a:latin typeface="Times New Roman" pitchFamily="34" charset="0"/>
                          <a:ea typeface="楷体" pitchFamily="34" charset="-122"/>
                          <a:cs typeface="Times New Roman" pitchFamily="34" charset="-120"/>
                        </a:rPr>
                        <a:t>都要别人伺候</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产期到了</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虎妞服了</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神符</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不见效</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请医</a:t>
                      </a:r>
                    </a:p>
                    <a:p>
                      <a:pPr marL="0" indent="0" algn="l" latinLnBrk="1" hangingPunct="0">
                        <a:lnSpc>
                          <a:spcPts val="4400"/>
                        </a:lnSpc>
                      </a:pPr>
                      <a:r>
                        <a:rPr lang="en-US" altLang="zh-CN" sz="2800" b="0" i="0">
                          <a:solidFill>
                            <a:srgbClr val="000000"/>
                          </a:solidFill>
                          <a:latin typeface="Times New Roman" pitchFamily="34" charset="0"/>
                          <a:ea typeface="楷体" pitchFamily="34" charset="-122"/>
                          <a:cs typeface="Times New Roman" pitchFamily="34" charset="-120"/>
                        </a:rPr>
                        <a:t>生要很多钱</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祥子无奈</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只能眼睁睁见虎妞等死</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虎妞死</a:t>
                      </a:r>
                    </a:p>
                    <a:p>
                      <a:pPr marL="0" lvl="0" indent="0" algn="l" latinLnBrk="1" hangingPunct="0">
                        <a:lnSpc>
                          <a:spcPts val="4200"/>
                        </a:lnSpc>
                      </a:pPr>
                      <a:r>
                        <a:rPr lang="en-US" altLang="zh-CN" sz="2800" b="0" i="0">
                          <a:solidFill>
                            <a:srgbClr val="000000"/>
                          </a:solidFill>
                          <a:latin typeface="Times New Roman" pitchFamily="34" charset="0"/>
                          <a:ea typeface="楷体" pitchFamily="34" charset="-122"/>
                          <a:cs typeface="Times New Roman" pitchFamily="34" charset="-120"/>
                        </a:rPr>
                        <a:t>了</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祥子卖了车</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安葬虎妞</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2230692">
                <a:tc>
                  <a:txBody>
                    <a:bodyPr/>
                    <a:lstStyle/>
                    <a:p>
                      <a:pPr marL="0" indent="0" algn="ctr" latinLnBrk="1" hangingPunct="0">
                        <a:lnSpc>
                          <a:spcPts val="4400"/>
                        </a:lnSpc>
                      </a:pPr>
                      <a:r>
                        <a:rPr lang="en-US" altLang="zh-CN" sz="2800" b="0" i="0" dirty="0" err="1">
                          <a:solidFill>
                            <a:srgbClr val="000000"/>
                          </a:solidFill>
                          <a:latin typeface="Times New Roman" pitchFamily="34" charset="0"/>
                          <a:ea typeface="楷体" pitchFamily="34" charset="-122"/>
                          <a:cs typeface="Times New Roman" pitchFamily="34" charset="-120"/>
                        </a:rPr>
                        <a:t>仅存的希望</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楷体" pitchFamily="34" charset="-122"/>
                          <a:cs typeface="Times New Roman" pitchFamily="34" charset="-120"/>
                        </a:rPr>
                        <a:t>小福子表示愿意与祥子过日子</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祥子许诺</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混好了来找</a:t>
                      </a:r>
                      <a:endParaRPr lang="en-US" altLang="zh-CN" sz="2800" b="0" i="0" dirty="0">
                        <a:solidFill>
                          <a:srgbClr val="000000"/>
                        </a:solidFill>
                        <a:latin typeface="Times New Roman" pitchFamily="34" charset="0"/>
                        <a:ea typeface="楷体" pitchFamily="34" charset="-122"/>
                        <a:cs typeface="Times New Roman" pitchFamily="34" charset="-120"/>
                      </a:endParaRPr>
                    </a:p>
                    <a:p>
                      <a:pPr marL="0" indent="0" algn="l" latinLnBrk="1" hangingPunct="0">
                        <a:lnSpc>
                          <a:spcPts val="4400"/>
                        </a:lnSpc>
                      </a:pPr>
                      <a:r>
                        <a:rPr lang="en-US" altLang="zh-CN" sz="2800" b="0" i="0" dirty="0" err="1">
                          <a:solidFill>
                            <a:srgbClr val="000000"/>
                          </a:solidFill>
                          <a:latin typeface="Times New Roman" pitchFamily="34" charset="0"/>
                          <a:ea typeface="楷体" pitchFamily="34" charset="-122"/>
                          <a:cs typeface="Times New Roman" pitchFamily="34" charset="-120"/>
                        </a:rPr>
                        <a:t>她</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祥子在新的车厂交了朋友</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他在夏家拉上了包月</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夏太</a:t>
                      </a:r>
                      <a:endParaRPr lang="en-US" altLang="zh-CN" sz="2800" b="0" i="0" dirty="0">
                        <a:solidFill>
                          <a:srgbClr val="000000"/>
                        </a:solidFill>
                        <a:latin typeface="Times New Roman" pitchFamily="34" charset="0"/>
                        <a:ea typeface="楷体" pitchFamily="34" charset="-122"/>
                        <a:cs typeface="Times New Roman" pitchFamily="34" charset="-120"/>
                      </a:endParaRPr>
                    </a:p>
                    <a:p>
                      <a:pPr marL="0" indent="0" algn="l" latinLnBrk="1" hangingPunct="0">
                        <a:lnSpc>
                          <a:spcPts val="4400"/>
                        </a:lnSpc>
                      </a:pPr>
                      <a:r>
                        <a:rPr lang="en-US" altLang="zh-CN" sz="2800" b="0" i="0" dirty="0" err="1">
                          <a:solidFill>
                            <a:srgbClr val="000000"/>
                          </a:solidFill>
                          <a:latin typeface="Times New Roman" pitchFamily="34" charset="0"/>
                          <a:ea typeface="楷体" pitchFamily="34" charset="-122"/>
                          <a:cs typeface="Times New Roman" pitchFamily="34" charset="-120"/>
                        </a:rPr>
                        <a:t>太引诱祥子让祥子害了病</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他用攒下来的钱治病</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病好后</a:t>
                      </a:r>
                      <a:r>
                        <a:rPr lang="en-US" altLang="zh-CN" sz="2800" b="0" i="0" spc="-100" dirty="0">
                          <a:solidFill>
                            <a:srgbClr val="000000"/>
                          </a:solidFill>
                          <a:latin typeface="Times New Roman" pitchFamily="34" charset="0"/>
                          <a:ea typeface="SimSun" pitchFamily="34" charset="-122"/>
                          <a:cs typeface="Times New Roman" pitchFamily="34" charset="-120"/>
                        </a:rPr>
                        <a:t>，</a:t>
                      </a:r>
                    </a:p>
                    <a:p>
                      <a:pPr marL="0" lvl="0" indent="0" algn="l" latinLnBrk="1" hangingPunct="0">
                        <a:lnSpc>
                          <a:spcPts val="4200"/>
                        </a:lnSpc>
                      </a:pPr>
                      <a:r>
                        <a:rPr lang="en-US" altLang="zh-CN" sz="2800" b="0" i="0" dirty="0" err="1">
                          <a:solidFill>
                            <a:srgbClr val="000000"/>
                          </a:solidFill>
                          <a:latin typeface="Times New Roman" pitchFamily="34" charset="0"/>
                          <a:ea typeface="楷体" pitchFamily="34" charset="-122"/>
                          <a:cs typeface="Times New Roman" pitchFamily="34" charset="-120"/>
                        </a:rPr>
                        <a:t>他失去了拉车的积极性</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染上了陋习</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
        <p:nvSpPr>
          <p:cNvPr id="2" name="P_5_BD#d0785a404?colgroup=4,25&amp;vcp=1&amp;pid=bdd2de2c5&amp;color=0,0,0&amp;mp=1&amp;vtp=1&amp;vaab=1&amp;bt=1&amp;bbb=1">
            <a:extLst>
              <a:ext uri="{FF2B5EF4-FFF2-40B4-BE49-F238E27FC236}">
                <a16:creationId xmlns:a16="http://schemas.microsoft.com/office/drawing/2014/main" id="{8A038F34-B681-F923-1E62-512753DB28F3}"/>
              </a:ext>
            </a:extLst>
          </p:cNvPr>
          <p:cNvSpPr txBox="1"/>
          <p:nvPr/>
        </p:nvSpPr>
        <p:spPr>
          <a:xfrm>
            <a:off x="10903879" y="572420"/>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18" charset="0"/>
              </a:rPr>
              <a:t>续表</a:t>
            </a:r>
          </a:p>
        </p:txBody>
      </p:sp>
    </p:spTree>
  </p:cSld>
  <p:clrMapOvr>
    <a:masterClrMapping/>
  </p:clrMapOvr>
  <p:transition>
    <p:split dir="in"/>
  </p:transition>
</p:sld>
</file>

<file path=ppt/slides/slide44.xml><?xml version="1.0" encoding="utf-8"?>
<p:sld xmlns:a="http://schemas.openxmlformats.org/drawingml/2006/main" xmlns:r="http://schemas.openxmlformats.org/officeDocument/2006/relationships" xmlns:p="http://schemas.openxmlformats.org/presentationml/2006/main">
  <p:cSld name="Slide 45&amp;si=45">
    <p:spTree>
      <p:nvGrpSpPr>
        <p:cNvPr id="1" name=""/>
        <p:cNvGrpSpPr/>
        <p:nvPr/>
      </p:nvGrpSpPr>
      <p:grpSpPr>
        <a:xfrm>
          <a:off x="0" y="0"/>
          <a:ext cx="0" cy="0"/>
          <a:chOff x="0" y="0"/>
          <a:chExt cx="0" cy="0"/>
        </a:xfrm>
      </p:grpSpPr>
      <p:graphicFrame>
        <p:nvGraphicFramePr>
          <p:cNvPr id="46" name="P_5_BD#d0785a404?colgroup=4,25&amp;vcp=1&amp;pid=bdd2de2c5&amp;color=0,0,0&amp;mp=1&amp;vtp=1&amp;vaab=1&amp;bt=1&amp;bbb=1&amp;hb=1"/>
          <p:cNvGraphicFramePr>
            <a:graphicFrameLocks noGrp="1"/>
          </p:cNvGraphicFramePr>
          <p:nvPr>
            <p:extLst>
              <p:ext uri="{D42A27DB-BD31-4B8C-83A1-F6EECF244321}">
                <p14:modId xmlns:p14="http://schemas.microsoft.com/office/powerpoint/2010/main" val="1254702634"/>
              </p:ext>
            </p:extLst>
          </p:nvPr>
        </p:nvGraphicFramePr>
        <p:xfrm>
          <a:off x="369408" y="2142807"/>
          <a:ext cx="11453184" cy="2770252"/>
        </p:xfrm>
        <a:graphic>
          <a:graphicData uri="http://schemas.openxmlformats.org/drawingml/2006/table">
            <a:tbl>
              <a:tblPr/>
              <a:tblGrid>
                <a:gridCol w="1980000">
                  <a:extLst>
                    <a:ext uri="{9D8B030D-6E8A-4147-A177-3AD203B41FA5}">
                      <a16:colId xmlns:a16="http://schemas.microsoft.com/office/drawing/2014/main" val="20000"/>
                    </a:ext>
                  </a:extLst>
                </a:gridCol>
                <a:gridCol w="9473184">
                  <a:extLst>
                    <a:ext uri="{9D8B030D-6E8A-4147-A177-3AD203B41FA5}">
                      <a16:colId xmlns:a16="http://schemas.microsoft.com/office/drawing/2014/main" val="20001"/>
                    </a:ext>
                  </a:extLst>
                </a:gridCol>
              </a:tblGrid>
              <a:tr h="539560">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情节概括</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情节内容</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2230692">
                <a:tc>
                  <a:txBody>
                    <a:bodyPr/>
                    <a:lstStyle/>
                    <a:p>
                      <a:pPr marL="0" indent="0" algn="ctr" latinLnBrk="1" hangingPunct="0">
                        <a:lnSpc>
                          <a:spcPts val="4400"/>
                        </a:lnSpc>
                      </a:pPr>
                      <a:r>
                        <a:rPr lang="en-US" altLang="zh-CN" sz="2800" b="0" i="0" dirty="0" err="1">
                          <a:solidFill>
                            <a:srgbClr val="000000"/>
                          </a:solidFill>
                          <a:latin typeface="Times New Roman" pitchFamily="34" charset="0"/>
                          <a:ea typeface="楷体" pitchFamily="34" charset="-122"/>
                          <a:cs typeface="Times New Roman" pitchFamily="34" charset="-120"/>
                        </a:rPr>
                        <a:t>最后的绝望</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楷体" pitchFamily="34" charset="-122"/>
                          <a:cs typeface="Times New Roman" pitchFamily="34" charset="-120"/>
                        </a:rPr>
                        <a:t>祥子买车的愿望终成泡影</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但他心中还期待着能与他喜</a:t>
                      </a:r>
                      <a:endParaRPr lang="en-US" altLang="zh-CN" sz="2800" b="0" i="0" dirty="0">
                        <a:solidFill>
                          <a:srgbClr val="000000"/>
                        </a:solidFill>
                        <a:latin typeface="Times New Roman" pitchFamily="34" charset="0"/>
                        <a:ea typeface="楷体" pitchFamily="34" charset="-122"/>
                        <a:cs typeface="Times New Roman" pitchFamily="34" charset="-120"/>
                      </a:endParaRPr>
                    </a:p>
                    <a:p>
                      <a:pPr marL="0" indent="0" algn="l" latinLnBrk="1" hangingPunct="0">
                        <a:lnSpc>
                          <a:spcPts val="4400"/>
                        </a:lnSpc>
                      </a:pPr>
                      <a:r>
                        <a:rPr lang="en-US" altLang="zh-CN" sz="2800" b="0" i="0" dirty="0" err="1">
                          <a:solidFill>
                            <a:srgbClr val="000000"/>
                          </a:solidFill>
                          <a:latin typeface="Times New Roman" pitchFamily="34" charset="0"/>
                          <a:ea typeface="楷体" pitchFamily="34" charset="-122"/>
                          <a:cs typeface="Times New Roman" pitchFamily="34" charset="-120"/>
                        </a:rPr>
                        <a:t>欢的小福子结合</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然而</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小福子不堪娼妓生活</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自杀了</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祥</a:t>
                      </a:r>
                      <a:endParaRPr lang="en-US" altLang="zh-CN" sz="2800" b="0" i="0" dirty="0">
                        <a:solidFill>
                          <a:srgbClr val="000000"/>
                        </a:solidFill>
                        <a:latin typeface="Times New Roman" pitchFamily="34" charset="0"/>
                        <a:ea typeface="楷体" pitchFamily="34" charset="-122"/>
                        <a:cs typeface="Times New Roman" pitchFamily="34" charset="-120"/>
                      </a:endParaRPr>
                    </a:p>
                    <a:p>
                      <a:pPr marL="0" indent="0" algn="l" latinLnBrk="1" hangingPunct="0">
                        <a:lnSpc>
                          <a:spcPts val="4400"/>
                        </a:lnSpc>
                      </a:pPr>
                      <a:r>
                        <a:rPr lang="en-US" altLang="zh-CN" sz="2800" b="0" i="0" dirty="0" err="1">
                          <a:solidFill>
                            <a:srgbClr val="000000"/>
                          </a:solidFill>
                          <a:latin typeface="Times New Roman" pitchFamily="34" charset="0"/>
                          <a:ea typeface="楷体" pitchFamily="34" charset="-122"/>
                          <a:cs typeface="Times New Roman" pitchFamily="34" charset="-120"/>
                        </a:rPr>
                        <a:t>子生活的信念彻底破灭</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原来那个正直善良的祥子已被生活</a:t>
                      </a:r>
                      <a:endParaRPr lang="en-US" altLang="zh-CN" sz="2800" b="0" i="0" dirty="0">
                        <a:solidFill>
                          <a:srgbClr val="000000"/>
                        </a:solidFill>
                        <a:latin typeface="Times New Roman" pitchFamily="34" charset="0"/>
                        <a:ea typeface="楷体" pitchFamily="34" charset="-122"/>
                        <a:cs typeface="Times New Roman" pitchFamily="34" charset="-120"/>
                      </a:endParaRPr>
                    </a:p>
                    <a:p>
                      <a:pPr marL="0" lvl="0" indent="0" algn="l" latinLnBrk="1" hangingPunct="0">
                        <a:lnSpc>
                          <a:spcPts val="4200"/>
                        </a:lnSpc>
                      </a:pPr>
                      <a:r>
                        <a:rPr lang="en-US" altLang="zh-CN" sz="2800" b="0" i="0" dirty="0" err="1">
                          <a:solidFill>
                            <a:srgbClr val="000000"/>
                          </a:solidFill>
                          <a:latin typeface="Times New Roman" pitchFamily="34" charset="0"/>
                          <a:ea typeface="楷体" pitchFamily="34" charset="-122"/>
                          <a:cs typeface="Times New Roman" pitchFamily="34" charset="-120"/>
                        </a:rPr>
                        <a:t>的磨盘碾得粉碎</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
        <p:nvSpPr>
          <p:cNvPr id="2" name="P_5_BD#d0785a404?colgroup=4,25&amp;vcp=1&amp;pid=bdd2de2c5&amp;color=0,0,0&amp;mp=1&amp;vtp=1&amp;vaab=1&amp;bt=1&amp;bbb=1">
            <a:extLst>
              <a:ext uri="{FF2B5EF4-FFF2-40B4-BE49-F238E27FC236}">
                <a16:creationId xmlns:a16="http://schemas.microsoft.com/office/drawing/2014/main" id="{B9ED27DA-7C5B-FF28-C0AF-4E9F04096F36}"/>
              </a:ext>
            </a:extLst>
          </p:cNvPr>
          <p:cNvSpPr txBox="1"/>
          <p:nvPr/>
        </p:nvSpPr>
        <p:spPr>
          <a:xfrm>
            <a:off x="10903879" y="1430591"/>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18" charset="0"/>
              </a:rPr>
              <a:t>续表</a:t>
            </a:r>
          </a:p>
        </p:txBody>
      </p:sp>
    </p:spTree>
  </p:cSld>
  <p:clrMapOvr>
    <a:masterClrMapping/>
  </p:clrMapOvr>
  <p:transition>
    <p:split dir="in"/>
  </p:transition>
</p:sld>
</file>

<file path=ppt/slides/slide45.xml><?xml version="1.0" encoding="utf-8"?>
<p:sld xmlns:a="http://schemas.openxmlformats.org/drawingml/2006/main" xmlns:r="http://schemas.openxmlformats.org/officeDocument/2006/relationships" xmlns:p="http://schemas.openxmlformats.org/presentationml/2006/main">
  <p:cSld name="Slide 46&amp;si=46">
    <p:spTree>
      <p:nvGrpSpPr>
        <p:cNvPr id="1" name=""/>
        <p:cNvGrpSpPr/>
        <p:nvPr/>
      </p:nvGrpSpPr>
      <p:grpSpPr>
        <a:xfrm>
          <a:off x="0" y="0"/>
          <a:ext cx="0" cy="0"/>
          <a:chOff x="0" y="0"/>
          <a:chExt cx="0" cy="0"/>
        </a:xfrm>
      </p:grpSpPr>
      <p:sp>
        <p:nvSpPr>
          <p:cNvPr id="2" name="P_5#d0785a404?vcp=1&amp;pid=bdd2de2c5&amp;color=0,0,0&amp;vtp=1&amp;vaab=1&amp;bt=1&amp;bbb=1&amp;hb=1"/>
          <p:cNvSpPr/>
          <p:nvPr/>
        </p:nvSpPr>
        <p:spPr>
          <a:xfrm>
            <a:off x="539496" y="1538954"/>
            <a:ext cx="11109960" cy="37921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1" i="0" dirty="0">
                <a:solidFill>
                  <a:srgbClr val="000000"/>
                </a:solidFill>
                <a:latin typeface="Times New Roman" pitchFamily="34" charset="0"/>
                <a:ea typeface="SimSun" pitchFamily="34" charset="-122"/>
                <a:cs typeface="Times New Roman" pitchFamily="34" charset="-120"/>
              </a:rPr>
              <a:t>2.《海底两万里》——（法国）儒勒·凡尔纳</a:t>
            </a:r>
            <a:endParaRPr lang="en-US" altLang="zh-CN" sz="2800" dirty="0"/>
          </a:p>
          <a:p>
            <a:pPr latinLnBrk="1">
              <a:lnSpc>
                <a:spcPts val="5100"/>
              </a:lnSpc>
            </a:pPr>
            <a:r>
              <a:rPr lang="en-US" altLang="zh-CN" sz="2800" b="1" i="0">
                <a:solidFill>
                  <a:srgbClr val="000000"/>
                </a:solidFill>
                <a:latin typeface="SimSun" panose="02010600030101010101" pitchFamily="2" charset="-122"/>
                <a:ea typeface="SimSun" pitchFamily="34" charset="-122"/>
                <a:cs typeface="Times New Roman" pitchFamily="34" charset="-120"/>
              </a:rPr>
              <a:t>    </a:t>
            </a:r>
            <a:r>
              <a:rPr lang="en-US" altLang="zh-CN" sz="2800" b="1" i="0">
                <a:solidFill>
                  <a:srgbClr val="000000"/>
                </a:solidFill>
                <a:latin typeface="Times New Roman" pitchFamily="34" charset="0"/>
                <a:ea typeface="SimSun" pitchFamily="34" charset="-122"/>
                <a:cs typeface="Times New Roman" pitchFamily="34" charset="-120"/>
              </a:rPr>
              <a:t>简介：</a:t>
            </a:r>
            <a:r>
              <a:rPr lang="en-US" altLang="zh-CN" sz="2800" b="0" i="0">
                <a:solidFill>
                  <a:srgbClr val="000000"/>
                </a:solidFill>
                <a:latin typeface="Times New Roman" pitchFamily="34" charset="0"/>
                <a:ea typeface="SimSun" pitchFamily="34" charset="-122"/>
                <a:cs typeface="Times New Roman" pitchFamily="34" charset="-120"/>
              </a:rPr>
              <a:t>这本著作叙述了法国生物学家阿龙纳斯教授在海洋深处旅行</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的故事</a:t>
            </a:r>
            <a:r>
              <a:rPr lang="en-US" altLang="zh-CN" sz="2800" b="0" i="0" dirty="0">
                <a:solidFill>
                  <a:srgbClr val="000000"/>
                </a:solidFill>
                <a:latin typeface="Times New Roman" pitchFamily="34" charset="0"/>
                <a:ea typeface="SimSun" pitchFamily="34" charset="-122"/>
                <a:cs typeface="Times New Roman" pitchFamily="34" charset="-120"/>
              </a:rPr>
              <a:t>。书中描绘了美妙壮观的海底世界</a:t>
            </a:r>
            <a:r>
              <a:rPr lang="en-US" altLang="zh-CN" sz="2800" b="0" i="0">
                <a:solidFill>
                  <a:srgbClr val="000000"/>
                </a:solidFill>
                <a:latin typeface="Times New Roman" pitchFamily="34" charset="0"/>
                <a:ea typeface="SimSun" pitchFamily="34" charset="-122"/>
                <a:cs typeface="Times New Roman" pitchFamily="34" charset="-120"/>
              </a:rPr>
              <a:t>，充满了异国情调和浓厚的浪</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漫主义色彩</a:t>
            </a:r>
            <a:r>
              <a:rPr lang="en-US" altLang="zh-CN" sz="2800" b="0" i="0" dirty="0">
                <a:solidFill>
                  <a:srgbClr val="000000"/>
                </a:solidFill>
                <a:latin typeface="Times New Roman" pitchFamily="34" charset="0"/>
                <a:ea typeface="SimSun" pitchFamily="34" charset="-122"/>
                <a:cs typeface="Times New Roman" pitchFamily="34" charset="-120"/>
              </a:rPr>
              <a:t>，体现了人类自古以来渴望深入海底畅游的梦想</a:t>
            </a:r>
            <a:r>
              <a:rPr lang="en-US" altLang="zh-CN" sz="2800" b="0" i="0">
                <a:solidFill>
                  <a:srgbClr val="000000"/>
                </a:solidFill>
                <a:latin typeface="Times New Roman" pitchFamily="34" charset="0"/>
                <a:ea typeface="SimSun" pitchFamily="34" charset="-122"/>
                <a:cs typeface="Times New Roman" pitchFamily="34" charset="-120"/>
              </a:rPr>
              <a:t>。书中包含</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了大量地理</a:t>
            </a:r>
            <a:r>
              <a:rPr lang="en-US" altLang="zh-CN" sz="2800" b="0" i="0" dirty="0">
                <a:solidFill>
                  <a:srgbClr val="000000"/>
                </a:solidFill>
                <a:latin typeface="Times New Roman" pitchFamily="34" charset="0"/>
                <a:ea typeface="SimSun" pitchFamily="34" charset="-122"/>
                <a:cs typeface="Times New Roman" pitchFamily="34" charset="-120"/>
              </a:rPr>
              <a:t>、历史、生物、物理、地质、气象方面的知识</a:t>
            </a:r>
            <a:r>
              <a:rPr lang="en-US" altLang="zh-CN" sz="2800" b="0" i="0">
                <a:solidFill>
                  <a:srgbClr val="000000"/>
                </a:solidFill>
                <a:latin typeface="Times New Roman" pitchFamily="34" charset="0"/>
                <a:ea typeface="SimSun" pitchFamily="34" charset="-122"/>
                <a:cs typeface="Times New Roman" pitchFamily="34" charset="-120"/>
              </a:rPr>
              <a:t>，读者在阅读</a:t>
            </a:r>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引人入胜的历险故事的同时</a:t>
            </a:r>
            <a:r>
              <a:rPr lang="en-US" altLang="zh-CN" sz="2800" b="0" i="0" dirty="0">
                <a:solidFill>
                  <a:srgbClr val="000000"/>
                </a:solidFill>
                <a:latin typeface="Times New Roman" pitchFamily="34" charset="0"/>
                <a:ea typeface="SimSun" pitchFamily="34" charset="-122"/>
                <a:cs typeface="Times New Roman" pitchFamily="34" charset="-120"/>
              </a:rPr>
              <a:t>，还能获得科学知识。</a:t>
            </a:r>
            <a:endParaRPr lang="en-US" altLang="zh-CN" sz="2800" dirty="0"/>
          </a:p>
        </p:txBody>
      </p:sp>
    </p:spTree>
  </p:cSld>
  <p:clrMapOvr>
    <a:masterClrMapping/>
  </p:clrMapOvr>
  <p:transition>
    <p:split dir="in"/>
  </p:transition>
</p:sld>
</file>

<file path=ppt/slides/slide46.xml><?xml version="1.0" encoding="utf-8"?>
<p:sld xmlns:a="http://schemas.openxmlformats.org/drawingml/2006/main" xmlns:r="http://schemas.openxmlformats.org/officeDocument/2006/relationships" xmlns:p="http://schemas.openxmlformats.org/presentationml/2006/main">
  <p:cSld name="Slide 47&amp;si=47">
    <p:spTree>
      <p:nvGrpSpPr>
        <p:cNvPr id="1" name=""/>
        <p:cNvGrpSpPr/>
        <p:nvPr/>
      </p:nvGrpSpPr>
      <p:grpSpPr>
        <a:xfrm>
          <a:off x="0" y="0"/>
          <a:ext cx="0" cy="0"/>
          <a:chOff x="0" y="0"/>
          <a:chExt cx="0" cy="0"/>
        </a:xfrm>
      </p:grpSpPr>
      <p:sp>
        <p:nvSpPr>
          <p:cNvPr id="2" name="P_5#d0785a404?sp=1&amp;vcp=1&amp;pid=bdd2de2c5&amp;color=0,0,0&amp;mp=1&amp;vtp=1&amp;vaab=1&amp;bt=1&amp;bbb=1&amp;hb=1"/>
          <p:cNvSpPr/>
          <p:nvPr/>
        </p:nvSpPr>
        <p:spPr>
          <a:xfrm>
            <a:off x="539496" y="879824"/>
            <a:ext cx="11109960" cy="50875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1" i="0" dirty="0">
                <a:solidFill>
                  <a:srgbClr val="000000"/>
                </a:solidFill>
                <a:latin typeface="Times New Roman" pitchFamily="34" charset="0"/>
                <a:ea typeface="SimSun" pitchFamily="34" charset="-122"/>
                <a:cs typeface="Times New Roman" pitchFamily="34" charset="-120"/>
              </a:rPr>
              <a:t>主要人物</a:t>
            </a:r>
            <a:endParaRPr lang="en-US" altLang="zh-CN" sz="2800" dirty="0"/>
          </a:p>
          <a:p>
            <a:pPr latinLnBrk="1">
              <a:lnSpc>
                <a:spcPts val="5100"/>
              </a:lnSpc>
            </a:pPr>
            <a:r>
              <a:rPr lang="en-US" altLang="zh-CN" sz="2800" b="0" i="0">
                <a:solidFill>
                  <a:srgbClr val="000000"/>
                </a:solidFill>
                <a:latin typeface="SimSun" panose="02010600030101010101" pitchFamily="2" charset="-122"/>
                <a:ea typeface="SimSun" pitchFamily="34" charset="-122"/>
                <a:cs typeface="Times New Roman" pitchFamily="34" charset="-120"/>
              </a:rPr>
              <a:t>    </a:t>
            </a:r>
            <a:r>
              <a:rPr lang="en-US" altLang="zh-CN" sz="2800" b="0" i="0" spc="-100">
                <a:solidFill>
                  <a:srgbClr val="000000"/>
                </a:solidFill>
                <a:latin typeface="Times New Roman" pitchFamily="34" charset="0"/>
                <a:ea typeface="SimSun" pitchFamily="34" charset="-122"/>
                <a:cs typeface="Times New Roman" pitchFamily="34" charset="-120"/>
              </a:rPr>
              <a:t>①</a:t>
            </a:r>
            <a:r>
              <a:rPr lang="en-US" altLang="zh-CN" sz="2800" b="0" i="0" spc="-100" dirty="0">
                <a:solidFill>
                  <a:srgbClr val="000000"/>
                </a:solidFill>
                <a:latin typeface="Times New Roman" pitchFamily="34" charset="0"/>
                <a:ea typeface="SimSun" pitchFamily="34" charset="-122"/>
                <a:cs typeface="Times New Roman" pitchFamily="34" charset="-120"/>
              </a:rPr>
              <a:t>尼摩船长：一位知识渊博的工程师，遇事头脑冷静，沉着而又机智。</a:t>
            </a:r>
            <a:endParaRPr lang="en-US" altLang="zh-CN" sz="2800" spc="-100" dirty="0"/>
          </a:p>
          <a:p>
            <a:pPr latinLnBrk="1">
              <a:lnSpc>
                <a:spcPts val="5100"/>
              </a:lnSpc>
            </a:pPr>
            <a:r>
              <a:rPr lang="en-US" altLang="zh-CN" sz="2800" b="0" i="0">
                <a:solidFill>
                  <a:srgbClr val="000000"/>
                </a:solidFill>
                <a:latin typeface="SimSun" panose="02010600030101010101" pitchFamily="2" charset="-122"/>
                <a:ea typeface="SimSun" pitchFamily="34" charset="-122"/>
                <a:cs typeface="Times New Roma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②</a:t>
            </a:r>
            <a:r>
              <a:rPr lang="en-US" altLang="zh-CN" sz="2800" b="0" i="0" dirty="0">
                <a:solidFill>
                  <a:srgbClr val="000000"/>
                </a:solidFill>
                <a:latin typeface="Times New Roman" pitchFamily="34" charset="0"/>
                <a:ea typeface="SimSun" pitchFamily="34" charset="-122"/>
                <a:cs typeface="Times New Roman" pitchFamily="34" charset="-120"/>
              </a:rPr>
              <a:t>阿龙纳斯教授：生物学家，博古通今，了解海洋里的各种动植物。</a:t>
            </a:r>
            <a:endParaRPr lang="en-US" altLang="zh-CN" sz="2800" dirty="0"/>
          </a:p>
          <a:p>
            <a:pPr latinLnBrk="1">
              <a:lnSpc>
                <a:spcPts val="5100"/>
              </a:lnSpc>
            </a:pPr>
            <a:r>
              <a:rPr lang="en-US" altLang="zh-CN" sz="2800" b="0" i="0">
                <a:solidFill>
                  <a:srgbClr val="000000"/>
                </a:solidFill>
                <a:latin typeface="SimSun" panose="02010600030101010101" pitchFamily="2" charset="-122"/>
                <a:ea typeface="SimSun" pitchFamily="34" charset="-122"/>
                <a:cs typeface="Times New Roma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③</a:t>
            </a:r>
            <a:r>
              <a:rPr lang="en-US" altLang="zh-CN" sz="2800" b="0" i="0" dirty="0">
                <a:solidFill>
                  <a:srgbClr val="000000"/>
                </a:solidFill>
                <a:latin typeface="Times New Roman" pitchFamily="34" charset="0"/>
                <a:ea typeface="SimSun" pitchFamily="34" charset="-122"/>
                <a:cs typeface="Times New Roman" pitchFamily="34" charset="-120"/>
              </a:rPr>
              <a:t>康塞尔：阿龙纳斯教授的仆人，生性沉稳，为人随和</a:t>
            </a:r>
            <a:r>
              <a:rPr lang="en-US" altLang="zh-CN" sz="2800" b="0" i="0">
                <a:solidFill>
                  <a:srgbClr val="000000"/>
                </a:solidFill>
                <a:latin typeface="Times New Roman" pitchFamily="34" charset="0"/>
                <a:ea typeface="SimSun" pitchFamily="34" charset="-122"/>
                <a:cs typeface="Times New Roman" pitchFamily="34" charset="-120"/>
              </a:rPr>
              <a:t>，从不着急</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上火</a:t>
            </a:r>
            <a:r>
              <a:rPr lang="en-US" altLang="zh-CN" sz="2800" b="0" i="0" dirty="0">
                <a:solidFill>
                  <a:srgbClr val="000000"/>
                </a:solidFill>
                <a:latin typeface="Times New Roman" pitchFamily="34" charset="0"/>
                <a:ea typeface="SimSun" pitchFamily="34" charset="-122"/>
                <a:cs typeface="Times New Roman" pitchFamily="34" charset="-120"/>
              </a:rPr>
              <a:t>，精通分类理论。</a:t>
            </a:r>
            <a:endParaRPr lang="en-US" altLang="zh-CN" sz="2800" dirty="0"/>
          </a:p>
          <a:p>
            <a:pPr latinLnBrk="1">
              <a:lnSpc>
                <a:spcPts val="5100"/>
              </a:lnSpc>
            </a:pPr>
            <a:r>
              <a:rPr lang="en-US" altLang="zh-CN" sz="2800" b="0" i="0">
                <a:solidFill>
                  <a:srgbClr val="000000"/>
                </a:solidFill>
                <a:latin typeface="SimSun" panose="02010600030101010101" pitchFamily="2" charset="-122"/>
                <a:ea typeface="SimSun" pitchFamily="34" charset="-122"/>
                <a:cs typeface="Times New Roma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④</a:t>
            </a:r>
            <a:r>
              <a:rPr lang="en-US" altLang="zh-CN" sz="2800" b="0" i="0" dirty="0">
                <a:solidFill>
                  <a:srgbClr val="000000"/>
                </a:solidFill>
                <a:latin typeface="Times New Roman" pitchFamily="34" charset="0"/>
                <a:ea typeface="SimSun" pitchFamily="34" charset="-122"/>
                <a:cs typeface="Times New Roman" pitchFamily="34" charset="-120"/>
              </a:rPr>
              <a:t>尼德·兰：一个野性十足的捕鲸手。他性情火爆，</a:t>
            </a:r>
            <a:r>
              <a:rPr lang="en-US" altLang="zh-CN" sz="2800" b="0" i="0">
                <a:solidFill>
                  <a:srgbClr val="000000"/>
                </a:solidFill>
                <a:latin typeface="Times New Roman" pitchFamily="34" charset="0"/>
                <a:ea typeface="SimSun" pitchFamily="34" charset="-122"/>
                <a:cs typeface="Times New Roman" pitchFamily="34" charset="-120"/>
              </a:rPr>
              <a:t>受不了被监禁，</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总是计划逃脱</a:t>
            </a:r>
            <a:r>
              <a:rPr lang="en-US" altLang="zh-CN" sz="2800" b="0" i="0" dirty="0">
                <a:solidFill>
                  <a:srgbClr val="000000"/>
                </a:solidFill>
                <a:latin typeface="Times New Roman" pitchFamily="34" charset="0"/>
                <a:ea typeface="SimSun" pitchFamily="34" charset="-122"/>
                <a:cs typeface="Times New Roman" pitchFamily="34" charset="-120"/>
              </a:rPr>
              <a:t>。如果没有他</a:t>
            </a:r>
            <a:r>
              <a:rPr lang="en-US" altLang="zh-CN" sz="2800" b="0" i="0">
                <a:solidFill>
                  <a:srgbClr val="000000"/>
                </a:solidFill>
                <a:latin typeface="Times New Roman" pitchFamily="34" charset="0"/>
                <a:ea typeface="SimSun" pitchFamily="34" charset="-122"/>
                <a:cs typeface="Times New Roman" pitchFamily="34" charset="-120"/>
              </a:rPr>
              <a:t>，阿龙纳斯教授和康塞尔最后是不可能回到</a:t>
            </a:r>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陆地上的</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Tree>
  </p:cSld>
  <p:clrMapOvr>
    <a:masterClrMapping/>
  </p:clrMapOvr>
  <p:transition>
    <p:split dir="in"/>
  </p:transition>
</p:sld>
</file>

<file path=ppt/slides/slide47.xml><?xml version="1.0" encoding="utf-8"?>
<p:sld xmlns:a="http://schemas.openxmlformats.org/drawingml/2006/main" xmlns:r="http://schemas.openxmlformats.org/officeDocument/2006/relationships" xmlns:p="http://schemas.openxmlformats.org/presentationml/2006/main">
  <p:cSld name="Slide 48&amp;si=48">
    <p:spTree>
      <p:nvGrpSpPr>
        <p:cNvPr id="1" name=""/>
        <p:cNvGrpSpPr/>
        <p:nvPr/>
      </p:nvGrpSpPr>
      <p:grpSpPr>
        <a:xfrm>
          <a:off x="0" y="0"/>
          <a:ext cx="0" cy="0"/>
          <a:chOff x="0" y="0"/>
          <a:chExt cx="0" cy="0"/>
        </a:xfrm>
      </p:grpSpPr>
      <p:sp>
        <p:nvSpPr>
          <p:cNvPr id="2" name="P_5#d0785a404?sp=1&amp;vcp=1&amp;pid=bdd2de2c5&amp;color=0,0,0&amp;vtp=1&amp;vaab=1&amp;bt=1&amp;bbb=1&amp;hb=1"/>
          <p:cNvSpPr/>
          <p:nvPr/>
        </p:nvSpPr>
        <p:spPr>
          <a:xfrm>
            <a:off x="539496" y="1538954"/>
            <a:ext cx="11109960" cy="37921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1" i="0" dirty="0">
                <a:solidFill>
                  <a:srgbClr val="000000"/>
                </a:solidFill>
                <a:latin typeface="Times New Roman" pitchFamily="34" charset="0"/>
                <a:ea typeface="SimSun" pitchFamily="34" charset="-122"/>
                <a:cs typeface="Times New Roman" pitchFamily="34" charset="-120"/>
              </a:rPr>
              <a:t>艺术特色</a:t>
            </a:r>
            <a:endParaRPr lang="en-US" altLang="zh-CN" sz="2800" dirty="0"/>
          </a:p>
          <a:p>
            <a:pPr latinLnBrk="1">
              <a:lnSpc>
                <a:spcPts val="5100"/>
              </a:lnSpc>
            </a:pPr>
            <a:r>
              <a:rPr lang="en-US" altLang="zh-CN" sz="2800" b="0" i="0">
                <a:solidFill>
                  <a:srgbClr val="000000"/>
                </a:solidFill>
                <a:latin typeface="SimSun" panose="02010600030101010101" pitchFamily="2" charset="-122"/>
                <a:ea typeface="SimSun" pitchFamily="34" charset="-122"/>
                <a:cs typeface="Times New Roma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小说将曲折紧张</a:t>
            </a:r>
            <a:r>
              <a:rPr lang="en-US" altLang="zh-CN" sz="2800" b="0" i="0" dirty="0">
                <a:solidFill>
                  <a:srgbClr val="000000"/>
                </a:solidFill>
                <a:latin typeface="Times New Roman" pitchFamily="34" charset="0"/>
                <a:ea typeface="SimSun" pitchFamily="34" charset="-122"/>
                <a:cs typeface="Times New Roman" pitchFamily="34" charset="-120"/>
              </a:rPr>
              <a:t>、扑朔迷离的故事情节、瞬息万变的人物命运</a:t>
            </a:r>
            <a:r>
              <a:rPr lang="en-US" altLang="zh-CN" sz="2800" b="0" i="0">
                <a:solidFill>
                  <a:srgbClr val="000000"/>
                </a:solidFill>
                <a:latin typeface="Times New Roman" pitchFamily="34" charset="0"/>
                <a:ea typeface="SimSun" pitchFamily="34" charset="-122"/>
                <a:cs typeface="Times New Roman" pitchFamily="34" charset="-120"/>
              </a:rPr>
              <a:t>、丰</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富详尽的科学知识和细节逼真的美妙幻想融为一体</a:t>
            </a:r>
            <a:r>
              <a:rPr lang="en-US" altLang="zh-CN" sz="2800" b="0" i="0" dirty="0">
                <a:solidFill>
                  <a:srgbClr val="000000"/>
                </a:solidFill>
                <a:latin typeface="Times New Roman" pitchFamily="34" charset="0"/>
                <a:ea typeface="SimSun" pitchFamily="34" charset="-122"/>
                <a:cs typeface="Times New Roman" pitchFamily="34" charset="-120"/>
              </a:rPr>
              <a:t>。作者独具匠心</a:t>
            </a:r>
            <a:r>
              <a:rPr lang="en-US" altLang="zh-CN" sz="2800" b="0" i="0">
                <a:solidFill>
                  <a:srgbClr val="000000"/>
                </a:solidFill>
                <a:latin typeface="Times New Roman" pitchFamily="34" charset="0"/>
                <a:ea typeface="SimSun" pitchFamily="34" charset="-122"/>
                <a:cs typeface="Times New Roman" pitchFamily="34" charset="-120"/>
              </a:rPr>
              <a:t>，巧</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妙布局</a:t>
            </a:r>
            <a:r>
              <a:rPr lang="en-US" altLang="zh-CN" sz="2800" b="0" i="0" dirty="0">
                <a:solidFill>
                  <a:srgbClr val="000000"/>
                </a:solidFill>
                <a:latin typeface="Times New Roman" pitchFamily="34" charset="0"/>
                <a:ea typeface="SimSun" pitchFamily="34" charset="-122"/>
                <a:cs typeface="Times New Roman" pitchFamily="34" charset="-120"/>
              </a:rPr>
              <a:t>，在叙述漫长的旅行时，</a:t>
            </a:r>
            <a:r>
              <a:rPr lang="en-US" altLang="zh-CN" sz="2800" b="0" i="0">
                <a:solidFill>
                  <a:srgbClr val="000000"/>
                </a:solidFill>
                <a:latin typeface="Times New Roman" pitchFamily="34" charset="0"/>
                <a:ea typeface="SimSun" pitchFamily="34" charset="-122"/>
                <a:cs typeface="Times New Roman" pitchFamily="34" charset="-120"/>
              </a:rPr>
              <a:t>时而将读者推入险象环生的危险情境，</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时而又将读者带进充满诗情画意的美妙境界；波澜壮阔的场面描绘和细</a:t>
            </a:r>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致入微的细节刻画交替出现</a:t>
            </a:r>
            <a:r>
              <a:rPr lang="en-US" altLang="zh-CN" sz="2800" b="0" i="0" dirty="0">
                <a:solidFill>
                  <a:srgbClr val="000000"/>
                </a:solidFill>
                <a:latin typeface="Times New Roman" pitchFamily="34" charset="0"/>
                <a:ea typeface="SimSun" pitchFamily="34" charset="-122"/>
                <a:cs typeface="Times New Roman" pitchFamily="34" charset="-120"/>
              </a:rPr>
              <a:t>，读来引人入胜。</a:t>
            </a:r>
            <a:endParaRPr lang="en-US" altLang="zh-CN" sz="2800" dirty="0"/>
          </a:p>
        </p:txBody>
      </p:sp>
    </p:spTree>
  </p:cSld>
  <p:clrMapOvr>
    <a:masterClrMapping/>
  </p:clrMapOvr>
  <p:transition>
    <p:split dir="in"/>
  </p:transition>
</p:sld>
</file>

<file path=ppt/slides/slide48.xml><?xml version="1.0" encoding="utf-8"?>
<p:sld xmlns:a="http://schemas.openxmlformats.org/drawingml/2006/main" xmlns:r="http://schemas.openxmlformats.org/officeDocument/2006/relationships" xmlns:p="http://schemas.openxmlformats.org/presentationml/2006/main">
  <p:cSld name="Slide 49&amp;si=49">
    <p:spTree>
      <p:nvGrpSpPr>
        <p:cNvPr id="1" name=""/>
        <p:cNvGrpSpPr/>
        <p:nvPr/>
      </p:nvGrpSpPr>
      <p:grpSpPr>
        <a:xfrm>
          <a:off x="0" y="0"/>
          <a:ext cx="0" cy="0"/>
          <a:chOff x="0" y="0"/>
          <a:chExt cx="0" cy="0"/>
        </a:xfrm>
      </p:grpSpPr>
      <p:sp>
        <p:nvSpPr>
          <p:cNvPr id="2" name="P_5#d0785a404?sp=1&amp;vcp=1&amp;pid=bdd2de2c5&amp;color=0,0,0&amp;vtp=1&amp;vaab=1&amp;bt=1&amp;bbb=1"/>
          <p:cNvSpPr/>
          <p:nvPr/>
        </p:nvSpPr>
        <p:spPr>
          <a:xfrm>
            <a:off x="539496" y="1135792"/>
            <a:ext cx="11109960" cy="553657"/>
          </a:xfrm>
          <a:prstGeom prst="rect">
            <a:avLst/>
          </a:prstGeom>
          <a:noFill/>
          <a:ln/>
        </p:spPr>
        <p:txBody>
          <a:bodyPr wrap="none" lIns="0" tIns="0" rIns="0" bIns="0" rtlCol="0" anchor="t"/>
          <a:lstStyle/>
          <a:p>
            <a:pPr algn="ctr" latinLnBrk="1">
              <a:lnSpc>
                <a:spcPts val="4900"/>
              </a:lnSpc>
            </a:pPr>
            <a:r>
              <a:rPr lang="en-US" altLang="zh-CN" sz="2800" b="1" i="0" dirty="0">
                <a:solidFill>
                  <a:srgbClr val="000000"/>
                </a:solidFill>
                <a:latin typeface="Times New Roman" pitchFamily="34" charset="0"/>
                <a:ea typeface="SimSun" pitchFamily="34" charset="-122"/>
                <a:cs typeface="Times New Roman" pitchFamily="34" charset="-120"/>
              </a:rPr>
              <a:t>《海底两万里》的五次险情</a:t>
            </a:r>
            <a:endParaRPr lang="en-US" altLang="zh-CN" sz="2800" dirty="0"/>
          </a:p>
        </p:txBody>
      </p:sp>
      <p:graphicFrame>
        <p:nvGraphicFramePr>
          <p:cNvPr id="50" name="P_5_BD#d0785a404?colgroup=3,4,22&amp;vcp=1&amp;pid=bdd2de2c5&amp;color=0,0,0&amp;vtp=1&amp;vaab=1&amp;bbb=1&amp;hb=1"/>
          <p:cNvGraphicFramePr>
            <a:graphicFrameLocks noGrp="1"/>
          </p:cNvGraphicFramePr>
          <p:nvPr>
            <p:extLst>
              <p:ext uri="{D42A27DB-BD31-4B8C-83A1-F6EECF244321}">
                <p14:modId xmlns:p14="http://schemas.microsoft.com/office/powerpoint/2010/main" val="1067166449"/>
              </p:ext>
            </p:extLst>
          </p:nvPr>
        </p:nvGraphicFramePr>
        <p:xfrm>
          <a:off x="460440" y="1805559"/>
          <a:ext cx="11189016" cy="3891472"/>
        </p:xfrm>
        <a:graphic>
          <a:graphicData uri="http://schemas.openxmlformats.org/drawingml/2006/table">
            <a:tbl>
              <a:tblPr/>
              <a:tblGrid>
                <a:gridCol w="1116000">
                  <a:extLst>
                    <a:ext uri="{9D8B030D-6E8A-4147-A177-3AD203B41FA5}">
                      <a16:colId xmlns:a16="http://schemas.microsoft.com/office/drawing/2014/main" val="20000"/>
                    </a:ext>
                  </a:extLst>
                </a:gridCol>
                <a:gridCol w="1944000">
                  <a:extLst>
                    <a:ext uri="{9D8B030D-6E8A-4147-A177-3AD203B41FA5}">
                      <a16:colId xmlns:a16="http://schemas.microsoft.com/office/drawing/2014/main" val="20001"/>
                    </a:ext>
                  </a:extLst>
                </a:gridCol>
                <a:gridCol w="8129016">
                  <a:extLst>
                    <a:ext uri="{9D8B030D-6E8A-4147-A177-3AD203B41FA5}">
                      <a16:colId xmlns:a16="http://schemas.microsoft.com/office/drawing/2014/main" val="20002"/>
                    </a:ext>
                  </a:extLst>
                </a:gridCol>
              </a:tblGrid>
              <a:tr h="539560">
                <a:tc>
                  <a:txBody>
                    <a:bodyPr/>
                    <a:lstStyle/>
                    <a:p>
                      <a:pPr algn="ctr" latinLnBrk="1" hangingPunct="0">
                        <a:lnSpc>
                          <a:spcPts val="4300"/>
                        </a:lnSpc>
                      </a:pPr>
                      <a:r>
                        <a:rPr lang="en-US" altLang="zh-CN" sz="2800" b="1" i="0" dirty="0">
                          <a:solidFill>
                            <a:srgbClr val="000000"/>
                          </a:solidFill>
                          <a:latin typeface="Times New Roman" pitchFamily="34" charset="0"/>
                          <a:ea typeface="SimSun" pitchFamily="34" charset="-122"/>
                          <a:cs typeface="Times New Roman" pitchFamily="34" charset="-120"/>
                        </a:rPr>
                        <a:t>序</a:t>
                      </a:r>
                      <a:r>
                        <a:rPr lang="en-US" altLang="zh-CN" sz="2800" b="1" i="0" dirty="0">
                          <a:solidFill>
                            <a:srgbClr val="000000"/>
                          </a:solidFill>
                          <a:latin typeface="SimSun" pitchFamily="34" charset="0"/>
                          <a:ea typeface="SimSun" pitchFamily="34" charset="-122"/>
                          <a:cs typeface="SimSun" pitchFamily="34" charset="-120"/>
                        </a:rPr>
                        <a:t> </a:t>
                      </a:r>
                      <a:r>
                        <a:rPr lang="en-US" altLang="zh-CN" sz="2800" b="1" i="0" dirty="0">
                          <a:solidFill>
                            <a:srgbClr val="000000"/>
                          </a:solidFill>
                          <a:latin typeface="Times New Roman" pitchFamily="34" charset="0"/>
                          <a:ea typeface="SimSun" pitchFamily="34" charset="-122"/>
                          <a:cs typeface="Times New Roman" pitchFamily="34" charset="-120"/>
                        </a:rPr>
                        <a:t>号</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情节概括</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情节内容</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1675956">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1</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err="1">
                          <a:solidFill>
                            <a:srgbClr val="000000"/>
                          </a:solidFill>
                          <a:latin typeface="Times New Roman" pitchFamily="34" charset="0"/>
                          <a:ea typeface="楷体" pitchFamily="34" charset="-122"/>
                          <a:cs typeface="Times New Roman" pitchFamily="34" charset="-120"/>
                        </a:rPr>
                        <a:t>搁浅遇土著围攻</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楷体" pitchFamily="34" charset="-122"/>
                          <a:cs typeface="Times New Roman" pitchFamily="34" charset="-120"/>
                        </a:rPr>
                        <a:t>在巴布亚新几内亚</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诺第留斯号</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搁浅了</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遭</a:t>
                      </a:r>
                    </a:p>
                    <a:p>
                      <a:pPr marL="0" indent="0" algn="l" latinLnBrk="1" hangingPunct="0">
                        <a:lnSpc>
                          <a:spcPts val="4400"/>
                        </a:lnSpc>
                      </a:pPr>
                      <a:r>
                        <a:rPr lang="en-US" altLang="zh-CN" sz="2800" b="0" i="0">
                          <a:solidFill>
                            <a:srgbClr val="000000"/>
                          </a:solidFill>
                          <a:latin typeface="Times New Roman" pitchFamily="34" charset="0"/>
                          <a:ea typeface="楷体" pitchFamily="34" charset="-122"/>
                          <a:cs typeface="Times New Roman" pitchFamily="34" charset="-120"/>
                        </a:rPr>
                        <a:t>到当地土著人的攻击</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尼摩船长用</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闪电</a:t>
                      </a: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挡住土著</a:t>
                      </a:r>
                    </a:p>
                    <a:p>
                      <a:pPr marL="0" lvl="0" indent="0" algn="l" latinLnBrk="1" hangingPunct="0">
                        <a:lnSpc>
                          <a:spcPts val="4200"/>
                        </a:lnSpc>
                      </a:pPr>
                      <a:r>
                        <a:rPr lang="en-US" altLang="zh-CN" sz="2800" b="0" i="0">
                          <a:solidFill>
                            <a:srgbClr val="000000"/>
                          </a:solidFill>
                          <a:latin typeface="Times New Roman" pitchFamily="34" charset="0"/>
                          <a:ea typeface="楷体" pitchFamily="34" charset="-122"/>
                          <a:cs typeface="Times New Roman" pitchFamily="34" charset="-120"/>
                        </a:rPr>
                        <a:t>人进入</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诺第留斯号</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1675956">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2</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err="1">
                          <a:solidFill>
                            <a:srgbClr val="000000"/>
                          </a:solidFill>
                          <a:latin typeface="Times New Roman" pitchFamily="34" charset="0"/>
                          <a:ea typeface="楷体" pitchFamily="34" charset="-122"/>
                          <a:cs typeface="Times New Roman" pitchFamily="34" charset="-120"/>
                        </a:rPr>
                        <a:t>被冰山封路</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楷体" pitchFamily="34" charset="-122"/>
                          <a:cs typeface="Times New Roman" pitchFamily="34" charset="-120"/>
                        </a:rPr>
                        <a:t>在南极</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他们被困在厚厚的冰盖下</a:t>
                      </a:r>
                      <a:r>
                        <a:rPr lang="zh-CN" altLang="en-US"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船上极度缺氧</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但船上所有人轮流用工具把底部厚十米的冰盖砸开</a:t>
                      </a:r>
                      <a:r>
                        <a:rPr lang="zh-CN" altLang="en-US"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逃离险境</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Tree>
  </p:cSld>
  <p:clrMapOvr>
    <a:masterClrMapping/>
  </p:clrMapOvr>
  <p:transition>
    <p:split dir="in"/>
  </p:transition>
</p:sld>
</file>

<file path=ppt/slides/slide49.xml><?xml version="1.0" encoding="utf-8"?>
<p:sld xmlns:a="http://schemas.openxmlformats.org/drawingml/2006/main" xmlns:r="http://schemas.openxmlformats.org/officeDocument/2006/relationships" xmlns:p="http://schemas.openxmlformats.org/presentationml/2006/main">
  <p:cSld name="Slide 50&amp;si=50">
    <p:spTree>
      <p:nvGrpSpPr>
        <p:cNvPr id="1" name=""/>
        <p:cNvGrpSpPr/>
        <p:nvPr/>
      </p:nvGrpSpPr>
      <p:grpSpPr>
        <a:xfrm>
          <a:off x="0" y="0"/>
          <a:ext cx="0" cy="0"/>
          <a:chOff x="0" y="0"/>
          <a:chExt cx="0" cy="0"/>
        </a:xfrm>
      </p:grpSpPr>
      <p:graphicFrame>
        <p:nvGraphicFramePr>
          <p:cNvPr id="51" name="P_5_BD#d0785a404?colgroup=3,4,22&amp;vcp=1&amp;pid=bdd2de2c5&amp;color=0,0,0&amp;vtp=1&amp;vaab=1&amp;bt=1&amp;bbb=1&amp;hb=1"/>
          <p:cNvGraphicFramePr>
            <a:graphicFrameLocks noGrp="1"/>
          </p:cNvGraphicFramePr>
          <p:nvPr>
            <p:extLst>
              <p:ext uri="{D42A27DB-BD31-4B8C-83A1-F6EECF244321}">
                <p14:modId xmlns:p14="http://schemas.microsoft.com/office/powerpoint/2010/main" val="1047075595"/>
              </p:ext>
            </p:extLst>
          </p:nvPr>
        </p:nvGraphicFramePr>
        <p:xfrm>
          <a:off x="263271" y="1156298"/>
          <a:ext cx="11412000" cy="5000944"/>
        </p:xfrm>
        <a:graphic>
          <a:graphicData uri="http://schemas.openxmlformats.org/drawingml/2006/table">
            <a:tbl>
              <a:tblPr/>
              <a:tblGrid>
                <a:gridCol w="1116000">
                  <a:extLst>
                    <a:ext uri="{9D8B030D-6E8A-4147-A177-3AD203B41FA5}">
                      <a16:colId xmlns:a16="http://schemas.microsoft.com/office/drawing/2014/main" val="20000"/>
                    </a:ext>
                  </a:extLst>
                </a:gridCol>
                <a:gridCol w="1980000">
                  <a:extLst>
                    <a:ext uri="{9D8B030D-6E8A-4147-A177-3AD203B41FA5}">
                      <a16:colId xmlns:a16="http://schemas.microsoft.com/office/drawing/2014/main" val="20001"/>
                    </a:ext>
                  </a:extLst>
                </a:gridCol>
                <a:gridCol w="8316000">
                  <a:extLst>
                    <a:ext uri="{9D8B030D-6E8A-4147-A177-3AD203B41FA5}">
                      <a16:colId xmlns:a16="http://schemas.microsoft.com/office/drawing/2014/main" val="20002"/>
                    </a:ext>
                  </a:extLst>
                </a:gridCol>
              </a:tblGrid>
              <a:tr h="539560">
                <a:tc>
                  <a:txBody>
                    <a:bodyPr/>
                    <a:lstStyle/>
                    <a:p>
                      <a:pPr algn="ctr" latinLnBrk="1" hangingPunct="0">
                        <a:lnSpc>
                          <a:spcPts val="4300"/>
                        </a:lnSpc>
                      </a:pPr>
                      <a:r>
                        <a:rPr lang="en-US" altLang="zh-CN" sz="2800" b="1" i="0" dirty="0">
                          <a:solidFill>
                            <a:srgbClr val="000000"/>
                          </a:solidFill>
                          <a:latin typeface="Times New Roman" pitchFamily="34" charset="0"/>
                          <a:ea typeface="SimSun" pitchFamily="34" charset="-122"/>
                          <a:cs typeface="Times New Roman" pitchFamily="34" charset="-120"/>
                        </a:rPr>
                        <a:t>序</a:t>
                      </a:r>
                      <a:r>
                        <a:rPr lang="en-US" altLang="zh-CN" sz="2800" b="1" i="0" dirty="0">
                          <a:solidFill>
                            <a:srgbClr val="000000"/>
                          </a:solidFill>
                          <a:latin typeface="SimSun" pitchFamily="34" charset="0"/>
                          <a:ea typeface="SimSun" pitchFamily="34" charset="-122"/>
                          <a:cs typeface="SimSun" pitchFamily="34" charset="-120"/>
                        </a:rPr>
                        <a:t> </a:t>
                      </a:r>
                      <a:r>
                        <a:rPr lang="en-US" altLang="zh-CN" sz="2800" b="1" i="0" dirty="0">
                          <a:solidFill>
                            <a:srgbClr val="000000"/>
                          </a:solidFill>
                          <a:latin typeface="Times New Roman" pitchFamily="34" charset="0"/>
                          <a:ea typeface="SimSun" pitchFamily="34" charset="-122"/>
                          <a:cs typeface="Times New Roman" pitchFamily="34" charset="-120"/>
                        </a:rPr>
                        <a:t>号</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情节概括</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情节内容</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2785428">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3</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err="1">
                          <a:solidFill>
                            <a:srgbClr val="000000"/>
                          </a:solidFill>
                          <a:latin typeface="Times New Roman" pitchFamily="34" charset="0"/>
                          <a:ea typeface="楷体" pitchFamily="34" charset="-122"/>
                          <a:cs typeface="Times New Roman" pitchFamily="34" charset="-120"/>
                        </a:rPr>
                        <a:t>遭章鱼袭击</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楷体" pitchFamily="34" charset="-122"/>
                          <a:cs typeface="Times New Roman" pitchFamily="34" charset="-120"/>
                        </a:rPr>
                        <a:t>在大西洋</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诺第留斯号</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遭到章鱼的袭击</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被迫浮出海面</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众人在尼摩船长的带领下</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用斧子</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刀叉和章鱼展开血战</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战斗中一名船员惨死</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尼德</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兰也遭遇危险</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幸亏被尼摩船长所救</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经过持续一刻钟的战斗</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众人终于打败了章鱼</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1675956">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4</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err="1">
                          <a:solidFill>
                            <a:srgbClr val="000000"/>
                          </a:solidFill>
                          <a:latin typeface="Times New Roman" pitchFamily="34" charset="0"/>
                          <a:ea typeface="楷体" pitchFamily="34" charset="-122"/>
                          <a:cs typeface="Times New Roman" pitchFamily="34" charset="-120"/>
                        </a:rPr>
                        <a:t>大战英国驱逐舰</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楷体" pitchFamily="34" charset="-122"/>
                          <a:cs typeface="Times New Roman" pitchFamily="34" charset="-120"/>
                        </a:rPr>
                        <a:t>在北大西洋</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诺第留斯号</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遭到一艘英国驱逐舰的炮轰</a:t>
                      </a:r>
                      <a:r>
                        <a:rPr lang="zh-CN" altLang="en-US"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除那三个俘虏外</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众人义愤填膺</a:t>
                      </a:r>
                      <a:r>
                        <a:rPr lang="zh-CN" altLang="en-US"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用</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诺第留斯号</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的冲角把英国驱逐舰击沉</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
        <p:nvSpPr>
          <p:cNvPr id="2" name="P_5_BD#d0785a404?colgroup=3,4,22&amp;vcp=1&amp;pid=bdd2de2c5&amp;color=0,0,0&amp;vtp=1&amp;vaab=1&amp;bt=1&amp;bbb=1">
            <a:extLst>
              <a:ext uri="{FF2B5EF4-FFF2-40B4-BE49-F238E27FC236}">
                <a16:creationId xmlns:a16="http://schemas.microsoft.com/office/drawing/2014/main" id="{2D09DCF0-8538-EA41-6F0A-C66E38C72541}"/>
              </a:ext>
            </a:extLst>
          </p:cNvPr>
          <p:cNvSpPr txBox="1"/>
          <p:nvPr/>
        </p:nvSpPr>
        <p:spPr>
          <a:xfrm>
            <a:off x="10770142" y="408819"/>
            <a:ext cx="718145" cy="583878"/>
          </a:xfrm>
          <a:prstGeom prst="rect">
            <a:avLst/>
          </a:prstGeom>
          <a:noFill/>
        </p:spPr>
        <p:txBody>
          <a:bodyPr vert="horz" wrap="none" lIns="0" tIns="0" rIns="0" bIns="0" rtlCol="0">
            <a:spAutoFit/>
          </a:bodyPr>
          <a:lstStyle/>
          <a:p>
            <a:pPr algn="r">
              <a:lnSpc>
                <a:spcPts val="5000"/>
              </a:lnSpc>
            </a:pPr>
            <a:r>
              <a:rPr lang="zh-CN" altLang="en-US" sz="2800" dirty="0">
                <a:latin typeface="Times New Roman" panose="02020603050405020304" pitchFamily="18" charset="0"/>
              </a:rPr>
              <a:t>续表</a:t>
            </a:r>
          </a:p>
        </p:txBody>
      </p:sp>
    </p:spTree>
  </p:cSld>
  <p:clrMapOvr>
    <a:masterClrMapping/>
  </p:clrMapOvr>
  <p:transition>
    <p:split dir="in"/>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_5#440ee065a?sp=1&amp;vcp=1&amp;pid=254665248&amp;color=0,0,0&amp;vtp=1&amp;vaab=1&amp;bbb=1&amp;hb=1">
            <a:extLst>
              <a:ext uri="{FF2B5EF4-FFF2-40B4-BE49-F238E27FC236}">
                <a16:creationId xmlns:a16="http://schemas.microsoft.com/office/drawing/2014/main" id="{8BAF9A1A-E76F-A029-C006-ACB14B21F955}"/>
              </a:ext>
            </a:extLst>
          </p:cNvPr>
          <p:cNvSpPr/>
          <p:nvPr/>
        </p:nvSpPr>
        <p:spPr>
          <a:xfrm>
            <a:off x="539496" y="1857724"/>
            <a:ext cx="11109960" cy="3144457"/>
          </a:xfrm>
          <a:prstGeom prst="rect">
            <a:avLst/>
          </a:prstGeom>
          <a:noFill/>
          <a:ln/>
        </p:spPr>
        <p:txBody>
          <a:bodyPr wrap="none" lIns="0" tIns="0" rIns="0" bIns="0" rtlCol="0" anchor="t"/>
          <a:lstStyle/>
          <a:p>
            <a:pPr algn="l" latinLnBrk="1">
              <a:lnSpc>
                <a:spcPts val="5100"/>
              </a:lnSpc>
            </a:pPr>
            <a:r>
              <a:rPr lang="en-US" altLang="zh-CN" sz="2800" b="1" i="0">
                <a:solidFill>
                  <a:srgbClr val="000000"/>
                </a:solidFill>
                <a:latin typeface="SimSun" panose="02010600030101010101" pitchFamily="2" charset="-122"/>
                <a:ea typeface="SimSun" pitchFamily="34" charset="-122"/>
                <a:cs typeface="Times New Roman" pitchFamily="34" charset="-120"/>
              </a:rPr>
              <a:t>    </a:t>
            </a:r>
            <a:r>
              <a:rPr lang="en-US" altLang="zh-CN" sz="2800" b="1" i="0">
                <a:solidFill>
                  <a:srgbClr val="000000"/>
                </a:solidFill>
                <a:latin typeface="Times New Roman" pitchFamily="34" charset="0"/>
                <a:ea typeface="SimSun" pitchFamily="34" charset="-122"/>
                <a:cs typeface="Times New Roman" pitchFamily="34" charset="-120"/>
              </a:rPr>
              <a:t>包含篇目</a:t>
            </a:r>
            <a:r>
              <a:rPr lang="en-US" altLang="zh-CN" sz="2800" b="1"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《从百草园到三味书屋》《阿长与〈山海经</a:t>
            </a:r>
            <a:r>
              <a:rPr lang="en-US" altLang="zh-CN" sz="2800" b="0" i="0">
                <a:solidFill>
                  <a:srgbClr val="000000"/>
                </a:solidFill>
                <a:latin typeface="Times New Roman" pitchFamily="34" charset="0"/>
                <a:ea typeface="SimSun" pitchFamily="34" charset="-122"/>
                <a:cs typeface="Times New Roman" pitchFamily="34" charset="-120"/>
              </a:rPr>
              <a:t>〉》《二十</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四孝图</a:t>
            </a:r>
            <a:r>
              <a:rPr lang="en-US" altLang="zh-CN" sz="2800" b="0" i="0" dirty="0">
                <a:solidFill>
                  <a:srgbClr val="000000"/>
                </a:solidFill>
                <a:latin typeface="Times New Roman" pitchFamily="34" charset="0"/>
                <a:ea typeface="SimSun" pitchFamily="34" charset="-122"/>
                <a:cs typeface="Times New Roman" pitchFamily="34" charset="-120"/>
              </a:rPr>
              <a:t>》《藤野先生》《五猖会》《狗·猫·鼠》《无常》《</a:t>
            </a:r>
            <a:r>
              <a:rPr lang="en-US" altLang="zh-CN" sz="2800" b="0" i="0">
                <a:solidFill>
                  <a:srgbClr val="000000"/>
                </a:solidFill>
                <a:latin typeface="Times New Roman" pitchFamily="34" charset="0"/>
                <a:ea typeface="SimSun" pitchFamily="34" charset="-122"/>
                <a:cs typeface="Times New Roman" pitchFamily="34" charset="-120"/>
              </a:rPr>
              <a:t>父亲的病》</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琐记》《范爱农》。</a:t>
            </a:r>
            <a:endParaRPr lang="en-US" altLang="zh-CN" sz="2800" dirty="0"/>
          </a:p>
          <a:p>
            <a:pPr latinLnBrk="1">
              <a:lnSpc>
                <a:spcPts val="5100"/>
              </a:lnSpc>
            </a:pPr>
            <a:r>
              <a:rPr lang="en-US" altLang="zh-CN" sz="2800" b="1" i="0">
                <a:solidFill>
                  <a:srgbClr val="000000"/>
                </a:solidFill>
                <a:latin typeface="SimSun" panose="02010600030101010101" pitchFamily="2" charset="-122"/>
                <a:ea typeface="SimSun" pitchFamily="34" charset="-122"/>
                <a:cs typeface="Times New Roman" pitchFamily="34" charset="-120"/>
              </a:rPr>
              <a:t>    </a:t>
            </a:r>
            <a:r>
              <a:rPr lang="en-US" altLang="zh-CN" sz="2800" b="1" i="0">
                <a:solidFill>
                  <a:srgbClr val="000000"/>
                </a:solidFill>
                <a:latin typeface="Times New Roman" pitchFamily="34" charset="0"/>
                <a:ea typeface="SimSun" pitchFamily="34" charset="-122"/>
                <a:cs typeface="Times New Roman" pitchFamily="34" charset="-120"/>
              </a:rPr>
              <a:t>艺术特色</a:t>
            </a:r>
            <a:r>
              <a:rPr lang="en-US" altLang="zh-CN" sz="2800" b="1"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记叙有序；夹叙夹议，精辟警策；选材典型，</a:t>
            </a:r>
            <a:r>
              <a:rPr lang="en-US" altLang="zh-CN" sz="2800" b="0" i="0">
                <a:solidFill>
                  <a:srgbClr val="000000"/>
                </a:solidFill>
                <a:latin typeface="Times New Roman" pitchFamily="34" charset="0"/>
                <a:ea typeface="SimSun" pitchFamily="34" charset="-122"/>
                <a:cs typeface="Times New Roman" pitchFamily="34" charset="-120"/>
              </a:rPr>
              <a:t>人物丰满；</a:t>
            </a:r>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语言朴素而含蓄</a:t>
            </a:r>
            <a:r>
              <a:rPr lang="en-US" altLang="zh-CN" sz="2800" b="0" i="0" dirty="0">
                <a:solidFill>
                  <a:srgbClr val="000000"/>
                </a:solidFill>
                <a:latin typeface="Times New Roman" pitchFamily="34" charset="0"/>
                <a:ea typeface="SimSun" pitchFamily="34" charset="-122"/>
                <a:cs typeface="Times New Roman" pitchFamily="34" charset="-120"/>
              </a:rPr>
              <a:t>，精练而深刻；有浓郁的抒情气氛。</a:t>
            </a:r>
            <a:endParaRPr lang="en-US" altLang="zh-CN" sz="2800" dirty="0"/>
          </a:p>
        </p:txBody>
      </p:sp>
    </p:spTree>
    <p:extLst>
      <p:ext uri="{BB962C8B-B14F-4D97-AF65-F5344CB8AC3E}">
        <p14:creationId xmlns:p14="http://schemas.microsoft.com/office/powerpoint/2010/main" val="946291171"/>
      </p:ext>
    </p:extLst>
  </p:cSld>
  <p:clrMapOvr>
    <a:masterClrMapping/>
  </p:clrMapOvr>
  <p:transition>
    <p:split dir="in"/>
  </p:transition>
</p:sld>
</file>

<file path=ppt/slides/slide50.xml><?xml version="1.0" encoding="utf-8"?>
<p:sld xmlns:a="http://schemas.openxmlformats.org/drawingml/2006/main" xmlns:r="http://schemas.openxmlformats.org/officeDocument/2006/relationships" xmlns:p="http://schemas.openxmlformats.org/presentationml/2006/main">
  <p:cSld name="Slide 51&amp;si=51">
    <p:spTree>
      <p:nvGrpSpPr>
        <p:cNvPr id="1" name=""/>
        <p:cNvGrpSpPr/>
        <p:nvPr/>
      </p:nvGrpSpPr>
      <p:grpSpPr>
        <a:xfrm>
          <a:off x="0" y="0"/>
          <a:ext cx="0" cy="0"/>
          <a:chOff x="0" y="0"/>
          <a:chExt cx="0" cy="0"/>
        </a:xfrm>
      </p:grpSpPr>
      <p:graphicFrame>
        <p:nvGraphicFramePr>
          <p:cNvPr id="52" name="P_5_BD#d0785a404?colgroup=3,4,22&amp;vcp=1&amp;pid=bdd2de2c5&amp;color=0,0,0&amp;mp=1&amp;vtp=1&amp;vaab=1&amp;bt=1&amp;bbb=1&amp;hb=1"/>
          <p:cNvGraphicFramePr>
            <a:graphicFrameLocks noGrp="1"/>
          </p:cNvGraphicFramePr>
          <p:nvPr>
            <p:extLst>
              <p:ext uri="{D42A27DB-BD31-4B8C-83A1-F6EECF244321}">
                <p14:modId xmlns:p14="http://schemas.microsoft.com/office/powerpoint/2010/main" val="3755044588"/>
              </p:ext>
            </p:extLst>
          </p:nvPr>
        </p:nvGraphicFramePr>
        <p:xfrm>
          <a:off x="539496" y="2396172"/>
          <a:ext cx="11207820" cy="2770252"/>
        </p:xfrm>
        <a:graphic>
          <a:graphicData uri="http://schemas.openxmlformats.org/drawingml/2006/table">
            <a:tbl>
              <a:tblPr/>
              <a:tblGrid>
                <a:gridCol w="1098804">
                  <a:extLst>
                    <a:ext uri="{9D8B030D-6E8A-4147-A177-3AD203B41FA5}">
                      <a16:colId xmlns:a16="http://schemas.microsoft.com/office/drawing/2014/main" val="20000"/>
                    </a:ext>
                  </a:extLst>
                </a:gridCol>
                <a:gridCol w="1980000">
                  <a:extLst>
                    <a:ext uri="{9D8B030D-6E8A-4147-A177-3AD203B41FA5}">
                      <a16:colId xmlns:a16="http://schemas.microsoft.com/office/drawing/2014/main" val="20001"/>
                    </a:ext>
                  </a:extLst>
                </a:gridCol>
                <a:gridCol w="8129016">
                  <a:extLst>
                    <a:ext uri="{9D8B030D-6E8A-4147-A177-3AD203B41FA5}">
                      <a16:colId xmlns:a16="http://schemas.microsoft.com/office/drawing/2014/main" val="20002"/>
                    </a:ext>
                  </a:extLst>
                </a:gridCol>
              </a:tblGrid>
              <a:tr h="539560">
                <a:tc>
                  <a:txBody>
                    <a:bodyPr/>
                    <a:lstStyle/>
                    <a:p>
                      <a:pPr algn="ctr" latinLnBrk="1" hangingPunct="0">
                        <a:lnSpc>
                          <a:spcPts val="4300"/>
                        </a:lnSpc>
                      </a:pPr>
                      <a:r>
                        <a:rPr lang="en-US" altLang="zh-CN" sz="2800" b="1" i="0" dirty="0">
                          <a:solidFill>
                            <a:srgbClr val="000000"/>
                          </a:solidFill>
                          <a:latin typeface="Times New Roman" pitchFamily="34" charset="0"/>
                          <a:ea typeface="SimSun" pitchFamily="34" charset="-122"/>
                          <a:cs typeface="Times New Roman" pitchFamily="34" charset="-120"/>
                        </a:rPr>
                        <a:t>序</a:t>
                      </a:r>
                      <a:r>
                        <a:rPr lang="en-US" altLang="zh-CN" sz="2800" b="1" i="0" dirty="0">
                          <a:solidFill>
                            <a:srgbClr val="000000"/>
                          </a:solidFill>
                          <a:latin typeface="SimSun" pitchFamily="34" charset="0"/>
                          <a:ea typeface="SimSun" pitchFamily="34" charset="-122"/>
                          <a:cs typeface="SimSun" pitchFamily="34" charset="-120"/>
                        </a:rPr>
                        <a:t> </a:t>
                      </a:r>
                      <a:r>
                        <a:rPr lang="en-US" altLang="zh-CN" sz="2800" b="1" i="0" dirty="0">
                          <a:solidFill>
                            <a:srgbClr val="000000"/>
                          </a:solidFill>
                          <a:latin typeface="Times New Roman" pitchFamily="34" charset="0"/>
                          <a:ea typeface="SimSun" pitchFamily="34" charset="-122"/>
                          <a:cs typeface="Times New Roman" pitchFamily="34" charset="-120"/>
                        </a:rPr>
                        <a:t>号</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情节概括</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情节内容</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2230692">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5</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err="1">
                          <a:solidFill>
                            <a:srgbClr val="000000"/>
                          </a:solidFill>
                          <a:latin typeface="Times New Roman" pitchFamily="34" charset="0"/>
                          <a:ea typeface="楷体" pitchFamily="34" charset="-122"/>
                          <a:cs typeface="Times New Roman" pitchFamily="34" charset="-120"/>
                        </a:rPr>
                        <a:t>同鲨鱼搏斗</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楷体" pitchFamily="34" charset="-122"/>
                          <a:cs typeface="Times New Roman" pitchFamily="34" charset="-120"/>
                        </a:rPr>
                        <a:t>在印度洋的采珠场</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遇到鲨鱼袭击采珠人</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尼</a:t>
                      </a:r>
                      <a:endParaRPr lang="en-US" altLang="zh-CN" sz="2800" b="0" i="0" dirty="0">
                        <a:solidFill>
                          <a:srgbClr val="000000"/>
                        </a:solidFill>
                        <a:latin typeface="Times New Roman" pitchFamily="34" charset="0"/>
                        <a:ea typeface="楷体" pitchFamily="34" charset="-122"/>
                        <a:cs typeface="Times New Roman" pitchFamily="34" charset="-120"/>
                      </a:endParaRPr>
                    </a:p>
                    <a:p>
                      <a:pPr marL="0" indent="0" algn="l" latinLnBrk="1" hangingPunct="0">
                        <a:lnSpc>
                          <a:spcPts val="4400"/>
                        </a:lnSpc>
                      </a:pPr>
                      <a:r>
                        <a:rPr lang="en-US" altLang="zh-CN" sz="2800" b="0" i="0" dirty="0" err="1">
                          <a:solidFill>
                            <a:srgbClr val="000000"/>
                          </a:solidFill>
                          <a:latin typeface="Times New Roman" pitchFamily="34" charset="0"/>
                          <a:ea typeface="楷体" pitchFamily="34" charset="-122"/>
                          <a:cs typeface="Times New Roman" pitchFamily="34" charset="-120"/>
                        </a:rPr>
                        <a:t>摩船长手拿短刀</a:t>
                      </a:r>
                      <a:r>
                        <a:rPr lang="zh-CN" altLang="en-US"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挺身跟鲨鱼搏斗</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尼摩船长被鲨鱼的巨大躯体所压倒</a:t>
                      </a:r>
                      <a:r>
                        <a:rPr lang="zh-CN" altLang="en-US"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危在旦夕时</a:t>
                      </a:r>
                      <a:r>
                        <a:rPr lang="zh-CN" altLang="en-US"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尼德</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兰迅速投出利叉</a:t>
                      </a:r>
                      <a:r>
                        <a:rPr lang="zh-CN" altLang="en-US"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击中鲨鱼</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
        <p:nvSpPr>
          <p:cNvPr id="2" name="P_5_BD#d0785a404?colgroup=3,4,22&amp;vcp=1&amp;pid=bdd2de2c5&amp;color=0,0,0&amp;mp=1&amp;vtp=1&amp;vaab=1&amp;bt=1&amp;bbb=1">
            <a:extLst>
              <a:ext uri="{FF2B5EF4-FFF2-40B4-BE49-F238E27FC236}">
                <a16:creationId xmlns:a16="http://schemas.microsoft.com/office/drawing/2014/main" id="{B80806F7-CD22-C2E9-6142-4B0611C138D3}"/>
              </a:ext>
            </a:extLst>
          </p:cNvPr>
          <p:cNvSpPr txBox="1"/>
          <p:nvPr/>
        </p:nvSpPr>
        <p:spPr>
          <a:xfrm>
            <a:off x="10894735" y="1687766"/>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18" charset="0"/>
              </a:rPr>
              <a:t>续表</a:t>
            </a:r>
          </a:p>
        </p:txBody>
      </p:sp>
    </p:spTree>
  </p:cSld>
  <p:clrMapOvr>
    <a:masterClrMapping/>
  </p:clrMapOvr>
  <p:transition>
    <p:split dir="in"/>
  </p:transition>
</p:sld>
</file>

<file path=ppt/slides/slide51.xml><?xml version="1.0" encoding="utf-8"?>
<p:sld xmlns:a="http://schemas.openxmlformats.org/drawingml/2006/main" xmlns:r="http://schemas.openxmlformats.org/officeDocument/2006/relationships" xmlns:p="http://schemas.openxmlformats.org/presentationml/2006/main">
  <p:cSld name="Slide 52&amp;si=52">
    <p:spTree>
      <p:nvGrpSpPr>
        <p:cNvPr id="1" name=""/>
        <p:cNvGrpSpPr/>
        <p:nvPr/>
      </p:nvGrpSpPr>
      <p:grpSpPr>
        <a:xfrm>
          <a:off x="0" y="0"/>
          <a:ext cx="0" cy="0"/>
          <a:chOff x="0" y="0"/>
          <a:chExt cx="0" cy="0"/>
        </a:xfrm>
      </p:grpSpPr>
      <p:sp>
        <p:nvSpPr>
          <p:cNvPr id="2" name="P_5#d0785a404?vcp=1&amp;pid=bdd2de2c5&amp;color=0,0,0&amp;vtp=1&amp;vaab=1&amp;bt=1&amp;bbb=1"/>
          <p:cNvSpPr/>
          <p:nvPr/>
        </p:nvSpPr>
        <p:spPr>
          <a:xfrm>
            <a:off x="539496" y="691768"/>
            <a:ext cx="11109960" cy="553657"/>
          </a:xfrm>
          <a:prstGeom prst="rect">
            <a:avLst/>
          </a:prstGeom>
          <a:noFill/>
          <a:ln/>
        </p:spPr>
        <p:txBody>
          <a:bodyPr wrap="none" lIns="0" tIns="0" rIns="0" bIns="0" rtlCol="0" anchor="t"/>
          <a:lstStyle/>
          <a:p>
            <a:pPr algn="ctr" latinLnBrk="1">
              <a:lnSpc>
                <a:spcPts val="4900"/>
              </a:lnSpc>
            </a:pPr>
            <a:r>
              <a:rPr lang="en-US" altLang="zh-CN" sz="2800" b="1" i="0" dirty="0">
                <a:solidFill>
                  <a:srgbClr val="000000"/>
                </a:solidFill>
                <a:latin typeface="Times New Roman" pitchFamily="34" charset="0"/>
                <a:ea typeface="SimSun" pitchFamily="34" charset="-122"/>
                <a:cs typeface="Times New Roman" pitchFamily="34" charset="-120"/>
              </a:rPr>
              <a:t>尼摩船长的形象概述与分析</a:t>
            </a:r>
            <a:endParaRPr lang="en-US" altLang="zh-CN" sz="2800" dirty="0"/>
          </a:p>
        </p:txBody>
      </p:sp>
      <p:graphicFrame>
        <p:nvGraphicFramePr>
          <p:cNvPr id="53" name="P_5_BD#d0785a404?colgroup=4,25&amp;vcp=1&amp;pid=bdd2de2c5&amp;color=0,0,0&amp;vtp=1&amp;vaab=1&amp;bbb=1&amp;hb=1"/>
          <p:cNvGraphicFramePr>
            <a:graphicFrameLocks noGrp="1"/>
          </p:cNvGraphicFramePr>
          <p:nvPr>
            <p:extLst>
              <p:ext uri="{D42A27DB-BD31-4B8C-83A1-F6EECF244321}">
                <p14:modId xmlns:p14="http://schemas.microsoft.com/office/powerpoint/2010/main" val="603068131"/>
              </p:ext>
            </p:extLst>
          </p:nvPr>
        </p:nvGraphicFramePr>
        <p:xfrm>
          <a:off x="539496" y="1373377"/>
          <a:ext cx="10944000" cy="4319560"/>
        </p:xfrm>
        <a:graphic>
          <a:graphicData uri="http://schemas.openxmlformats.org/drawingml/2006/table">
            <a:tbl>
              <a:tblPr/>
              <a:tblGrid>
                <a:gridCol w="2268000">
                  <a:extLst>
                    <a:ext uri="{9D8B030D-6E8A-4147-A177-3AD203B41FA5}">
                      <a16:colId xmlns:a16="http://schemas.microsoft.com/office/drawing/2014/main" val="20000"/>
                    </a:ext>
                  </a:extLst>
                </a:gridCol>
                <a:gridCol w="8676000">
                  <a:extLst>
                    <a:ext uri="{9D8B030D-6E8A-4147-A177-3AD203B41FA5}">
                      <a16:colId xmlns:a16="http://schemas.microsoft.com/office/drawing/2014/main" val="20001"/>
                    </a:ext>
                  </a:extLst>
                </a:gridCol>
              </a:tblGrid>
              <a:tr h="539560">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性格特征</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相关情节</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1260000">
                <a:tc rowSpan="3">
                  <a:txBody>
                    <a:bodyPr/>
                    <a:lstStyle/>
                    <a:p>
                      <a:pPr marL="0" indent="0" algn="l" latinLnBrk="1" hangingPunct="0">
                        <a:lnSpc>
                          <a:spcPts val="4400"/>
                        </a:lnSpc>
                      </a:pPr>
                      <a:r>
                        <a:rPr lang="en-US" altLang="zh-CN" sz="2800" b="0" i="0" dirty="0" err="1">
                          <a:solidFill>
                            <a:srgbClr val="000000"/>
                          </a:solidFill>
                          <a:latin typeface="Times New Roman" pitchFamily="34" charset="0"/>
                          <a:ea typeface="楷体" pitchFamily="34" charset="-122"/>
                          <a:cs typeface="Times New Roman" pitchFamily="34" charset="-120"/>
                        </a:rPr>
                        <a:t>热爱海洋</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追求自由</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具有探险精神</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楷体" pitchFamily="34" charset="-122"/>
                          <a:cs typeface="Times New Roman" pitchFamily="34" charset="-120"/>
                        </a:rPr>
                        <a:t>客厅中有许多海洋收藏</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他说</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它们全都是我亲手收集的</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地球上没有哪一处海域不经我探索过</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1260000">
                <a:tc vMerge="1">
                  <a:txBody>
                    <a:bodyPr/>
                    <a:lstStyle/>
                    <a:p>
                      <a:endParaRPr lang="zh-CN"/>
                    </a:p>
                  </a:txBody>
                  <a:tcPr/>
                </a:tc>
                <a:tc>
                  <a:txBody>
                    <a:bodyPr/>
                    <a:lstStyle/>
                    <a:p>
                      <a:pPr marL="0" indent="0" algn="l" latinLnBrk="1" hangingPunct="0">
                        <a:lnSpc>
                          <a:spcPts val="44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在海中我不承认有什么主子</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在海中我完全是自由的</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这是尼摩船长的肺腑之言</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1260000">
                <a:tc vMerge="1">
                  <a:txBody>
                    <a:bodyPr/>
                    <a:lstStyle/>
                    <a:p>
                      <a:endParaRPr lang="zh-CN"/>
                    </a:p>
                  </a:txBody>
                  <a:tcPr/>
                </a:tc>
                <a:tc>
                  <a:txBody>
                    <a:bodyPr/>
                    <a:lstStyle/>
                    <a:p>
                      <a:pPr marL="0" indent="0" algn="l" latinLnBrk="1" hangingPunct="0">
                        <a:lnSpc>
                          <a:spcPts val="44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楷体" pitchFamily="34" charset="-122"/>
                          <a:cs typeface="Times New Roman" pitchFamily="34" charset="-120"/>
                        </a:rPr>
                        <a:t>准备建设一座自由的</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独立的海底城市</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集体的海底住宅</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每天早晨可以浮出水面呼吸换气</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spTree>
  </p:cSld>
  <p:clrMapOvr>
    <a:masterClrMapping/>
  </p:clrMapOvr>
  <p:transition>
    <p:split dir="in"/>
  </p:transition>
</p:sld>
</file>

<file path=ppt/slides/slide52.xml><?xml version="1.0" encoding="utf-8"?>
<p:sld xmlns:a="http://schemas.openxmlformats.org/drawingml/2006/main" xmlns:r="http://schemas.openxmlformats.org/officeDocument/2006/relationships" xmlns:p="http://schemas.openxmlformats.org/presentationml/2006/main">
  <p:cSld name="Slide 53&amp;si=53">
    <p:spTree>
      <p:nvGrpSpPr>
        <p:cNvPr id="1" name=""/>
        <p:cNvGrpSpPr/>
        <p:nvPr/>
      </p:nvGrpSpPr>
      <p:grpSpPr>
        <a:xfrm>
          <a:off x="0" y="0"/>
          <a:ext cx="0" cy="0"/>
          <a:chOff x="0" y="0"/>
          <a:chExt cx="0" cy="0"/>
        </a:xfrm>
      </p:grpSpPr>
      <p:graphicFrame>
        <p:nvGraphicFramePr>
          <p:cNvPr id="54" name="P_5_BD#d0785a404?colgroup=4,25&amp;vcp=1&amp;pid=bdd2de2c5&amp;color=0,0,0&amp;vtp=1&amp;vaab=1&amp;bt=1&amp;bbb=1&amp;hb=1"/>
          <p:cNvGraphicFramePr>
            <a:graphicFrameLocks noGrp="1"/>
          </p:cNvGraphicFramePr>
          <p:nvPr>
            <p:extLst>
              <p:ext uri="{D42A27DB-BD31-4B8C-83A1-F6EECF244321}">
                <p14:modId xmlns:p14="http://schemas.microsoft.com/office/powerpoint/2010/main" val="1383931010"/>
              </p:ext>
            </p:extLst>
          </p:nvPr>
        </p:nvGraphicFramePr>
        <p:xfrm>
          <a:off x="354024" y="1611756"/>
          <a:ext cx="11340000" cy="3779560"/>
        </p:xfrm>
        <a:graphic>
          <a:graphicData uri="http://schemas.openxmlformats.org/drawingml/2006/table">
            <a:tbl>
              <a:tblPr/>
              <a:tblGrid>
                <a:gridCol w="2268000">
                  <a:extLst>
                    <a:ext uri="{9D8B030D-6E8A-4147-A177-3AD203B41FA5}">
                      <a16:colId xmlns:a16="http://schemas.microsoft.com/office/drawing/2014/main" val="20000"/>
                    </a:ext>
                  </a:extLst>
                </a:gridCol>
                <a:gridCol w="9072000">
                  <a:extLst>
                    <a:ext uri="{9D8B030D-6E8A-4147-A177-3AD203B41FA5}">
                      <a16:colId xmlns:a16="http://schemas.microsoft.com/office/drawing/2014/main" val="20001"/>
                    </a:ext>
                  </a:extLst>
                </a:gridCol>
              </a:tblGrid>
              <a:tr h="539560">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性格特征</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相关情节</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1800000">
                <a:tc rowSpan="3">
                  <a:txBody>
                    <a:bodyPr/>
                    <a:lstStyle/>
                    <a:p>
                      <a:pPr marL="0" indent="0" algn="l" latinLnBrk="1" hangingPunct="0">
                        <a:lnSpc>
                          <a:spcPts val="4400"/>
                        </a:lnSpc>
                      </a:pPr>
                      <a:r>
                        <a:rPr lang="en-US" altLang="zh-CN" sz="2800" b="0" i="0" dirty="0" err="1">
                          <a:solidFill>
                            <a:srgbClr val="000000"/>
                          </a:solidFill>
                          <a:latin typeface="Times New Roman" pitchFamily="34" charset="0"/>
                          <a:ea typeface="楷体" pitchFamily="34" charset="-122"/>
                          <a:cs typeface="Times New Roman" pitchFamily="34" charset="-120"/>
                        </a:rPr>
                        <a:t>热爱海洋</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追求自由</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具</a:t>
                      </a:r>
                      <a:endParaRPr lang="en-US" altLang="zh-CN" sz="2800" b="0" i="0" dirty="0">
                        <a:solidFill>
                          <a:srgbClr val="000000"/>
                        </a:solidFill>
                        <a:latin typeface="Times New Roman" pitchFamily="34" charset="0"/>
                        <a:ea typeface="楷体" pitchFamily="34" charset="-122"/>
                        <a:cs typeface="Times New Roman" pitchFamily="34" charset="-120"/>
                      </a:endParaRPr>
                    </a:p>
                    <a:p>
                      <a:pPr marL="0" indent="0" algn="l" latinLnBrk="1" hangingPunct="0">
                        <a:lnSpc>
                          <a:spcPts val="4400"/>
                        </a:lnSpc>
                      </a:pPr>
                      <a:r>
                        <a:rPr lang="en-US" altLang="zh-CN" sz="2800" b="0" i="0" dirty="0" err="1">
                          <a:solidFill>
                            <a:srgbClr val="000000"/>
                          </a:solidFill>
                          <a:latin typeface="Times New Roman" pitchFamily="34" charset="0"/>
                          <a:ea typeface="楷体" pitchFamily="34" charset="-122"/>
                          <a:cs typeface="Times New Roman" pitchFamily="34" charset="-120"/>
                        </a:rPr>
                        <a:t>有探险精神</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楷体" pitchFamily="34" charset="-122"/>
                          <a:cs typeface="Times New Roman" pitchFamily="34" charset="-120"/>
                        </a:rPr>
                        <a:t>带领</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我们</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周游了太平洋</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印度洋</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红海</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地中海</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大西洋以及南极和北冰洋</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遇见了罕见的海底动植物和海底洞穴</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暗道和遗址</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让</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我们</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领略了海洋的神奇</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720000">
                <a:tc vMerge="1">
                  <a:txBody>
                    <a:bodyPr/>
                    <a:lstStyle/>
                    <a:p>
                      <a:endParaRPr lang="zh-CN"/>
                    </a:p>
                  </a:txBody>
                  <a:tcPr/>
                </a:tc>
                <a:tc>
                  <a:txBody>
                    <a:bodyPr/>
                    <a:lstStyle/>
                    <a:p>
                      <a:pPr algn="l" latinLnBrk="1" hangingPunct="0">
                        <a:lnSpc>
                          <a:spcPts val="42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楷体" pitchFamily="34" charset="-122"/>
                          <a:cs typeface="Times New Roman" pitchFamily="34" charset="-120"/>
                        </a:rPr>
                        <a:t>驾驶</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诺第留斯号</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通过世界上最危险的托列斯海峡</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720000">
                <a:tc vMerge="1">
                  <a:txBody>
                    <a:bodyPr/>
                    <a:lstStyle/>
                    <a:p>
                      <a:endParaRPr lang="zh-CN"/>
                    </a:p>
                  </a:txBody>
                  <a:tcPr/>
                </a:tc>
                <a:tc>
                  <a:txBody>
                    <a:bodyPr/>
                    <a:lstStyle/>
                    <a:p>
                      <a:pPr algn="l" latinLnBrk="1" hangingPunct="0">
                        <a:lnSpc>
                          <a:spcPts val="42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楷体" pitchFamily="34" charset="-122"/>
                          <a:cs typeface="Times New Roman" pitchFamily="34" charset="-120"/>
                        </a:rPr>
                        <a:t>执意去南极探险</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并从冰原下通过</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sp>
        <p:nvSpPr>
          <p:cNvPr id="2" name="P_5_BD#d0785a404?colgroup=4,25&amp;vcp=1&amp;pid=bdd2de2c5&amp;color=0,0,0&amp;vtp=1&amp;vaab=1&amp;bt=1&amp;bbb=1">
            <a:extLst>
              <a:ext uri="{FF2B5EF4-FFF2-40B4-BE49-F238E27FC236}">
                <a16:creationId xmlns:a16="http://schemas.microsoft.com/office/drawing/2014/main" id="{B082BBD3-72AD-8BE0-31FC-DF4DD2387E8B}"/>
              </a:ext>
            </a:extLst>
          </p:cNvPr>
          <p:cNvSpPr txBox="1"/>
          <p:nvPr/>
        </p:nvSpPr>
        <p:spPr>
          <a:xfrm>
            <a:off x="10903879" y="903350"/>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18" charset="0"/>
              </a:rPr>
              <a:t>续表</a:t>
            </a:r>
          </a:p>
        </p:txBody>
      </p:sp>
    </p:spTree>
  </p:cSld>
  <p:clrMapOvr>
    <a:masterClrMapping/>
  </p:clrMapOvr>
  <p:transition>
    <p:split dir="in"/>
  </p:transition>
</p:sld>
</file>

<file path=ppt/slides/slide53.xml><?xml version="1.0" encoding="utf-8"?>
<p:sld xmlns:a="http://schemas.openxmlformats.org/drawingml/2006/main" xmlns:r="http://schemas.openxmlformats.org/officeDocument/2006/relationships" xmlns:p="http://schemas.openxmlformats.org/presentationml/2006/main">
  <p:cSld name="Slide 54&amp;si=54">
    <p:spTree>
      <p:nvGrpSpPr>
        <p:cNvPr id="1" name=""/>
        <p:cNvGrpSpPr/>
        <p:nvPr/>
      </p:nvGrpSpPr>
      <p:grpSpPr>
        <a:xfrm>
          <a:off x="0" y="0"/>
          <a:ext cx="0" cy="0"/>
          <a:chOff x="0" y="0"/>
          <a:chExt cx="0" cy="0"/>
        </a:xfrm>
      </p:grpSpPr>
      <p:graphicFrame>
        <p:nvGraphicFramePr>
          <p:cNvPr id="55" name="P_5_BD#d0785a404?colgroup=4,25&amp;vcp=1&amp;pid=bdd2de2c5&amp;color=0,0,0&amp;mp=1&amp;vtp=1&amp;vaab=1&amp;bt=1&amp;bbb=1&amp;hb=1"/>
          <p:cNvGraphicFramePr>
            <a:graphicFrameLocks noGrp="1"/>
          </p:cNvGraphicFramePr>
          <p:nvPr>
            <p:extLst>
              <p:ext uri="{D42A27DB-BD31-4B8C-83A1-F6EECF244321}">
                <p14:modId xmlns:p14="http://schemas.microsoft.com/office/powerpoint/2010/main" val="1880424281"/>
              </p:ext>
            </p:extLst>
          </p:nvPr>
        </p:nvGraphicFramePr>
        <p:xfrm>
          <a:off x="539496" y="2396172"/>
          <a:ext cx="11082528" cy="2770252"/>
        </p:xfrm>
        <a:graphic>
          <a:graphicData uri="http://schemas.openxmlformats.org/drawingml/2006/table">
            <a:tbl>
              <a:tblPr/>
              <a:tblGrid>
                <a:gridCol w="1627632">
                  <a:extLst>
                    <a:ext uri="{9D8B030D-6E8A-4147-A177-3AD203B41FA5}">
                      <a16:colId xmlns:a16="http://schemas.microsoft.com/office/drawing/2014/main" val="20000"/>
                    </a:ext>
                  </a:extLst>
                </a:gridCol>
                <a:gridCol w="9454896">
                  <a:extLst>
                    <a:ext uri="{9D8B030D-6E8A-4147-A177-3AD203B41FA5}">
                      <a16:colId xmlns:a16="http://schemas.microsoft.com/office/drawing/2014/main" val="20001"/>
                    </a:ext>
                  </a:extLst>
                </a:gridCol>
              </a:tblGrid>
              <a:tr h="539560">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性格特征</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相关情节</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2230692">
                <a:tc>
                  <a:txBody>
                    <a:bodyPr/>
                    <a:lstStyle/>
                    <a:p>
                      <a:pPr marL="0" indent="0" algn="l" latinLnBrk="1" hangingPunct="0">
                        <a:lnSpc>
                          <a:spcPts val="4400"/>
                        </a:lnSpc>
                      </a:pPr>
                      <a:r>
                        <a:rPr lang="en-US" altLang="zh-CN" sz="2800" b="0" i="0">
                          <a:solidFill>
                            <a:srgbClr val="000000"/>
                          </a:solidFill>
                          <a:latin typeface="Times New Roman" pitchFamily="34" charset="0"/>
                          <a:ea typeface="楷体" pitchFamily="34" charset="-122"/>
                          <a:cs typeface="Times New Roman" pitchFamily="34" charset="-120"/>
                        </a:rPr>
                        <a:t>会说多国</a:t>
                      </a:r>
                    </a:p>
                    <a:p>
                      <a:pPr marL="0" lvl="0" indent="0" algn="l" latinLnBrk="1" hangingPunct="0">
                        <a:lnSpc>
                          <a:spcPts val="4200"/>
                        </a:lnSpc>
                      </a:pPr>
                      <a:r>
                        <a:rPr lang="en-US" altLang="zh-CN" sz="2800" b="0" i="0">
                          <a:solidFill>
                            <a:srgbClr val="000000"/>
                          </a:solidFill>
                          <a:latin typeface="Times New Roman" pitchFamily="34" charset="0"/>
                          <a:ea typeface="楷体" pitchFamily="34" charset="-122"/>
                          <a:cs typeface="Times New Roman" pitchFamily="34" charset="-120"/>
                        </a:rPr>
                        <a:t>语言</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楷体" pitchFamily="34" charset="-122"/>
                          <a:cs typeface="Times New Roman" pitchFamily="34" charset="-120"/>
                        </a:rPr>
                        <a:t>在</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我们</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被搭救上船后</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用了法语</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英语</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德语和拉丁</a:t>
                      </a:r>
                    </a:p>
                    <a:p>
                      <a:pPr marL="0" indent="0" algn="l" latinLnBrk="1" hangingPunct="0">
                        <a:lnSpc>
                          <a:spcPts val="4400"/>
                        </a:lnSpc>
                      </a:pPr>
                      <a:r>
                        <a:rPr lang="en-US" altLang="zh-CN" sz="2800" b="0" i="0">
                          <a:solidFill>
                            <a:srgbClr val="000000"/>
                          </a:solidFill>
                          <a:latin typeface="Times New Roman" pitchFamily="34" charset="0"/>
                          <a:ea typeface="楷体" pitchFamily="34" charset="-122"/>
                          <a:cs typeface="Times New Roman" pitchFamily="34" charset="-120"/>
                        </a:rPr>
                        <a:t>语试图沟通</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船长听懂了却不回应</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只不过是为了肯定</a:t>
                      </a: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我</a:t>
                      </a:r>
                    </a:p>
                    <a:p>
                      <a:pPr marL="0" indent="0" algn="l" latinLnBrk="1" hangingPunct="0">
                        <a:lnSpc>
                          <a:spcPts val="4400"/>
                        </a:lnSpc>
                      </a:pPr>
                      <a:r>
                        <a:rPr lang="en-US" altLang="zh-CN" sz="2800" b="0" i="0">
                          <a:solidFill>
                            <a:srgbClr val="000000"/>
                          </a:solidFill>
                          <a:latin typeface="Times New Roman" pitchFamily="34" charset="0"/>
                          <a:ea typeface="楷体" pitchFamily="34" charset="-122"/>
                          <a:cs typeface="Times New Roman" pitchFamily="34" charset="-120"/>
                        </a:rPr>
                        <a:t>们</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的身份</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他说</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先生们</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我会说法语</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英语</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德语和拉</a:t>
                      </a:r>
                    </a:p>
                    <a:p>
                      <a:pPr marL="0" lvl="0" indent="0" algn="l" latinLnBrk="1" hangingPunct="0">
                        <a:lnSpc>
                          <a:spcPts val="4200"/>
                        </a:lnSpc>
                      </a:pPr>
                      <a:r>
                        <a:rPr lang="en-US" altLang="zh-CN" sz="2800" b="0" i="0">
                          <a:solidFill>
                            <a:srgbClr val="000000"/>
                          </a:solidFill>
                          <a:latin typeface="Times New Roman" pitchFamily="34" charset="0"/>
                          <a:ea typeface="楷体" pitchFamily="34" charset="-122"/>
                          <a:cs typeface="Times New Roman" pitchFamily="34" charset="-120"/>
                        </a:rPr>
                        <a:t>丁语</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
        <p:nvSpPr>
          <p:cNvPr id="2" name="P_5_BD#d0785a404?colgroup=4,25&amp;vcp=1&amp;pid=bdd2de2c5&amp;color=0,0,0&amp;mp=1&amp;vtp=1&amp;vaab=1&amp;bt=1&amp;bbb=1">
            <a:extLst>
              <a:ext uri="{FF2B5EF4-FFF2-40B4-BE49-F238E27FC236}">
                <a16:creationId xmlns:a16="http://schemas.microsoft.com/office/drawing/2014/main" id="{E216071A-FF17-392A-2138-52B123761837}"/>
              </a:ext>
            </a:extLst>
          </p:cNvPr>
          <p:cNvSpPr txBox="1"/>
          <p:nvPr/>
        </p:nvSpPr>
        <p:spPr>
          <a:xfrm>
            <a:off x="10903879" y="1687766"/>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18" charset="0"/>
              </a:rPr>
              <a:t>续表</a:t>
            </a:r>
          </a:p>
        </p:txBody>
      </p:sp>
    </p:spTree>
  </p:cSld>
  <p:clrMapOvr>
    <a:masterClrMapping/>
  </p:clrMapOvr>
  <p:transition>
    <p:split dir="in"/>
  </p:transition>
</p:sld>
</file>

<file path=ppt/slides/slide54.xml><?xml version="1.0" encoding="utf-8"?>
<p:sld xmlns:a="http://schemas.openxmlformats.org/drawingml/2006/main" xmlns:r="http://schemas.openxmlformats.org/officeDocument/2006/relationships" xmlns:p="http://schemas.openxmlformats.org/presentationml/2006/main">
  <p:cSld name="Slide 55&amp;si=55">
    <p:spTree>
      <p:nvGrpSpPr>
        <p:cNvPr id="1" name=""/>
        <p:cNvGrpSpPr/>
        <p:nvPr/>
      </p:nvGrpSpPr>
      <p:grpSpPr>
        <a:xfrm>
          <a:off x="0" y="0"/>
          <a:ext cx="0" cy="0"/>
          <a:chOff x="0" y="0"/>
          <a:chExt cx="0" cy="0"/>
        </a:xfrm>
      </p:grpSpPr>
      <p:graphicFrame>
        <p:nvGraphicFramePr>
          <p:cNvPr id="56" name="P_5_BD#d0785a404?colgroup=4,25&amp;vcp=1&amp;pid=bdd2de2c5&amp;color=0,0,0&amp;vtp=1&amp;vaab=1&amp;bt=1&amp;bbb=1&amp;hb=1"/>
          <p:cNvGraphicFramePr>
            <a:graphicFrameLocks noGrp="1"/>
          </p:cNvGraphicFramePr>
          <p:nvPr>
            <p:extLst>
              <p:ext uri="{D42A27DB-BD31-4B8C-83A1-F6EECF244321}">
                <p14:modId xmlns:p14="http://schemas.microsoft.com/office/powerpoint/2010/main" val="2793153239"/>
              </p:ext>
            </p:extLst>
          </p:nvPr>
        </p:nvGraphicFramePr>
        <p:xfrm>
          <a:off x="539496" y="933239"/>
          <a:ext cx="11082528" cy="5319015"/>
        </p:xfrm>
        <a:graphic>
          <a:graphicData uri="http://schemas.openxmlformats.org/drawingml/2006/table">
            <a:tbl>
              <a:tblPr/>
              <a:tblGrid>
                <a:gridCol w="1627632">
                  <a:extLst>
                    <a:ext uri="{9D8B030D-6E8A-4147-A177-3AD203B41FA5}">
                      <a16:colId xmlns:a16="http://schemas.microsoft.com/office/drawing/2014/main" val="20000"/>
                    </a:ext>
                  </a:extLst>
                </a:gridCol>
                <a:gridCol w="9454896">
                  <a:extLst>
                    <a:ext uri="{9D8B030D-6E8A-4147-A177-3AD203B41FA5}">
                      <a16:colId xmlns:a16="http://schemas.microsoft.com/office/drawing/2014/main" val="20001"/>
                    </a:ext>
                  </a:extLst>
                </a:gridCol>
              </a:tblGrid>
              <a:tr h="520383">
                <a:tc>
                  <a:txBody>
                    <a:bodyPr/>
                    <a:lstStyle/>
                    <a:p>
                      <a:pPr algn="ctr" latinLnBrk="1" hangingPunct="0">
                        <a:lnSpc>
                          <a:spcPts val="4000"/>
                        </a:lnSpc>
                      </a:pPr>
                      <a:r>
                        <a:rPr lang="en-US" altLang="zh-CN" sz="2800" b="1" i="0">
                          <a:solidFill>
                            <a:srgbClr val="000000"/>
                          </a:solidFill>
                          <a:latin typeface="Times New Roman" pitchFamily="34" charset="0"/>
                          <a:ea typeface="SimSun" pitchFamily="34" charset="-122"/>
                          <a:cs typeface="Times New Roman" pitchFamily="34" charset="-120"/>
                        </a:rPr>
                        <a:t>性格特征</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000"/>
                        </a:lnSpc>
                      </a:pPr>
                      <a:r>
                        <a:rPr lang="en-US" altLang="zh-CN" sz="2800" b="1" i="0">
                          <a:solidFill>
                            <a:srgbClr val="000000"/>
                          </a:solidFill>
                          <a:latin typeface="Times New Roman" pitchFamily="34" charset="0"/>
                          <a:ea typeface="SimSun" pitchFamily="34" charset="-122"/>
                          <a:cs typeface="Times New Roman" pitchFamily="34" charset="-120"/>
                        </a:rPr>
                        <a:t>相关情节</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3193034">
                <a:tc rowSpan="2">
                  <a:txBody>
                    <a:bodyPr/>
                    <a:lstStyle/>
                    <a:p>
                      <a:pPr marL="0" indent="0" algn="l" latinLnBrk="1" hangingPunct="0">
                        <a:lnSpc>
                          <a:spcPts val="4200"/>
                        </a:lnSpc>
                      </a:pPr>
                      <a:r>
                        <a:rPr lang="en-US" altLang="zh-CN" sz="2800" b="0" i="0" dirty="0">
                          <a:solidFill>
                            <a:srgbClr val="000000"/>
                          </a:solidFill>
                          <a:latin typeface="Times New Roman" pitchFamily="34" charset="0"/>
                          <a:ea typeface="楷体" pitchFamily="34" charset="-122"/>
                          <a:cs typeface="Times New Roman" pitchFamily="34" charset="-120"/>
                        </a:rPr>
                        <a:t>博学</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睿</a:t>
                      </a:r>
                    </a:p>
                    <a:p>
                      <a:pPr marL="0" indent="0" algn="l" latinLnBrk="1" hangingPunct="0">
                        <a:lnSpc>
                          <a:spcPts val="4200"/>
                        </a:lnSpc>
                      </a:pPr>
                      <a:r>
                        <a:rPr lang="en-US" altLang="zh-CN" sz="2800" b="0" i="0">
                          <a:solidFill>
                            <a:srgbClr val="000000"/>
                          </a:solidFill>
                          <a:latin typeface="Times New Roman" pitchFamily="34" charset="0"/>
                          <a:ea typeface="楷体" pitchFamily="34" charset="-122"/>
                          <a:cs typeface="Times New Roman" pitchFamily="34" charset="-120"/>
                        </a:rPr>
                        <a:t>智</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极富</a:t>
                      </a:r>
                    </a:p>
                    <a:p>
                      <a:pPr marL="0" indent="0" algn="l" latinLnBrk="1" hangingPunct="0">
                        <a:lnSpc>
                          <a:spcPts val="4200"/>
                        </a:lnSpc>
                      </a:pPr>
                      <a:r>
                        <a:rPr lang="en-US" altLang="zh-CN" sz="2800" b="0" i="0">
                          <a:solidFill>
                            <a:srgbClr val="000000"/>
                          </a:solidFill>
                          <a:latin typeface="Times New Roman" pitchFamily="34" charset="0"/>
                          <a:ea typeface="楷体" pitchFamily="34" charset="-122"/>
                          <a:cs typeface="Times New Roman" pitchFamily="34" charset="-120"/>
                        </a:rPr>
                        <a:t>天才式的</a:t>
                      </a:r>
                    </a:p>
                    <a:p>
                      <a:pPr marL="0" lvl="0" indent="0" algn="l" latinLnBrk="1" hangingPunct="0">
                        <a:lnSpc>
                          <a:spcPts val="4100"/>
                        </a:lnSpc>
                      </a:pPr>
                      <a:r>
                        <a:rPr lang="en-US" altLang="zh-CN" sz="2800" b="0" i="0">
                          <a:solidFill>
                            <a:srgbClr val="000000"/>
                          </a:solidFill>
                          <a:latin typeface="Times New Roman" pitchFamily="34" charset="0"/>
                          <a:ea typeface="楷体" pitchFamily="34" charset="-122"/>
                          <a:cs typeface="Times New Roman" pitchFamily="34" charset="-120"/>
                        </a:rPr>
                        <a:t>创造力</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2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楷体" pitchFamily="34" charset="-122"/>
                          <a:cs typeface="Times New Roman" pitchFamily="34" charset="-120"/>
                        </a:rPr>
                        <a:t>灵活地运用各种科学知识设计并制造了潜艇</a:t>
                      </a: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诺第留斯</a:t>
                      </a:r>
                    </a:p>
                    <a:p>
                      <a:pPr marL="0" indent="0" algn="l" latinLnBrk="1" hangingPunct="0">
                        <a:lnSpc>
                          <a:spcPts val="4200"/>
                        </a:lnSpc>
                      </a:pPr>
                      <a:r>
                        <a:rPr lang="en-US" altLang="zh-CN" sz="2800" b="0" i="0">
                          <a:solidFill>
                            <a:srgbClr val="000000"/>
                          </a:solidFill>
                          <a:latin typeface="Times New Roman" pitchFamily="34" charset="0"/>
                          <a:ea typeface="楷体" pitchFamily="34" charset="-122"/>
                          <a:cs typeface="Times New Roman" pitchFamily="34" charset="-120"/>
                        </a:rPr>
                        <a:t>号</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它有着双层艇体</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有着无穷的机械动力</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不必担心爆</a:t>
                      </a:r>
                    </a:p>
                    <a:p>
                      <a:pPr marL="0" indent="0" algn="l" latinLnBrk="1" hangingPunct="0">
                        <a:lnSpc>
                          <a:spcPts val="4200"/>
                        </a:lnSpc>
                      </a:pPr>
                      <a:r>
                        <a:rPr lang="en-US" altLang="zh-CN" sz="2800" b="0" i="0">
                          <a:solidFill>
                            <a:srgbClr val="000000"/>
                          </a:solidFill>
                          <a:latin typeface="Times New Roman" pitchFamily="34" charset="0"/>
                          <a:ea typeface="楷体" pitchFamily="34" charset="-122"/>
                          <a:cs typeface="Times New Roman" pitchFamily="34" charset="-120"/>
                        </a:rPr>
                        <a:t>炸和火灾</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更不必担心碰撞和解体</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它能够以每小时五十海</a:t>
                      </a:r>
                    </a:p>
                    <a:p>
                      <a:pPr marL="0" indent="0" algn="l" latinLnBrk="1" hangingPunct="0">
                        <a:lnSpc>
                          <a:spcPts val="4200"/>
                        </a:lnSpc>
                      </a:pPr>
                      <a:r>
                        <a:rPr lang="en-US" altLang="zh-CN" sz="2800" b="0" i="0">
                          <a:solidFill>
                            <a:srgbClr val="000000"/>
                          </a:solidFill>
                          <a:latin typeface="Times New Roman" pitchFamily="34" charset="0"/>
                          <a:ea typeface="楷体" pitchFamily="34" charset="-122"/>
                          <a:cs typeface="Times New Roman" pitchFamily="34" charset="-120"/>
                        </a:rPr>
                        <a:t>里的速度航行</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无论是狂风暴雨的海面</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还是压力极强的海</a:t>
                      </a:r>
                    </a:p>
                    <a:p>
                      <a:pPr marL="0" indent="0" algn="l" latinLnBrk="1" hangingPunct="0">
                        <a:lnSpc>
                          <a:spcPts val="4200"/>
                        </a:lnSpc>
                      </a:pPr>
                      <a:r>
                        <a:rPr lang="en-US" altLang="zh-CN" sz="2800" b="0" i="0">
                          <a:solidFill>
                            <a:srgbClr val="000000"/>
                          </a:solidFill>
                          <a:latin typeface="Times New Roman" pitchFamily="34" charset="0"/>
                          <a:ea typeface="楷体" pitchFamily="34" charset="-122"/>
                          <a:cs typeface="Times New Roman" pitchFamily="34" charset="-120"/>
                        </a:rPr>
                        <a:t>底</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它都能穿梭自如</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不受任何影响</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利用海洋发电</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供给</a:t>
                      </a:r>
                    </a:p>
                    <a:p>
                      <a:pPr marL="0" lvl="0" indent="0" algn="l" latinLnBrk="1" hangingPunct="0">
                        <a:lnSpc>
                          <a:spcPts val="4100"/>
                        </a:lnSpc>
                      </a:pP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诺第留斯号</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热</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光和动力</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1605598">
                <a:tc vMerge="1">
                  <a:txBody>
                    <a:bodyPr/>
                    <a:lstStyle/>
                    <a:p>
                      <a:endParaRPr lang="zh-CN"/>
                    </a:p>
                  </a:txBody>
                  <a:tcPr/>
                </a:tc>
                <a:tc>
                  <a:txBody>
                    <a:bodyPr/>
                    <a:lstStyle/>
                    <a:p>
                      <a:pPr marL="0" indent="0" algn="l" latinLnBrk="1" hangingPunct="0">
                        <a:lnSpc>
                          <a:spcPts val="42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楷体" pitchFamily="34" charset="-122"/>
                          <a:cs typeface="Times New Roman" pitchFamily="34" charset="-120"/>
                        </a:rPr>
                        <a:t>船上的博物馆内收藏了历代各家大师的书画作品</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不少</a:t>
                      </a:r>
                      <a:endParaRPr lang="en-US" altLang="zh-CN" sz="2800" b="0" i="0" dirty="0">
                        <a:solidFill>
                          <a:srgbClr val="000000"/>
                        </a:solidFill>
                        <a:latin typeface="Times New Roman" pitchFamily="34" charset="0"/>
                        <a:ea typeface="楷体" pitchFamily="34" charset="-122"/>
                        <a:cs typeface="Times New Roman" pitchFamily="34" charset="-120"/>
                      </a:endParaRPr>
                    </a:p>
                    <a:p>
                      <a:pPr marL="0" indent="0" algn="l" latinLnBrk="1" hangingPunct="0">
                        <a:lnSpc>
                          <a:spcPts val="4200"/>
                        </a:lnSpc>
                      </a:pPr>
                      <a:r>
                        <a:rPr lang="en-US" altLang="zh-CN" sz="2800" b="0" i="0" dirty="0" err="1">
                          <a:solidFill>
                            <a:srgbClr val="000000"/>
                          </a:solidFill>
                          <a:latin typeface="Times New Roman" pitchFamily="34" charset="0"/>
                          <a:ea typeface="楷体" pitchFamily="34" charset="-122"/>
                          <a:cs typeface="Times New Roman" pitchFamily="34" charset="-120"/>
                        </a:rPr>
                        <a:t>音乐家的乐谱</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自然界罕见的植物</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贝壳</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以及海中的其他</a:t>
                      </a:r>
                      <a:endParaRPr lang="en-US" altLang="zh-CN" sz="2800" b="0" i="0" dirty="0">
                        <a:solidFill>
                          <a:srgbClr val="000000"/>
                        </a:solidFill>
                        <a:latin typeface="Times New Roman" pitchFamily="34" charset="0"/>
                        <a:ea typeface="楷体" pitchFamily="34" charset="-122"/>
                        <a:cs typeface="Times New Roman" pitchFamily="34" charset="-120"/>
                      </a:endParaRPr>
                    </a:p>
                    <a:p>
                      <a:pPr marL="0" lvl="0" indent="0" algn="l" latinLnBrk="1" hangingPunct="0">
                        <a:lnSpc>
                          <a:spcPts val="4100"/>
                        </a:lnSpc>
                      </a:pPr>
                      <a:r>
                        <a:rPr lang="en-US" altLang="zh-CN" sz="2800" b="0" i="0" dirty="0" err="1">
                          <a:solidFill>
                            <a:srgbClr val="000000"/>
                          </a:solidFill>
                          <a:latin typeface="Times New Roman" pitchFamily="34" charset="0"/>
                          <a:ea typeface="楷体" pitchFamily="34" charset="-122"/>
                          <a:cs typeface="Times New Roman" pitchFamily="34" charset="-120"/>
                        </a:rPr>
                        <a:t>产品</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
        <p:nvSpPr>
          <p:cNvPr id="2" name="P_5_BD#d0785a404?colgroup=4,25&amp;vcp=1&amp;pid=bdd2de2c5&amp;color=0,0,0&amp;vtp=1&amp;vaab=1&amp;bt=1&amp;bbb=1">
            <a:extLst>
              <a:ext uri="{FF2B5EF4-FFF2-40B4-BE49-F238E27FC236}">
                <a16:creationId xmlns:a16="http://schemas.microsoft.com/office/drawing/2014/main" id="{CCC3D9FE-85EC-A854-C46F-A6C64A45D1D0}"/>
              </a:ext>
            </a:extLst>
          </p:cNvPr>
          <p:cNvSpPr txBox="1"/>
          <p:nvPr/>
        </p:nvSpPr>
        <p:spPr>
          <a:xfrm>
            <a:off x="10903879" y="445541"/>
            <a:ext cx="718145" cy="487698"/>
          </a:xfrm>
          <a:prstGeom prst="rect">
            <a:avLst/>
          </a:prstGeom>
          <a:noFill/>
        </p:spPr>
        <p:txBody>
          <a:bodyPr vert="horz" wrap="none" lIns="0" tIns="0" rIns="0" bIns="0" rtlCol="0">
            <a:spAutoFit/>
          </a:bodyPr>
          <a:lstStyle/>
          <a:p>
            <a:pPr algn="r">
              <a:lnSpc>
                <a:spcPts val="4000"/>
              </a:lnSpc>
            </a:pPr>
            <a:r>
              <a:rPr lang="zh-CN" altLang="en-US" sz="2800" dirty="0">
                <a:latin typeface="Times New Roman" panose="02020603050405020304" pitchFamily="18" charset="0"/>
              </a:rPr>
              <a:t>续表</a:t>
            </a:r>
          </a:p>
        </p:txBody>
      </p:sp>
    </p:spTree>
  </p:cSld>
  <p:clrMapOvr>
    <a:masterClrMapping/>
  </p:clrMapOvr>
  <p:transition>
    <p:split dir="in"/>
  </p:transition>
</p:sld>
</file>

<file path=ppt/slides/slide55.xml><?xml version="1.0" encoding="utf-8"?>
<p:sld xmlns:a="http://schemas.openxmlformats.org/drawingml/2006/main" xmlns:r="http://schemas.openxmlformats.org/officeDocument/2006/relationships" xmlns:p="http://schemas.openxmlformats.org/presentationml/2006/main">
  <p:cSld name="Slide 56&amp;si=56">
    <p:spTree>
      <p:nvGrpSpPr>
        <p:cNvPr id="1" name=""/>
        <p:cNvGrpSpPr/>
        <p:nvPr/>
      </p:nvGrpSpPr>
      <p:grpSpPr>
        <a:xfrm>
          <a:off x="0" y="0"/>
          <a:ext cx="0" cy="0"/>
          <a:chOff x="0" y="0"/>
          <a:chExt cx="0" cy="0"/>
        </a:xfrm>
      </p:grpSpPr>
      <p:graphicFrame>
        <p:nvGraphicFramePr>
          <p:cNvPr id="57" name="P_5_BD#d0785a404?colgroup=4,25&amp;vcp=1&amp;pid=bdd2de2c5&amp;color=0,0,0&amp;mp=1&amp;vtp=1&amp;vaab=1&amp;bt=1&amp;bbb=1&amp;hb=1"/>
          <p:cNvGraphicFramePr>
            <a:graphicFrameLocks noGrp="1"/>
          </p:cNvGraphicFramePr>
          <p:nvPr>
            <p:extLst>
              <p:ext uri="{D42A27DB-BD31-4B8C-83A1-F6EECF244321}">
                <p14:modId xmlns:p14="http://schemas.microsoft.com/office/powerpoint/2010/main" val="3859403507"/>
              </p:ext>
            </p:extLst>
          </p:nvPr>
        </p:nvGraphicFramePr>
        <p:xfrm>
          <a:off x="539496" y="1552320"/>
          <a:ext cx="11082528" cy="3336736"/>
        </p:xfrm>
        <a:graphic>
          <a:graphicData uri="http://schemas.openxmlformats.org/drawingml/2006/table">
            <a:tbl>
              <a:tblPr/>
              <a:tblGrid>
                <a:gridCol w="1627632">
                  <a:extLst>
                    <a:ext uri="{9D8B030D-6E8A-4147-A177-3AD203B41FA5}">
                      <a16:colId xmlns:a16="http://schemas.microsoft.com/office/drawing/2014/main" val="20000"/>
                    </a:ext>
                  </a:extLst>
                </a:gridCol>
                <a:gridCol w="9454896">
                  <a:extLst>
                    <a:ext uri="{9D8B030D-6E8A-4147-A177-3AD203B41FA5}">
                      <a16:colId xmlns:a16="http://schemas.microsoft.com/office/drawing/2014/main" val="20001"/>
                    </a:ext>
                  </a:extLst>
                </a:gridCol>
              </a:tblGrid>
              <a:tr h="539560">
                <a:tc>
                  <a:txBody>
                    <a:bodyPr/>
                    <a:lstStyle/>
                    <a:p>
                      <a:pPr algn="ctr" latinLnBrk="1" hangingPunct="0">
                        <a:lnSpc>
                          <a:spcPts val="4300"/>
                        </a:lnSpc>
                      </a:pPr>
                      <a:r>
                        <a:rPr lang="en-US" altLang="zh-CN" sz="2800" b="1" i="0" dirty="0" err="1">
                          <a:solidFill>
                            <a:srgbClr val="000000"/>
                          </a:solidFill>
                          <a:latin typeface="Times New Roman" pitchFamily="34" charset="0"/>
                          <a:ea typeface="SimSun" pitchFamily="34" charset="-122"/>
                          <a:cs typeface="Times New Roman" pitchFamily="34" charset="-120"/>
                        </a:rPr>
                        <a:t>性格特征</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相关情节</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1675956">
                <a:tc rowSpan="2">
                  <a:txBody>
                    <a:bodyPr/>
                    <a:lstStyle/>
                    <a:p>
                      <a:pPr marL="0" indent="0" algn="l" latinLnBrk="1" hangingPunct="0">
                        <a:lnSpc>
                          <a:spcPts val="4400"/>
                        </a:lnSpc>
                      </a:pPr>
                      <a:r>
                        <a:rPr lang="en-US" altLang="zh-CN" sz="2800" b="0" i="0" dirty="0">
                          <a:solidFill>
                            <a:srgbClr val="000000"/>
                          </a:solidFill>
                          <a:latin typeface="Times New Roman" pitchFamily="34" charset="0"/>
                          <a:ea typeface="楷体" pitchFamily="34" charset="-122"/>
                          <a:cs typeface="Times New Roman" pitchFamily="34" charset="-120"/>
                        </a:rPr>
                        <a:t>博学</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睿</a:t>
                      </a:r>
                    </a:p>
                    <a:p>
                      <a:pPr marL="0" indent="0" algn="l" latinLnBrk="1" hangingPunct="0">
                        <a:lnSpc>
                          <a:spcPts val="4400"/>
                        </a:lnSpc>
                      </a:pPr>
                      <a:r>
                        <a:rPr lang="en-US" altLang="zh-CN" sz="2800" b="0" i="0">
                          <a:solidFill>
                            <a:srgbClr val="000000"/>
                          </a:solidFill>
                          <a:latin typeface="Times New Roman" pitchFamily="34" charset="0"/>
                          <a:ea typeface="楷体" pitchFamily="34" charset="-122"/>
                          <a:cs typeface="Times New Roman" pitchFamily="34" charset="-120"/>
                        </a:rPr>
                        <a:t>智</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极富</a:t>
                      </a:r>
                    </a:p>
                    <a:p>
                      <a:pPr marL="0" indent="0" algn="l" latinLnBrk="1" hangingPunct="0">
                        <a:lnSpc>
                          <a:spcPts val="4400"/>
                        </a:lnSpc>
                      </a:pPr>
                      <a:r>
                        <a:rPr lang="en-US" altLang="zh-CN" sz="2800" b="0" i="0">
                          <a:solidFill>
                            <a:srgbClr val="000000"/>
                          </a:solidFill>
                          <a:latin typeface="Times New Roman" pitchFamily="34" charset="0"/>
                          <a:ea typeface="楷体" pitchFamily="34" charset="-122"/>
                          <a:cs typeface="Times New Roman" pitchFamily="34" charset="-120"/>
                        </a:rPr>
                        <a:t>天才式的</a:t>
                      </a:r>
                    </a:p>
                    <a:p>
                      <a:pPr marL="0" lvl="0" indent="0" algn="l" latinLnBrk="1" hangingPunct="0">
                        <a:lnSpc>
                          <a:spcPts val="4200"/>
                        </a:lnSpc>
                      </a:pPr>
                      <a:r>
                        <a:rPr lang="en-US" altLang="zh-CN" sz="2800" b="0" i="0">
                          <a:solidFill>
                            <a:srgbClr val="000000"/>
                          </a:solidFill>
                          <a:latin typeface="Times New Roman" pitchFamily="34" charset="0"/>
                          <a:ea typeface="楷体" pitchFamily="34" charset="-122"/>
                          <a:cs typeface="Times New Roman" pitchFamily="34" charset="-120"/>
                        </a:rPr>
                        <a:t>创造力</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诺第留斯号</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在珊瑚礁上搁浅</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遭到土著居民的袭击</a:t>
                      </a:r>
                      <a:r>
                        <a:rPr lang="en-US" altLang="zh-CN" sz="2800" b="0" i="0" spc="-100">
                          <a:solidFill>
                            <a:srgbClr val="000000"/>
                          </a:solidFill>
                          <a:latin typeface="Times New Roman" pitchFamily="34" charset="0"/>
                          <a:ea typeface="SimSun" pitchFamily="34" charset="-122"/>
                          <a:cs typeface="Times New Roman" pitchFamily="34" charset="-120"/>
                        </a:rPr>
                        <a:t>，</a:t>
                      </a:r>
                    </a:p>
                    <a:p>
                      <a:pPr marL="0" indent="0" algn="l" latinLnBrk="1" hangingPunct="0">
                        <a:lnSpc>
                          <a:spcPts val="4400"/>
                        </a:lnSpc>
                      </a:pPr>
                      <a:r>
                        <a:rPr lang="en-US" altLang="zh-CN" sz="2800" b="0" i="0">
                          <a:solidFill>
                            <a:srgbClr val="000000"/>
                          </a:solidFill>
                          <a:latin typeface="Times New Roman" pitchFamily="34" charset="0"/>
                          <a:ea typeface="楷体" pitchFamily="34" charset="-122"/>
                          <a:cs typeface="Times New Roman" pitchFamily="34" charset="-120"/>
                        </a:rPr>
                        <a:t>尼摩船长将电通到船外壳</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利用在楼梯和扶手上布下的电力</a:t>
                      </a:r>
                    </a:p>
                    <a:p>
                      <a:pPr marL="0" lvl="0" indent="0" algn="l" latinLnBrk="1" hangingPunct="0">
                        <a:lnSpc>
                          <a:spcPts val="4200"/>
                        </a:lnSpc>
                      </a:pPr>
                      <a:r>
                        <a:rPr lang="en-US" altLang="zh-CN" sz="2800" b="0" i="0">
                          <a:solidFill>
                            <a:srgbClr val="000000"/>
                          </a:solidFill>
                          <a:latin typeface="Times New Roman" pitchFamily="34" charset="0"/>
                          <a:ea typeface="楷体" pitchFamily="34" charset="-122"/>
                          <a:cs typeface="Times New Roman" pitchFamily="34" charset="-120"/>
                        </a:rPr>
                        <a:t>网吓跑了土著居民</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1121220">
                <a:tc vMerge="1">
                  <a:txBody>
                    <a:bodyPr/>
                    <a:lstStyle/>
                    <a:p>
                      <a:endParaRPr lang="zh-CN"/>
                    </a:p>
                  </a:txBody>
                  <a:tcPr/>
                </a:tc>
                <a:tc>
                  <a:txBody>
                    <a:bodyPr/>
                    <a:lstStyle/>
                    <a:p>
                      <a:pPr marL="0" indent="0" algn="l" latinLnBrk="1" hangingPunct="0">
                        <a:lnSpc>
                          <a:spcPts val="44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诺第留斯号</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被涨起来的海潮托起</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离开了珊瑚石床</a:t>
                      </a:r>
                      <a:r>
                        <a:rPr lang="en-US" altLang="zh-CN" sz="2800" b="0" i="0" spc="-100" dirty="0">
                          <a:solidFill>
                            <a:srgbClr val="000000"/>
                          </a:solidFill>
                          <a:latin typeface="Times New Roman" pitchFamily="34" charset="0"/>
                          <a:ea typeface="SimSun" pitchFamily="34" charset="-122"/>
                          <a:cs typeface="Times New Roman" pitchFamily="34" charset="-120"/>
                        </a:rPr>
                        <a:t>，</a:t>
                      </a:r>
                    </a:p>
                    <a:p>
                      <a:pPr marL="0" lvl="0" indent="0" algn="l" latinLnBrk="1" hangingPunct="0">
                        <a:lnSpc>
                          <a:spcPts val="4200"/>
                        </a:lnSpc>
                      </a:pPr>
                      <a:r>
                        <a:rPr lang="en-US" altLang="zh-CN" sz="2800" b="0" i="0" dirty="0" err="1">
                          <a:solidFill>
                            <a:srgbClr val="000000"/>
                          </a:solidFill>
                          <a:latin typeface="Times New Roman" pitchFamily="34" charset="0"/>
                          <a:ea typeface="楷体" pitchFamily="34" charset="-122"/>
                          <a:cs typeface="Times New Roman" pitchFamily="34" charset="-120"/>
                        </a:rPr>
                        <a:t>时间正和船长所预料的分毫不差</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
        <p:nvSpPr>
          <p:cNvPr id="2" name="P_5_BD#d0785a404?colgroup=4,25&amp;vcp=1&amp;pid=bdd2de2c5&amp;color=0,0,0&amp;mp=1&amp;vtp=1&amp;vaab=1&amp;bt=1&amp;bbb=1">
            <a:extLst>
              <a:ext uri="{FF2B5EF4-FFF2-40B4-BE49-F238E27FC236}">
                <a16:creationId xmlns:a16="http://schemas.microsoft.com/office/drawing/2014/main" id="{649EC3D2-E8DD-9108-9B29-DE90FC344B61}"/>
              </a:ext>
            </a:extLst>
          </p:cNvPr>
          <p:cNvSpPr txBox="1"/>
          <p:nvPr/>
        </p:nvSpPr>
        <p:spPr>
          <a:xfrm>
            <a:off x="10903879" y="843914"/>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18" charset="0"/>
              </a:rPr>
              <a:t>续表</a:t>
            </a:r>
          </a:p>
        </p:txBody>
      </p:sp>
    </p:spTree>
  </p:cSld>
  <p:clrMapOvr>
    <a:masterClrMapping/>
  </p:clrMapOvr>
  <p:transition>
    <p:split dir="in"/>
  </p:transition>
</p:sld>
</file>

<file path=ppt/slides/slide56.xml><?xml version="1.0" encoding="utf-8"?>
<p:sld xmlns:a="http://schemas.openxmlformats.org/drawingml/2006/main" xmlns:r="http://schemas.openxmlformats.org/officeDocument/2006/relationships" xmlns:p="http://schemas.openxmlformats.org/presentationml/2006/main">
  <p:cSld name="Slide 57&amp;si=57">
    <p:spTree>
      <p:nvGrpSpPr>
        <p:cNvPr id="1" name=""/>
        <p:cNvGrpSpPr/>
        <p:nvPr/>
      </p:nvGrpSpPr>
      <p:grpSpPr>
        <a:xfrm>
          <a:off x="0" y="0"/>
          <a:ext cx="0" cy="0"/>
          <a:chOff x="0" y="0"/>
          <a:chExt cx="0" cy="0"/>
        </a:xfrm>
      </p:grpSpPr>
      <p:graphicFrame>
        <p:nvGraphicFramePr>
          <p:cNvPr id="58" name="P_5_BD#d0785a404?colgroup=14,15&amp;vcp=1&amp;pid=bdd2de2c5&amp;color=0,0,0&amp;mp=1&amp;vtp=1&amp;vaab=1&amp;bt=1&amp;bbb=1&amp;hb=1"/>
          <p:cNvGraphicFramePr>
            <a:graphicFrameLocks noGrp="1"/>
          </p:cNvGraphicFramePr>
          <p:nvPr>
            <p:extLst>
              <p:ext uri="{D42A27DB-BD31-4B8C-83A1-F6EECF244321}">
                <p14:modId xmlns:p14="http://schemas.microsoft.com/office/powerpoint/2010/main" val="3363470710"/>
              </p:ext>
            </p:extLst>
          </p:nvPr>
        </p:nvGraphicFramePr>
        <p:xfrm>
          <a:off x="539496" y="1558194"/>
          <a:ext cx="11091672" cy="3779560"/>
        </p:xfrm>
        <a:graphic>
          <a:graphicData uri="http://schemas.openxmlformats.org/drawingml/2006/table">
            <a:tbl>
              <a:tblPr/>
              <a:tblGrid>
                <a:gridCol w="3080004">
                  <a:extLst>
                    <a:ext uri="{9D8B030D-6E8A-4147-A177-3AD203B41FA5}">
                      <a16:colId xmlns:a16="http://schemas.microsoft.com/office/drawing/2014/main" val="20000"/>
                    </a:ext>
                  </a:extLst>
                </a:gridCol>
                <a:gridCol w="8011668">
                  <a:extLst>
                    <a:ext uri="{9D8B030D-6E8A-4147-A177-3AD203B41FA5}">
                      <a16:colId xmlns:a16="http://schemas.microsoft.com/office/drawing/2014/main" val="20001"/>
                    </a:ext>
                  </a:extLst>
                </a:gridCol>
              </a:tblGrid>
              <a:tr h="539560">
                <a:tc>
                  <a:txBody>
                    <a:bodyPr/>
                    <a:lstStyle/>
                    <a:p>
                      <a:pPr algn="ctr" latinLnBrk="1" hangingPunct="0">
                        <a:lnSpc>
                          <a:spcPts val="4300"/>
                        </a:lnSpc>
                      </a:pPr>
                      <a:r>
                        <a:rPr lang="en-US" altLang="zh-CN" sz="2800" b="1" i="0" dirty="0" err="1">
                          <a:solidFill>
                            <a:srgbClr val="000000"/>
                          </a:solidFill>
                          <a:latin typeface="Times New Roman" pitchFamily="34" charset="0"/>
                          <a:ea typeface="SimSun" pitchFamily="34" charset="-122"/>
                          <a:cs typeface="Times New Roman" pitchFamily="34" charset="-120"/>
                        </a:rPr>
                        <a:t>性格特征</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相关情节</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1440000">
                <a:tc rowSpan="2">
                  <a:txBody>
                    <a:bodyPr/>
                    <a:lstStyle/>
                    <a:p>
                      <a:pPr algn="l" latinLnBrk="1" hangingPunct="0">
                        <a:lnSpc>
                          <a:spcPts val="4200"/>
                        </a:lnSpc>
                      </a:pPr>
                      <a:r>
                        <a:rPr lang="en-US" altLang="zh-CN" sz="2800" b="0" i="0" dirty="0">
                          <a:solidFill>
                            <a:srgbClr val="000000"/>
                          </a:solidFill>
                          <a:latin typeface="Times New Roman" pitchFamily="34" charset="0"/>
                          <a:ea typeface="楷体" pitchFamily="34" charset="-122"/>
                          <a:cs typeface="Times New Roman" pitchFamily="34" charset="-120"/>
                        </a:rPr>
                        <a:t>内心孤独</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冷漠</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残酷</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不近人情</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楷体" pitchFamily="34" charset="-122"/>
                          <a:cs typeface="Times New Roman" pitchFamily="34" charset="-120"/>
                        </a:rPr>
                        <a:t>他时不时把阿龙纳斯一行因禁起来</a:t>
                      </a:r>
                      <a:r>
                        <a:rPr lang="zh-CN" altLang="en-US" sz="2800" b="0" i="0" dirty="0">
                          <a:solidFill>
                            <a:srgbClr val="000000"/>
                          </a:solidFill>
                          <a:latin typeface="Times New Roman" pitchFamily="34" charset="0"/>
                          <a:ea typeface="楷体"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强迫他们睡觉</a:t>
                      </a:r>
                      <a:r>
                        <a:rPr lang="zh-CN" altLang="en-US" sz="2800" b="0" i="0" dirty="0">
                          <a:solidFill>
                            <a:srgbClr val="000000"/>
                          </a:solidFill>
                          <a:latin typeface="Times New Roman" pitchFamily="34" charset="0"/>
                          <a:ea typeface="楷体"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并且强制他们永远留在“诺第留斯号”上</a:t>
                      </a:r>
                      <a:r>
                        <a:rPr lang="en-US" altLang="zh-CN" sz="2800" b="0" i="0" spc="-100" dirty="0">
                          <a:solidFill>
                            <a:srgbClr val="000000"/>
                          </a:solidFill>
                          <a:latin typeface="Times New Roman" pitchFamily="34" charset="0"/>
                          <a:ea typeface="楷体" pitchFamily="34" charset="-122"/>
                          <a:cs typeface="Times New Roman"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1800000">
                <a:tc vMerge="1">
                  <a:txBody>
                    <a:bodyPr/>
                    <a:lstStyle/>
                    <a:p>
                      <a:endParaRPr lang="zh-CN"/>
                    </a:p>
                  </a:txBody>
                  <a:tcPr/>
                </a:tc>
                <a:tc>
                  <a:txBody>
                    <a:bodyPr/>
                    <a:lstStyle/>
                    <a:p>
                      <a:pPr marL="0" indent="0" algn="l" latinLnBrk="1" hangingPunct="0">
                        <a:lnSpc>
                          <a:spcPts val="44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楷体" pitchFamily="34" charset="-122"/>
                          <a:cs typeface="Times New Roman" pitchFamily="34" charset="-120"/>
                        </a:rPr>
                        <a:t>他领导船员击沉了一艘又一艘战舰</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他制造了一场大屠杀</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并且看着爆炸的战舰和上面的受难者一点一点地沉到海底</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
        <p:nvSpPr>
          <p:cNvPr id="2" name="P_5_BD#d0785a404?colgroup=14,15&amp;vcp=1&amp;pid=bdd2de2c5&amp;color=0,0,0&amp;mp=1&amp;vtp=1&amp;vaab=1&amp;bt=1&amp;bbb=1">
            <a:extLst>
              <a:ext uri="{FF2B5EF4-FFF2-40B4-BE49-F238E27FC236}">
                <a16:creationId xmlns:a16="http://schemas.microsoft.com/office/drawing/2014/main" id="{404DC45E-E1E4-8E01-C91F-8A3ED7FC5603}"/>
              </a:ext>
            </a:extLst>
          </p:cNvPr>
          <p:cNvSpPr txBox="1"/>
          <p:nvPr/>
        </p:nvSpPr>
        <p:spPr>
          <a:xfrm>
            <a:off x="10913023" y="849788"/>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18" charset="0"/>
              </a:rPr>
              <a:t>续表</a:t>
            </a:r>
          </a:p>
        </p:txBody>
      </p:sp>
    </p:spTree>
  </p:cSld>
  <p:clrMapOvr>
    <a:masterClrMapping/>
  </p:clrMapOvr>
  <p:transition>
    <p:split dir="in"/>
  </p:transition>
</p:sld>
</file>

<file path=ppt/slides/slide57.xml><?xml version="1.0" encoding="utf-8"?>
<p:sld xmlns:a="http://schemas.openxmlformats.org/drawingml/2006/main" xmlns:r="http://schemas.openxmlformats.org/officeDocument/2006/relationships" xmlns:p="http://schemas.openxmlformats.org/presentationml/2006/main">
  <p:cSld name="Slide 58&amp;si=58">
    <p:spTree>
      <p:nvGrpSpPr>
        <p:cNvPr id="1" name=""/>
        <p:cNvGrpSpPr/>
        <p:nvPr/>
      </p:nvGrpSpPr>
      <p:grpSpPr>
        <a:xfrm>
          <a:off x="0" y="0"/>
          <a:ext cx="0" cy="0"/>
          <a:chOff x="0" y="0"/>
          <a:chExt cx="0" cy="0"/>
        </a:xfrm>
      </p:grpSpPr>
      <p:graphicFrame>
        <p:nvGraphicFramePr>
          <p:cNvPr id="59" name="P_5_BD#d0785a404?colgroup=4,25&amp;vcp=1&amp;pid=bdd2de2c5&amp;color=0,0,0&amp;mp=1&amp;vtp=1&amp;vaab=1&amp;bt=1&amp;bbb=1&amp;hb=1"/>
          <p:cNvGraphicFramePr>
            <a:graphicFrameLocks noGrp="1"/>
          </p:cNvGraphicFramePr>
          <p:nvPr>
            <p:extLst>
              <p:ext uri="{D42A27DB-BD31-4B8C-83A1-F6EECF244321}">
                <p14:modId xmlns:p14="http://schemas.microsoft.com/office/powerpoint/2010/main" val="3565653125"/>
              </p:ext>
            </p:extLst>
          </p:nvPr>
        </p:nvGraphicFramePr>
        <p:xfrm>
          <a:off x="550545" y="1269000"/>
          <a:ext cx="11347632" cy="4320000"/>
        </p:xfrm>
        <a:graphic>
          <a:graphicData uri="http://schemas.openxmlformats.org/drawingml/2006/table">
            <a:tbl>
              <a:tblPr/>
              <a:tblGrid>
                <a:gridCol w="1627632">
                  <a:extLst>
                    <a:ext uri="{9D8B030D-6E8A-4147-A177-3AD203B41FA5}">
                      <a16:colId xmlns:a16="http://schemas.microsoft.com/office/drawing/2014/main" val="20000"/>
                    </a:ext>
                  </a:extLst>
                </a:gridCol>
                <a:gridCol w="9720000">
                  <a:extLst>
                    <a:ext uri="{9D8B030D-6E8A-4147-A177-3AD203B41FA5}">
                      <a16:colId xmlns:a16="http://schemas.microsoft.com/office/drawing/2014/main" val="20001"/>
                    </a:ext>
                  </a:extLst>
                </a:gridCol>
              </a:tblGrid>
              <a:tr h="720000">
                <a:tc>
                  <a:txBody>
                    <a:bodyPr/>
                    <a:lstStyle/>
                    <a:p>
                      <a:pPr algn="ctr" latinLnBrk="1" hangingPunct="0">
                        <a:lnSpc>
                          <a:spcPts val="4500"/>
                        </a:lnSpc>
                      </a:pPr>
                      <a:r>
                        <a:rPr lang="en-US" altLang="zh-CN" sz="2800" b="1" i="0" dirty="0" err="1">
                          <a:solidFill>
                            <a:srgbClr val="000000"/>
                          </a:solidFill>
                          <a:latin typeface="Times New Roman" pitchFamily="34" charset="0"/>
                          <a:ea typeface="SimSun" pitchFamily="34" charset="-122"/>
                          <a:cs typeface="Times New Roman" pitchFamily="34" charset="-120"/>
                        </a:rPr>
                        <a:t>性格特征</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500"/>
                        </a:lnSpc>
                      </a:pPr>
                      <a:r>
                        <a:rPr lang="en-US" altLang="zh-CN" sz="2800" b="1" i="0" dirty="0" err="1">
                          <a:solidFill>
                            <a:srgbClr val="000000"/>
                          </a:solidFill>
                          <a:latin typeface="Times New Roman" pitchFamily="34" charset="0"/>
                          <a:ea typeface="SimSun" pitchFamily="34" charset="-122"/>
                          <a:cs typeface="Times New Roman" pitchFamily="34" charset="-120"/>
                        </a:rPr>
                        <a:t>相关情节</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720000">
                <a:tc rowSpan="3">
                  <a:txBody>
                    <a:bodyPr/>
                    <a:lstStyle/>
                    <a:p>
                      <a:pPr marL="0" indent="0" algn="l" latinLnBrk="1" hangingPunct="0">
                        <a:lnSpc>
                          <a:spcPts val="4500"/>
                        </a:lnSpc>
                      </a:pPr>
                      <a:r>
                        <a:rPr lang="en-US" altLang="zh-CN" sz="2800" b="0" i="0" dirty="0" err="1">
                          <a:solidFill>
                            <a:srgbClr val="000000"/>
                          </a:solidFill>
                          <a:latin typeface="Times New Roman" pitchFamily="34" charset="0"/>
                          <a:ea typeface="楷体" pitchFamily="34" charset="-122"/>
                          <a:cs typeface="Times New Roman" pitchFamily="34" charset="-120"/>
                        </a:rPr>
                        <a:t>内心善</a:t>
                      </a:r>
                      <a:endParaRPr lang="en-US" altLang="zh-CN" sz="2800" b="0" i="0" dirty="0">
                        <a:solidFill>
                          <a:srgbClr val="000000"/>
                        </a:solidFill>
                        <a:latin typeface="Times New Roman" pitchFamily="34" charset="0"/>
                        <a:ea typeface="楷体" pitchFamily="34" charset="-122"/>
                        <a:cs typeface="Times New Roman" pitchFamily="34" charset="-120"/>
                      </a:endParaRPr>
                    </a:p>
                    <a:p>
                      <a:pPr marL="0" indent="0" algn="l" latinLnBrk="1" hangingPunct="0">
                        <a:lnSpc>
                          <a:spcPts val="4500"/>
                        </a:lnSpc>
                      </a:pPr>
                      <a:r>
                        <a:rPr lang="en-US" altLang="zh-CN" sz="2800" b="0" i="0" dirty="0" err="1">
                          <a:solidFill>
                            <a:srgbClr val="000000"/>
                          </a:solidFill>
                          <a:latin typeface="Times New Roman" pitchFamily="34" charset="0"/>
                          <a:ea typeface="楷体" pitchFamily="34" charset="-122"/>
                          <a:cs typeface="Times New Roman" pitchFamily="34" charset="-120"/>
                        </a:rPr>
                        <a:t>良</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有人</a:t>
                      </a:r>
                      <a:endParaRPr lang="en-US" altLang="zh-CN" sz="2800" b="0" i="0" dirty="0">
                        <a:solidFill>
                          <a:srgbClr val="000000"/>
                        </a:solidFill>
                        <a:latin typeface="Times New Roman" pitchFamily="34" charset="0"/>
                        <a:ea typeface="楷体" pitchFamily="34" charset="-122"/>
                        <a:cs typeface="Times New Roman" pitchFamily="34" charset="-120"/>
                      </a:endParaRPr>
                    </a:p>
                    <a:p>
                      <a:pPr marL="0" lvl="0" indent="0" algn="l" latinLnBrk="1" hangingPunct="0">
                        <a:lnSpc>
                          <a:spcPts val="4500"/>
                        </a:lnSpc>
                      </a:pPr>
                      <a:r>
                        <a:rPr lang="en-US" altLang="zh-CN" sz="2800" b="0" i="0" dirty="0" err="1">
                          <a:solidFill>
                            <a:srgbClr val="000000"/>
                          </a:solidFill>
                          <a:latin typeface="Times New Roman" pitchFamily="34" charset="0"/>
                          <a:ea typeface="楷体" pitchFamily="34" charset="-122"/>
                          <a:cs typeface="Times New Roman" pitchFamily="34" charset="-120"/>
                        </a:rPr>
                        <a:t>情味儿</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45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楷体" pitchFamily="34" charset="-122"/>
                          <a:cs typeface="Times New Roman" pitchFamily="34" charset="-120"/>
                        </a:rPr>
                        <a:t>救了教授一行人</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没有让他们死在海洋中</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1440000">
                <a:tc vMerge="1">
                  <a:txBody>
                    <a:bodyPr/>
                    <a:lstStyle/>
                    <a:p>
                      <a:endParaRPr lang="zh-CN"/>
                    </a:p>
                  </a:txBody>
                  <a:tcPr/>
                </a:tc>
                <a:tc>
                  <a:txBody>
                    <a:bodyPr/>
                    <a:lstStyle/>
                    <a:p>
                      <a:pPr marL="0" indent="0" algn="l" latinLnBrk="1" hangingPunct="0">
                        <a:lnSpc>
                          <a:spcPts val="45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楷体" pitchFamily="34" charset="-122"/>
                          <a:cs typeface="Times New Roman" pitchFamily="34" charset="-120"/>
                        </a:rPr>
                        <a:t>在船员受伤严重时</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一向沉稳的他</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眼睛发红</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脸色显出深深的忧愁</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好像一刻都不能安静下来</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1440000">
                <a:tc vMerge="1">
                  <a:txBody>
                    <a:bodyPr/>
                    <a:lstStyle/>
                    <a:p>
                      <a:endParaRPr lang="zh-CN"/>
                    </a:p>
                  </a:txBody>
                  <a:tcPr/>
                </a:tc>
                <a:tc>
                  <a:txBody>
                    <a:bodyPr/>
                    <a:lstStyle/>
                    <a:p>
                      <a:pPr marL="0" indent="0" algn="l" latinLnBrk="1" hangingPunct="0">
                        <a:lnSpc>
                          <a:spcPts val="45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楷体" pitchFamily="34" charset="-122"/>
                          <a:cs typeface="Times New Roman" pitchFamily="34" charset="-120"/>
                        </a:rPr>
                        <a:t>在听到船员很快就会死时</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他掉下了眼泪</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又将已经死亡的船员埋在珊瑚墓地中</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sp>
        <p:nvSpPr>
          <p:cNvPr id="2" name="P_5_BD#d0785a404?colgroup=4,25&amp;vcp=1&amp;pid=bdd2de2c5&amp;color=0,0,0&amp;mp=1&amp;vtp=1&amp;vaab=1&amp;bt=1&amp;bbb=1">
            <a:extLst>
              <a:ext uri="{FF2B5EF4-FFF2-40B4-BE49-F238E27FC236}">
                <a16:creationId xmlns:a16="http://schemas.microsoft.com/office/drawing/2014/main" id="{5AF9F8C4-46C6-EDD8-0C51-F7FC8B9C9787}"/>
              </a:ext>
            </a:extLst>
          </p:cNvPr>
          <p:cNvSpPr txBox="1"/>
          <p:nvPr/>
        </p:nvSpPr>
        <p:spPr>
          <a:xfrm>
            <a:off x="10903879" y="551064"/>
            <a:ext cx="718145" cy="583878"/>
          </a:xfrm>
          <a:prstGeom prst="rect">
            <a:avLst/>
          </a:prstGeom>
          <a:noFill/>
        </p:spPr>
        <p:txBody>
          <a:bodyPr vert="horz" wrap="none" lIns="0" tIns="0" rIns="0" bIns="0" rtlCol="0">
            <a:spAutoFit/>
          </a:bodyPr>
          <a:lstStyle/>
          <a:p>
            <a:pPr algn="r">
              <a:lnSpc>
                <a:spcPts val="5000"/>
              </a:lnSpc>
            </a:pPr>
            <a:r>
              <a:rPr lang="zh-CN" altLang="en-US" sz="2800" dirty="0">
                <a:latin typeface="Times New Roman" panose="02020603050405020304" pitchFamily="18" charset="0"/>
              </a:rPr>
              <a:t>续表</a:t>
            </a:r>
          </a:p>
        </p:txBody>
      </p:sp>
    </p:spTree>
  </p:cSld>
  <p:clrMapOvr>
    <a:masterClrMapping/>
  </p:clrMapOvr>
  <p:transition>
    <p:split dir="in"/>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2202A9-9190-556D-9CDD-4B988CCF79AC}"/>
            </a:ext>
          </a:extLst>
        </p:cNvPr>
        <p:cNvGrpSpPr/>
        <p:nvPr/>
      </p:nvGrpSpPr>
      <p:grpSpPr>
        <a:xfrm>
          <a:off x="0" y="0"/>
          <a:ext cx="0" cy="0"/>
          <a:chOff x="0" y="0"/>
          <a:chExt cx="0" cy="0"/>
        </a:xfrm>
      </p:grpSpPr>
      <p:graphicFrame>
        <p:nvGraphicFramePr>
          <p:cNvPr id="59" name="P_5_BD#d0785a404?colgroup=4,25&amp;vcp=1&amp;pid=bdd2de2c5&amp;color=0,0,0&amp;mp=1&amp;vtp=1&amp;vaab=1&amp;bt=1&amp;bbb=1&amp;hb=1">
            <a:extLst>
              <a:ext uri="{FF2B5EF4-FFF2-40B4-BE49-F238E27FC236}">
                <a16:creationId xmlns:a16="http://schemas.microsoft.com/office/drawing/2014/main" id="{3940C366-A7BC-9E2F-90C2-DDDB1C9F8E21}"/>
              </a:ext>
            </a:extLst>
          </p:cNvPr>
          <p:cNvGraphicFramePr>
            <a:graphicFrameLocks noGrp="1"/>
          </p:cNvGraphicFramePr>
          <p:nvPr>
            <p:extLst>
              <p:ext uri="{D42A27DB-BD31-4B8C-83A1-F6EECF244321}">
                <p14:modId xmlns:p14="http://schemas.microsoft.com/office/powerpoint/2010/main" val="827762486"/>
              </p:ext>
            </p:extLst>
          </p:nvPr>
        </p:nvGraphicFramePr>
        <p:xfrm>
          <a:off x="539496" y="1475209"/>
          <a:ext cx="11347632" cy="4140000"/>
        </p:xfrm>
        <a:graphic>
          <a:graphicData uri="http://schemas.openxmlformats.org/drawingml/2006/table">
            <a:tbl>
              <a:tblPr/>
              <a:tblGrid>
                <a:gridCol w="1627632">
                  <a:extLst>
                    <a:ext uri="{9D8B030D-6E8A-4147-A177-3AD203B41FA5}">
                      <a16:colId xmlns:a16="http://schemas.microsoft.com/office/drawing/2014/main" val="20000"/>
                    </a:ext>
                  </a:extLst>
                </a:gridCol>
                <a:gridCol w="9720000">
                  <a:extLst>
                    <a:ext uri="{9D8B030D-6E8A-4147-A177-3AD203B41FA5}">
                      <a16:colId xmlns:a16="http://schemas.microsoft.com/office/drawing/2014/main" val="20001"/>
                    </a:ext>
                  </a:extLst>
                </a:gridCol>
              </a:tblGrid>
              <a:tr h="720000">
                <a:tc>
                  <a:txBody>
                    <a:bodyPr/>
                    <a:lstStyle/>
                    <a:p>
                      <a:pPr algn="ctr" latinLnBrk="1" hangingPunct="0">
                        <a:lnSpc>
                          <a:spcPts val="4500"/>
                        </a:lnSpc>
                      </a:pPr>
                      <a:r>
                        <a:rPr lang="en-US" altLang="zh-CN" sz="2800" b="1" i="0" dirty="0" err="1">
                          <a:solidFill>
                            <a:srgbClr val="000000"/>
                          </a:solidFill>
                          <a:latin typeface="Times New Roman" pitchFamily="34" charset="0"/>
                          <a:ea typeface="SimSun" pitchFamily="34" charset="-122"/>
                          <a:cs typeface="Times New Roman" pitchFamily="34" charset="-120"/>
                        </a:rPr>
                        <a:t>性格特征</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500"/>
                        </a:lnSpc>
                      </a:pPr>
                      <a:r>
                        <a:rPr lang="en-US" altLang="zh-CN" sz="2800" b="1" i="0" dirty="0" err="1">
                          <a:solidFill>
                            <a:srgbClr val="000000"/>
                          </a:solidFill>
                          <a:latin typeface="Times New Roman" pitchFamily="34" charset="0"/>
                          <a:ea typeface="SimSun" pitchFamily="34" charset="-122"/>
                          <a:cs typeface="Times New Roman" pitchFamily="34" charset="-120"/>
                        </a:rPr>
                        <a:t>相关情节</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1980000">
                <a:tc rowSpan="2">
                  <a:txBody>
                    <a:bodyPr/>
                    <a:lstStyle/>
                    <a:p>
                      <a:pPr marL="0" indent="0" algn="l" defTabSz="914400" rtl="0" eaLnBrk="1" latinLnBrk="1" hangingPunct="0">
                        <a:lnSpc>
                          <a:spcPts val="4500"/>
                        </a:lnSpc>
                      </a:pPr>
                      <a:r>
                        <a:rPr lang="en-US" altLang="zh-CN" sz="2800" b="0" i="0" kern="1200" dirty="0" err="1">
                          <a:solidFill>
                            <a:srgbClr val="000000"/>
                          </a:solidFill>
                          <a:latin typeface="Times New Roman" pitchFamily="34" charset="0"/>
                          <a:ea typeface="楷体" pitchFamily="34" charset="-122"/>
                          <a:cs typeface="Times New Roman" pitchFamily="34" charset="-120"/>
                        </a:rPr>
                        <a:t>内心善</a:t>
                      </a:r>
                      <a:endParaRPr lang="en-US" altLang="zh-CN" sz="2800" b="0" i="0" kern="1200" dirty="0">
                        <a:solidFill>
                          <a:srgbClr val="000000"/>
                        </a:solidFill>
                        <a:latin typeface="Times New Roman" pitchFamily="34" charset="0"/>
                        <a:ea typeface="楷体" pitchFamily="34" charset="-122"/>
                        <a:cs typeface="Times New Roman" pitchFamily="34" charset="-120"/>
                      </a:endParaRPr>
                    </a:p>
                    <a:p>
                      <a:pPr marL="0" indent="0" algn="l" defTabSz="914400" rtl="0" eaLnBrk="1" latinLnBrk="1" hangingPunct="0">
                        <a:lnSpc>
                          <a:spcPts val="4500"/>
                        </a:lnSpc>
                      </a:pPr>
                      <a:r>
                        <a:rPr lang="en-US" altLang="zh-CN" sz="2800" b="0" i="0" kern="1200" dirty="0" err="1">
                          <a:solidFill>
                            <a:srgbClr val="000000"/>
                          </a:solidFill>
                          <a:latin typeface="Times New Roman" pitchFamily="34" charset="0"/>
                          <a:ea typeface="楷体" pitchFamily="34" charset="-122"/>
                          <a:cs typeface="Times New Roman" pitchFamily="34" charset="-120"/>
                        </a:rPr>
                        <a:t>良，有人</a:t>
                      </a:r>
                      <a:endParaRPr lang="en-US" altLang="zh-CN" sz="2800" b="0" i="0" kern="1200" dirty="0">
                        <a:solidFill>
                          <a:srgbClr val="000000"/>
                        </a:solidFill>
                        <a:latin typeface="Times New Roman" pitchFamily="34" charset="0"/>
                        <a:ea typeface="楷体" pitchFamily="34" charset="-122"/>
                        <a:cs typeface="Times New Roman" pitchFamily="34" charset="-120"/>
                      </a:endParaRPr>
                    </a:p>
                    <a:p>
                      <a:pPr marL="0" lvl="0" indent="0" algn="l" defTabSz="914400" rtl="0" eaLnBrk="1" latinLnBrk="1" hangingPunct="0">
                        <a:lnSpc>
                          <a:spcPts val="4500"/>
                        </a:lnSpc>
                      </a:pPr>
                      <a:r>
                        <a:rPr lang="en-US" altLang="zh-CN" sz="2800" b="0" i="0" kern="1200" dirty="0" err="1">
                          <a:solidFill>
                            <a:srgbClr val="000000"/>
                          </a:solidFill>
                          <a:latin typeface="Times New Roman" pitchFamily="34" charset="0"/>
                          <a:ea typeface="楷体" pitchFamily="34" charset="-122"/>
                          <a:cs typeface="Times New Roman" pitchFamily="34" charset="-120"/>
                        </a:rPr>
                        <a:t>情味儿</a:t>
                      </a:r>
                      <a:endParaRPr lang="en-US" altLang="zh-CN" sz="2800" b="0" i="0" kern="1200" dirty="0">
                        <a:solidFill>
                          <a:srgbClr val="000000"/>
                        </a:solidFill>
                        <a:latin typeface="Times New Roman" pitchFamily="34" charset="0"/>
                        <a:ea typeface="楷体" pitchFamily="34" charset="-122"/>
                        <a:cs typeface="Times New Roman" pitchFamily="34" charset="-120"/>
                      </a:endParaRPr>
                    </a:p>
                  </a:txBody>
                  <a:tcPr anchor="ctr">
                    <a:lnT w="9525" cap="flat" cmpd="sng" algn="ctr">
                      <a:solidFill>
                        <a:srgbClr val="000000"/>
                      </a:solidFill>
                      <a:prstDash val="solid"/>
                      <a:round/>
                      <a:headEnd type="none" w="med" len="med"/>
                      <a:tailEnd type="none" w="med" len="med"/>
                    </a:lnT>
                  </a:tcPr>
                </a:tc>
                <a:tc>
                  <a:txBody>
                    <a:bodyPr/>
                    <a:lstStyle/>
                    <a:p>
                      <a:pPr marL="0" indent="0" algn="l" latinLnBrk="1" hangingPunct="0">
                        <a:lnSpc>
                          <a:spcPts val="45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楷体" pitchFamily="34" charset="-122"/>
                          <a:cs typeface="Times New Roman" pitchFamily="34" charset="-120"/>
                        </a:rPr>
                        <a:t>在锡兰采珠场看到采珠人被鲨鱼袭击</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他</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奋不顾身地站了起来</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拿着匕首直朝大鲨鱼冲去</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和鲨鱼进行肉搏</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把采珠人救到小船上后</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还慷慨地送给采珠人一袋珍珠维持生计</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spc="-100" dirty="0"/>
                    </a:p>
                  </a:txBody>
                  <a:tcPr marL="72000" marR="72000" marT="0" marB="0" anchor="ctr">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1440000">
                <a:tc vMerge="1">
                  <a:txBody>
                    <a:bodyPr/>
                    <a:lstStyle/>
                    <a:p>
                      <a:endParaRPr lang="zh-CN"/>
                    </a:p>
                  </a:txBody>
                  <a:tcPr/>
                </a:tc>
                <a:tc>
                  <a:txBody>
                    <a:bodyPr/>
                    <a:lstStyle/>
                    <a:p>
                      <a:pPr marL="0" indent="0" algn="l" latinLnBrk="1" hangingPunct="0">
                        <a:lnSpc>
                          <a:spcPts val="45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楷体" pitchFamily="34" charset="-122"/>
                          <a:cs typeface="Times New Roman" pitchFamily="34" charset="-120"/>
                        </a:rPr>
                        <a:t>当抹香鲸向长须鲸进攻时</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他出于对弱者的同情</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指挥船员攻击抹香鲸</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bl>
          </a:graphicData>
        </a:graphic>
      </p:graphicFrame>
      <p:sp>
        <p:nvSpPr>
          <p:cNvPr id="2" name="P_5_BD#d0785a404?colgroup=4,25&amp;vcp=1&amp;pid=bdd2de2c5&amp;color=0,0,0&amp;mp=1&amp;vtp=1&amp;vaab=1&amp;bt=1&amp;bbb=1">
            <a:extLst>
              <a:ext uri="{FF2B5EF4-FFF2-40B4-BE49-F238E27FC236}">
                <a16:creationId xmlns:a16="http://schemas.microsoft.com/office/drawing/2014/main" id="{C2582DF9-0417-5301-2835-62D257BC4118}"/>
              </a:ext>
            </a:extLst>
          </p:cNvPr>
          <p:cNvSpPr txBox="1"/>
          <p:nvPr/>
        </p:nvSpPr>
        <p:spPr>
          <a:xfrm>
            <a:off x="10903879" y="843003"/>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18" charset="0"/>
              </a:rPr>
              <a:t>续表</a:t>
            </a:r>
          </a:p>
        </p:txBody>
      </p:sp>
    </p:spTree>
    <p:extLst>
      <p:ext uri="{BB962C8B-B14F-4D97-AF65-F5344CB8AC3E}">
        <p14:creationId xmlns:p14="http://schemas.microsoft.com/office/powerpoint/2010/main" val="955187153"/>
      </p:ext>
    </p:extLst>
  </p:cSld>
  <p:clrMapOvr>
    <a:masterClrMapping/>
  </p:clrMapOvr>
  <p:transition>
    <p:split dir="in"/>
  </p:transition>
</p:sld>
</file>

<file path=ppt/slides/slide59.xml><?xml version="1.0" encoding="utf-8"?>
<p:sld xmlns:a="http://schemas.openxmlformats.org/drawingml/2006/main" xmlns:r="http://schemas.openxmlformats.org/officeDocument/2006/relationships" xmlns:p="http://schemas.openxmlformats.org/presentationml/2006/main">
  <p:cSld name="Slide 59&amp;si=59">
    <p:spTree>
      <p:nvGrpSpPr>
        <p:cNvPr id="1" name=""/>
        <p:cNvGrpSpPr/>
        <p:nvPr/>
      </p:nvGrpSpPr>
      <p:grpSpPr>
        <a:xfrm>
          <a:off x="0" y="0"/>
          <a:ext cx="0" cy="0"/>
          <a:chOff x="0" y="0"/>
          <a:chExt cx="0" cy="0"/>
        </a:xfrm>
      </p:grpSpPr>
      <p:graphicFrame>
        <p:nvGraphicFramePr>
          <p:cNvPr id="60" name="P_5_BD#d0785a404?colgroup=4,25&amp;vcp=1&amp;pid=bdd2de2c5&amp;color=0,0,0&amp;mp=1&amp;vtp=1&amp;vaab=1&amp;bt=1&amp;bbb=1&amp;hb=1"/>
          <p:cNvGraphicFramePr>
            <a:graphicFrameLocks noGrp="1"/>
          </p:cNvGraphicFramePr>
          <p:nvPr>
            <p:extLst>
              <p:ext uri="{D42A27DB-BD31-4B8C-83A1-F6EECF244321}">
                <p14:modId xmlns:p14="http://schemas.microsoft.com/office/powerpoint/2010/main" val="3644216274"/>
              </p:ext>
            </p:extLst>
          </p:nvPr>
        </p:nvGraphicFramePr>
        <p:xfrm>
          <a:off x="539496" y="1835562"/>
          <a:ext cx="11082528" cy="3891472"/>
        </p:xfrm>
        <a:graphic>
          <a:graphicData uri="http://schemas.openxmlformats.org/drawingml/2006/table">
            <a:tbl>
              <a:tblPr/>
              <a:tblGrid>
                <a:gridCol w="1627632">
                  <a:extLst>
                    <a:ext uri="{9D8B030D-6E8A-4147-A177-3AD203B41FA5}">
                      <a16:colId xmlns:a16="http://schemas.microsoft.com/office/drawing/2014/main" val="20000"/>
                    </a:ext>
                  </a:extLst>
                </a:gridCol>
                <a:gridCol w="9454896">
                  <a:extLst>
                    <a:ext uri="{9D8B030D-6E8A-4147-A177-3AD203B41FA5}">
                      <a16:colId xmlns:a16="http://schemas.microsoft.com/office/drawing/2014/main" val="20001"/>
                    </a:ext>
                  </a:extLst>
                </a:gridCol>
              </a:tblGrid>
              <a:tr h="539560">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性格特征</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相关情节</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1675956">
                <a:tc rowSpan="2">
                  <a:txBody>
                    <a:bodyPr/>
                    <a:lstStyle/>
                    <a:p>
                      <a:pPr marL="0" indent="0" algn="l" latinLnBrk="1" hangingPunct="0">
                        <a:lnSpc>
                          <a:spcPts val="4400"/>
                        </a:lnSpc>
                      </a:pPr>
                      <a:r>
                        <a:rPr lang="en-US" altLang="zh-CN" sz="2800" b="0" i="0">
                          <a:solidFill>
                            <a:srgbClr val="000000"/>
                          </a:solidFill>
                          <a:latin typeface="Times New Roman" pitchFamily="34" charset="0"/>
                          <a:ea typeface="楷体" pitchFamily="34" charset="-122"/>
                          <a:cs typeface="Times New Roman" pitchFamily="34" charset="-120"/>
                        </a:rPr>
                        <a:t>内心善</a:t>
                      </a:r>
                    </a:p>
                    <a:p>
                      <a:pPr marL="0" indent="0" algn="l" latinLnBrk="1" hangingPunct="0">
                        <a:lnSpc>
                          <a:spcPts val="4400"/>
                        </a:lnSpc>
                      </a:pPr>
                      <a:r>
                        <a:rPr lang="en-US" altLang="zh-CN" sz="2800" b="0" i="0">
                          <a:solidFill>
                            <a:srgbClr val="000000"/>
                          </a:solidFill>
                          <a:latin typeface="Times New Roman" pitchFamily="34" charset="0"/>
                          <a:ea typeface="楷体" pitchFamily="34" charset="-122"/>
                          <a:cs typeface="Times New Roman" pitchFamily="34" charset="-120"/>
                        </a:rPr>
                        <a:t>良</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有人</a:t>
                      </a:r>
                    </a:p>
                    <a:p>
                      <a:pPr marL="0" lvl="0" indent="0" algn="l" latinLnBrk="1" hangingPunct="0">
                        <a:lnSpc>
                          <a:spcPts val="4200"/>
                        </a:lnSpc>
                      </a:pPr>
                      <a:r>
                        <a:rPr lang="en-US" altLang="zh-CN" sz="2800" b="0" i="0">
                          <a:solidFill>
                            <a:srgbClr val="000000"/>
                          </a:solidFill>
                          <a:latin typeface="Times New Roman" pitchFamily="34" charset="0"/>
                          <a:ea typeface="楷体" pitchFamily="34" charset="-122"/>
                          <a:cs typeface="Times New Roman" pitchFamily="34" charset="-120"/>
                        </a:rPr>
                        <a:t>情味儿</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楷体" pitchFamily="34" charset="-122"/>
                          <a:cs typeface="Times New Roman" pitchFamily="34" charset="-120"/>
                        </a:rPr>
                        <a:t>海面上出现了一群长须鲸</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捕鲸手向船长请求让他去捕</a:t>
                      </a:r>
                      <a:endParaRPr lang="en-US" altLang="zh-CN" sz="2800" b="0" i="0" dirty="0">
                        <a:solidFill>
                          <a:srgbClr val="000000"/>
                        </a:solidFill>
                        <a:latin typeface="Times New Roman" pitchFamily="34" charset="0"/>
                        <a:ea typeface="楷体" pitchFamily="34" charset="-122"/>
                        <a:cs typeface="Times New Roman" pitchFamily="34" charset="-120"/>
                      </a:endParaRPr>
                    </a:p>
                    <a:p>
                      <a:pPr marL="0" indent="0" algn="l" latinLnBrk="1" hangingPunct="0">
                        <a:lnSpc>
                          <a:spcPts val="4400"/>
                        </a:lnSpc>
                      </a:pPr>
                      <a:r>
                        <a:rPr lang="en-US" altLang="zh-CN" sz="2800" b="0" i="0" dirty="0" err="1">
                          <a:solidFill>
                            <a:srgbClr val="000000"/>
                          </a:solidFill>
                          <a:latin typeface="Times New Roman" pitchFamily="34" charset="0"/>
                          <a:ea typeface="楷体" pitchFamily="34" charset="-122"/>
                          <a:cs typeface="Times New Roman" pitchFamily="34" charset="-120"/>
                        </a:rPr>
                        <a:t>杀</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却被船长劝住了</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船长说</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人类不应该滥杀这种善良无</a:t>
                      </a:r>
                      <a:endParaRPr lang="en-US" altLang="zh-CN" sz="2800" b="0" i="0" dirty="0">
                        <a:solidFill>
                          <a:srgbClr val="000000"/>
                        </a:solidFill>
                        <a:latin typeface="Times New Roman" pitchFamily="34" charset="0"/>
                        <a:ea typeface="楷体" pitchFamily="34" charset="-122"/>
                        <a:cs typeface="Times New Roman" pitchFamily="34" charset="-120"/>
                      </a:endParaRPr>
                    </a:p>
                    <a:p>
                      <a:pPr marL="0" lvl="0" indent="0" algn="l" latinLnBrk="1" hangingPunct="0">
                        <a:lnSpc>
                          <a:spcPts val="4200"/>
                        </a:lnSpc>
                      </a:pPr>
                      <a:r>
                        <a:rPr lang="en-US" altLang="zh-CN" sz="2800" b="0" i="0" dirty="0" err="1">
                          <a:solidFill>
                            <a:srgbClr val="000000"/>
                          </a:solidFill>
                          <a:latin typeface="Times New Roman" pitchFamily="34" charset="0"/>
                          <a:ea typeface="楷体" pitchFamily="34" charset="-122"/>
                          <a:cs typeface="Times New Roman" pitchFamily="34" charset="-120"/>
                        </a:rPr>
                        <a:t>害的动物</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1675956">
                <a:tc vMerge="1">
                  <a:txBody>
                    <a:bodyPr/>
                    <a:lstStyle/>
                    <a:p>
                      <a:endParaRPr lang="zh-CN"/>
                    </a:p>
                  </a:txBody>
                  <a:tcPr/>
                </a:tc>
                <a:tc>
                  <a:txBody>
                    <a:bodyPr/>
                    <a:lstStyle/>
                    <a:p>
                      <a:pPr marL="0" indent="0" algn="l" latinLnBrk="1" hangingPunct="0">
                        <a:lnSpc>
                          <a:spcPts val="44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楷体" pitchFamily="34" charset="-122"/>
                          <a:cs typeface="Times New Roman" pitchFamily="34" charset="-120"/>
                        </a:rPr>
                        <a:t>当尼摩船长的船员被章鱼卷走时</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即使危险万分</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他还</a:t>
                      </a:r>
                      <a:endParaRPr lang="en-US" altLang="zh-CN" sz="2800" b="0" i="0" dirty="0">
                        <a:solidFill>
                          <a:srgbClr val="000000"/>
                        </a:solidFill>
                        <a:latin typeface="Times New Roman" pitchFamily="34" charset="0"/>
                        <a:ea typeface="楷体" pitchFamily="34" charset="-122"/>
                        <a:cs typeface="Times New Roman" pitchFamily="34" charset="-120"/>
                      </a:endParaRPr>
                    </a:p>
                    <a:p>
                      <a:pPr marL="0" indent="0" algn="l" latinLnBrk="1" hangingPunct="0">
                        <a:lnSpc>
                          <a:spcPts val="4400"/>
                        </a:lnSpc>
                      </a:pPr>
                      <a:r>
                        <a:rPr lang="en-US" altLang="zh-CN" sz="2800" b="0" i="0" dirty="0" err="1">
                          <a:solidFill>
                            <a:srgbClr val="000000"/>
                          </a:solidFill>
                          <a:latin typeface="Times New Roman" pitchFamily="34" charset="0"/>
                          <a:ea typeface="楷体" pitchFamily="34" charset="-122"/>
                          <a:cs typeface="Times New Roman" pitchFamily="34" charset="-120"/>
                        </a:rPr>
                        <a:t>是勇敢地扑向那只章鱼</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当同伴被大海吞噬后</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大颗大颗</a:t>
                      </a:r>
                      <a:endParaRPr lang="en-US" altLang="zh-CN" sz="2800" b="0" i="0" dirty="0">
                        <a:solidFill>
                          <a:srgbClr val="000000"/>
                        </a:solidFill>
                        <a:latin typeface="Times New Roman" pitchFamily="34" charset="0"/>
                        <a:ea typeface="楷体" pitchFamily="34" charset="-122"/>
                        <a:cs typeface="Times New Roman" pitchFamily="34" charset="-120"/>
                      </a:endParaRPr>
                    </a:p>
                    <a:p>
                      <a:pPr marL="0" lvl="0" indent="0" algn="l" latinLnBrk="1" hangingPunct="0">
                        <a:lnSpc>
                          <a:spcPts val="4200"/>
                        </a:lnSpc>
                      </a:pPr>
                      <a:r>
                        <a:rPr lang="en-US" altLang="zh-CN" sz="2800" b="0" i="0" dirty="0" err="1">
                          <a:solidFill>
                            <a:srgbClr val="000000"/>
                          </a:solidFill>
                          <a:latin typeface="Times New Roman" pitchFamily="34" charset="0"/>
                          <a:ea typeface="楷体" pitchFamily="34" charset="-122"/>
                          <a:cs typeface="Times New Roman" pitchFamily="34" charset="-120"/>
                        </a:rPr>
                        <a:t>的泪珠从他的眼里淌了出来</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
        <p:nvSpPr>
          <p:cNvPr id="2" name="P_5_BD#d0785a404?colgroup=4,25&amp;vcp=1&amp;pid=bdd2de2c5&amp;color=0,0,0&amp;mp=1&amp;vtp=1&amp;vaab=1&amp;bt=1&amp;bbb=1">
            <a:extLst>
              <a:ext uri="{FF2B5EF4-FFF2-40B4-BE49-F238E27FC236}">
                <a16:creationId xmlns:a16="http://schemas.microsoft.com/office/drawing/2014/main" id="{4039D206-850C-A8C9-F13E-488B37AD1BE9}"/>
              </a:ext>
            </a:extLst>
          </p:cNvPr>
          <p:cNvSpPr txBox="1"/>
          <p:nvPr/>
        </p:nvSpPr>
        <p:spPr>
          <a:xfrm>
            <a:off x="10903879" y="1127156"/>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18" charset="0"/>
              </a:rPr>
              <a:t>续表</a:t>
            </a:r>
          </a:p>
        </p:txBody>
      </p:sp>
    </p:spTree>
  </p:cSld>
  <p:clrMapOvr>
    <a:masterClrMapping/>
  </p:clrMapOvr>
  <p:transition>
    <p:split dir="in"/>
  </p:transition>
</p:sld>
</file>

<file path=ppt/slides/slide6.xml><?xml version="1.0" encoding="utf-8"?>
<p:sld xmlns:a="http://schemas.openxmlformats.org/drawingml/2006/main" xmlns:r="http://schemas.openxmlformats.org/officeDocument/2006/relationships" xmlns:p="http://schemas.openxmlformats.org/presentationml/2006/main">
  <p:cSld name="Slide 8&amp;si=8">
    <p:spTree>
      <p:nvGrpSpPr>
        <p:cNvPr id="1" name=""/>
        <p:cNvGrpSpPr/>
        <p:nvPr/>
      </p:nvGrpSpPr>
      <p:grpSpPr>
        <a:xfrm>
          <a:off x="0" y="0"/>
          <a:ext cx="0" cy="0"/>
          <a:chOff x="0" y="0"/>
          <a:chExt cx="0" cy="0"/>
        </a:xfrm>
      </p:grpSpPr>
      <p:graphicFrame>
        <p:nvGraphicFramePr>
          <p:cNvPr id="9" name="P_5_BD#440ee065a?colgroup=4,6,7,10&amp;vcp=1&amp;pid=254665248&amp;color=0,0,0&amp;vtp=1&amp;vaab=1&amp;bt=1&amp;bbb=1&amp;hb=1"/>
          <p:cNvGraphicFramePr>
            <a:graphicFrameLocks noGrp="1"/>
          </p:cNvGraphicFramePr>
          <p:nvPr>
            <p:extLst>
              <p:ext uri="{D42A27DB-BD31-4B8C-83A1-F6EECF244321}">
                <p14:modId xmlns:p14="http://schemas.microsoft.com/office/powerpoint/2010/main" val="2280234427"/>
              </p:ext>
            </p:extLst>
          </p:nvPr>
        </p:nvGraphicFramePr>
        <p:xfrm>
          <a:off x="539496" y="1827253"/>
          <a:ext cx="11199888" cy="3879724"/>
        </p:xfrm>
        <a:graphic>
          <a:graphicData uri="http://schemas.openxmlformats.org/drawingml/2006/table">
            <a:tbl>
              <a:tblPr/>
              <a:tblGrid>
                <a:gridCol w="1609344">
                  <a:extLst>
                    <a:ext uri="{9D8B030D-6E8A-4147-A177-3AD203B41FA5}">
                      <a16:colId xmlns:a16="http://schemas.microsoft.com/office/drawing/2014/main" val="20000"/>
                    </a:ext>
                  </a:extLst>
                </a:gridCol>
                <a:gridCol w="2560320">
                  <a:extLst>
                    <a:ext uri="{9D8B030D-6E8A-4147-A177-3AD203B41FA5}">
                      <a16:colId xmlns:a16="http://schemas.microsoft.com/office/drawing/2014/main" val="20001"/>
                    </a:ext>
                  </a:extLst>
                </a:gridCol>
                <a:gridCol w="2952000">
                  <a:extLst>
                    <a:ext uri="{9D8B030D-6E8A-4147-A177-3AD203B41FA5}">
                      <a16:colId xmlns:a16="http://schemas.microsoft.com/office/drawing/2014/main" val="20002"/>
                    </a:ext>
                  </a:extLst>
                </a:gridCol>
                <a:gridCol w="4078224">
                  <a:extLst>
                    <a:ext uri="{9D8B030D-6E8A-4147-A177-3AD203B41FA5}">
                      <a16:colId xmlns:a16="http://schemas.microsoft.com/office/drawing/2014/main" val="20003"/>
                    </a:ext>
                  </a:extLst>
                </a:gridCol>
              </a:tblGrid>
              <a:tr h="539560">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篇</a:t>
                      </a:r>
                      <a:r>
                        <a:rPr lang="en-US" altLang="zh-CN" sz="2800" b="1" i="0">
                          <a:solidFill>
                            <a:srgbClr val="000000"/>
                          </a:solidFill>
                          <a:latin typeface="SimSun" pitchFamily="34" charset="0"/>
                          <a:ea typeface="SimSun" pitchFamily="34" charset="-122"/>
                          <a:cs typeface="SimSun" pitchFamily="34" charset="-120"/>
                        </a:rPr>
                        <a:t> </a:t>
                      </a:r>
                      <a:r>
                        <a:rPr lang="en-US" altLang="zh-CN" sz="2800" b="1" i="0">
                          <a:solidFill>
                            <a:srgbClr val="000000"/>
                          </a:solidFill>
                          <a:latin typeface="Times New Roman" pitchFamily="34" charset="0"/>
                          <a:ea typeface="SimSun" pitchFamily="34" charset="-122"/>
                          <a:cs typeface="Times New Roman" pitchFamily="34" charset="-120"/>
                        </a:rPr>
                        <a:t>目</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主要内容</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人物形象</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中心思想</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3340164">
                <a:tc>
                  <a:txBody>
                    <a:bodyPr/>
                    <a:lstStyle/>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从百草</a:t>
                      </a:r>
                    </a:p>
                    <a:p>
                      <a:pPr marL="0" indent="0" algn="l" latinLnBrk="1" hangingPunct="0">
                        <a:lnSpc>
                          <a:spcPts val="4400"/>
                        </a:lnSpc>
                      </a:pPr>
                      <a:r>
                        <a:rPr lang="en-US" altLang="zh-CN" sz="2800" b="0" i="0">
                          <a:solidFill>
                            <a:srgbClr val="000000"/>
                          </a:solidFill>
                          <a:latin typeface="Times New Roman" pitchFamily="34" charset="0"/>
                          <a:ea typeface="楷体" pitchFamily="34" charset="-122"/>
                          <a:cs typeface="Times New Roman" pitchFamily="34" charset="-120"/>
                        </a:rPr>
                        <a:t>园到三味</a:t>
                      </a:r>
                    </a:p>
                    <a:p>
                      <a:pPr marL="0" lvl="0" indent="0" algn="l" latinLnBrk="1" hangingPunct="0">
                        <a:lnSpc>
                          <a:spcPts val="4200"/>
                        </a:lnSpc>
                      </a:pPr>
                      <a:r>
                        <a:rPr lang="en-US" altLang="zh-CN" sz="2800" b="0" i="0">
                          <a:solidFill>
                            <a:srgbClr val="000000"/>
                          </a:solidFill>
                          <a:latin typeface="Times New Roman" pitchFamily="34" charset="0"/>
                          <a:ea typeface="楷体" pitchFamily="34" charset="-122"/>
                          <a:cs typeface="Times New Roman" pitchFamily="34" charset="-120"/>
                        </a:rPr>
                        <a:t>书屋</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楷体" pitchFamily="34" charset="-122"/>
                          <a:cs typeface="Times New Roman" pitchFamily="34" charset="-120"/>
                        </a:rPr>
                        <a:t>鲁迅回忆</a:t>
                      </a:r>
                    </a:p>
                    <a:p>
                      <a:pPr marL="0" indent="0" algn="l" latinLnBrk="1" hangingPunct="0">
                        <a:lnSpc>
                          <a:spcPts val="4400"/>
                        </a:lnSpc>
                      </a:pPr>
                      <a:r>
                        <a:rPr lang="en-US" altLang="zh-CN" sz="2800" b="0" i="0">
                          <a:solidFill>
                            <a:srgbClr val="000000"/>
                          </a:solidFill>
                          <a:latin typeface="Times New Roman" pitchFamily="34" charset="0"/>
                          <a:ea typeface="楷体" pitchFamily="34" charset="-122"/>
                          <a:cs typeface="Times New Roman" pitchFamily="34" charset="-120"/>
                        </a:rPr>
                        <a:t>自己在百草园</a:t>
                      </a:r>
                    </a:p>
                    <a:p>
                      <a:pPr marL="0" indent="0" algn="l" latinLnBrk="1" hangingPunct="0">
                        <a:lnSpc>
                          <a:spcPts val="4400"/>
                        </a:lnSpc>
                      </a:pPr>
                      <a:r>
                        <a:rPr lang="en-US" altLang="zh-CN" sz="2800" b="0" i="0">
                          <a:solidFill>
                            <a:srgbClr val="000000"/>
                          </a:solidFill>
                          <a:latin typeface="Times New Roman" pitchFamily="34" charset="0"/>
                          <a:ea typeface="楷体" pitchFamily="34" charset="-122"/>
                          <a:cs typeface="Times New Roman" pitchFamily="34" charset="-120"/>
                        </a:rPr>
                        <a:t>和三味书屋的</a:t>
                      </a:r>
                    </a:p>
                    <a:p>
                      <a:pPr marL="0" lvl="0" indent="0" algn="l" latinLnBrk="1" hangingPunct="0">
                        <a:lnSpc>
                          <a:spcPts val="4200"/>
                        </a:lnSpc>
                      </a:pPr>
                      <a:r>
                        <a:rPr lang="en-US" altLang="zh-CN" sz="2800" b="0" i="0">
                          <a:solidFill>
                            <a:srgbClr val="000000"/>
                          </a:solidFill>
                          <a:latin typeface="Times New Roman" pitchFamily="34" charset="0"/>
                          <a:ea typeface="楷体" pitchFamily="34" charset="-122"/>
                          <a:cs typeface="Times New Roman" pitchFamily="34" charset="-120"/>
                        </a:rPr>
                        <a:t>童年时光</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我</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鲁迅本人</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快乐</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无忧无虑</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p>
                    <a:p>
                      <a:pPr marL="0" indent="0" algn="l" latinLnBrk="1" hangingPunct="0">
                        <a:lnSpc>
                          <a:spcPts val="4400"/>
                        </a:lnSpc>
                      </a:pPr>
                      <a:r>
                        <a:rPr lang="en-US" altLang="zh-CN" sz="2800" b="0" i="0" dirty="0" err="1">
                          <a:solidFill>
                            <a:srgbClr val="000000"/>
                          </a:solidFill>
                          <a:latin typeface="Times New Roman" pitchFamily="34" charset="0"/>
                          <a:ea typeface="楷体" pitchFamily="34" charset="-122"/>
                          <a:cs typeface="Times New Roman" pitchFamily="34" charset="-120"/>
                        </a:rPr>
                        <a:t>寿镜吾先生</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方正</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质朴</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博学</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楷体" pitchFamily="34" charset="-122"/>
                          <a:cs typeface="Times New Roman" pitchFamily="34" charset="-120"/>
                        </a:rPr>
                        <a:t>表现了作者儿时热爱</a:t>
                      </a:r>
                      <a:endParaRPr lang="en-US" altLang="zh-CN" sz="2800" b="0" i="0" dirty="0">
                        <a:solidFill>
                          <a:srgbClr val="000000"/>
                        </a:solidFill>
                        <a:latin typeface="Times New Roman" pitchFamily="34" charset="0"/>
                        <a:ea typeface="楷体" pitchFamily="34" charset="-122"/>
                        <a:cs typeface="Times New Roman" pitchFamily="34" charset="-120"/>
                      </a:endParaRPr>
                    </a:p>
                    <a:p>
                      <a:pPr marL="0" indent="0" algn="l" latinLnBrk="1" hangingPunct="0">
                        <a:lnSpc>
                          <a:spcPts val="4400"/>
                        </a:lnSpc>
                      </a:pPr>
                      <a:r>
                        <a:rPr lang="en-US" altLang="zh-CN" sz="2800" b="0" i="0" dirty="0" err="1">
                          <a:solidFill>
                            <a:srgbClr val="000000"/>
                          </a:solidFill>
                          <a:latin typeface="Times New Roman" pitchFamily="34" charset="0"/>
                          <a:ea typeface="楷体" pitchFamily="34" charset="-122"/>
                          <a:cs typeface="Times New Roman" pitchFamily="34" charset="-120"/>
                        </a:rPr>
                        <a:t>大自然</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天真可爱的特</a:t>
                      </a:r>
                      <a:endParaRPr lang="en-US" altLang="zh-CN" sz="2800" b="0" i="0" dirty="0">
                        <a:solidFill>
                          <a:srgbClr val="000000"/>
                        </a:solidFill>
                        <a:latin typeface="Times New Roman" pitchFamily="34" charset="0"/>
                        <a:ea typeface="楷体" pitchFamily="34" charset="-122"/>
                        <a:cs typeface="Times New Roman" pitchFamily="34" charset="-120"/>
                      </a:endParaRPr>
                    </a:p>
                    <a:p>
                      <a:pPr marL="0" indent="0" algn="l" latinLnBrk="1" hangingPunct="0">
                        <a:lnSpc>
                          <a:spcPts val="4400"/>
                        </a:lnSpc>
                      </a:pPr>
                      <a:r>
                        <a:rPr lang="en-US" altLang="zh-CN" sz="2800" b="0" i="0" dirty="0" err="1">
                          <a:solidFill>
                            <a:srgbClr val="000000"/>
                          </a:solidFill>
                          <a:latin typeface="Times New Roman" pitchFamily="34" charset="0"/>
                          <a:ea typeface="楷体" pitchFamily="34" charset="-122"/>
                          <a:cs typeface="Times New Roman" pitchFamily="34" charset="-120"/>
                        </a:rPr>
                        <a:t>点</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抒发对美好有趣的少</a:t>
                      </a:r>
                      <a:endParaRPr lang="en-US" altLang="zh-CN" sz="2800" b="0" i="0" dirty="0">
                        <a:solidFill>
                          <a:srgbClr val="000000"/>
                        </a:solidFill>
                        <a:latin typeface="Times New Roman" pitchFamily="34" charset="0"/>
                        <a:ea typeface="楷体" pitchFamily="34" charset="-122"/>
                        <a:cs typeface="Times New Roman" pitchFamily="34" charset="-120"/>
                      </a:endParaRPr>
                    </a:p>
                    <a:p>
                      <a:pPr marL="0" indent="0" algn="l" latinLnBrk="1" hangingPunct="0">
                        <a:lnSpc>
                          <a:spcPts val="4400"/>
                        </a:lnSpc>
                      </a:pPr>
                      <a:r>
                        <a:rPr lang="en-US" altLang="zh-CN" sz="2800" b="0" i="0" dirty="0" err="1">
                          <a:solidFill>
                            <a:srgbClr val="000000"/>
                          </a:solidFill>
                          <a:latin typeface="Times New Roman" pitchFamily="34" charset="0"/>
                          <a:ea typeface="楷体" pitchFamily="34" charset="-122"/>
                          <a:cs typeface="Times New Roman" pitchFamily="34" charset="-120"/>
                        </a:rPr>
                        <a:t>年生活的追忆和怀念之</a:t>
                      </a:r>
                      <a:endParaRPr lang="en-US" altLang="zh-CN" sz="2800" b="0" i="0" dirty="0">
                        <a:solidFill>
                          <a:srgbClr val="000000"/>
                        </a:solidFill>
                        <a:latin typeface="Times New Roman" pitchFamily="34" charset="0"/>
                        <a:ea typeface="楷体" pitchFamily="34" charset="-122"/>
                        <a:cs typeface="Times New Roman" pitchFamily="34" charset="-120"/>
                      </a:endParaRPr>
                    </a:p>
                    <a:p>
                      <a:pPr marL="0" indent="0" algn="l" latinLnBrk="1" hangingPunct="0">
                        <a:lnSpc>
                          <a:spcPts val="4400"/>
                        </a:lnSpc>
                      </a:pPr>
                      <a:r>
                        <a:rPr lang="en-US" altLang="zh-CN" sz="2800" b="0" i="0" dirty="0" err="1">
                          <a:solidFill>
                            <a:srgbClr val="000000"/>
                          </a:solidFill>
                          <a:latin typeface="Times New Roman" pitchFamily="34" charset="0"/>
                          <a:ea typeface="楷体" pitchFamily="34" charset="-122"/>
                          <a:cs typeface="Times New Roman" pitchFamily="34" charset="-120"/>
                        </a:rPr>
                        <a:t>情</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同时也流露出对封建</a:t>
                      </a:r>
                      <a:endParaRPr lang="en-US" altLang="zh-CN" sz="2800" b="0" i="0" dirty="0">
                        <a:solidFill>
                          <a:srgbClr val="000000"/>
                        </a:solidFill>
                        <a:latin typeface="Times New Roman" pitchFamily="34" charset="0"/>
                        <a:ea typeface="楷体" pitchFamily="34" charset="-122"/>
                        <a:cs typeface="Times New Roman" pitchFamily="34" charset="-120"/>
                      </a:endParaRPr>
                    </a:p>
                    <a:p>
                      <a:pPr marL="0" lvl="0" indent="0" algn="l" latinLnBrk="1" hangingPunct="0">
                        <a:lnSpc>
                          <a:spcPts val="4200"/>
                        </a:lnSpc>
                      </a:pPr>
                      <a:r>
                        <a:rPr lang="en-US" altLang="zh-CN" sz="2800" b="0" i="0" dirty="0" err="1">
                          <a:solidFill>
                            <a:srgbClr val="000000"/>
                          </a:solidFill>
                          <a:latin typeface="Times New Roman" pitchFamily="34" charset="0"/>
                          <a:ea typeface="楷体" pitchFamily="34" charset="-122"/>
                          <a:cs typeface="Times New Roman" pitchFamily="34" charset="-120"/>
                        </a:rPr>
                        <a:t>教育制度的不满</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
        <p:nvSpPr>
          <p:cNvPr id="2" name="P_5#440ee065a?sp=1&amp;vcp=1&amp;pid=254665248&amp;color=0,0,0&amp;vtp=1&amp;vaab=1&amp;bbb=1">
            <a:extLst>
              <a:ext uri="{FF2B5EF4-FFF2-40B4-BE49-F238E27FC236}">
                <a16:creationId xmlns:a16="http://schemas.microsoft.com/office/drawing/2014/main" id="{FBD9AE84-3F70-EB21-A971-803FF1B9BBB5}"/>
              </a:ext>
            </a:extLst>
          </p:cNvPr>
          <p:cNvSpPr/>
          <p:nvPr/>
        </p:nvSpPr>
        <p:spPr>
          <a:xfrm>
            <a:off x="539496" y="1137688"/>
            <a:ext cx="11109960" cy="553657"/>
          </a:xfrm>
          <a:prstGeom prst="rect">
            <a:avLst/>
          </a:prstGeom>
          <a:noFill/>
          <a:ln/>
        </p:spPr>
        <p:txBody>
          <a:bodyPr wrap="none" lIns="0" tIns="0" rIns="0" bIns="0" rtlCol="0" anchor="t"/>
          <a:lstStyle/>
          <a:p>
            <a:pPr algn="ctr" latinLnBrk="1">
              <a:lnSpc>
                <a:spcPts val="4900"/>
              </a:lnSpc>
            </a:pPr>
            <a:r>
              <a:rPr lang="en-US" altLang="zh-CN" sz="2800" b="1" i="0" dirty="0">
                <a:solidFill>
                  <a:srgbClr val="000000"/>
                </a:solidFill>
                <a:latin typeface="Times New Roman" pitchFamily="34" charset="0"/>
                <a:ea typeface="SimSun" pitchFamily="34" charset="-122"/>
                <a:cs typeface="Times New Roman" pitchFamily="34" charset="-120"/>
              </a:rPr>
              <a:t>《朝花夕拾》篇目简介</a:t>
            </a:r>
            <a:endParaRPr lang="en-US" altLang="zh-CN" sz="2800" dirty="0"/>
          </a:p>
        </p:txBody>
      </p:sp>
    </p:spTree>
  </p:cSld>
  <p:clrMapOvr>
    <a:masterClrMapping/>
  </p:clrMapOvr>
  <p:transition>
    <p:split dir="in"/>
  </p:transition>
</p:sld>
</file>

<file path=ppt/slides/slide60.xml><?xml version="1.0" encoding="utf-8"?>
<p:sld xmlns:a="http://schemas.openxmlformats.org/drawingml/2006/main" xmlns:r="http://schemas.openxmlformats.org/officeDocument/2006/relationships" xmlns:p="http://schemas.openxmlformats.org/presentationml/2006/main">
  <p:cSld name="Slide 60&amp;si=60">
    <p:spTree>
      <p:nvGrpSpPr>
        <p:cNvPr id="1" name=""/>
        <p:cNvGrpSpPr/>
        <p:nvPr/>
      </p:nvGrpSpPr>
      <p:grpSpPr>
        <a:xfrm>
          <a:off x="0" y="0"/>
          <a:ext cx="0" cy="0"/>
          <a:chOff x="0" y="0"/>
          <a:chExt cx="0" cy="0"/>
        </a:xfrm>
      </p:grpSpPr>
      <p:graphicFrame>
        <p:nvGraphicFramePr>
          <p:cNvPr id="61" name="P_5_BD#d0785a404?colgroup=4,25&amp;vcp=1&amp;pid=bdd2de2c5&amp;color=0,0,0&amp;mp=1&amp;vtp=1&amp;vaab=1&amp;bt=1&amp;bbb=1&amp;hb=1"/>
          <p:cNvGraphicFramePr>
            <a:graphicFrameLocks noGrp="1"/>
          </p:cNvGraphicFramePr>
          <p:nvPr>
            <p:extLst>
              <p:ext uri="{D42A27DB-BD31-4B8C-83A1-F6EECF244321}">
                <p14:modId xmlns:p14="http://schemas.microsoft.com/office/powerpoint/2010/main" val="3449500623"/>
              </p:ext>
            </p:extLst>
          </p:nvPr>
        </p:nvGraphicFramePr>
        <p:xfrm>
          <a:off x="234552" y="1262806"/>
          <a:ext cx="11722896" cy="4680000"/>
        </p:xfrm>
        <a:graphic>
          <a:graphicData uri="http://schemas.openxmlformats.org/drawingml/2006/table">
            <a:tbl>
              <a:tblPr/>
              <a:tblGrid>
                <a:gridCol w="2268000">
                  <a:extLst>
                    <a:ext uri="{9D8B030D-6E8A-4147-A177-3AD203B41FA5}">
                      <a16:colId xmlns:a16="http://schemas.microsoft.com/office/drawing/2014/main" val="20000"/>
                    </a:ext>
                  </a:extLst>
                </a:gridCol>
                <a:gridCol w="9454896">
                  <a:extLst>
                    <a:ext uri="{9D8B030D-6E8A-4147-A177-3AD203B41FA5}">
                      <a16:colId xmlns:a16="http://schemas.microsoft.com/office/drawing/2014/main" val="20001"/>
                    </a:ext>
                  </a:extLst>
                </a:gridCol>
              </a:tblGrid>
              <a:tr h="720000">
                <a:tc>
                  <a:txBody>
                    <a:bodyPr/>
                    <a:lstStyle/>
                    <a:p>
                      <a:pPr algn="ctr" latinLnBrk="1" hangingPunct="0">
                        <a:lnSpc>
                          <a:spcPts val="4500"/>
                        </a:lnSpc>
                      </a:pPr>
                      <a:r>
                        <a:rPr lang="en-US" altLang="zh-CN" sz="2800" b="1" i="0" dirty="0" err="1">
                          <a:solidFill>
                            <a:srgbClr val="000000"/>
                          </a:solidFill>
                          <a:latin typeface="Times New Roman" pitchFamily="34" charset="0"/>
                          <a:ea typeface="SimSun" pitchFamily="34" charset="-122"/>
                          <a:cs typeface="Times New Roman" pitchFamily="34" charset="-120"/>
                        </a:rPr>
                        <a:t>性格特征</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500"/>
                        </a:lnSpc>
                      </a:pPr>
                      <a:r>
                        <a:rPr lang="en-US" altLang="zh-CN" sz="2800" b="1" i="0" dirty="0" err="1">
                          <a:solidFill>
                            <a:srgbClr val="000000"/>
                          </a:solidFill>
                          <a:latin typeface="Times New Roman" pitchFamily="34" charset="0"/>
                          <a:ea typeface="SimSun" pitchFamily="34" charset="-122"/>
                          <a:cs typeface="Times New Roman" pitchFamily="34" charset="-120"/>
                        </a:rPr>
                        <a:t>相关情节</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1980000">
                <a:tc rowSpan="2">
                  <a:txBody>
                    <a:bodyPr/>
                    <a:lstStyle/>
                    <a:p>
                      <a:pPr marL="0" indent="0" algn="l" latinLnBrk="1" hangingPunct="0">
                        <a:lnSpc>
                          <a:spcPts val="4500"/>
                        </a:lnSpc>
                      </a:pPr>
                      <a:r>
                        <a:rPr lang="en-US" altLang="zh-CN" sz="2800" b="0" i="0" dirty="0" err="1">
                          <a:solidFill>
                            <a:srgbClr val="000000"/>
                          </a:solidFill>
                          <a:latin typeface="Times New Roman" pitchFamily="34" charset="0"/>
                          <a:ea typeface="楷体" pitchFamily="34" charset="-122"/>
                          <a:cs typeface="Times New Roman" pitchFamily="34" charset="-120"/>
                        </a:rPr>
                        <a:t>毅力惊人</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遇事头脑冷静</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果断机智</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5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我们</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来到海底森林</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来到克雷斯波岛的海底绝壁</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遇</a:t>
                      </a:r>
                      <a:endParaRPr lang="en-US" altLang="zh-CN" sz="2800" b="0" i="0" dirty="0">
                        <a:solidFill>
                          <a:srgbClr val="000000"/>
                        </a:solidFill>
                        <a:latin typeface="Times New Roman" pitchFamily="34" charset="0"/>
                        <a:ea typeface="楷体" pitchFamily="34" charset="-122"/>
                        <a:cs typeface="Times New Roman" pitchFamily="34" charset="-120"/>
                      </a:endParaRPr>
                    </a:p>
                    <a:p>
                      <a:pPr marL="0" indent="0" algn="l" latinLnBrk="1" hangingPunct="0">
                        <a:lnSpc>
                          <a:spcPts val="4500"/>
                        </a:lnSpc>
                      </a:pPr>
                      <a:r>
                        <a:rPr lang="en-US" altLang="zh-CN" sz="2800" b="0" i="0" dirty="0" err="1">
                          <a:solidFill>
                            <a:srgbClr val="000000"/>
                          </a:solidFill>
                          <a:latin typeface="Times New Roman" pitchFamily="34" charset="0"/>
                          <a:ea typeface="楷体" pitchFamily="34" charset="-122"/>
                          <a:cs typeface="Times New Roman" pitchFamily="34" charset="-120"/>
                        </a:rPr>
                        <a:t>到巨型海蜘蛛</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我</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很害怕</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身子颤抖</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船长却指着巨型</a:t>
                      </a:r>
                      <a:endParaRPr lang="en-US" altLang="zh-CN" sz="2800" b="0" i="0" dirty="0">
                        <a:solidFill>
                          <a:srgbClr val="000000"/>
                        </a:solidFill>
                        <a:latin typeface="Times New Roman" pitchFamily="34" charset="0"/>
                        <a:ea typeface="楷体" pitchFamily="34" charset="-122"/>
                        <a:cs typeface="Times New Roman" pitchFamily="34" charset="-120"/>
                      </a:endParaRPr>
                    </a:p>
                    <a:p>
                      <a:pPr marL="0" lvl="0" indent="0" algn="l" latinLnBrk="1" hangingPunct="0">
                        <a:lnSpc>
                          <a:spcPts val="4500"/>
                        </a:lnSpc>
                      </a:pPr>
                      <a:r>
                        <a:rPr lang="en-US" altLang="zh-CN" sz="2800" b="0" i="0" dirty="0" err="1">
                          <a:solidFill>
                            <a:srgbClr val="000000"/>
                          </a:solidFill>
                          <a:latin typeface="Times New Roman" pitchFamily="34" charset="0"/>
                          <a:ea typeface="楷体" pitchFamily="34" charset="-122"/>
                          <a:cs typeface="Times New Roman" pitchFamily="34" charset="-120"/>
                        </a:rPr>
                        <a:t>海蜘蛛给同伴看</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1980000">
                <a:tc vMerge="1">
                  <a:txBody>
                    <a:bodyPr/>
                    <a:lstStyle/>
                    <a:p>
                      <a:endParaRPr lang="zh-CN"/>
                    </a:p>
                  </a:txBody>
                  <a:tcPr/>
                </a:tc>
                <a:tc>
                  <a:txBody>
                    <a:bodyPr/>
                    <a:lstStyle/>
                    <a:p>
                      <a:pPr marL="0" indent="0" algn="l" latinLnBrk="1" hangingPunct="0">
                        <a:lnSpc>
                          <a:spcPts val="45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楷体" pitchFamily="34" charset="-122"/>
                          <a:cs typeface="Times New Roman" pitchFamily="34" charset="-120"/>
                        </a:rPr>
                        <a:t>潜艇在驶离南极时</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被一大块倒下来的冰块砸中</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潜艇</a:t>
                      </a:r>
                      <a:endParaRPr lang="en-US" altLang="zh-CN" sz="2800" b="0" i="0" dirty="0">
                        <a:solidFill>
                          <a:srgbClr val="000000"/>
                        </a:solidFill>
                        <a:latin typeface="Times New Roman" pitchFamily="34" charset="0"/>
                        <a:ea typeface="楷体" pitchFamily="34" charset="-122"/>
                        <a:cs typeface="Times New Roman" pitchFamily="34" charset="-120"/>
                      </a:endParaRPr>
                    </a:p>
                    <a:p>
                      <a:pPr marL="0" indent="0" algn="l" latinLnBrk="1" hangingPunct="0">
                        <a:lnSpc>
                          <a:spcPts val="4500"/>
                        </a:lnSpc>
                      </a:pPr>
                      <a:r>
                        <a:rPr lang="en-US" altLang="zh-CN" sz="2800" b="0" i="0" dirty="0" err="1">
                          <a:solidFill>
                            <a:srgbClr val="000000"/>
                          </a:solidFill>
                          <a:latin typeface="Times New Roman" pitchFamily="34" charset="0"/>
                          <a:ea typeface="楷体" pitchFamily="34" charset="-122"/>
                          <a:cs typeface="Times New Roman" pitchFamily="34" charset="-120"/>
                        </a:rPr>
                        <a:t>一时找不到出路</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陷入困境</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船长镇定自若地指挥大家轮班</a:t>
                      </a:r>
                      <a:endParaRPr lang="en-US" altLang="zh-CN" sz="2800" b="0" i="0" dirty="0">
                        <a:solidFill>
                          <a:srgbClr val="000000"/>
                        </a:solidFill>
                        <a:latin typeface="Times New Roman" pitchFamily="34" charset="0"/>
                        <a:ea typeface="楷体" pitchFamily="34" charset="-122"/>
                        <a:cs typeface="Times New Roman" pitchFamily="34" charset="-120"/>
                      </a:endParaRPr>
                    </a:p>
                    <a:p>
                      <a:pPr marL="0" lvl="0" indent="0" algn="l" latinLnBrk="1" hangingPunct="0">
                        <a:lnSpc>
                          <a:spcPts val="4500"/>
                        </a:lnSpc>
                      </a:pPr>
                      <a:r>
                        <a:rPr lang="en-US" altLang="zh-CN" sz="2800" b="0" i="0" dirty="0" err="1">
                          <a:solidFill>
                            <a:srgbClr val="000000"/>
                          </a:solidFill>
                          <a:latin typeface="Times New Roman" pitchFamily="34" charset="0"/>
                          <a:ea typeface="楷体" pitchFamily="34" charset="-122"/>
                          <a:cs typeface="Times New Roman" pitchFamily="34" charset="-120"/>
                        </a:rPr>
                        <a:t>开凿冰墙</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喷射开水</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阻止新的结冰</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
        <p:nvSpPr>
          <p:cNvPr id="2" name="P_5_BD#d0785a404?colgroup=4,25&amp;vcp=1&amp;pid=bdd2de2c5&amp;color=0,0,0&amp;mp=1&amp;vtp=1&amp;vaab=1&amp;bt=1&amp;bbb=1">
            <a:extLst>
              <a:ext uri="{FF2B5EF4-FFF2-40B4-BE49-F238E27FC236}">
                <a16:creationId xmlns:a16="http://schemas.microsoft.com/office/drawing/2014/main" id="{E69BFC46-D0B4-6226-3A06-3A6CDD616B68}"/>
              </a:ext>
            </a:extLst>
          </p:cNvPr>
          <p:cNvSpPr txBox="1"/>
          <p:nvPr/>
        </p:nvSpPr>
        <p:spPr>
          <a:xfrm>
            <a:off x="10903879" y="554400"/>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18" charset="0"/>
              </a:rPr>
              <a:t>续表</a:t>
            </a:r>
          </a:p>
        </p:txBody>
      </p:sp>
    </p:spTree>
  </p:cSld>
  <p:clrMapOvr>
    <a:masterClrMapping/>
  </p:clrMapOvr>
  <p:transition>
    <p:split dir="in"/>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F88858-455F-C092-577A-AC6F9F898D6B}"/>
            </a:ext>
          </a:extLst>
        </p:cNvPr>
        <p:cNvGrpSpPr/>
        <p:nvPr/>
      </p:nvGrpSpPr>
      <p:grpSpPr>
        <a:xfrm>
          <a:off x="0" y="0"/>
          <a:ext cx="0" cy="0"/>
          <a:chOff x="0" y="0"/>
          <a:chExt cx="0" cy="0"/>
        </a:xfrm>
      </p:grpSpPr>
      <p:graphicFrame>
        <p:nvGraphicFramePr>
          <p:cNvPr id="61" name="P_5_BD#d0785a404?colgroup=4,25&amp;vcp=1&amp;pid=bdd2de2c5&amp;color=0,0,0&amp;mp=1&amp;vtp=1&amp;vaab=1&amp;bt=1&amp;bbb=1&amp;hb=1">
            <a:extLst>
              <a:ext uri="{FF2B5EF4-FFF2-40B4-BE49-F238E27FC236}">
                <a16:creationId xmlns:a16="http://schemas.microsoft.com/office/drawing/2014/main" id="{34DA1FCC-495F-5EA2-AEC4-0C0BA44B0DA4}"/>
              </a:ext>
            </a:extLst>
          </p:cNvPr>
          <p:cNvGraphicFramePr>
            <a:graphicFrameLocks noGrp="1"/>
          </p:cNvGraphicFramePr>
          <p:nvPr>
            <p:extLst>
              <p:ext uri="{D42A27DB-BD31-4B8C-83A1-F6EECF244321}">
                <p14:modId xmlns:p14="http://schemas.microsoft.com/office/powerpoint/2010/main" val="1678516390"/>
              </p:ext>
            </p:extLst>
          </p:nvPr>
        </p:nvGraphicFramePr>
        <p:xfrm>
          <a:off x="198552" y="1258787"/>
          <a:ext cx="11794896" cy="4140000"/>
        </p:xfrm>
        <a:graphic>
          <a:graphicData uri="http://schemas.openxmlformats.org/drawingml/2006/table">
            <a:tbl>
              <a:tblPr/>
              <a:tblGrid>
                <a:gridCol w="2340000">
                  <a:extLst>
                    <a:ext uri="{9D8B030D-6E8A-4147-A177-3AD203B41FA5}">
                      <a16:colId xmlns:a16="http://schemas.microsoft.com/office/drawing/2014/main" val="20000"/>
                    </a:ext>
                  </a:extLst>
                </a:gridCol>
                <a:gridCol w="9454896">
                  <a:extLst>
                    <a:ext uri="{9D8B030D-6E8A-4147-A177-3AD203B41FA5}">
                      <a16:colId xmlns:a16="http://schemas.microsoft.com/office/drawing/2014/main" val="20001"/>
                    </a:ext>
                  </a:extLst>
                </a:gridCol>
              </a:tblGrid>
              <a:tr h="720000">
                <a:tc>
                  <a:txBody>
                    <a:bodyPr/>
                    <a:lstStyle/>
                    <a:p>
                      <a:pPr algn="ctr" latinLnBrk="1" hangingPunct="0">
                        <a:lnSpc>
                          <a:spcPts val="4500"/>
                        </a:lnSpc>
                      </a:pPr>
                      <a:r>
                        <a:rPr lang="en-US" altLang="zh-CN" sz="2800" b="1" i="0" dirty="0" err="1">
                          <a:solidFill>
                            <a:srgbClr val="000000"/>
                          </a:solidFill>
                          <a:latin typeface="Times New Roman" pitchFamily="34" charset="0"/>
                          <a:ea typeface="SimSun" pitchFamily="34" charset="-122"/>
                          <a:cs typeface="Times New Roman" pitchFamily="34" charset="-120"/>
                        </a:rPr>
                        <a:t>性格特征</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500"/>
                        </a:lnSpc>
                      </a:pPr>
                      <a:r>
                        <a:rPr lang="en-US" altLang="zh-CN" sz="2800" b="1" i="0" dirty="0" err="1">
                          <a:solidFill>
                            <a:srgbClr val="000000"/>
                          </a:solidFill>
                          <a:latin typeface="Times New Roman" pitchFamily="34" charset="0"/>
                          <a:ea typeface="SimSun" pitchFamily="34" charset="-122"/>
                          <a:cs typeface="Times New Roman" pitchFamily="34" charset="-120"/>
                        </a:rPr>
                        <a:t>相关情节</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1440000">
                <a:tc rowSpan="2">
                  <a:txBody>
                    <a:bodyPr/>
                    <a:lstStyle/>
                    <a:p>
                      <a:pPr marL="0" marR="0" lvl="0" indent="0" algn="l" defTabSz="914400" rtl="0" eaLnBrk="1" fontAlgn="auto" latinLnBrk="1" hangingPunct="0">
                        <a:lnSpc>
                          <a:spcPts val="4500"/>
                        </a:lnSpc>
                        <a:spcBef>
                          <a:spcPts val="0"/>
                        </a:spcBef>
                        <a:spcAft>
                          <a:spcPts val="0"/>
                        </a:spcAft>
                        <a:buClrTx/>
                        <a:buSzTx/>
                        <a:buFontTx/>
                        <a:buNone/>
                        <a:tabLst/>
                        <a:defRPr/>
                      </a:pPr>
                      <a:r>
                        <a:rPr lang="en-US" altLang="zh-CN" sz="2800" b="0" i="0" kern="1200" dirty="0" err="1">
                          <a:solidFill>
                            <a:srgbClr val="000000"/>
                          </a:solidFill>
                          <a:latin typeface="Times New Roman" pitchFamily="34" charset="0"/>
                          <a:ea typeface="楷体" pitchFamily="34" charset="-122"/>
                          <a:cs typeface="Times New Roman" pitchFamily="34" charset="-120"/>
                        </a:rPr>
                        <a:t>毅力惊人，遇事头脑冷静，果断机智</a:t>
                      </a:r>
                      <a:endParaRPr lang="en-US" altLang="zh-CN" sz="2800" b="0" i="0" kern="1200" dirty="0">
                        <a:solidFill>
                          <a:srgbClr val="000000"/>
                        </a:solidFill>
                        <a:latin typeface="Times New Roman" pitchFamily="34" charset="0"/>
                        <a:ea typeface="楷体" pitchFamily="34" charset="-122"/>
                        <a:cs typeface="Times New Roman" pitchFamily="34" charset="-120"/>
                      </a:endParaRPr>
                    </a:p>
                  </a:txBody>
                  <a:tcPr anchor="ctr">
                    <a:lnT w="9525" cap="flat" cmpd="sng" algn="ctr">
                      <a:solidFill>
                        <a:srgbClr val="000000"/>
                      </a:solidFill>
                      <a:prstDash val="solid"/>
                      <a:round/>
                      <a:headEnd type="none" w="med" len="med"/>
                      <a:tailEnd type="none" w="med" len="med"/>
                    </a:lnT>
                  </a:tcPr>
                </a:tc>
                <a:tc>
                  <a:txBody>
                    <a:bodyPr/>
                    <a:lstStyle/>
                    <a:p>
                      <a:pPr marL="0" indent="0" algn="l" latinLnBrk="1" hangingPunct="0">
                        <a:lnSpc>
                          <a:spcPts val="45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楷体" pitchFamily="34" charset="-122"/>
                          <a:cs typeface="Times New Roman" pitchFamily="34" charset="-120"/>
                        </a:rPr>
                        <a:t>在所有人都缺氧时</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这个人仍保持他原有的冷静和精</a:t>
                      </a:r>
                      <a:endParaRPr lang="en-US" altLang="zh-CN" sz="2800" b="0" i="0" dirty="0">
                        <a:solidFill>
                          <a:srgbClr val="000000"/>
                        </a:solidFill>
                        <a:latin typeface="Times New Roman" pitchFamily="34" charset="0"/>
                        <a:ea typeface="楷体" pitchFamily="34" charset="-122"/>
                        <a:cs typeface="Times New Roman" pitchFamily="34" charset="-120"/>
                      </a:endParaRPr>
                    </a:p>
                    <a:p>
                      <a:pPr marL="0" lvl="0" indent="0" algn="l" latinLnBrk="1" hangingPunct="0">
                        <a:lnSpc>
                          <a:spcPts val="4500"/>
                        </a:lnSpc>
                      </a:pPr>
                      <a:r>
                        <a:rPr lang="en-US" altLang="zh-CN" sz="2800" b="0" i="0" dirty="0" err="1">
                          <a:solidFill>
                            <a:srgbClr val="000000"/>
                          </a:solidFill>
                          <a:latin typeface="Times New Roman" pitchFamily="34" charset="0"/>
                          <a:ea typeface="楷体" pitchFamily="34" charset="-122"/>
                          <a:cs typeface="Times New Roman" pitchFamily="34" charset="-120"/>
                        </a:rPr>
                        <a:t>力</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他拿他的精神力量抑制他的肉体痛苦</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spc="-100" dirty="0"/>
                    </a:p>
                  </a:txBody>
                  <a:tcPr marL="72000" marR="72000" marT="0" marB="0" anchor="ctr">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1980000">
                <a:tc vMerge="1">
                  <a:txBody>
                    <a:bodyPr/>
                    <a:lstStyle/>
                    <a:p>
                      <a:endParaRPr lang="zh-CN"/>
                    </a:p>
                  </a:txBody>
                  <a:tcPr/>
                </a:tc>
                <a:tc>
                  <a:txBody>
                    <a:bodyPr/>
                    <a:lstStyle/>
                    <a:p>
                      <a:pPr marL="0" indent="0" algn="l" latinLnBrk="1" hangingPunct="0">
                        <a:lnSpc>
                          <a:spcPts val="45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楷体" pitchFamily="34" charset="-122"/>
                          <a:cs typeface="Times New Roman" pitchFamily="34" charset="-120"/>
                        </a:rPr>
                        <a:t>章鱼缠住螺旋桨</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潜艇动弹不得</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尼摩船长率领船员在</a:t>
                      </a:r>
                      <a:endParaRPr lang="en-US" altLang="zh-CN" sz="2800" b="0" i="0" dirty="0">
                        <a:solidFill>
                          <a:srgbClr val="000000"/>
                        </a:solidFill>
                        <a:latin typeface="Times New Roman" pitchFamily="34" charset="0"/>
                        <a:ea typeface="楷体" pitchFamily="34" charset="-122"/>
                        <a:cs typeface="Times New Roman" pitchFamily="34" charset="-120"/>
                      </a:endParaRPr>
                    </a:p>
                    <a:p>
                      <a:pPr marL="0" indent="0" algn="l" latinLnBrk="1" hangingPunct="0">
                        <a:lnSpc>
                          <a:spcPts val="4500"/>
                        </a:lnSpc>
                      </a:pPr>
                      <a:r>
                        <a:rPr lang="en-US" altLang="zh-CN" sz="2800" b="0" i="0" dirty="0" err="1">
                          <a:solidFill>
                            <a:srgbClr val="000000"/>
                          </a:solidFill>
                          <a:latin typeface="Times New Roman" pitchFamily="34" charset="0"/>
                          <a:ea typeface="楷体" pitchFamily="34" charset="-122"/>
                          <a:cs typeface="Times New Roman" pitchFamily="34" charset="-120"/>
                        </a:rPr>
                        <a:t>艇顶平台上和章鱼展开了激烈的搏斗</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在生死关头挺身而</a:t>
                      </a:r>
                      <a:endParaRPr lang="en-US" altLang="zh-CN" sz="2800" b="0" i="0" dirty="0">
                        <a:solidFill>
                          <a:srgbClr val="000000"/>
                        </a:solidFill>
                        <a:latin typeface="Times New Roman" pitchFamily="34" charset="0"/>
                        <a:ea typeface="楷体" pitchFamily="34" charset="-122"/>
                        <a:cs typeface="Times New Roman" pitchFamily="34" charset="-120"/>
                      </a:endParaRPr>
                    </a:p>
                    <a:p>
                      <a:pPr marL="0" lvl="0" indent="0" algn="l" latinLnBrk="1" hangingPunct="0">
                        <a:lnSpc>
                          <a:spcPts val="4500"/>
                        </a:lnSpc>
                      </a:pPr>
                      <a:r>
                        <a:rPr lang="en-US" altLang="zh-CN" sz="2800" b="0" i="0" dirty="0" err="1">
                          <a:solidFill>
                            <a:srgbClr val="000000"/>
                          </a:solidFill>
                          <a:latin typeface="Times New Roman" pitchFamily="34" charset="0"/>
                          <a:ea typeface="楷体" pitchFamily="34" charset="-122"/>
                          <a:cs typeface="Times New Roman" pitchFamily="34" charset="-120"/>
                        </a:rPr>
                        <a:t>出</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救下了处于死亡边缘的尼德</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兰</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sp>
        <p:nvSpPr>
          <p:cNvPr id="2" name="P_5_BD#d0785a404?colgroup=4,25&amp;vcp=1&amp;pid=bdd2de2c5&amp;color=0,0,0&amp;mp=1&amp;vtp=1&amp;vaab=1&amp;bt=1&amp;bbb=1">
            <a:extLst>
              <a:ext uri="{FF2B5EF4-FFF2-40B4-BE49-F238E27FC236}">
                <a16:creationId xmlns:a16="http://schemas.microsoft.com/office/drawing/2014/main" id="{83FA4871-129C-AD56-B21B-49B8AEA3EDE2}"/>
              </a:ext>
            </a:extLst>
          </p:cNvPr>
          <p:cNvSpPr txBox="1"/>
          <p:nvPr/>
        </p:nvSpPr>
        <p:spPr>
          <a:xfrm>
            <a:off x="10903879" y="554400"/>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18" charset="0"/>
              </a:rPr>
              <a:t>续表</a:t>
            </a:r>
          </a:p>
        </p:txBody>
      </p:sp>
    </p:spTree>
    <p:extLst>
      <p:ext uri="{BB962C8B-B14F-4D97-AF65-F5344CB8AC3E}">
        <p14:creationId xmlns:p14="http://schemas.microsoft.com/office/powerpoint/2010/main" val="2089389680"/>
      </p:ext>
    </p:extLst>
  </p:cSld>
  <p:clrMapOvr>
    <a:masterClrMapping/>
  </p:clrMapOvr>
  <p:transition>
    <p:split dir="in"/>
  </p:transition>
</p:sld>
</file>

<file path=ppt/slides/slide62.xml><?xml version="1.0" encoding="utf-8"?>
<p:sld xmlns:a="http://schemas.openxmlformats.org/drawingml/2006/main" xmlns:r="http://schemas.openxmlformats.org/officeDocument/2006/relationships" xmlns:p="http://schemas.openxmlformats.org/presentationml/2006/main">
  <p:cSld name="Slide 61&amp;si=61">
    <p:spTree>
      <p:nvGrpSpPr>
        <p:cNvPr id="1" name=""/>
        <p:cNvGrpSpPr/>
        <p:nvPr/>
      </p:nvGrpSpPr>
      <p:grpSpPr>
        <a:xfrm>
          <a:off x="0" y="0"/>
          <a:ext cx="0" cy="0"/>
          <a:chOff x="0" y="0"/>
          <a:chExt cx="0" cy="0"/>
        </a:xfrm>
      </p:grpSpPr>
      <p:graphicFrame>
        <p:nvGraphicFramePr>
          <p:cNvPr id="62" name="P_5_BD#d0785a404?colgroup=4,25&amp;vcp=1&amp;pid=bdd2de2c5&amp;color=0,0,0&amp;mp=1&amp;vtp=1&amp;vaab=1&amp;bt=1&amp;bbb=1&amp;hb=1"/>
          <p:cNvGraphicFramePr>
            <a:graphicFrameLocks noGrp="1"/>
          </p:cNvGraphicFramePr>
          <p:nvPr>
            <p:extLst>
              <p:ext uri="{D42A27DB-BD31-4B8C-83A1-F6EECF244321}">
                <p14:modId xmlns:p14="http://schemas.microsoft.com/office/powerpoint/2010/main" val="3938918319"/>
              </p:ext>
            </p:extLst>
          </p:nvPr>
        </p:nvGraphicFramePr>
        <p:xfrm>
          <a:off x="539496" y="2118804"/>
          <a:ext cx="10868649" cy="2519560"/>
        </p:xfrm>
        <a:graphic>
          <a:graphicData uri="http://schemas.openxmlformats.org/drawingml/2006/table">
            <a:tbl>
              <a:tblPr/>
              <a:tblGrid>
                <a:gridCol w="2628000">
                  <a:extLst>
                    <a:ext uri="{9D8B030D-6E8A-4147-A177-3AD203B41FA5}">
                      <a16:colId xmlns:a16="http://schemas.microsoft.com/office/drawing/2014/main" val="20000"/>
                    </a:ext>
                  </a:extLst>
                </a:gridCol>
                <a:gridCol w="8240649">
                  <a:extLst>
                    <a:ext uri="{9D8B030D-6E8A-4147-A177-3AD203B41FA5}">
                      <a16:colId xmlns:a16="http://schemas.microsoft.com/office/drawing/2014/main" val="20001"/>
                    </a:ext>
                  </a:extLst>
                </a:gridCol>
              </a:tblGrid>
              <a:tr h="539560">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性格特征</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相关情节</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1980000">
                <a:tc>
                  <a:txBody>
                    <a:bodyPr/>
                    <a:lstStyle/>
                    <a:p>
                      <a:pPr marL="0" indent="0" algn="l" latinLnBrk="1" hangingPunct="0">
                        <a:lnSpc>
                          <a:spcPts val="5100"/>
                        </a:lnSpc>
                      </a:pPr>
                      <a:r>
                        <a:rPr lang="en-US" altLang="zh-CN" sz="2800" b="0" i="0" dirty="0" err="1">
                          <a:solidFill>
                            <a:srgbClr val="000000"/>
                          </a:solidFill>
                          <a:latin typeface="Times New Roman" pitchFamily="34" charset="0"/>
                          <a:ea typeface="楷体" pitchFamily="34" charset="-122"/>
                          <a:cs typeface="Times New Roman" pitchFamily="34" charset="-120"/>
                        </a:rPr>
                        <a:t>极富正义感</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反抗殖民主义</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民族压迫</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51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楷体" pitchFamily="34" charset="-122"/>
                          <a:cs typeface="Times New Roman" pitchFamily="34" charset="-120"/>
                        </a:rPr>
                        <a:t>搜集海底金银财宝</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定期交给固定的联系人</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为殖民地人民的反抗斗争提供物质援助</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支援被压迫民族的正义斗争</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
        <p:nvSpPr>
          <p:cNvPr id="2" name="P_5_BD#d0785a404?colgroup=4,25&amp;vcp=1&amp;pid=bdd2de2c5&amp;color=0,0,0&amp;mp=1&amp;vtp=1&amp;vaab=1&amp;bt=1&amp;bbb=1">
            <a:extLst>
              <a:ext uri="{FF2B5EF4-FFF2-40B4-BE49-F238E27FC236}">
                <a16:creationId xmlns:a16="http://schemas.microsoft.com/office/drawing/2014/main" id="{37780A3D-CFF7-F182-AF0C-C7467338652B}"/>
              </a:ext>
            </a:extLst>
          </p:cNvPr>
          <p:cNvSpPr txBox="1"/>
          <p:nvPr/>
        </p:nvSpPr>
        <p:spPr>
          <a:xfrm>
            <a:off x="10903879" y="1410398"/>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18" charset="0"/>
              </a:rPr>
              <a:t>续表</a:t>
            </a:r>
          </a:p>
        </p:txBody>
      </p:sp>
    </p:spTree>
  </p:cSld>
  <p:clrMapOvr>
    <a:masterClrMapping/>
  </p:clrMapOvr>
  <p:transition>
    <p:split dir="in"/>
  </p:transition>
</p:sld>
</file>

<file path=ppt/slides/slide63.xml><?xml version="1.0" encoding="utf-8"?>
<p:sld xmlns:a="http://schemas.openxmlformats.org/drawingml/2006/main" xmlns:r="http://schemas.openxmlformats.org/officeDocument/2006/relationships" xmlns:p="http://schemas.openxmlformats.org/presentationml/2006/main">
  <p:cSld name="Slide 62&amp;si=62">
    <p:spTree>
      <p:nvGrpSpPr>
        <p:cNvPr id="1" name=""/>
        <p:cNvGrpSpPr/>
        <p:nvPr/>
      </p:nvGrpSpPr>
      <p:grpSpPr>
        <a:xfrm>
          <a:off x="0" y="0"/>
          <a:ext cx="0" cy="0"/>
          <a:chOff x="0" y="0"/>
          <a:chExt cx="0" cy="0"/>
        </a:xfrm>
      </p:grpSpPr>
      <p:sp>
        <p:nvSpPr>
          <p:cNvPr id="2" name="C_4_BD#6e5222974?vcp=1&amp;pid=325ecbf3e&amp;color=238,61,73&amp;vtp=1&amp;vaab=1&amp;bt=1&amp;bbb=1"/>
          <p:cNvSpPr/>
          <p:nvPr/>
        </p:nvSpPr>
        <p:spPr>
          <a:xfrm>
            <a:off x="539496" y="554400"/>
            <a:ext cx="11109960" cy="1077976"/>
          </a:xfrm>
          <a:prstGeom prst="rect">
            <a:avLst/>
          </a:prstGeom>
          <a:noFill/>
          <a:ln/>
        </p:spPr>
        <p:txBody>
          <a:bodyPr wrap="none" lIns="0" tIns="0" rIns="0" bIns="0" rtlCol="0" anchor="t"/>
          <a:lstStyle/>
          <a:p>
            <a:pPr algn="ctr" latinLnBrk="1">
              <a:lnSpc>
                <a:spcPts val="5600"/>
              </a:lnSpc>
            </a:pPr>
            <a:r>
              <a:rPr lang="en-US" altLang="zh-CN" sz="3200" b="1" i="0" dirty="0">
                <a:solidFill>
                  <a:srgbClr val="EE3D49"/>
                </a:solidFill>
                <a:latin typeface="Times New Roman" pitchFamily="34" charset="0"/>
                <a:ea typeface="微软雅黑" pitchFamily="34" charset="-122"/>
                <a:cs typeface="Times New Roman" pitchFamily="34" charset="-120"/>
              </a:rPr>
              <a:t>八年级上册</a:t>
            </a:r>
            <a:endParaRPr lang="en-US" altLang="zh-CN" sz="3200" dirty="0"/>
          </a:p>
        </p:txBody>
      </p:sp>
      <p:sp>
        <p:nvSpPr>
          <p:cNvPr id="3" name="P_5#d6becf8d0?sp=1&amp;vcp=1&amp;pid=6e5222974&amp;color=0,0,0&amp;vtp=1&amp;vaab=1&amp;bbb=1&amp;hb=1"/>
          <p:cNvSpPr/>
          <p:nvPr/>
        </p:nvSpPr>
        <p:spPr>
          <a:xfrm>
            <a:off x="539496" y="1267240"/>
            <a:ext cx="11109960" cy="44398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1" i="0" dirty="0">
                <a:solidFill>
                  <a:srgbClr val="000000"/>
                </a:solidFill>
                <a:latin typeface="Times New Roman" pitchFamily="34" charset="0"/>
                <a:ea typeface="SimSun" pitchFamily="34" charset="-122"/>
                <a:cs typeface="Times New Roman" pitchFamily="34" charset="-120"/>
              </a:rPr>
              <a:t>1.《红星照耀中国》——（美国）埃德加·斯诺</a:t>
            </a:r>
            <a:endParaRPr lang="en-US" altLang="zh-CN" sz="2800" dirty="0"/>
          </a:p>
          <a:p>
            <a:pPr latinLnBrk="1">
              <a:lnSpc>
                <a:spcPts val="5100"/>
              </a:lnSpc>
            </a:pPr>
            <a:r>
              <a:rPr lang="en-US" altLang="zh-CN" sz="2800" b="1" i="0">
                <a:solidFill>
                  <a:srgbClr val="000000"/>
                </a:solidFill>
                <a:latin typeface="SimSun" panose="02010600030101010101" pitchFamily="2" charset="-122"/>
                <a:ea typeface="SimSun" pitchFamily="34" charset="-122"/>
                <a:cs typeface="Times New Roman" pitchFamily="34" charset="-120"/>
              </a:rPr>
              <a:t>    </a:t>
            </a:r>
            <a:r>
              <a:rPr lang="en-US" altLang="zh-CN" sz="2800" b="1" i="0">
                <a:solidFill>
                  <a:srgbClr val="000000"/>
                </a:solidFill>
                <a:latin typeface="Times New Roman" pitchFamily="34" charset="0"/>
                <a:ea typeface="SimSun" pitchFamily="34" charset="-122"/>
                <a:cs typeface="Times New Roman" pitchFamily="34" charset="-120"/>
              </a:rPr>
              <a:t>简介</a:t>
            </a:r>
            <a:r>
              <a:rPr lang="en-US" altLang="zh-CN" sz="2800" b="1"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《红星照耀中国》曾易名《西行漫记》，</a:t>
            </a:r>
            <a:r>
              <a:rPr lang="en-US" altLang="zh-CN" sz="2800" b="0" i="0">
                <a:solidFill>
                  <a:srgbClr val="000000"/>
                </a:solidFill>
                <a:latin typeface="Times New Roman" pitchFamily="34" charset="0"/>
                <a:ea typeface="SimSun" pitchFamily="34" charset="-122"/>
                <a:cs typeface="Times New Roman" pitchFamily="34" charset="-120"/>
              </a:rPr>
              <a:t>是一部纪实作品。</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此书通过一个外国人的所见所闻，客观地向世界报道了中国共产党和红</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军的真实情况</a:t>
            </a:r>
            <a:r>
              <a:rPr lang="en-US" altLang="zh-CN" sz="2800" b="0" i="0" dirty="0">
                <a:solidFill>
                  <a:srgbClr val="000000"/>
                </a:solidFill>
                <a:latin typeface="Times New Roman" pitchFamily="34" charset="0"/>
                <a:ea typeface="SimSun" pitchFamily="34" charset="-122"/>
                <a:cs typeface="Times New Roman" pitchFamily="34" charset="-120"/>
              </a:rPr>
              <a:t>。书中不仅记录了作者考察所得的第一手资料</a:t>
            </a:r>
            <a:r>
              <a:rPr lang="en-US" altLang="zh-CN" sz="2800" b="0" i="0">
                <a:solidFill>
                  <a:srgbClr val="000000"/>
                </a:solidFill>
                <a:latin typeface="Times New Roman" pitchFamily="34" charset="0"/>
                <a:ea typeface="SimSun" pitchFamily="34" charset="-122"/>
                <a:cs typeface="Times New Roman" pitchFamily="34" charset="-120"/>
              </a:rPr>
              <a:t>，而且深入</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分析和探究了</a:t>
            </a:r>
            <a:r>
              <a:rPr lang="en-US" altLang="zh-CN" sz="2800" b="0" i="0" dirty="0">
                <a:solidFill>
                  <a:srgbClr val="000000"/>
                </a:solidFill>
                <a:latin typeface="Times New Roman" pitchFamily="34" charset="0"/>
                <a:ea typeface="SimSun" pitchFamily="34" charset="-122"/>
                <a:cs typeface="Times New Roman" pitchFamily="34" charset="-120"/>
              </a:rPr>
              <a:t>“红色中国”产生、发展的原因</a:t>
            </a:r>
            <a:r>
              <a:rPr lang="en-US" altLang="zh-CN" sz="2800" b="0" i="0">
                <a:solidFill>
                  <a:srgbClr val="000000"/>
                </a:solidFill>
                <a:latin typeface="Times New Roman" pitchFamily="34" charset="0"/>
                <a:ea typeface="SimSun" pitchFamily="34" charset="-122"/>
                <a:cs typeface="Times New Roman" pitchFamily="34" charset="-120"/>
              </a:rPr>
              <a:t>，并对中国共产党和中国革</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命作了客观的评价：中国共产党及其领导的红色革命犹如一颗闪亮的红</a:t>
            </a:r>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星</a:t>
            </a:r>
            <a:r>
              <a:rPr lang="en-US" altLang="zh-CN" sz="2800" b="0" i="0" dirty="0">
                <a:solidFill>
                  <a:srgbClr val="000000"/>
                </a:solidFill>
                <a:latin typeface="Times New Roman" pitchFamily="34" charset="0"/>
                <a:ea typeface="SimSun" pitchFamily="34" charset="-122"/>
                <a:cs typeface="Times New Roman" pitchFamily="34" charset="-120"/>
              </a:rPr>
              <a:t>，不仅照耀着中国的西北，也必将照耀全中国。</a:t>
            </a:r>
            <a:endParaRPr lang="en-US" altLang="zh-CN" sz="2800" dirty="0"/>
          </a:p>
        </p:txBody>
      </p:sp>
    </p:spTree>
  </p:cSld>
  <p:clrMapOvr>
    <a:masterClrMapping/>
  </p:clrMapOvr>
  <p:transition>
    <p:split dir="in"/>
  </p:transition>
</p:sld>
</file>

<file path=ppt/slides/slide64.xml><?xml version="1.0" encoding="utf-8"?>
<p:sld xmlns:a="http://schemas.openxmlformats.org/drawingml/2006/main" xmlns:r="http://schemas.openxmlformats.org/officeDocument/2006/relationships" xmlns:p="http://schemas.openxmlformats.org/presentationml/2006/main">
  <p:cSld name="Slide 63&amp;si=63">
    <p:spTree>
      <p:nvGrpSpPr>
        <p:cNvPr id="1" name=""/>
        <p:cNvGrpSpPr/>
        <p:nvPr/>
      </p:nvGrpSpPr>
      <p:grpSpPr>
        <a:xfrm>
          <a:off x="0" y="0"/>
          <a:ext cx="0" cy="0"/>
          <a:chOff x="0" y="0"/>
          <a:chExt cx="0" cy="0"/>
        </a:xfrm>
      </p:grpSpPr>
      <p:sp>
        <p:nvSpPr>
          <p:cNvPr id="2" name="P_5#d6becf8d0?sp=1&amp;vcp=1&amp;pid=6e5222974&amp;color=0,0,0&amp;mp=1&amp;vtp=1&amp;vaab=1&amp;bt=1&amp;bbb=1&amp;hb=1"/>
          <p:cNvSpPr/>
          <p:nvPr/>
        </p:nvSpPr>
        <p:spPr>
          <a:xfrm>
            <a:off x="539496" y="1206214"/>
            <a:ext cx="11109960" cy="4439857"/>
          </a:xfrm>
          <a:prstGeom prst="rect">
            <a:avLst/>
          </a:prstGeom>
          <a:noFill/>
          <a:ln/>
        </p:spPr>
        <p:txBody>
          <a:bodyPr wrap="none" lIns="0" tIns="0" rIns="0" bIns="0" rtlCol="0" anchor="t"/>
          <a:lstStyle/>
          <a:p>
            <a:pPr algn="ctr" latinLnBrk="1">
              <a:lnSpc>
                <a:spcPts val="5100"/>
              </a:lnSpc>
            </a:pPr>
            <a:r>
              <a:rPr lang="en-US" altLang="zh-CN" sz="2800" b="1" i="0" dirty="0" err="1">
                <a:solidFill>
                  <a:srgbClr val="000000"/>
                </a:solidFill>
                <a:latin typeface="Times New Roman" pitchFamily="34" charset="0"/>
                <a:ea typeface="SimSun" pitchFamily="34" charset="-122"/>
                <a:cs typeface="Times New Roman" pitchFamily="34" charset="-120"/>
              </a:rPr>
              <a:t>主要人物</a:t>
            </a:r>
            <a:endParaRPr lang="en-US" altLang="zh-CN" sz="2800" dirty="0"/>
          </a:p>
          <a:p>
            <a:pPr latinLnBrk="1">
              <a:lnSpc>
                <a:spcPts val="5100"/>
              </a:lnSpc>
            </a:pPr>
            <a:r>
              <a:rPr lang="en-US" altLang="zh-CN" sz="2800" b="0" i="0" dirty="0">
                <a:solidFill>
                  <a:srgbClr val="000000"/>
                </a:solidFill>
                <a:latin typeface="SimSun" panose="02010600030101010101" pitchFamily="2" charset="-122"/>
                <a:ea typeface="SimSun" pitchFamily="34" charset="-122"/>
                <a:cs typeface="Times New Roma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①</a:t>
            </a:r>
            <a:r>
              <a:rPr lang="en-US" altLang="zh-CN" sz="2800" b="0" i="0" dirty="0" err="1">
                <a:solidFill>
                  <a:srgbClr val="000000"/>
                </a:solidFill>
                <a:latin typeface="Times New Roman" pitchFamily="34" charset="0"/>
                <a:ea typeface="SimSun" pitchFamily="34" charset="-122"/>
                <a:cs typeface="Times New Roman" pitchFamily="34" charset="-120"/>
              </a:rPr>
              <a:t>毛泽东：一位天才的军事家和政治战略家，代表了当时中国人民</a:t>
            </a:r>
            <a:endParaRPr lang="en-US" altLang="zh-CN" sz="2800" b="0" i="0" dirty="0">
              <a:solidFill>
                <a:srgbClr val="000000"/>
              </a:solidFill>
              <a:latin typeface="Times New Roman" pitchFamily="34" charset="0"/>
              <a:ea typeface="SimSun" pitchFamily="34" charset="-122"/>
              <a:cs typeface="Times New Roman" pitchFamily="34" charset="-120"/>
            </a:endParaRPr>
          </a:p>
          <a:p>
            <a:pPr latinLnBrk="1">
              <a:lnSpc>
                <a:spcPts val="5100"/>
              </a:lnSpc>
            </a:pPr>
            <a:r>
              <a:rPr lang="en-US" altLang="zh-CN" sz="2800" b="0" i="0" dirty="0" err="1">
                <a:solidFill>
                  <a:srgbClr val="000000"/>
                </a:solidFill>
                <a:latin typeface="Times New Roman" pitchFamily="34" charset="0"/>
                <a:ea typeface="SimSun" pitchFamily="34" charset="-122"/>
                <a:cs typeface="Times New Roman" pitchFamily="34" charset="-120"/>
              </a:rPr>
              <a:t>大众的迫切需求，苏区人民拥护他，他生活俭朴，廉洁奉公，吃苦耐劳</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a:p>
            <a:pPr latinLnBrk="1">
              <a:lnSpc>
                <a:spcPts val="5100"/>
              </a:lnSpc>
            </a:pPr>
            <a:r>
              <a:rPr lang="en-US" altLang="zh-CN" sz="2800" b="0" i="0" dirty="0">
                <a:solidFill>
                  <a:srgbClr val="000000"/>
                </a:solidFill>
                <a:latin typeface="SimSun" panose="02010600030101010101" pitchFamily="2" charset="-122"/>
                <a:ea typeface="SimSun" pitchFamily="34" charset="-122"/>
                <a:cs typeface="Times New Roma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②</a:t>
            </a:r>
            <a:r>
              <a:rPr lang="en-US" altLang="zh-CN" sz="2800" b="0" i="0" dirty="0" err="1">
                <a:solidFill>
                  <a:srgbClr val="000000"/>
                </a:solidFill>
                <a:latin typeface="Times New Roman" pitchFamily="34" charset="0"/>
                <a:ea typeface="SimSun" pitchFamily="34" charset="-122"/>
                <a:cs typeface="Times New Roman" pitchFamily="34" charset="-120"/>
              </a:rPr>
              <a:t>周恩来：一位儒雅的革命者，一位行动、知识、信仰完全一致的</a:t>
            </a:r>
            <a:endParaRPr lang="en-US" altLang="zh-CN" sz="2800" b="0" i="0" dirty="0">
              <a:solidFill>
                <a:srgbClr val="000000"/>
              </a:solidFill>
              <a:latin typeface="Times New Roman" pitchFamily="34" charset="0"/>
              <a:ea typeface="SimSun" pitchFamily="34" charset="-122"/>
              <a:cs typeface="Times New Roman" pitchFamily="34" charset="-120"/>
            </a:endParaRPr>
          </a:p>
          <a:p>
            <a:pPr latinLnBrk="1">
              <a:lnSpc>
                <a:spcPts val="5100"/>
              </a:lnSpc>
            </a:pPr>
            <a:r>
              <a:rPr lang="en-US" altLang="zh-CN" sz="2800" b="0" i="0" dirty="0" err="1">
                <a:solidFill>
                  <a:srgbClr val="000000"/>
                </a:solidFill>
                <a:latin typeface="Times New Roman" pitchFamily="34" charset="0"/>
                <a:ea typeface="SimSun" pitchFamily="34" charset="-122"/>
                <a:cs typeface="Times New Roman" pitchFamily="34" charset="-120"/>
              </a:rPr>
              <a:t>纯粹的知识分子</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a:p>
            <a:pPr latinLnBrk="1">
              <a:lnSpc>
                <a:spcPts val="5100"/>
              </a:lnSpc>
            </a:pPr>
            <a:r>
              <a:rPr lang="en-US" altLang="zh-CN" sz="2800" b="0" i="0" dirty="0">
                <a:solidFill>
                  <a:srgbClr val="000000"/>
                </a:solidFill>
                <a:latin typeface="SimSun" panose="02010600030101010101" pitchFamily="2" charset="-122"/>
                <a:ea typeface="SimSun" pitchFamily="34" charset="-122"/>
                <a:cs typeface="Times New Roma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③</a:t>
            </a:r>
            <a:r>
              <a:rPr lang="en-US" altLang="zh-CN" sz="2800" b="0" i="0" dirty="0" err="1">
                <a:solidFill>
                  <a:srgbClr val="000000"/>
                </a:solidFill>
                <a:latin typeface="Times New Roman" pitchFamily="34" charset="0"/>
                <a:ea typeface="SimSun" pitchFamily="34" charset="-122"/>
                <a:cs typeface="Times New Roman" pitchFamily="34" charset="-120"/>
              </a:rPr>
              <a:t>朱德：红四军军长，率领部队万余人与毛泽东在井冈山会师，以</a:t>
            </a:r>
            <a:endParaRPr lang="en-US" altLang="zh-CN" sz="2800" b="0" i="0" dirty="0">
              <a:solidFill>
                <a:srgbClr val="000000"/>
              </a:solidFill>
              <a:latin typeface="Times New Roman" pitchFamily="34" charset="0"/>
              <a:ea typeface="SimSun" pitchFamily="34" charset="-122"/>
              <a:cs typeface="Times New Roman" pitchFamily="34" charset="-120"/>
            </a:endParaRPr>
          </a:p>
          <a:p>
            <a:pPr latinLnBrk="1">
              <a:lnSpc>
                <a:spcPts val="4900"/>
              </a:lnSpc>
            </a:pPr>
            <a:r>
              <a:rPr lang="en-US" altLang="zh-CN" sz="2800" b="0" i="0" dirty="0" err="1">
                <a:solidFill>
                  <a:srgbClr val="000000"/>
                </a:solidFill>
                <a:latin typeface="Times New Roman" pitchFamily="34" charset="0"/>
                <a:ea typeface="SimSun" pitchFamily="34" charset="-122"/>
                <a:cs typeface="Times New Roman" pitchFamily="34" charset="-120"/>
              </a:rPr>
              <a:t>武装斗争发动土地革命，建立红色政权</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Tree>
  </p:cSld>
  <p:clrMapOvr>
    <a:masterClrMapping/>
  </p:clrMapOvr>
  <p:transition>
    <p:split dir="in"/>
  </p:transition>
</p:sld>
</file>

<file path=ppt/slides/slide65.xml><?xml version="1.0" encoding="utf-8"?>
<p:sld xmlns:a="http://schemas.openxmlformats.org/drawingml/2006/main" xmlns:r="http://schemas.openxmlformats.org/officeDocument/2006/relationships" xmlns:p="http://schemas.openxmlformats.org/presentationml/2006/main">
  <p:cSld name="Slide 64&amp;si=64">
    <p:spTree>
      <p:nvGrpSpPr>
        <p:cNvPr id="1" name=""/>
        <p:cNvGrpSpPr/>
        <p:nvPr/>
      </p:nvGrpSpPr>
      <p:grpSpPr>
        <a:xfrm>
          <a:off x="0" y="0"/>
          <a:ext cx="0" cy="0"/>
          <a:chOff x="0" y="0"/>
          <a:chExt cx="0" cy="0"/>
        </a:xfrm>
      </p:grpSpPr>
      <p:sp>
        <p:nvSpPr>
          <p:cNvPr id="2" name="P_5_BD#d6becf8d0?vcp=1&amp;pid=6e5222974&amp;color=0,0,0&amp;mp=1&amp;vtp=1&amp;vaab=1&amp;bt=1&amp;bbb=1&amp;hb=1"/>
          <p:cNvSpPr/>
          <p:nvPr/>
        </p:nvSpPr>
        <p:spPr>
          <a:xfrm>
            <a:off x="539496" y="1218914"/>
            <a:ext cx="11109960" cy="44398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④彭德怀：率真爽朗、乐观豁达、富有才智、吃苦耐劳、</a:t>
            </a:r>
            <a:r>
              <a:rPr lang="en-US" altLang="zh-CN" sz="2800" b="0" i="0">
                <a:solidFill>
                  <a:srgbClr val="000000"/>
                </a:solidFill>
                <a:latin typeface="Times New Roman" pitchFamily="34" charset="0"/>
                <a:ea typeface="SimSun" pitchFamily="34" charset="-122"/>
                <a:cs typeface="Times New Roman" pitchFamily="34" charset="-120"/>
              </a:rPr>
              <a:t>精力过人、</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爱惜部下</a:t>
            </a:r>
            <a:r>
              <a:rPr lang="en-US" altLang="zh-CN" sz="2800" b="0" i="0" dirty="0">
                <a:solidFill>
                  <a:srgbClr val="000000"/>
                </a:solidFill>
                <a:latin typeface="Times New Roman" pitchFamily="34" charset="0"/>
                <a:ea typeface="SimSun" pitchFamily="34" charset="-122"/>
                <a:cs typeface="Times New Roman" pitchFamily="34" charset="-120"/>
              </a:rPr>
              <a:t>、善于作战的红军领导。</a:t>
            </a:r>
            <a:endParaRPr lang="en-US" altLang="zh-CN" sz="2800" dirty="0"/>
          </a:p>
          <a:p>
            <a:pPr latinLnBrk="1">
              <a:lnSpc>
                <a:spcPts val="5100"/>
              </a:lnSpc>
            </a:pPr>
            <a:r>
              <a:rPr lang="en-US" altLang="zh-CN" sz="2800" b="0" i="0">
                <a:solidFill>
                  <a:srgbClr val="000000"/>
                </a:solidFill>
                <a:latin typeface="SimSun" panose="02010600030101010101" pitchFamily="2" charset="-122"/>
                <a:ea typeface="SimSun" pitchFamily="34" charset="-122"/>
                <a:cs typeface="Times New Roma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⑤</a:t>
            </a:r>
            <a:r>
              <a:rPr lang="en-US" altLang="zh-CN" sz="2800" b="0" i="0" dirty="0">
                <a:solidFill>
                  <a:srgbClr val="000000"/>
                </a:solidFill>
                <a:latin typeface="Times New Roman" pitchFamily="34" charset="0"/>
                <a:ea typeface="SimSun" pitchFamily="34" charset="-122"/>
                <a:cs typeface="Times New Roman" pitchFamily="34" charset="-120"/>
              </a:rPr>
              <a:t>贺龙：身材高大，像只老虎一样强壮有力。威望高，口才好</a:t>
            </a:r>
            <a:r>
              <a:rPr lang="en-US" altLang="zh-CN" sz="2800" b="0" i="0">
                <a:solidFill>
                  <a:srgbClr val="000000"/>
                </a:solidFill>
                <a:latin typeface="Times New Roman" pitchFamily="34" charset="0"/>
                <a:ea typeface="SimSun" pitchFamily="34" charset="-122"/>
                <a:cs typeface="Times New Roman" pitchFamily="34" charset="-120"/>
              </a:rPr>
              <a:t>，英</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勇善战</a:t>
            </a:r>
            <a:r>
              <a:rPr lang="en-US" altLang="zh-CN" sz="2800" b="0" i="0" dirty="0">
                <a:solidFill>
                  <a:srgbClr val="000000"/>
                </a:solidFill>
                <a:latin typeface="Times New Roman" pitchFamily="34" charset="0"/>
                <a:ea typeface="SimSun" pitchFamily="34" charset="-122"/>
                <a:cs typeface="Times New Roman" pitchFamily="34" charset="-120"/>
              </a:rPr>
              <a:t>，有出色的军事才能，</a:t>
            </a:r>
            <a:r>
              <a:rPr lang="en-US" altLang="zh-CN" sz="2800" b="0" i="0">
                <a:solidFill>
                  <a:srgbClr val="000000"/>
                </a:solidFill>
                <a:latin typeface="Times New Roman" pitchFamily="34" charset="0"/>
                <a:ea typeface="SimSun" pitchFamily="34" charset="-122"/>
                <a:cs typeface="Times New Roman" pitchFamily="34" charset="-120"/>
              </a:rPr>
              <a:t>急躁而又谦虚。</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normalizeH="0" baseline="0" noProof="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1" i="0" u="none" strike="noStrike" kern="1200" cap="none" spc="-100" normalizeH="0" baseline="0" noProof="0">
                <a:ln>
                  <a:noFill/>
                </a:ln>
                <a:solidFill>
                  <a:srgbClr val="000000"/>
                </a:solidFill>
                <a:effectLst/>
                <a:uLnTx/>
                <a:uFillTx/>
                <a:latin typeface="Times New Roman" pitchFamily="34" charset="0"/>
                <a:ea typeface="SimSun" pitchFamily="34" charset="-122"/>
                <a:cs typeface="Times New Roman" pitchFamily="34" charset="-120"/>
              </a:rPr>
              <a:t>艺术特色：</a:t>
            </a:r>
            <a:r>
              <a:rPr kumimoji="0" lang="en-US" altLang="zh-CN" sz="2800" b="0" i="0" u="none" strike="noStrike" kern="1200" cap="none" spc="-100" normalizeH="0" baseline="0" noProof="0">
                <a:ln>
                  <a:noFill/>
                </a:ln>
                <a:solidFill>
                  <a:srgbClr val="000000"/>
                </a:solidFill>
                <a:effectLst/>
                <a:uLnTx/>
                <a:uFillTx/>
                <a:latin typeface="Times New Roman" pitchFamily="34" charset="0"/>
                <a:ea typeface="SimSun" pitchFamily="34" charset="-122"/>
                <a:cs typeface="Times New Roman" pitchFamily="34" charset="-120"/>
              </a:rPr>
              <a:t>真实记录事实的真相，作者对每一个细节都进行了核实，</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100" normalizeH="0" baseline="0" noProof="0">
                <a:ln>
                  <a:noFill/>
                </a:ln>
                <a:solidFill>
                  <a:srgbClr val="000000"/>
                </a:solidFill>
                <a:effectLst/>
                <a:uLnTx/>
                <a:uFillTx/>
                <a:latin typeface="Times New Roman" pitchFamily="34" charset="0"/>
                <a:ea typeface="SimSun" pitchFamily="34" charset="-122"/>
                <a:cs typeface="Times New Roman" pitchFamily="34" charset="-120"/>
              </a:rPr>
              <a:t>以求获得第一手资料；故事情节十分突出，注重对人物的刻画，关注事件</a:t>
            </a:r>
          </a:p>
          <a:p>
            <a:pPr marL="0" marR="0" lvl="0" indent="0" defTabSz="914400" rtl="0" eaLnBrk="1" fontAlgn="auto" latinLnBrk="1" hangingPunct="1">
              <a:lnSpc>
                <a:spcPts val="4900"/>
              </a:lnSpc>
              <a:spcBef>
                <a:spcPts val="0"/>
              </a:spcBef>
              <a:spcAft>
                <a:spcPts val="0"/>
              </a:spcAft>
              <a:buClrTx/>
              <a:buSzTx/>
              <a:buFontTx/>
              <a:buNone/>
              <a:tabLst/>
              <a:defRPr/>
            </a:pPr>
            <a:r>
              <a:rPr kumimoji="0" lang="en-US" altLang="zh-CN" sz="2800" b="0" i="0" u="none" strike="noStrike" kern="1200" cap="none" spc="-100" normalizeH="0" baseline="0" noProof="0">
                <a:ln>
                  <a:noFill/>
                </a:ln>
                <a:solidFill>
                  <a:srgbClr val="000000"/>
                </a:solidFill>
                <a:effectLst/>
                <a:uLnTx/>
                <a:uFillTx/>
                <a:latin typeface="Times New Roman" pitchFamily="34" charset="0"/>
                <a:ea typeface="SimSun" pitchFamily="34" charset="-122"/>
                <a:cs typeface="Times New Roman" pitchFamily="34" charset="-120"/>
              </a:rPr>
              <a:t>背后的个人魅力；在报告文学创作的艺术手法上也成为同类型作品的典范。</a:t>
            </a:r>
            <a:endParaRPr lang="en-US" altLang="zh-CN" sz="2800" dirty="0"/>
          </a:p>
        </p:txBody>
      </p:sp>
    </p:spTree>
  </p:cSld>
  <p:clrMapOvr>
    <a:masterClrMapping/>
  </p:clrMapOvr>
  <p:transition>
    <p:split dir="in"/>
  </p:transition>
</p:sld>
</file>

<file path=ppt/slides/slide66.xml><?xml version="1.0" encoding="utf-8"?>
<p:sld xmlns:a="http://schemas.openxmlformats.org/drawingml/2006/main" xmlns:r="http://schemas.openxmlformats.org/officeDocument/2006/relationships" xmlns:p="http://schemas.openxmlformats.org/presentationml/2006/main">
  <p:cSld name="Slide 66&amp;si=66">
    <p:spTree>
      <p:nvGrpSpPr>
        <p:cNvPr id="1" name=""/>
        <p:cNvGrpSpPr/>
        <p:nvPr/>
      </p:nvGrpSpPr>
      <p:grpSpPr>
        <a:xfrm>
          <a:off x="0" y="0"/>
          <a:ext cx="0" cy="0"/>
          <a:chOff x="0" y="0"/>
          <a:chExt cx="0" cy="0"/>
        </a:xfrm>
      </p:grpSpPr>
      <p:sp>
        <p:nvSpPr>
          <p:cNvPr id="2" name="P_5#d6becf8d0?sp=1&amp;vcp=1&amp;pid=6e5222974&amp;color=0,0,0&amp;mp=1&amp;vtp=1&amp;vaab=1&amp;bt=1&amp;bbb=1"/>
          <p:cNvSpPr/>
          <p:nvPr/>
        </p:nvSpPr>
        <p:spPr>
          <a:xfrm>
            <a:off x="539496" y="1141666"/>
            <a:ext cx="11109960" cy="553657"/>
          </a:xfrm>
          <a:prstGeom prst="rect">
            <a:avLst/>
          </a:prstGeom>
          <a:noFill/>
          <a:ln/>
        </p:spPr>
        <p:txBody>
          <a:bodyPr wrap="none" lIns="0" tIns="0" rIns="0" bIns="0" rtlCol="0" anchor="t"/>
          <a:lstStyle/>
          <a:p>
            <a:pPr algn="ctr" latinLnBrk="1">
              <a:lnSpc>
                <a:spcPts val="4900"/>
              </a:lnSpc>
            </a:pPr>
            <a:r>
              <a:rPr lang="en-US" altLang="zh-CN" sz="2800" b="1" i="0" dirty="0">
                <a:solidFill>
                  <a:srgbClr val="000000"/>
                </a:solidFill>
                <a:latin typeface="Times New Roman" pitchFamily="34" charset="0"/>
                <a:ea typeface="SimSun" pitchFamily="34" charset="-122"/>
                <a:cs typeface="Times New Roman" pitchFamily="34" charset="-120"/>
              </a:rPr>
              <a:t>《红星照耀中国》主要情节</a:t>
            </a:r>
            <a:endParaRPr lang="en-US" altLang="zh-CN" sz="2800" dirty="0"/>
          </a:p>
        </p:txBody>
      </p:sp>
      <p:graphicFrame>
        <p:nvGraphicFramePr>
          <p:cNvPr id="67" name="P_5_BD#d6becf8d0?colgroup=2,2,24&amp;vcp=1&amp;pid=6e5222974&amp;color=0,0,0&amp;mp=1&amp;vtp=1&amp;vaab=1&amp;bbb=1&amp;hb=1"/>
          <p:cNvGraphicFramePr>
            <a:graphicFrameLocks noGrp="1"/>
          </p:cNvGraphicFramePr>
          <p:nvPr>
            <p:extLst>
              <p:ext uri="{D42A27DB-BD31-4B8C-83A1-F6EECF244321}">
                <p14:modId xmlns:p14="http://schemas.microsoft.com/office/powerpoint/2010/main" val="4248755624"/>
              </p:ext>
            </p:extLst>
          </p:nvPr>
        </p:nvGraphicFramePr>
        <p:xfrm>
          <a:off x="539496" y="1823275"/>
          <a:ext cx="11073384" cy="4046296"/>
        </p:xfrm>
        <a:graphic>
          <a:graphicData uri="http://schemas.openxmlformats.org/drawingml/2006/table">
            <a:tbl>
              <a:tblPr/>
              <a:tblGrid>
                <a:gridCol w="1161288">
                  <a:extLst>
                    <a:ext uri="{9D8B030D-6E8A-4147-A177-3AD203B41FA5}">
                      <a16:colId xmlns:a16="http://schemas.microsoft.com/office/drawing/2014/main" val="20000"/>
                    </a:ext>
                  </a:extLst>
                </a:gridCol>
                <a:gridCol w="960120">
                  <a:extLst>
                    <a:ext uri="{9D8B030D-6E8A-4147-A177-3AD203B41FA5}">
                      <a16:colId xmlns:a16="http://schemas.microsoft.com/office/drawing/2014/main" val="20001"/>
                    </a:ext>
                  </a:extLst>
                </a:gridCol>
                <a:gridCol w="8951976">
                  <a:extLst>
                    <a:ext uri="{9D8B030D-6E8A-4147-A177-3AD203B41FA5}">
                      <a16:colId xmlns:a16="http://schemas.microsoft.com/office/drawing/2014/main" val="20002"/>
                    </a:ext>
                  </a:extLst>
                </a:gridCol>
              </a:tblGrid>
              <a:tr h="1094296">
                <a:tc>
                  <a:txBody>
                    <a:bodyPr/>
                    <a:lstStyle/>
                    <a:p>
                      <a:pPr marL="0" indent="0" algn="ctr" latinLnBrk="1" hangingPunct="0">
                        <a:lnSpc>
                          <a:spcPts val="4400"/>
                        </a:lnSpc>
                      </a:pPr>
                      <a:r>
                        <a:rPr lang="en-US" altLang="zh-CN" sz="2800" b="1" i="0" dirty="0" err="1">
                          <a:solidFill>
                            <a:srgbClr val="000000"/>
                          </a:solidFill>
                          <a:latin typeface="Times New Roman" pitchFamily="34" charset="0"/>
                          <a:ea typeface="SimSun" pitchFamily="34" charset="-122"/>
                          <a:cs typeface="Times New Roman" pitchFamily="34" charset="-120"/>
                        </a:rPr>
                        <a:t>情节</a:t>
                      </a:r>
                      <a:endParaRPr lang="en-US" altLang="zh-CN" sz="2800" b="1" i="0" dirty="0">
                        <a:solidFill>
                          <a:srgbClr val="000000"/>
                        </a:solidFill>
                        <a:latin typeface="Times New Roman" pitchFamily="34" charset="0"/>
                        <a:ea typeface="SimSun" pitchFamily="34" charset="-122"/>
                        <a:cs typeface="Times New Roman" pitchFamily="34" charset="-120"/>
                      </a:endParaRPr>
                    </a:p>
                    <a:p>
                      <a:pPr marL="0" lvl="0" indent="0" algn="ctr" latinLnBrk="1" hangingPunct="0">
                        <a:lnSpc>
                          <a:spcPts val="4300"/>
                        </a:lnSpc>
                      </a:pPr>
                      <a:r>
                        <a:rPr lang="en-US" altLang="zh-CN" sz="2800" b="1" i="0" dirty="0" err="1">
                          <a:solidFill>
                            <a:srgbClr val="000000"/>
                          </a:solidFill>
                          <a:latin typeface="Times New Roman" pitchFamily="34" charset="0"/>
                          <a:ea typeface="SimSun" pitchFamily="34" charset="-122"/>
                          <a:cs typeface="Times New Roman" pitchFamily="34" charset="-120"/>
                        </a:rPr>
                        <a:t>概括</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ctr"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主要</a:t>
                      </a:r>
                    </a:p>
                    <a:p>
                      <a:pPr marL="0" lvl="0" indent="0"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人物</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情节内容</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2952000">
                <a:tc>
                  <a:txBody>
                    <a:bodyPr/>
                    <a:lstStyle/>
                    <a:p>
                      <a:pPr marL="0" indent="0" algn="ctr" latinLnBrk="1" hangingPunct="0">
                        <a:lnSpc>
                          <a:spcPts val="4400"/>
                        </a:lnSpc>
                      </a:pPr>
                      <a:r>
                        <a:rPr lang="en-US" altLang="zh-CN" sz="2800" b="0" i="0">
                          <a:solidFill>
                            <a:srgbClr val="000000"/>
                          </a:solidFill>
                          <a:latin typeface="Times New Roman" pitchFamily="34" charset="0"/>
                          <a:ea typeface="楷体" pitchFamily="34" charset="-122"/>
                          <a:cs typeface="Times New Roman" pitchFamily="34" charset="-120"/>
                        </a:rPr>
                        <a:t>探寻</a:t>
                      </a:r>
                    </a:p>
                    <a:p>
                      <a:pPr marL="0" indent="0" algn="ctr" latinLnBrk="1" hangingPunct="0">
                        <a:lnSpc>
                          <a:spcPts val="4400"/>
                        </a:lnSpc>
                      </a:pPr>
                      <a:r>
                        <a:rPr lang="en-US" altLang="zh-CN" sz="2800" b="0" i="0">
                          <a:solidFill>
                            <a:srgbClr val="000000"/>
                          </a:solidFill>
                          <a:latin typeface="Times New Roman" pitchFamily="34" charset="0"/>
                          <a:ea typeface="楷体" pitchFamily="34" charset="-122"/>
                          <a:cs typeface="Times New Roman" pitchFamily="34" charset="-120"/>
                        </a:rPr>
                        <a:t>红色</a:t>
                      </a:r>
                    </a:p>
                    <a:p>
                      <a:pPr marL="0" lvl="0" indent="0" algn="ctr" latinLnBrk="1" hangingPunct="0">
                        <a:lnSpc>
                          <a:spcPts val="4200"/>
                        </a:lnSpc>
                      </a:pPr>
                      <a:r>
                        <a:rPr lang="en-US" altLang="zh-CN" sz="2800" b="0" i="0">
                          <a:solidFill>
                            <a:srgbClr val="000000"/>
                          </a:solidFill>
                          <a:latin typeface="Times New Roman" pitchFamily="34" charset="0"/>
                          <a:ea typeface="楷体" pitchFamily="34" charset="-122"/>
                          <a:cs typeface="Times New Roman" pitchFamily="34" charset="-120"/>
                        </a:rPr>
                        <a:t>中国</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ctr" latinLnBrk="1" hangingPunct="0">
                        <a:lnSpc>
                          <a:spcPts val="4400"/>
                        </a:lnSpc>
                      </a:pPr>
                      <a:r>
                        <a:rPr lang="en-US" altLang="zh-CN" sz="2800" b="0" i="0">
                          <a:solidFill>
                            <a:srgbClr val="000000"/>
                          </a:solidFill>
                          <a:latin typeface="Times New Roman" pitchFamily="34" charset="0"/>
                          <a:ea typeface="楷体" pitchFamily="34" charset="-122"/>
                          <a:cs typeface="Times New Roman" pitchFamily="34" charset="-120"/>
                        </a:rPr>
                        <a:t>斯</a:t>
                      </a:r>
                      <a:r>
                        <a:rPr lang="en-US" altLang="zh-CN" sz="2800" b="0" i="0">
                          <a:solidFill>
                            <a:srgbClr val="000000"/>
                          </a:solidFill>
                          <a:latin typeface="SimSun" pitchFamily="34" charset="0"/>
                          <a:ea typeface="SimSun" pitchFamily="34" charset="-122"/>
                          <a:cs typeface="SimSun" pitchFamily="34" charset="-120"/>
                        </a:rPr>
                        <a:t> </a:t>
                      </a:r>
                    </a:p>
                    <a:p>
                      <a:pPr marL="0" lvl="0" indent="0" algn="ctr" latinLnBrk="1" hangingPunct="0">
                        <a:lnSpc>
                          <a:spcPts val="4200"/>
                        </a:lnSpc>
                      </a:pPr>
                      <a:r>
                        <a:rPr lang="en-US" altLang="zh-CN" sz="2800" b="0" i="0">
                          <a:solidFill>
                            <a:srgbClr val="000000"/>
                          </a:solidFill>
                          <a:latin typeface="Times New Roman" pitchFamily="34" charset="0"/>
                          <a:ea typeface="楷体" pitchFamily="34" charset="-122"/>
                          <a:cs typeface="Times New Roman" pitchFamily="34" charset="-120"/>
                        </a:rPr>
                        <a:t>诺</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楷体" pitchFamily="34" charset="-122"/>
                          <a:cs typeface="Times New Roman" pitchFamily="34" charset="-120"/>
                        </a:rPr>
                        <a:t>斯诺在中国的七年间</a:t>
                      </a:r>
                      <a:r>
                        <a:rPr lang="zh-CN" altLang="en-US"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楷体" pitchFamily="34" charset="-122"/>
                          <a:cs typeface="Times New Roman" pitchFamily="34" charset="-120"/>
                        </a:rPr>
                        <a:t>关于中国红军</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楷体" pitchFamily="34" charset="-122"/>
                          <a:cs typeface="Times New Roman" pitchFamily="34" charset="-120"/>
                        </a:rPr>
                        <a:t>苏维埃和共产主义运动</a:t>
                      </a:r>
                      <a:r>
                        <a:rPr lang="zh-CN" altLang="en-US"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楷体" pitchFamily="34" charset="-122"/>
                          <a:cs typeface="Times New Roman" pitchFamily="34" charset="-120"/>
                        </a:rPr>
                        <a:t>人们提出过很多疑问</a:t>
                      </a:r>
                      <a:r>
                        <a:rPr lang="zh-CN" altLang="en-US"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楷体" pitchFamily="34" charset="-122"/>
                          <a:cs typeface="Times New Roman" pitchFamily="34" charset="-120"/>
                        </a:rPr>
                        <a:t>可是一直得不到令人满意的解答</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所以当</a:t>
                      </a:r>
                      <a:r>
                        <a:rPr lang="en-US" altLang="zh-CN" sz="2800" b="0" i="0" dirty="0">
                          <a:solidFill>
                            <a:srgbClr val="000000"/>
                          </a:solidFill>
                          <a:latin typeface="Times New Roman" pitchFamily="34" charset="0"/>
                          <a:ea typeface="SimSun" pitchFamily="34" charset="-122"/>
                          <a:cs typeface="Times New Roman" pitchFamily="34" charset="-120"/>
                        </a:rPr>
                        <a:t>1936</a:t>
                      </a:r>
                      <a:r>
                        <a:rPr lang="en-US" altLang="zh-CN" sz="2800" b="0" i="0" dirty="0">
                          <a:solidFill>
                            <a:srgbClr val="000000"/>
                          </a:solidFill>
                          <a:latin typeface="Times New Roman" pitchFamily="34" charset="0"/>
                          <a:ea typeface="楷体" pitchFamily="34" charset="-122"/>
                          <a:cs typeface="Times New Roman" pitchFamily="34" charset="-120"/>
                        </a:rPr>
                        <a:t>年</a:t>
                      </a:r>
                      <a:r>
                        <a:rPr lang="en-US" altLang="zh-CN" sz="2800" b="0" i="0" dirty="0">
                          <a:solidFill>
                            <a:srgbClr val="000000"/>
                          </a:solidFill>
                          <a:latin typeface="Times New Roman" pitchFamily="34" charset="0"/>
                          <a:ea typeface="SimSun" pitchFamily="34" charset="-122"/>
                          <a:cs typeface="Times New Roman" pitchFamily="34" charset="-120"/>
                        </a:rPr>
                        <a:t>6</a:t>
                      </a:r>
                      <a:r>
                        <a:rPr lang="en-US" altLang="zh-CN" sz="2800" b="0" i="0" dirty="0">
                          <a:solidFill>
                            <a:srgbClr val="000000"/>
                          </a:solidFill>
                          <a:latin typeface="Times New Roman" pitchFamily="34" charset="0"/>
                          <a:ea typeface="楷体" pitchFamily="34" charset="-122"/>
                          <a:cs typeface="Times New Roman" pitchFamily="34" charset="-120"/>
                        </a:rPr>
                        <a:t>月</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斯诺得到一个能够亲身进入苏区</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打破持续九年新闻封锁的机会时</a:t>
                      </a:r>
                      <a:r>
                        <a:rPr lang="zh-CN" altLang="en-US"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为了探明事情的真相</a:t>
                      </a:r>
                      <a:r>
                        <a:rPr lang="zh-CN" altLang="en-US"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他义无反顾地决定进行这次冒险</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Tree>
  </p:cSld>
  <p:clrMapOvr>
    <a:masterClrMapping/>
  </p:clrMapOvr>
  <p:transition>
    <p:split dir="in"/>
  </p:transition>
</p:sld>
</file>

<file path=ppt/slides/slide67.xml><?xml version="1.0" encoding="utf-8"?>
<p:sld xmlns:a="http://schemas.openxmlformats.org/drawingml/2006/main" xmlns:r="http://schemas.openxmlformats.org/officeDocument/2006/relationships" xmlns:p="http://schemas.openxmlformats.org/presentationml/2006/main">
  <p:cSld name="Slide 67&amp;si=67">
    <p:spTree>
      <p:nvGrpSpPr>
        <p:cNvPr id="1" name=""/>
        <p:cNvGrpSpPr/>
        <p:nvPr/>
      </p:nvGrpSpPr>
      <p:grpSpPr>
        <a:xfrm>
          <a:off x="0" y="0"/>
          <a:ext cx="0" cy="0"/>
          <a:chOff x="0" y="0"/>
          <a:chExt cx="0" cy="0"/>
        </a:xfrm>
      </p:grpSpPr>
      <p:graphicFrame>
        <p:nvGraphicFramePr>
          <p:cNvPr id="68" name="P_5_BD#d6becf8d0?colgroup=2,2,24&amp;vcp=1&amp;pid=6e5222974&amp;color=0,0,0&amp;vtp=1&amp;vaab=1&amp;bt=1&amp;bbb=1&amp;hb=1"/>
          <p:cNvGraphicFramePr>
            <a:graphicFrameLocks noGrp="1"/>
          </p:cNvGraphicFramePr>
          <p:nvPr>
            <p:extLst>
              <p:ext uri="{D42A27DB-BD31-4B8C-83A1-F6EECF244321}">
                <p14:modId xmlns:p14="http://schemas.microsoft.com/office/powerpoint/2010/main" val="2551058321"/>
              </p:ext>
            </p:extLst>
          </p:nvPr>
        </p:nvGraphicFramePr>
        <p:xfrm>
          <a:off x="396012" y="924872"/>
          <a:ext cx="11399976" cy="5126296"/>
        </p:xfrm>
        <a:graphic>
          <a:graphicData uri="http://schemas.openxmlformats.org/drawingml/2006/table">
            <a:tbl>
              <a:tblPr/>
              <a:tblGrid>
                <a:gridCol w="1224000">
                  <a:extLst>
                    <a:ext uri="{9D8B030D-6E8A-4147-A177-3AD203B41FA5}">
                      <a16:colId xmlns:a16="http://schemas.microsoft.com/office/drawing/2014/main" val="20000"/>
                    </a:ext>
                  </a:extLst>
                </a:gridCol>
                <a:gridCol w="1224000">
                  <a:extLst>
                    <a:ext uri="{9D8B030D-6E8A-4147-A177-3AD203B41FA5}">
                      <a16:colId xmlns:a16="http://schemas.microsoft.com/office/drawing/2014/main" val="20001"/>
                    </a:ext>
                  </a:extLst>
                </a:gridCol>
                <a:gridCol w="8951976">
                  <a:extLst>
                    <a:ext uri="{9D8B030D-6E8A-4147-A177-3AD203B41FA5}">
                      <a16:colId xmlns:a16="http://schemas.microsoft.com/office/drawing/2014/main" val="20002"/>
                    </a:ext>
                  </a:extLst>
                </a:gridCol>
              </a:tblGrid>
              <a:tr h="1094296">
                <a:tc>
                  <a:txBody>
                    <a:bodyPr/>
                    <a:lstStyle/>
                    <a:p>
                      <a:pPr marL="0" indent="0" algn="ctr" latinLnBrk="1" hangingPunct="0">
                        <a:lnSpc>
                          <a:spcPts val="4400"/>
                        </a:lnSpc>
                      </a:pPr>
                      <a:r>
                        <a:rPr lang="en-US" altLang="zh-CN" sz="2800" b="1" i="0" dirty="0" err="1">
                          <a:solidFill>
                            <a:srgbClr val="000000"/>
                          </a:solidFill>
                          <a:latin typeface="Times New Roman" pitchFamily="34" charset="0"/>
                          <a:ea typeface="SimSun" pitchFamily="34" charset="-122"/>
                          <a:cs typeface="Times New Roman" pitchFamily="34" charset="-120"/>
                        </a:rPr>
                        <a:t>情节</a:t>
                      </a:r>
                      <a:endParaRPr lang="en-US" altLang="zh-CN" sz="2800" b="1" i="0" dirty="0">
                        <a:solidFill>
                          <a:srgbClr val="000000"/>
                        </a:solidFill>
                        <a:latin typeface="Times New Roman" pitchFamily="34" charset="0"/>
                        <a:ea typeface="SimSun" pitchFamily="34" charset="-122"/>
                        <a:cs typeface="Times New Roman" pitchFamily="34" charset="-120"/>
                      </a:endParaRPr>
                    </a:p>
                    <a:p>
                      <a:pPr marL="0" lvl="0" indent="0" algn="ctr" latinLnBrk="1" hangingPunct="0">
                        <a:lnSpc>
                          <a:spcPts val="4300"/>
                        </a:lnSpc>
                      </a:pPr>
                      <a:r>
                        <a:rPr lang="en-US" altLang="zh-CN" sz="2800" b="1" i="0" dirty="0" err="1">
                          <a:solidFill>
                            <a:srgbClr val="000000"/>
                          </a:solidFill>
                          <a:latin typeface="Times New Roman" pitchFamily="34" charset="0"/>
                          <a:ea typeface="SimSun" pitchFamily="34" charset="-122"/>
                          <a:cs typeface="Times New Roman" pitchFamily="34" charset="-120"/>
                        </a:rPr>
                        <a:t>概括</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ctr"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主要</a:t>
                      </a:r>
                    </a:p>
                    <a:p>
                      <a:pPr marL="0" lvl="0" indent="0"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人物</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dirty="0" err="1">
                          <a:solidFill>
                            <a:srgbClr val="000000"/>
                          </a:solidFill>
                          <a:latin typeface="Times New Roman" pitchFamily="34" charset="0"/>
                          <a:ea typeface="SimSun" pitchFamily="34" charset="-122"/>
                          <a:cs typeface="Times New Roman" pitchFamily="34" charset="-120"/>
                        </a:rPr>
                        <a:t>情节内容</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4032000">
                <a:tc>
                  <a:txBody>
                    <a:bodyPr/>
                    <a:lstStyle/>
                    <a:p>
                      <a:pPr marL="0" indent="0" algn="ctr" latinLnBrk="1" hangingPunct="0">
                        <a:lnSpc>
                          <a:spcPts val="4400"/>
                        </a:lnSpc>
                      </a:pPr>
                      <a:r>
                        <a:rPr lang="en-US" altLang="zh-CN" sz="2800" b="0" i="0" dirty="0" err="1">
                          <a:solidFill>
                            <a:srgbClr val="000000"/>
                          </a:solidFill>
                          <a:latin typeface="Times New Roman" pitchFamily="34" charset="0"/>
                          <a:ea typeface="楷体" pitchFamily="34" charset="-122"/>
                          <a:cs typeface="Times New Roman" pitchFamily="34" charset="-120"/>
                        </a:rPr>
                        <a:t>去红都的道路</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ctr" latinLnBrk="1" hangingPunct="0">
                        <a:lnSpc>
                          <a:spcPts val="4400"/>
                        </a:lnSpc>
                      </a:pPr>
                      <a:r>
                        <a:rPr lang="en-US" altLang="zh-CN" sz="2800" b="0" i="0" dirty="0" err="1">
                          <a:solidFill>
                            <a:srgbClr val="000000"/>
                          </a:solidFill>
                          <a:latin typeface="Times New Roman" pitchFamily="34" charset="0"/>
                          <a:ea typeface="楷体" pitchFamily="34" charset="-122"/>
                          <a:cs typeface="Times New Roman" pitchFamily="34" charset="-120"/>
                        </a:rPr>
                        <a:t>周恩来</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楷体" pitchFamily="34" charset="-122"/>
                          <a:cs typeface="Times New Roman" pitchFamily="34" charset="-120"/>
                        </a:rPr>
                        <a:t>斯诺回顾了周恩来走上革命的历程</a:t>
                      </a:r>
                      <a:r>
                        <a:rPr lang="zh-CN" altLang="en-US"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早年的求学经</a:t>
                      </a:r>
                      <a:endParaRPr lang="en-US" altLang="zh-CN" sz="2800" b="0" i="0" dirty="0">
                        <a:solidFill>
                          <a:srgbClr val="000000"/>
                        </a:solidFill>
                        <a:latin typeface="Times New Roman" pitchFamily="34" charset="0"/>
                        <a:ea typeface="楷体" pitchFamily="34" charset="-122"/>
                        <a:cs typeface="Times New Roman" pitchFamily="34" charset="-120"/>
                      </a:endParaRPr>
                    </a:p>
                    <a:p>
                      <a:pPr marL="0" indent="0" algn="l" latinLnBrk="1" hangingPunct="0">
                        <a:lnSpc>
                          <a:spcPts val="4400"/>
                        </a:lnSpc>
                      </a:pPr>
                      <a:r>
                        <a:rPr lang="en-US" altLang="zh-CN" sz="2800" b="0" i="0" dirty="0" err="1">
                          <a:solidFill>
                            <a:srgbClr val="000000"/>
                          </a:solidFill>
                          <a:latin typeface="Times New Roman" pitchFamily="34" charset="0"/>
                          <a:ea typeface="楷体" pitchFamily="34" charset="-122"/>
                          <a:cs typeface="Times New Roman" pitchFamily="34" charset="-120"/>
                        </a:rPr>
                        <a:t>历</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参加学生运动</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出国留学</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楷体" pitchFamily="34" charset="-122"/>
                          <a:cs typeface="Times New Roman" pitchFamily="34" charset="-120"/>
                        </a:rPr>
                        <a:t>发动国民革命</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楷体" pitchFamily="34" charset="-122"/>
                          <a:cs typeface="Times New Roman" pitchFamily="34" charset="-120"/>
                        </a:rPr>
                        <a:t>组织</a:t>
                      </a:r>
                      <a:endParaRPr lang="en-US" altLang="zh-CN" sz="2800" b="0" i="0" dirty="0">
                        <a:solidFill>
                          <a:srgbClr val="000000"/>
                        </a:solidFill>
                        <a:latin typeface="Times New Roman" pitchFamily="34" charset="0"/>
                        <a:ea typeface="楷体" pitchFamily="34" charset="-122"/>
                        <a:cs typeface="Times New Roman" pitchFamily="34" charset="-120"/>
                      </a:endParaRPr>
                    </a:p>
                    <a:p>
                      <a:pPr marL="0" indent="0" algn="l" latinLnBrk="1" hangingPunct="0">
                        <a:lnSpc>
                          <a:spcPts val="4400"/>
                        </a:lnSpc>
                      </a:pPr>
                      <a:r>
                        <a:rPr lang="en-US" altLang="zh-CN" sz="2800" b="0" i="0" dirty="0" err="1">
                          <a:solidFill>
                            <a:srgbClr val="000000"/>
                          </a:solidFill>
                          <a:latin typeface="Times New Roman" pitchFamily="34" charset="0"/>
                          <a:ea typeface="楷体" pitchFamily="34" charset="-122"/>
                          <a:cs typeface="Times New Roman" pitchFamily="34" charset="-120"/>
                        </a:rPr>
                        <a:t>工人罢工</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组织广州公社</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转入地下活动</a:t>
                      </a:r>
                      <a:r>
                        <a:rPr lang="zh-CN" altLang="en-US"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九死一生到达陕北的红色新根据地</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在与周恩来的接触中</a:t>
                      </a:r>
                      <a:r>
                        <a:rPr lang="zh-CN" altLang="en-US"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斯诺渐渐发觉</a:t>
                      </a:r>
                      <a:r>
                        <a:rPr lang="zh-CN" altLang="en-US"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这位参加并组织过多起革命起义</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书生出身的</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造反者</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并不是一个狂热分子</a:t>
                      </a:r>
                      <a:r>
                        <a:rPr lang="zh-CN" altLang="en-US"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而是一个头脑冷静</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善于分析推理</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讲究实际经验</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态度温和的人</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
        <p:nvSpPr>
          <p:cNvPr id="2" name="P_5_BD#d6becf8d0?colgroup=2,2,24&amp;vcp=1&amp;pid=6e5222974&amp;color=0,0,0&amp;vtp=1&amp;vaab=1&amp;bt=1&amp;bbb=1">
            <a:extLst>
              <a:ext uri="{FF2B5EF4-FFF2-40B4-BE49-F238E27FC236}">
                <a16:creationId xmlns:a16="http://schemas.microsoft.com/office/drawing/2014/main" id="{D47C86CD-D849-7CB6-501B-6FE0BADF9605}"/>
              </a:ext>
            </a:extLst>
          </p:cNvPr>
          <p:cNvSpPr txBox="1"/>
          <p:nvPr/>
        </p:nvSpPr>
        <p:spPr>
          <a:xfrm>
            <a:off x="10894735" y="328143"/>
            <a:ext cx="718145" cy="583878"/>
          </a:xfrm>
          <a:prstGeom prst="rect">
            <a:avLst/>
          </a:prstGeom>
          <a:noFill/>
        </p:spPr>
        <p:txBody>
          <a:bodyPr vert="horz" wrap="none" lIns="0" tIns="0" rIns="0" bIns="0" rtlCol="0">
            <a:spAutoFit/>
          </a:bodyPr>
          <a:lstStyle/>
          <a:p>
            <a:pPr algn="r">
              <a:lnSpc>
                <a:spcPts val="5000"/>
              </a:lnSpc>
            </a:pPr>
            <a:r>
              <a:rPr lang="zh-CN" altLang="en-US" sz="2800" dirty="0">
                <a:latin typeface="Times New Roman" panose="02020603050405020304" pitchFamily="18" charset="0"/>
              </a:rPr>
              <a:t>续表</a:t>
            </a:r>
          </a:p>
        </p:txBody>
      </p:sp>
    </p:spTree>
  </p:cSld>
  <p:clrMapOvr>
    <a:masterClrMapping/>
  </p:clrMapOvr>
  <p:transition>
    <p:split dir="in"/>
  </p:transition>
</p:sld>
</file>

<file path=ppt/slides/slide68.xml><?xml version="1.0" encoding="utf-8"?>
<p:sld xmlns:a="http://schemas.openxmlformats.org/drawingml/2006/main" xmlns:r="http://schemas.openxmlformats.org/officeDocument/2006/relationships" xmlns:p="http://schemas.openxmlformats.org/presentationml/2006/main">
  <p:cSld name="Slide 68&amp;si=68">
    <p:spTree>
      <p:nvGrpSpPr>
        <p:cNvPr id="1" name=""/>
        <p:cNvGrpSpPr/>
        <p:nvPr/>
      </p:nvGrpSpPr>
      <p:grpSpPr>
        <a:xfrm>
          <a:off x="0" y="0"/>
          <a:ext cx="0" cy="0"/>
          <a:chOff x="0" y="0"/>
          <a:chExt cx="0" cy="0"/>
        </a:xfrm>
      </p:grpSpPr>
      <p:graphicFrame>
        <p:nvGraphicFramePr>
          <p:cNvPr id="69" name="P_5_BD#d6becf8d0?colgroup=2,2,24&amp;vcp=1&amp;pid=6e5222974&amp;color=0,0,0&amp;mp=1&amp;vtp=1&amp;vaab=1&amp;bt=1&amp;bbb=1&amp;hb=1"/>
          <p:cNvGraphicFramePr>
            <a:graphicFrameLocks noGrp="1"/>
          </p:cNvGraphicFramePr>
          <p:nvPr>
            <p:extLst>
              <p:ext uri="{D42A27DB-BD31-4B8C-83A1-F6EECF244321}">
                <p14:modId xmlns:p14="http://schemas.microsoft.com/office/powerpoint/2010/main" val="1075336395"/>
              </p:ext>
            </p:extLst>
          </p:nvPr>
        </p:nvGraphicFramePr>
        <p:xfrm>
          <a:off x="360012" y="1549272"/>
          <a:ext cx="11471976" cy="3974296"/>
        </p:xfrm>
        <a:graphic>
          <a:graphicData uri="http://schemas.openxmlformats.org/drawingml/2006/table">
            <a:tbl>
              <a:tblPr/>
              <a:tblGrid>
                <a:gridCol w="1260000">
                  <a:extLst>
                    <a:ext uri="{9D8B030D-6E8A-4147-A177-3AD203B41FA5}">
                      <a16:colId xmlns:a16="http://schemas.microsoft.com/office/drawing/2014/main" val="20000"/>
                    </a:ext>
                  </a:extLst>
                </a:gridCol>
                <a:gridCol w="1260000">
                  <a:extLst>
                    <a:ext uri="{9D8B030D-6E8A-4147-A177-3AD203B41FA5}">
                      <a16:colId xmlns:a16="http://schemas.microsoft.com/office/drawing/2014/main" val="20001"/>
                    </a:ext>
                  </a:extLst>
                </a:gridCol>
                <a:gridCol w="8951976">
                  <a:extLst>
                    <a:ext uri="{9D8B030D-6E8A-4147-A177-3AD203B41FA5}">
                      <a16:colId xmlns:a16="http://schemas.microsoft.com/office/drawing/2014/main" val="20002"/>
                    </a:ext>
                  </a:extLst>
                </a:gridCol>
              </a:tblGrid>
              <a:tr h="1094296">
                <a:tc>
                  <a:txBody>
                    <a:bodyPr/>
                    <a:lstStyle/>
                    <a:p>
                      <a:pPr marL="0" indent="0" algn="ctr" latinLnBrk="1" hangingPunct="0">
                        <a:lnSpc>
                          <a:spcPts val="4400"/>
                        </a:lnSpc>
                      </a:pPr>
                      <a:r>
                        <a:rPr lang="en-US" altLang="zh-CN" sz="2800" b="1" i="0" dirty="0" err="1">
                          <a:solidFill>
                            <a:srgbClr val="000000"/>
                          </a:solidFill>
                          <a:latin typeface="Times New Roman" pitchFamily="34" charset="0"/>
                          <a:ea typeface="SimSun" pitchFamily="34" charset="-122"/>
                          <a:cs typeface="Times New Roman" pitchFamily="34" charset="-120"/>
                        </a:rPr>
                        <a:t>情节</a:t>
                      </a:r>
                      <a:endParaRPr lang="en-US" altLang="zh-CN" sz="2800" b="1" i="0" dirty="0">
                        <a:solidFill>
                          <a:srgbClr val="000000"/>
                        </a:solidFill>
                        <a:latin typeface="Times New Roman" pitchFamily="34" charset="0"/>
                        <a:ea typeface="SimSun" pitchFamily="34" charset="-122"/>
                        <a:cs typeface="Times New Roman" pitchFamily="34" charset="-120"/>
                      </a:endParaRPr>
                    </a:p>
                    <a:p>
                      <a:pPr marL="0" lvl="0" indent="0" algn="ctr" latinLnBrk="1" hangingPunct="0">
                        <a:lnSpc>
                          <a:spcPts val="4300"/>
                        </a:lnSpc>
                      </a:pPr>
                      <a:r>
                        <a:rPr lang="en-US" altLang="zh-CN" sz="2800" b="1" i="0" dirty="0" err="1">
                          <a:solidFill>
                            <a:srgbClr val="000000"/>
                          </a:solidFill>
                          <a:latin typeface="Times New Roman" pitchFamily="34" charset="0"/>
                          <a:ea typeface="SimSun" pitchFamily="34" charset="-122"/>
                          <a:cs typeface="Times New Roman" pitchFamily="34" charset="-120"/>
                        </a:rPr>
                        <a:t>概括</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ctr"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主要</a:t>
                      </a:r>
                    </a:p>
                    <a:p>
                      <a:pPr marL="0" lvl="0" indent="0"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人物</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情节内容</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2880000">
                <a:tc>
                  <a:txBody>
                    <a:bodyPr/>
                    <a:lstStyle/>
                    <a:p>
                      <a:pPr marL="0" indent="0" algn="ctr" latinLnBrk="1" hangingPunct="0">
                        <a:lnSpc>
                          <a:spcPts val="4400"/>
                        </a:lnSpc>
                      </a:pPr>
                      <a:r>
                        <a:rPr lang="en-US" altLang="zh-CN" sz="2800" b="0" i="0" dirty="0" err="1">
                          <a:solidFill>
                            <a:srgbClr val="000000"/>
                          </a:solidFill>
                          <a:latin typeface="Times New Roman" pitchFamily="34" charset="0"/>
                          <a:ea typeface="楷体" pitchFamily="34" charset="-122"/>
                          <a:cs typeface="Times New Roman" pitchFamily="34" charset="-120"/>
                        </a:rPr>
                        <a:t>在保安</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ctr" latinLnBrk="1" hangingPunct="0">
                        <a:lnSpc>
                          <a:spcPts val="4400"/>
                        </a:lnSpc>
                      </a:pPr>
                      <a:r>
                        <a:rPr lang="en-US" altLang="zh-CN" sz="2800" b="0" i="0" dirty="0" err="1">
                          <a:solidFill>
                            <a:srgbClr val="000000"/>
                          </a:solidFill>
                          <a:latin typeface="Times New Roman" pitchFamily="34" charset="0"/>
                          <a:ea typeface="楷体" pitchFamily="34" charset="-122"/>
                          <a:cs typeface="Times New Roman" pitchFamily="34" charset="-120"/>
                        </a:rPr>
                        <a:t>毛泽东</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楷体" pitchFamily="34" charset="-122"/>
                          <a:cs typeface="Times New Roman" pitchFamily="34" charset="-120"/>
                        </a:rPr>
                        <a:t>斯诺先介绍了中国共产党的基本论点</a:t>
                      </a:r>
                      <a:r>
                        <a:rPr lang="zh-CN" altLang="en-US"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对外不实行反帝政策</a:t>
                      </a:r>
                      <a:r>
                        <a:rPr lang="zh-CN" altLang="en-US"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对内不实行土地革命</a:t>
                      </a:r>
                      <a:r>
                        <a:rPr lang="zh-CN" altLang="en-US"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中国的民族独立和民主政治是无法实现的</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然后介绍了共产党当时的基本政策</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反帝反封建</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之后他与毛泽东就这个问题进行了大量的探讨</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
        <p:nvSpPr>
          <p:cNvPr id="2" name="P_5_BD#d6becf8d0?colgroup=2,2,24&amp;vcp=1&amp;pid=6e5222974&amp;color=0,0,0&amp;mp=1&amp;vtp=1&amp;vaab=1&amp;bt=1&amp;bbb=1">
            <a:extLst>
              <a:ext uri="{FF2B5EF4-FFF2-40B4-BE49-F238E27FC236}">
                <a16:creationId xmlns:a16="http://schemas.microsoft.com/office/drawing/2014/main" id="{6F0ABCAD-42AD-CA47-AAE3-552B5E3EA3C8}"/>
              </a:ext>
            </a:extLst>
          </p:cNvPr>
          <p:cNvSpPr txBox="1"/>
          <p:nvPr/>
        </p:nvSpPr>
        <p:spPr>
          <a:xfrm>
            <a:off x="10894735" y="856805"/>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18" charset="0"/>
              </a:rPr>
              <a:t>续表</a:t>
            </a:r>
          </a:p>
        </p:txBody>
      </p:sp>
    </p:spTree>
  </p:cSld>
  <p:clrMapOvr>
    <a:masterClrMapping/>
  </p:clrMapOvr>
  <p:transition>
    <p:split dir="in"/>
  </p:transition>
</p:sld>
</file>

<file path=ppt/slides/slide69.xml><?xml version="1.0" encoding="utf-8"?>
<p:sld xmlns:a="http://schemas.openxmlformats.org/drawingml/2006/main" xmlns:r="http://schemas.openxmlformats.org/officeDocument/2006/relationships" xmlns:p="http://schemas.openxmlformats.org/presentationml/2006/main">
  <p:cSld name="Slide 69&amp;si=69">
    <p:spTree>
      <p:nvGrpSpPr>
        <p:cNvPr id="1" name=""/>
        <p:cNvGrpSpPr/>
        <p:nvPr/>
      </p:nvGrpSpPr>
      <p:grpSpPr>
        <a:xfrm>
          <a:off x="0" y="0"/>
          <a:ext cx="0" cy="0"/>
          <a:chOff x="0" y="0"/>
          <a:chExt cx="0" cy="0"/>
        </a:xfrm>
      </p:grpSpPr>
      <p:graphicFrame>
        <p:nvGraphicFramePr>
          <p:cNvPr id="70" name="P_5_BD#d6becf8d0?colgroup=2,2,24&amp;vcp=1&amp;pid=6e5222974&amp;color=0,0,0&amp;vtp=1&amp;vaab=1&amp;bt=1&amp;bbb=1&amp;hb=1"/>
          <p:cNvGraphicFramePr>
            <a:graphicFrameLocks noGrp="1"/>
          </p:cNvGraphicFramePr>
          <p:nvPr>
            <p:extLst>
              <p:ext uri="{D42A27DB-BD31-4B8C-83A1-F6EECF244321}">
                <p14:modId xmlns:p14="http://schemas.microsoft.com/office/powerpoint/2010/main" val="2408680932"/>
              </p:ext>
            </p:extLst>
          </p:nvPr>
        </p:nvGraphicFramePr>
        <p:xfrm>
          <a:off x="385356" y="1223136"/>
          <a:ext cx="11421288" cy="4694296"/>
        </p:xfrm>
        <a:graphic>
          <a:graphicData uri="http://schemas.openxmlformats.org/drawingml/2006/table">
            <a:tbl>
              <a:tblPr/>
              <a:tblGrid>
                <a:gridCol w="1161288">
                  <a:extLst>
                    <a:ext uri="{9D8B030D-6E8A-4147-A177-3AD203B41FA5}">
                      <a16:colId xmlns:a16="http://schemas.microsoft.com/office/drawing/2014/main" val="20000"/>
                    </a:ext>
                  </a:extLst>
                </a:gridCol>
                <a:gridCol w="1044000">
                  <a:extLst>
                    <a:ext uri="{9D8B030D-6E8A-4147-A177-3AD203B41FA5}">
                      <a16:colId xmlns:a16="http://schemas.microsoft.com/office/drawing/2014/main" val="20001"/>
                    </a:ext>
                  </a:extLst>
                </a:gridCol>
                <a:gridCol w="9216000">
                  <a:extLst>
                    <a:ext uri="{9D8B030D-6E8A-4147-A177-3AD203B41FA5}">
                      <a16:colId xmlns:a16="http://schemas.microsoft.com/office/drawing/2014/main" val="20002"/>
                    </a:ext>
                  </a:extLst>
                </a:gridCol>
              </a:tblGrid>
              <a:tr h="1094296">
                <a:tc>
                  <a:txBody>
                    <a:bodyPr/>
                    <a:lstStyle/>
                    <a:p>
                      <a:pPr marL="0" indent="0" algn="ctr"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情节</a:t>
                      </a:r>
                    </a:p>
                    <a:p>
                      <a:pPr marL="0" lvl="0" indent="0"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概括</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ctr"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主要</a:t>
                      </a:r>
                    </a:p>
                    <a:p>
                      <a:pPr marL="0" lvl="0" indent="0"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人物</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情节内容</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3600000">
                <a:tc>
                  <a:txBody>
                    <a:bodyPr/>
                    <a:lstStyle/>
                    <a:p>
                      <a:pPr algn="ctr" latinLnBrk="1" hangingPunct="0">
                        <a:lnSpc>
                          <a:spcPts val="4200"/>
                        </a:lnSpc>
                      </a:pPr>
                      <a:r>
                        <a:rPr lang="en-US" altLang="zh-CN" sz="2800" b="0" i="0" dirty="0">
                          <a:solidFill>
                            <a:srgbClr val="000000"/>
                          </a:solidFill>
                          <a:latin typeface="Times New Roman" pitchFamily="34" charset="0"/>
                          <a:ea typeface="楷体" pitchFamily="34" charset="-122"/>
                          <a:cs typeface="Times New Roman" pitchFamily="34" charset="-120"/>
                        </a:rPr>
                        <a:t>长</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楷体" pitchFamily="34" charset="-122"/>
                          <a:cs typeface="Times New Roman" pitchFamily="34" charset="-120"/>
                        </a:rPr>
                        <a:t>征</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ctr" latinLnBrk="1" hangingPunct="0">
                        <a:lnSpc>
                          <a:spcPts val="4400"/>
                        </a:lnSpc>
                      </a:pPr>
                      <a:r>
                        <a:rPr lang="en-US" altLang="zh-CN" sz="2800" b="0" i="0" dirty="0">
                          <a:solidFill>
                            <a:srgbClr val="000000"/>
                          </a:solidFill>
                          <a:latin typeface="Times New Roman" pitchFamily="34" charset="0"/>
                          <a:ea typeface="楷体" pitchFamily="34" charset="-122"/>
                          <a:cs typeface="Times New Roman" pitchFamily="34" charset="-120"/>
                        </a:rPr>
                        <a:t>红</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楷体" pitchFamily="34" charset="-122"/>
                          <a:cs typeface="Times New Roman" pitchFamily="34" charset="-120"/>
                        </a:rPr>
                        <a:t>军</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5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楷体" pitchFamily="34" charset="-122"/>
                          <a:cs typeface="Times New Roman" pitchFamily="34" charset="-120"/>
                        </a:rPr>
                        <a:t>本篇记述的是长征的情况</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一开始简要交代了长征的起因</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然后介绍了长征的艰苦卓绝</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如何突破敌人四道防线</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如何遭受严重损失</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如何改变战术轻装上阵</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重点描写了红军是如何在大渡河克服重重困难而突破险阻</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创造奇迹的</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接下来介绍了红军在过草地</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经过少</a:t>
                      </a:r>
                    </a:p>
                    <a:p>
                      <a:pPr marL="0" lvl="0" indent="0" algn="l" latinLnBrk="1" hangingPunct="0">
                        <a:lnSpc>
                          <a:spcPts val="4500"/>
                        </a:lnSpc>
                      </a:pPr>
                      <a:r>
                        <a:rPr lang="en-US" altLang="zh-CN" sz="2800" b="0" i="0" dirty="0" err="1">
                          <a:solidFill>
                            <a:srgbClr val="000000"/>
                          </a:solidFill>
                          <a:latin typeface="Times New Roman" pitchFamily="34" charset="0"/>
                          <a:ea typeface="楷体" pitchFamily="34" charset="-122"/>
                          <a:cs typeface="Times New Roman" pitchFamily="34" charset="-120"/>
                        </a:rPr>
                        <a:t>数民族聚居区时所遇到的困难</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
        <p:nvSpPr>
          <p:cNvPr id="2" name="P_5_BD#d6becf8d0?colgroup=2,2,24&amp;vcp=1&amp;pid=6e5222974&amp;color=0,0,0&amp;vtp=1&amp;vaab=1&amp;bt=1&amp;bbb=1">
            <a:extLst>
              <a:ext uri="{FF2B5EF4-FFF2-40B4-BE49-F238E27FC236}">
                <a16:creationId xmlns:a16="http://schemas.microsoft.com/office/drawing/2014/main" id="{DF0D75DD-0C6D-B5A7-0601-F0CF7AE32F02}"/>
              </a:ext>
            </a:extLst>
          </p:cNvPr>
          <p:cNvSpPr txBox="1"/>
          <p:nvPr/>
        </p:nvSpPr>
        <p:spPr>
          <a:xfrm>
            <a:off x="10894735" y="522287"/>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18" charset="0"/>
              </a:rPr>
              <a:t>续表</a:t>
            </a:r>
          </a:p>
        </p:txBody>
      </p:sp>
    </p:spTree>
  </p:cSld>
  <p:clrMapOvr>
    <a:masterClrMapping/>
  </p:clrMapOvr>
  <p:transition>
    <p:split dir="in"/>
  </p:transition>
</p:sld>
</file>

<file path=ppt/slides/slide7.xml><?xml version="1.0" encoding="utf-8"?>
<p:sld xmlns:a="http://schemas.openxmlformats.org/drawingml/2006/main" xmlns:r="http://schemas.openxmlformats.org/officeDocument/2006/relationships" xmlns:p="http://schemas.openxmlformats.org/presentationml/2006/main">
  <p:cSld name="Slide 9&amp;si=9">
    <p:spTree>
      <p:nvGrpSpPr>
        <p:cNvPr id="1" name=""/>
        <p:cNvGrpSpPr/>
        <p:nvPr/>
      </p:nvGrpSpPr>
      <p:grpSpPr>
        <a:xfrm>
          <a:off x="0" y="0"/>
          <a:ext cx="0" cy="0"/>
          <a:chOff x="0" y="0"/>
          <a:chExt cx="0" cy="0"/>
        </a:xfrm>
      </p:grpSpPr>
      <p:graphicFrame>
        <p:nvGraphicFramePr>
          <p:cNvPr id="10" name="P_5_BD#440ee065a?colgroup=4,9,10,4&amp;vcp=1&amp;pid=254665248&amp;color=0,0,0&amp;vtp=1&amp;vaab=1&amp;bt=1&amp;bbb=1&amp;hb=1"/>
          <p:cNvGraphicFramePr>
            <a:graphicFrameLocks noGrp="1"/>
          </p:cNvGraphicFramePr>
          <p:nvPr>
            <p:extLst>
              <p:ext uri="{D42A27DB-BD31-4B8C-83A1-F6EECF244321}">
                <p14:modId xmlns:p14="http://schemas.microsoft.com/office/powerpoint/2010/main" val="3102677082"/>
              </p:ext>
            </p:extLst>
          </p:nvPr>
        </p:nvGraphicFramePr>
        <p:xfrm>
          <a:off x="211980" y="1567878"/>
          <a:ext cx="11451528" cy="4434460"/>
        </p:xfrm>
        <a:graphic>
          <a:graphicData uri="http://schemas.openxmlformats.org/drawingml/2006/table">
            <a:tbl>
              <a:tblPr/>
              <a:tblGrid>
                <a:gridCol w="2304000">
                  <a:extLst>
                    <a:ext uri="{9D8B030D-6E8A-4147-A177-3AD203B41FA5}">
                      <a16:colId xmlns:a16="http://schemas.microsoft.com/office/drawing/2014/main" val="20000"/>
                    </a:ext>
                  </a:extLst>
                </a:gridCol>
                <a:gridCol w="3703320">
                  <a:extLst>
                    <a:ext uri="{9D8B030D-6E8A-4147-A177-3AD203B41FA5}">
                      <a16:colId xmlns:a16="http://schemas.microsoft.com/office/drawing/2014/main" val="20001"/>
                    </a:ext>
                  </a:extLst>
                </a:gridCol>
                <a:gridCol w="3780000">
                  <a:extLst>
                    <a:ext uri="{9D8B030D-6E8A-4147-A177-3AD203B41FA5}">
                      <a16:colId xmlns:a16="http://schemas.microsoft.com/office/drawing/2014/main" val="20002"/>
                    </a:ext>
                  </a:extLst>
                </a:gridCol>
                <a:gridCol w="1664208">
                  <a:extLst>
                    <a:ext uri="{9D8B030D-6E8A-4147-A177-3AD203B41FA5}">
                      <a16:colId xmlns:a16="http://schemas.microsoft.com/office/drawing/2014/main" val="20003"/>
                    </a:ext>
                  </a:extLst>
                </a:gridCol>
              </a:tblGrid>
              <a:tr h="539560">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篇</a:t>
                      </a:r>
                      <a:r>
                        <a:rPr lang="en-US" altLang="zh-CN" sz="2800" b="1" i="0">
                          <a:solidFill>
                            <a:srgbClr val="000000"/>
                          </a:solidFill>
                          <a:latin typeface="SimSun" pitchFamily="34" charset="0"/>
                          <a:ea typeface="SimSun" pitchFamily="34" charset="-122"/>
                          <a:cs typeface="SimSun" pitchFamily="34" charset="-120"/>
                        </a:rPr>
                        <a:t> </a:t>
                      </a:r>
                      <a:r>
                        <a:rPr lang="en-US" altLang="zh-CN" sz="2800" b="1" i="0">
                          <a:solidFill>
                            <a:srgbClr val="000000"/>
                          </a:solidFill>
                          <a:latin typeface="Times New Roman" pitchFamily="34" charset="0"/>
                          <a:ea typeface="SimSun" pitchFamily="34" charset="-122"/>
                          <a:cs typeface="Times New Roman" pitchFamily="34" charset="-120"/>
                        </a:rPr>
                        <a:t>目</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主要内容</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人物形象</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中心思想</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3894900">
                <a:tc>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阿长与</a:t>
                      </a:r>
                      <a:endParaRPr lang="en-US" altLang="zh-CN" sz="2800" b="0" i="0" dirty="0">
                        <a:solidFill>
                          <a:srgbClr val="000000"/>
                        </a:solidFill>
                        <a:latin typeface="Times New Roman" pitchFamily="34" charset="0"/>
                        <a:ea typeface="楷体" pitchFamily="34" charset="-122"/>
                        <a:cs typeface="Times New Roman" pitchFamily="34" charset="-120"/>
                      </a:endParaRPr>
                    </a:p>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山海经</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楷体" pitchFamily="34" charset="-122"/>
                          <a:cs typeface="Times New Roman" pitchFamily="34" charset="-120"/>
                        </a:rPr>
                        <a:t>记述了鲁迅儿时与</a:t>
                      </a:r>
                    </a:p>
                    <a:p>
                      <a:pPr marL="0" indent="0" algn="l" latinLnBrk="1" hangingPunct="0">
                        <a:lnSpc>
                          <a:spcPts val="4400"/>
                        </a:lnSpc>
                      </a:pPr>
                      <a:r>
                        <a:rPr lang="en-US" altLang="zh-CN" sz="2800" b="0" i="0">
                          <a:solidFill>
                            <a:srgbClr val="000000"/>
                          </a:solidFill>
                          <a:latin typeface="Times New Roman" pitchFamily="34" charset="0"/>
                          <a:ea typeface="楷体" pitchFamily="34" charset="-122"/>
                          <a:cs typeface="Times New Roman" pitchFamily="34" charset="-120"/>
                        </a:rPr>
                        <a:t>阿长相处的情景</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描写</a:t>
                      </a:r>
                    </a:p>
                    <a:p>
                      <a:pPr marL="0" indent="0" algn="l" latinLnBrk="1" hangingPunct="0">
                        <a:lnSpc>
                          <a:spcPts val="4400"/>
                        </a:lnSpc>
                      </a:pPr>
                      <a:r>
                        <a:rPr lang="en-US" altLang="zh-CN" sz="2800" b="0" i="0">
                          <a:solidFill>
                            <a:srgbClr val="000000"/>
                          </a:solidFill>
                          <a:latin typeface="Times New Roman" pitchFamily="34" charset="0"/>
                          <a:ea typeface="楷体" pitchFamily="34" charset="-122"/>
                          <a:cs typeface="Times New Roman" pitchFamily="34" charset="-120"/>
                        </a:rPr>
                        <a:t>了长妈妈善良朴实而又</a:t>
                      </a:r>
                    </a:p>
                    <a:p>
                      <a:pPr marL="0" indent="0" algn="l" latinLnBrk="1" hangingPunct="0">
                        <a:lnSpc>
                          <a:spcPts val="4400"/>
                        </a:lnSpc>
                      </a:pPr>
                      <a:r>
                        <a:rPr lang="en-US" altLang="zh-CN" sz="2800" b="0" i="0">
                          <a:solidFill>
                            <a:srgbClr val="000000"/>
                          </a:solidFill>
                          <a:latin typeface="Times New Roman" pitchFamily="34" charset="0"/>
                          <a:ea typeface="楷体" pitchFamily="34" charset="-122"/>
                          <a:cs typeface="Times New Roman" pitchFamily="34" charset="-120"/>
                        </a:rPr>
                        <a:t>迷信唠叨</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满肚子是</a:t>
                      </a:r>
                    </a:p>
                    <a:p>
                      <a:pPr marL="0" indent="0" algn="l" latinLnBrk="1" hangingPunct="0">
                        <a:lnSpc>
                          <a:spcPts val="4400"/>
                        </a:lnSpc>
                      </a:pPr>
                      <a:r>
                        <a:rPr lang="en-US" altLang="zh-CN" sz="2800" b="0" i="0">
                          <a:solidFill>
                            <a:srgbClr val="000000"/>
                          </a:solidFill>
                          <a:latin typeface="Times New Roman" pitchFamily="34" charset="0"/>
                          <a:ea typeface="楷体" pitchFamily="34" charset="-122"/>
                          <a:cs typeface="Times New Roman" pitchFamily="34" charset="-120"/>
                        </a:rPr>
                        <a:t>麻烦的礼节</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等特点</a:t>
                      </a:r>
                      <a:r>
                        <a:rPr lang="en-US" altLang="zh-CN" sz="2800" b="0" i="0" spc="-100">
                          <a:solidFill>
                            <a:srgbClr val="000000"/>
                          </a:solidFill>
                          <a:latin typeface="Times New Roman" pitchFamily="34" charset="0"/>
                          <a:ea typeface="SimSun" pitchFamily="34" charset="-122"/>
                          <a:cs typeface="Times New Roman" pitchFamily="34" charset="-120"/>
                        </a:rPr>
                        <a:t>，</a:t>
                      </a:r>
                    </a:p>
                    <a:p>
                      <a:pPr marL="0" indent="0" algn="l" latinLnBrk="1" hangingPunct="0">
                        <a:lnSpc>
                          <a:spcPts val="4400"/>
                        </a:lnSpc>
                      </a:pPr>
                      <a:r>
                        <a:rPr lang="en-US" altLang="zh-CN" sz="2800" b="0" i="0">
                          <a:solidFill>
                            <a:srgbClr val="000000"/>
                          </a:solidFill>
                          <a:latin typeface="Times New Roman" pitchFamily="34" charset="0"/>
                          <a:ea typeface="楷体" pitchFamily="34" charset="-122"/>
                          <a:cs typeface="Times New Roman" pitchFamily="34" charset="-120"/>
                        </a:rPr>
                        <a:t>以及为</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我</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讲故事</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买</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山海经</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等事情</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楷体" pitchFamily="34" charset="-122"/>
                          <a:cs typeface="Times New Roman" pitchFamily="34" charset="-120"/>
                        </a:rPr>
                        <a:t>长妈妈</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虽然没有文化</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粗俗</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迷信</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但心地善良</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乐于助人</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对生活有着美好希望</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热心帮助孩子解决疑难的普通保姆形象</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楷体" pitchFamily="34" charset="-122"/>
                          <a:cs typeface="Times New Roman" pitchFamily="34" charset="-120"/>
                        </a:rPr>
                        <a:t>表达</a:t>
                      </a:r>
                      <a:endParaRPr lang="en-US" altLang="zh-CN" sz="2800" b="0" i="0" dirty="0">
                        <a:solidFill>
                          <a:srgbClr val="000000"/>
                        </a:solidFill>
                        <a:latin typeface="Times New Roman" pitchFamily="34" charset="0"/>
                        <a:ea typeface="楷体" pitchFamily="34" charset="-122"/>
                        <a:cs typeface="Times New Roman" pitchFamily="34" charset="-120"/>
                      </a:endParaRPr>
                    </a:p>
                    <a:p>
                      <a:pPr marL="0" indent="0" algn="l" latinLnBrk="1" hangingPunct="0">
                        <a:lnSpc>
                          <a:spcPts val="4400"/>
                        </a:lnSpc>
                      </a:pPr>
                      <a:r>
                        <a:rPr lang="en-US" altLang="zh-CN" sz="2800" b="0" i="0" dirty="0" err="1">
                          <a:solidFill>
                            <a:srgbClr val="000000"/>
                          </a:solidFill>
                          <a:latin typeface="Times New Roman" pitchFamily="34" charset="0"/>
                          <a:ea typeface="楷体" pitchFamily="34" charset="-122"/>
                          <a:cs typeface="Times New Roman" pitchFamily="34" charset="-120"/>
                        </a:rPr>
                        <a:t>了对长妈</a:t>
                      </a:r>
                      <a:endParaRPr lang="en-US" altLang="zh-CN" sz="2800" b="0" i="0" dirty="0">
                        <a:solidFill>
                          <a:srgbClr val="000000"/>
                        </a:solidFill>
                        <a:latin typeface="Times New Roman" pitchFamily="34" charset="0"/>
                        <a:ea typeface="楷体" pitchFamily="34" charset="-122"/>
                        <a:cs typeface="Times New Roman" pitchFamily="34" charset="-120"/>
                      </a:endParaRPr>
                    </a:p>
                    <a:p>
                      <a:pPr marL="0" indent="0" algn="l" latinLnBrk="1" hangingPunct="0">
                        <a:lnSpc>
                          <a:spcPts val="4400"/>
                        </a:lnSpc>
                      </a:pPr>
                      <a:r>
                        <a:rPr lang="en-US" altLang="zh-CN" sz="2800" b="0" i="0" dirty="0" err="1">
                          <a:solidFill>
                            <a:srgbClr val="000000"/>
                          </a:solidFill>
                          <a:latin typeface="Times New Roman" pitchFamily="34" charset="0"/>
                          <a:ea typeface="楷体" pitchFamily="34" charset="-122"/>
                          <a:cs typeface="Times New Roman" pitchFamily="34" charset="-120"/>
                        </a:rPr>
                        <a:t>妈的尊</a:t>
                      </a:r>
                      <a:endParaRPr lang="en-US" altLang="zh-CN" sz="2800" b="0" i="0" dirty="0">
                        <a:solidFill>
                          <a:srgbClr val="000000"/>
                        </a:solidFill>
                        <a:latin typeface="Times New Roman" pitchFamily="34" charset="0"/>
                        <a:ea typeface="楷体" pitchFamily="34" charset="-122"/>
                        <a:cs typeface="Times New Roman" pitchFamily="34" charset="-120"/>
                      </a:endParaRPr>
                    </a:p>
                    <a:p>
                      <a:pPr marL="0" indent="0" algn="l" latinLnBrk="1" hangingPunct="0">
                        <a:lnSpc>
                          <a:spcPts val="4400"/>
                        </a:lnSpc>
                      </a:pPr>
                      <a:r>
                        <a:rPr lang="en-US" altLang="zh-CN" sz="2800" b="0" i="0" dirty="0" err="1">
                          <a:solidFill>
                            <a:srgbClr val="000000"/>
                          </a:solidFill>
                          <a:latin typeface="Times New Roman" pitchFamily="34" charset="0"/>
                          <a:ea typeface="楷体" pitchFamily="34" charset="-122"/>
                          <a:cs typeface="Times New Roman" pitchFamily="34" charset="-120"/>
                        </a:rPr>
                        <a:t>敬</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感激</a:t>
                      </a:r>
                      <a:endParaRPr lang="en-US" altLang="zh-CN" sz="2800" b="0" i="0" dirty="0">
                        <a:solidFill>
                          <a:srgbClr val="000000"/>
                        </a:solidFill>
                        <a:latin typeface="Times New Roman" pitchFamily="34" charset="0"/>
                        <a:ea typeface="楷体" pitchFamily="34" charset="-122"/>
                        <a:cs typeface="Times New Roman" pitchFamily="34" charset="-120"/>
                      </a:endParaRPr>
                    </a:p>
                    <a:p>
                      <a:pPr marL="0" lvl="0" indent="0" algn="l" latinLnBrk="1" hangingPunct="0">
                        <a:lnSpc>
                          <a:spcPts val="4200"/>
                        </a:lnSpc>
                      </a:pPr>
                      <a:r>
                        <a:rPr lang="en-US" altLang="zh-CN" sz="2800" b="0" i="0" dirty="0" err="1">
                          <a:solidFill>
                            <a:srgbClr val="000000"/>
                          </a:solidFill>
                          <a:latin typeface="Times New Roman" pitchFamily="34" charset="0"/>
                          <a:ea typeface="楷体" pitchFamily="34" charset="-122"/>
                          <a:cs typeface="Times New Roman" pitchFamily="34" charset="-120"/>
                        </a:rPr>
                        <a:t>和怀念</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
        <p:nvSpPr>
          <p:cNvPr id="2" name="P_5_BD#440ee065a?colgroup=4,9,10,4&amp;vcp=1&amp;pid=254665248&amp;color=0,0,0&amp;vtp=1&amp;vaab=1&amp;bt=1&amp;bbb=1">
            <a:extLst>
              <a:ext uri="{FF2B5EF4-FFF2-40B4-BE49-F238E27FC236}">
                <a16:creationId xmlns:a16="http://schemas.microsoft.com/office/drawing/2014/main" id="{983C0FDA-D1FB-9051-6212-FEC956D50023}"/>
              </a:ext>
            </a:extLst>
          </p:cNvPr>
          <p:cNvSpPr txBox="1"/>
          <p:nvPr/>
        </p:nvSpPr>
        <p:spPr>
          <a:xfrm>
            <a:off x="10885591" y="855662"/>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18" charset="0"/>
              </a:rPr>
              <a:t>续表</a:t>
            </a:r>
          </a:p>
        </p:txBody>
      </p:sp>
    </p:spTree>
  </p:cSld>
  <p:clrMapOvr>
    <a:masterClrMapping/>
  </p:clrMapOvr>
  <p:transition>
    <p:split dir="in"/>
  </p:transition>
</p:sld>
</file>

<file path=ppt/slides/slide70.xml><?xml version="1.0" encoding="utf-8"?>
<p:sld xmlns:a="http://schemas.openxmlformats.org/drawingml/2006/main" xmlns:r="http://schemas.openxmlformats.org/officeDocument/2006/relationships" xmlns:p="http://schemas.openxmlformats.org/presentationml/2006/main">
  <p:cSld name="Slide 70&amp;si=70">
    <p:spTree>
      <p:nvGrpSpPr>
        <p:cNvPr id="1" name=""/>
        <p:cNvGrpSpPr/>
        <p:nvPr/>
      </p:nvGrpSpPr>
      <p:grpSpPr>
        <a:xfrm>
          <a:off x="0" y="0"/>
          <a:ext cx="0" cy="0"/>
          <a:chOff x="0" y="0"/>
          <a:chExt cx="0" cy="0"/>
        </a:xfrm>
      </p:grpSpPr>
      <p:graphicFrame>
        <p:nvGraphicFramePr>
          <p:cNvPr id="71" name="P_5_BD#d6becf8d0?colgroup=2,2,24&amp;vcp=1&amp;pid=6e5222974&amp;color=0,0,0&amp;mp=1&amp;vtp=1&amp;vaab=1&amp;bt=1&amp;bbb=1&amp;hb=1"/>
          <p:cNvGraphicFramePr>
            <a:graphicFrameLocks noGrp="1"/>
          </p:cNvGraphicFramePr>
          <p:nvPr>
            <p:extLst>
              <p:ext uri="{D42A27DB-BD31-4B8C-83A1-F6EECF244321}">
                <p14:modId xmlns:p14="http://schemas.microsoft.com/office/powerpoint/2010/main" val="1087730470"/>
              </p:ext>
            </p:extLst>
          </p:nvPr>
        </p:nvGraphicFramePr>
        <p:xfrm>
          <a:off x="449940" y="1077975"/>
          <a:ext cx="11292120" cy="4989196"/>
        </p:xfrm>
        <a:graphic>
          <a:graphicData uri="http://schemas.openxmlformats.org/drawingml/2006/table">
            <a:tbl>
              <a:tblPr/>
              <a:tblGrid>
                <a:gridCol w="1296000">
                  <a:extLst>
                    <a:ext uri="{9D8B030D-6E8A-4147-A177-3AD203B41FA5}">
                      <a16:colId xmlns:a16="http://schemas.microsoft.com/office/drawing/2014/main" val="20000"/>
                    </a:ext>
                  </a:extLst>
                </a:gridCol>
                <a:gridCol w="960120">
                  <a:extLst>
                    <a:ext uri="{9D8B030D-6E8A-4147-A177-3AD203B41FA5}">
                      <a16:colId xmlns:a16="http://schemas.microsoft.com/office/drawing/2014/main" val="20001"/>
                    </a:ext>
                  </a:extLst>
                </a:gridCol>
                <a:gridCol w="9036000">
                  <a:extLst>
                    <a:ext uri="{9D8B030D-6E8A-4147-A177-3AD203B41FA5}">
                      <a16:colId xmlns:a16="http://schemas.microsoft.com/office/drawing/2014/main" val="20002"/>
                    </a:ext>
                  </a:extLst>
                </a:gridCol>
              </a:tblGrid>
              <a:tr h="1094296">
                <a:tc>
                  <a:txBody>
                    <a:bodyPr/>
                    <a:lstStyle/>
                    <a:p>
                      <a:pPr marL="0" indent="0" algn="ctr"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情节</a:t>
                      </a:r>
                    </a:p>
                    <a:p>
                      <a:pPr marL="0" lvl="0" indent="0"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概括</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ctr"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主要</a:t>
                      </a:r>
                    </a:p>
                    <a:p>
                      <a:pPr marL="0" lvl="0" indent="0"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人物</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情节内容</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3894900">
                <a:tc>
                  <a:txBody>
                    <a:bodyPr/>
                    <a:lstStyle/>
                    <a:p>
                      <a:pPr marL="0" indent="0" algn="ctr" latinLnBrk="1" hangingPunct="0">
                        <a:lnSpc>
                          <a:spcPts val="4400"/>
                        </a:lnSpc>
                      </a:pPr>
                      <a:r>
                        <a:rPr lang="en-US" altLang="zh-CN" sz="2800" b="0" i="0" dirty="0" err="1">
                          <a:solidFill>
                            <a:srgbClr val="000000"/>
                          </a:solidFill>
                          <a:latin typeface="Times New Roman" pitchFamily="34" charset="0"/>
                          <a:ea typeface="楷体" pitchFamily="34" charset="-122"/>
                          <a:cs typeface="Times New Roman" pitchFamily="34" charset="-120"/>
                        </a:rPr>
                        <a:t>去前线的路上</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ctr" latinLnBrk="1" hangingPunct="0">
                        <a:lnSpc>
                          <a:spcPts val="4400"/>
                        </a:lnSpc>
                      </a:pPr>
                      <a:r>
                        <a:rPr lang="en-US" altLang="zh-CN" sz="2800" b="0" i="0" dirty="0" err="1">
                          <a:solidFill>
                            <a:srgbClr val="000000"/>
                          </a:solidFill>
                          <a:latin typeface="Times New Roman" pitchFamily="34" charset="0"/>
                          <a:ea typeface="楷体" pitchFamily="34" charset="-122"/>
                          <a:cs typeface="Times New Roman" pitchFamily="34" charset="-120"/>
                        </a:rPr>
                        <a:t>苏区</a:t>
                      </a:r>
                      <a:endParaRPr lang="en-US" altLang="zh-CN" sz="2800" b="0" i="0" dirty="0">
                        <a:solidFill>
                          <a:srgbClr val="000000"/>
                        </a:solidFill>
                        <a:latin typeface="Times New Roman" pitchFamily="34" charset="0"/>
                        <a:ea typeface="楷体" pitchFamily="34" charset="-122"/>
                        <a:cs typeface="Times New Roman" pitchFamily="34" charset="-120"/>
                      </a:endParaRPr>
                    </a:p>
                    <a:p>
                      <a:pPr marL="0" lvl="0" indent="0" algn="ctr" latinLnBrk="1" hangingPunct="0">
                        <a:lnSpc>
                          <a:spcPts val="4200"/>
                        </a:lnSpc>
                      </a:pPr>
                      <a:r>
                        <a:rPr lang="en-US" altLang="zh-CN" sz="2800" b="0" i="0" dirty="0" err="1">
                          <a:solidFill>
                            <a:srgbClr val="000000"/>
                          </a:solidFill>
                          <a:latin typeface="Times New Roman" pitchFamily="34" charset="0"/>
                          <a:ea typeface="楷体" pitchFamily="34" charset="-122"/>
                          <a:cs typeface="Times New Roman" pitchFamily="34" charset="-120"/>
                        </a:rPr>
                        <a:t>军民</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楷体" pitchFamily="34" charset="-122"/>
                          <a:cs typeface="Times New Roman" pitchFamily="34" charset="-120"/>
                        </a:rPr>
                        <a:t>记述了斯诺去甘肃边境和前线时的所见所闻</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他陪年轻的共产党员胡金魁与农民谈话的经历</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关于苏区工业的内容</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包括苏区在非常困难的情况下如何发展工业</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如手工业</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油井等</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描写了普通工人丰富多彩的生活</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包括篮球赛</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免费医疗</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社会保险</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读书写字</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唱歌等</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斯诺评价</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他们即使缺乏社会主义工业的物质</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却有社会主义工业的精神</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
        <p:nvSpPr>
          <p:cNvPr id="2" name="P_5_BD#d6becf8d0?colgroup=2,2,24&amp;vcp=1&amp;pid=6e5222974&amp;color=0,0,0&amp;mp=1&amp;vtp=1&amp;vaab=1&amp;bt=1&amp;bbb=1">
            <a:extLst>
              <a:ext uri="{FF2B5EF4-FFF2-40B4-BE49-F238E27FC236}">
                <a16:creationId xmlns:a16="http://schemas.microsoft.com/office/drawing/2014/main" id="{F111BB7E-5A6A-9B21-129B-762F2511809A}"/>
              </a:ext>
            </a:extLst>
          </p:cNvPr>
          <p:cNvSpPr txBox="1"/>
          <p:nvPr/>
        </p:nvSpPr>
        <p:spPr>
          <a:xfrm>
            <a:off x="10894735" y="387794"/>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18" charset="0"/>
              </a:rPr>
              <a:t>续表</a:t>
            </a:r>
          </a:p>
        </p:txBody>
      </p:sp>
    </p:spTree>
  </p:cSld>
  <p:clrMapOvr>
    <a:masterClrMapping/>
  </p:clrMapOvr>
  <p:transition>
    <p:split dir="in"/>
  </p:transition>
</p:sld>
</file>

<file path=ppt/slides/slide71.xml><?xml version="1.0" encoding="utf-8"?>
<p:sld xmlns:a="http://schemas.openxmlformats.org/drawingml/2006/main" xmlns:r="http://schemas.openxmlformats.org/officeDocument/2006/relationships" xmlns:p="http://schemas.openxmlformats.org/presentationml/2006/main">
  <p:cSld name="Slide 71&amp;si=71">
    <p:spTree>
      <p:nvGrpSpPr>
        <p:cNvPr id="1" name=""/>
        <p:cNvGrpSpPr/>
        <p:nvPr/>
      </p:nvGrpSpPr>
      <p:grpSpPr>
        <a:xfrm>
          <a:off x="0" y="0"/>
          <a:ext cx="0" cy="0"/>
          <a:chOff x="0" y="0"/>
          <a:chExt cx="0" cy="0"/>
        </a:xfrm>
      </p:grpSpPr>
      <p:sp>
        <p:nvSpPr>
          <p:cNvPr id="2" name="P_5#d6becf8d0?vcp=1&amp;pid=6e5222974&amp;color=0,0,0&amp;vtp=1&amp;vaab=1&amp;bt=1&amp;bbb=1&amp;hb=1"/>
          <p:cNvSpPr/>
          <p:nvPr/>
        </p:nvSpPr>
        <p:spPr>
          <a:xfrm>
            <a:off x="539496" y="768699"/>
            <a:ext cx="11109960" cy="50875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1" i="0" dirty="0">
                <a:solidFill>
                  <a:srgbClr val="000000"/>
                </a:solidFill>
                <a:latin typeface="Times New Roman" pitchFamily="34" charset="0"/>
                <a:ea typeface="SimSun" pitchFamily="34" charset="-122"/>
                <a:cs typeface="Times New Roman" pitchFamily="34" charset="-120"/>
              </a:rPr>
              <a:t>2.《昆虫记》——（法国）法布尔</a:t>
            </a:r>
            <a:endParaRPr lang="en-US" altLang="zh-CN" sz="2800" dirty="0"/>
          </a:p>
          <a:p>
            <a:pPr latinLnBrk="1">
              <a:lnSpc>
                <a:spcPts val="5100"/>
              </a:lnSpc>
            </a:pPr>
            <a:r>
              <a:rPr lang="en-US" altLang="zh-CN" sz="2800" b="1" i="0" dirty="0">
                <a:solidFill>
                  <a:srgbClr val="000000"/>
                </a:solidFill>
                <a:latin typeface="SimSun" panose="02010600030101010101" pitchFamily="2" charset="-122"/>
                <a:ea typeface="SimSun" pitchFamily="34" charset="-122"/>
                <a:cs typeface="Times New Roman" pitchFamily="34" charset="-120"/>
              </a:rPr>
              <a:t>    </a:t>
            </a:r>
            <a:r>
              <a:rPr lang="en-US" altLang="zh-CN" sz="2800" b="1" i="0" dirty="0" err="1">
                <a:solidFill>
                  <a:srgbClr val="000000"/>
                </a:solidFill>
                <a:latin typeface="Times New Roman" pitchFamily="34" charset="0"/>
                <a:ea typeface="SimSun" pitchFamily="34" charset="-122"/>
                <a:cs typeface="Times New Roman" pitchFamily="34" charset="-120"/>
              </a:rPr>
              <a:t>简介：</a:t>
            </a:r>
            <a:r>
              <a:rPr lang="en-US" altLang="zh-CN" sz="2800" b="0" i="0" dirty="0" err="1">
                <a:solidFill>
                  <a:srgbClr val="000000"/>
                </a:solidFill>
                <a:latin typeface="Times New Roman" pitchFamily="34" charset="0"/>
                <a:ea typeface="SimSun" pitchFamily="34" charset="-122"/>
                <a:cs typeface="Times New Roman" pitchFamily="34" charset="-120"/>
              </a:rPr>
              <a:t>本书是一部昆虫学巨著。作者怀着对生命的尊重、热爱和敬</a:t>
            </a:r>
            <a:endParaRPr lang="en-US" altLang="zh-CN" sz="2800" b="0" i="0" dirty="0">
              <a:solidFill>
                <a:srgbClr val="000000"/>
              </a:solidFill>
              <a:latin typeface="Times New Roman" pitchFamily="34" charset="0"/>
              <a:ea typeface="SimSun" pitchFamily="34" charset="-122"/>
              <a:cs typeface="Times New Roman" pitchFamily="34" charset="-120"/>
            </a:endParaRPr>
          </a:p>
          <a:p>
            <a:pPr latinLnBrk="1">
              <a:lnSpc>
                <a:spcPts val="5100"/>
              </a:lnSpc>
            </a:pPr>
            <a:r>
              <a:rPr lang="en-US" altLang="zh-CN" sz="2800" b="0" i="0" dirty="0" err="1">
                <a:solidFill>
                  <a:srgbClr val="000000"/>
                </a:solidFill>
                <a:latin typeface="Times New Roman" pitchFamily="34" charset="0"/>
                <a:ea typeface="SimSun" pitchFamily="34" charset="-122"/>
                <a:cs typeface="Times New Roman" pitchFamily="34" charset="-120"/>
              </a:rPr>
              <a:t>畏之情，深入昆虫的世界，穷毕生之力对昆虫进行观察与实验，真实记</a:t>
            </a:r>
            <a:endParaRPr lang="en-US" altLang="zh-CN" sz="2800" b="0" i="0" dirty="0">
              <a:solidFill>
                <a:srgbClr val="000000"/>
              </a:solidFill>
              <a:latin typeface="Times New Roman" pitchFamily="34" charset="0"/>
              <a:ea typeface="SimSun" pitchFamily="34" charset="-122"/>
              <a:cs typeface="Times New Roman" pitchFamily="34" charset="-120"/>
            </a:endParaRPr>
          </a:p>
          <a:p>
            <a:pPr latinLnBrk="1">
              <a:lnSpc>
                <a:spcPts val="5100"/>
              </a:lnSpc>
            </a:pPr>
            <a:r>
              <a:rPr lang="en-US" altLang="zh-CN" sz="2800" b="0" i="0" dirty="0" err="1">
                <a:solidFill>
                  <a:srgbClr val="000000"/>
                </a:solidFill>
                <a:latin typeface="Times New Roman" pitchFamily="34" charset="0"/>
                <a:ea typeface="SimSun" pitchFamily="34" charset="-122"/>
                <a:cs typeface="Times New Roman" pitchFamily="34" charset="-120"/>
              </a:rPr>
              <a:t>录了昆虫的本能与习性，用大量翔实的第一手资料将纷繁复杂的昆虫世</a:t>
            </a:r>
            <a:endParaRPr lang="en-US" altLang="zh-CN" sz="2800" b="0" i="0" dirty="0">
              <a:solidFill>
                <a:srgbClr val="000000"/>
              </a:solidFill>
              <a:latin typeface="Times New Roman" pitchFamily="34" charset="0"/>
              <a:ea typeface="SimSun" pitchFamily="34" charset="-122"/>
              <a:cs typeface="Times New Roman" pitchFamily="34" charset="-120"/>
            </a:endParaRPr>
          </a:p>
          <a:p>
            <a:pPr latinLnBrk="1">
              <a:lnSpc>
                <a:spcPts val="5100"/>
              </a:lnSpc>
            </a:pPr>
            <a:r>
              <a:rPr lang="en-US" altLang="zh-CN" sz="2800" b="0" i="0" dirty="0" err="1">
                <a:solidFill>
                  <a:srgbClr val="000000"/>
                </a:solidFill>
                <a:latin typeface="Times New Roman" pitchFamily="34" charset="0"/>
                <a:ea typeface="SimSun" pitchFamily="34" charset="-122"/>
                <a:cs typeface="Times New Roman" pitchFamily="34" charset="-120"/>
              </a:rPr>
              <a:t>界呈现在人们的面前</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a:p>
            <a:pPr latinLnBrk="1">
              <a:lnSpc>
                <a:spcPts val="5100"/>
              </a:lnSpc>
            </a:pPr>
            <a:r>
              <a:rPr lang="en-US" altLang="zh-CN" sz="2800" b="1" i="0" dirty="0">
                <a:solidFill>
                  <a:srgbClr val="000000"/>
                </a:solidFill>
                <a:latin typeface="SimSun" panose="02010600030101010101" pitchFamily="2" charset="-122"/>
                <a:ea typeface="SimSun" pitchFamily="34" charset="-122"/>
                <a:cs typeface="Times New Roman" pitchFamily="34" charset="-120"/>
              </a:rPr>
              <a:t>    </a:t>
            </a:r>
            <a:r>
              <a:rPr lang="en-US" altLang="zh-CN" sz="2800" b="1" i="0" dirty="0" err="1">
                <a:solidFill>
                  <a:srgbClr val="000000"/>
                </a:solidFill>
                <a:latin typeface="Times New Roman" pitchFamily="34" charset="0"/>
                <a:ea typeface="SimSun" pitchFamily="34" charset="-122"/>
                <a:cs typeface="Times New Roman" pitchFamily="34" charset="-120"/>
              </a:rPr>
              <a:t>艺术特色：</a:t>
            </a:r>
            <a:r>
              <a:rPr lang="en-US" altLang="zh-CN" sz="2800" b="0" i="0" dirty="0" err="1">
                <a:solidFill>
                  <a:srgbClr val="000000"/>
                </a:solidFill>
                <a:latin typeface="Times New Roman" pitchFamily="34" charset="0"/>
                <a:ea typeface="SimSun" pitchFamily="34" charset="-122"/>
                <a:cs typeface="Times New Roman" pitchFamily="34" charset="-120"/>
              </a:rPr>
              <a:t>行文生动活泼，语调轻松诙谐，情趣盎然。昆虫的一举</a:t>
            </a:r>
            <a:endParaRPr lang="en-US" altLang="zh-CN" sz="2800" b="0" i="0" dirty="0">
              <a:solidFill>
                <a:srgbClr val="000000"/>
              </a:solidFill>
              <a:latin typeface="Times New Roman" pitchFamily="34" charset="0"/>
              <a:ea typeface="SimSun" pitchFamily="34" charset="-122"/>
              <a:cs typeface="Times New Roman" pitchFamily="34" charset="-120"/>
            </a:endParaRPr>
          </a:p>
          <a:p>
            <a:pPr latinLnBrk="1">
              <a:lnSpc>
                <a:spcPts val="5100"/>
              </a:lnSpc>
            </a:pPr>
            <a:r>
              <a:rPr lang="en-US" altLang="zh-CN" sz="2800" b="0" i="0" dirty="0" err="1">
                <a:solidFill>
                  <a:srgbClr val="000000"/>
                </a:solidFill>
                <a:latin typeface="Times New Roman" pitchFamily="34" charset="0"/>
                <a:ea typeface="SimSun" pitchFamily="34" charset="-122"/>
                <a:cs typeface="Times New Roman" pitchFamily="34" charset="-120"/>
              </a:rPr>
              <a:t>一动，仿佛都被赋予人类的思想情感。全书充满了对生命的关爱之情和</a:t>
            </a:r>
            <a:endParaRPr lang="en-US" altLang="zh-CN" sz="2800" b="0" i="0" dirty="0">
              <a:solidFill>
                <a:srgbClr val="000000"/>
              </a:solidFill>
              <a:latin typeface="Times New Roman" pitchFamily="34" charset="0"/>
              <a:ea typeface="SimSun" pitchFamily="34" charset="-122"/>
              <a:cs typeface="Times New Roman" pitchFamily="34" charset="-120"/>
            </a:endParaRPr>
          </a:p>
          <a:p>
            <a:pPr latinLnBrk="1">
              <a:lnSpc>
                <a:spcPts val="4900"/>
              </a:lnSpc>
            </a:pPr>
            <a:r>
              <a:rPr lang="en-US" altLang="zh-CN" sz="2800" b="0" i="0" dirty="0" err="1">
                <a:solidFill>
                  <a:srgbClr val="000000"/>
                </a:solidFill>
                <a:latin typeface="Times New Roman" pitchFamily="34" charset="0"/>
                <a:ea typeface="SimSun" pitchFamily="34" charset="-122"/>
                <a:cs typeface="Times New Roman" pitchFamily="34" charset="-120"/>
              </a:rPr>
              <a:t>对自然万物的赞美之情</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Tree>
  </p:cSld>
  <p:clrMapOvr>
    <a:masterClrMapping/>
  </p:clrMapOvr>
  <p:transition>
    <p:split dir="in"/>
  </p:transition>
</p:sld>
</file>

<file path=ppt/slides/slide72.xml><?xml version="1.0" encoding="utf-8"?>
<p:sld xmlns:a="http://schemas.openxmlformats.org/drawingml/2006/main" xmlns:r="http://schemas.openxmlformats.org/officeDocument/2006/relationships" xmlns:p="http://schemas.openxmlformats.org/presentationml/2006/main">
  <p:cSld name="Slide 72&amp;si=72">
    <p:spTree>
      <p:nvGrpSpPr>
        <p:cNvPr id="1" name=""/>
        <p:cNvGrpSpPr/>
        <p:nvPr/>
      </p:nvGrpSpPr>
      <p:grpSpPr>
        <a:xfrm>
          <a:off x="0" y="0"/>
          <a:ext cx="0" cy="0"/>
          <a:chOff x="0" y="0"/>
          <a:chExt cx="0" cy="0"/>
        </a:xfrm>
      </p:grpSpPr>
      <p:sp>
        <p:nvSpPr>
          <p:cNvPr id="2" name="P_5#d6becf8d0?sp=1&amp;vcp=1&amp;pid=6e5222974&amp;color=0,0,0&amp;mp=1&amp;vtp=1&amp;vaab=1&amp;bt=1&amp;bbb=1"/>
          <p:cNvSpPr/>
          <p:nvPr/>
        </p:nvSpPr>
        <p:spPr>
          <a:xfrm>
            <a:off x="539496" y="1141666"/>
            <a:ext cx="11109960" cy="553657"/>
          </a:xfrm>
          <a:prstGeom prst="rect">
            <a:avLst/>
          </a:prstGeom>
          <a:noFill/>
          <a:ln/>
        </p:spPr>
        <p:txBody>
          <a:bodyPr wrap="none" lIns="0" tIns="0" rIns="0" bIns="0" rtlCol="0" anchor="t"/>
          <a:lstStyle/>
          <a:p>
            <a:pPr algn="ctr" latinLnBrk="1">
              <a:lnSpc>
                <a:spcPts val="4900"/>
              </a:lnSpc>
            </a:pPr>
            <a:r>
              <a:rPr lang="en-US" altLang="zh-CN" sz="2800" b="1" i="0" dirty="0">
                <a:solidFill>
                  <a:srgbClr val="000000"/>
                </a:solidFill>
                <a:latin typeface="Times New Roman" pitchFamily="34" charset="0"/>
                <a:ea typeface="SimSun" pitchFamily="34" charset="-122"/>
                <a:cs typeface="Times New Roman" pitchFamily="34" charset="-120"/>
              </a:rPr>
              <a:t>《昆虫记》内容概括</a:t>
            </a:r>
            <a:endParaRPr lang="en-US" altLang="zh-CN" sz="2800" dirty="0"/>
          </a:p>
        </p:txBody>
      </p:sp>
      <p:graphicFrame>
        <p:nvGraphicFramePr>
          <p:cNvPr id="73" name="P_5_BD#d6becf8d0?colgroup=2,27&amp;vcp=1&amp;pid=6e5222974&amp;color=0,0,0&amp;mp=1&amp;vtp=1&amp;vaab=1&amp;bbb=1&amp;hb=1"/>
          <p:cNvGraphicFramePr>
            <a:graphicFrameLocks noGrp="1"/>
          </p:cNvGraphicFramePr>
          <p:nvPr>
            <p:extLst>
              <p:ext uri="{D42A27DB-BD31-4B8C-83A1-F6EECF244321}">
                <p14:modId xmlns:p14="http://schemas.microsoft.com/office/powerpoint/2010/main" val="1190219270"/>
              </p:ext>
            </p:extLst>
          </p:nvPr>
        </p:nvGraphicFramePr>
        <p:xfrm>
          <a:off x="539496" y="1823275"/>
          <a:ext cx="11201832" cy="3505428"/>
        </p:xfrm>
        <a:graphic>
          <a:graphicData uri="http://schemas.openxmlformats.org/drawingml/2006/table">
            <a:tbl>
              <a:tblPr/>
              <a:tblGrid>
                <a:gridCol w="1116000">
                  <a:extLst>
                    <a:ext uri="{9D8B030D-6E8A-4147-A177-3AD203B41FA5}">
                      <a16:colId xmlns:a16="http://schemas.microsoft.com/office/drawing/2014/main" val="20000"/>
                    </a:ext>
                  </a:extLst>
                </a:gridCol>
                <a:gridCol w="10085832">
                  <a:extLst>
                    <a:ext uri="{9D8B030D-6E8A-4147-A177-3AD203B41FA5}">
                      <a16:colId xmlns:a16="http://schemas.microsoft.com/office/drawing/2014/main" val="20001"/>
                    </a:ext>
                  </a:extLst>
                </a:gridCol>
              </a:tblGrid>
              <a:tr h="720000">
                <a:tc>
                  <a:txBody>
                    <a:bodyPr/>
                    <a:lstStyle/>
                    <a:p>
                      <a:pPr marL="0" indent="0" algn="ctr" latinLnBrk="1" hangingPunct="0">
                        <a:lnSpc>
                          <a:spcPts val="4400"/>
                        </a:lnSpc>
                      </a:pPr>
                      <a:r>
                        <a:rPr lang="en-US" altLang="zh-CN" sz="2800" b="1" i="0" dirty="0">
                          <a:solidFill>
                            <a:srgbClr val="000000"/>
                          </a:solidFill>
                          <a:latin typeface="Times New Roman" pitchFamily="34" charset="0"/>
                          <a:ea typeface="SimSun" pitchFamily="34" charset="-122"/>
                          <a:cs typeface="Times New Roman" pitchFamily="34" charset="-120"/>
                        </a:rPr>
                        <a:t>概</a:t>
                      </a:r>
                      <a:r>
                        <a:rPr lang="en-US" altLang="zh-CN" sz="2800" b="1" i="0" dirty="0">
                          <a:solidFill>
                            <a:srgbClr val="000000"/>
                          </a:solidFill>
                          <a:latin typeface="SimSun" pitchFamily="34" charset="0"/>
                          <a:ea typeface="SimSun" pitchFamily="34" charset="-122"/>
                          <a:cs typeface="SimSun" pitchFamily="34" charset="-120"/>
                        </a:rPr>
                        <a:t> </a:t>
                      </a:r>
                      <a:r>
                        <a:rPr lang="en-US" altLang="zh-CN" sz="2800" b="1" i="0" dirty="0">
                          <a:solidFill>
                            <a:srgbClr val="000000"/>
                          </a:solidFill>
                          <a:latin typeface="Times New Roman" pitchFamily="34" charset="0"/>
                          <a:ea typeface="SimSun" pitchFamily="34" charset="-122"/>
                          <a:cs typeface="Times New Roman" pitchFamily="34" charset="-120"/>
                        </a:rPr>
                        <a:t>括</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dirty="0">
                          <a:solidFill>
                            <a:srgbClr val="000000"/>
                          </a:solidFill>
                          <a:latin typeface="Times New Roman" pitchFamily="34" charset="0"/>
                          <a:ea typeface="SimSun" pitchFamily="34" charset="-122"/>
                          <a:cs typeface="Times New Roman" pitchFamily="34" charset="-120"/>
                        </a:rPr>
                        <a:t>内</a:t>
                      </a:r>
                      <a:r>
                        <a:rPr lang="en-US" altLang="zh-CN" sz="2800" b="1" i="0" dirty="0">
                          <a:solidFill>
                            <a:srgbClr val="000000"/>
                          </a:solidFill>
                          <a:latin typeface="SimSun" pitchFamily="34" charset="0"/>
                          <a:ea typeface="SimSun" pitchFamily="34" charset="-122"/>
                          <a:cs typeface="SimSun" pitchFamily="34" charset="-120"/>
                        </a:rPr>
                        <a:t> </a:t>
                      </a:r>
                      <a:r>
                        <a:rPr lang="en-US" altLang="zh-CN" sz="2800" b="1" i="0" dirty="0">
                          <a:solidFill>
                            <a:srgbClr val="000000"/>
                          </a:solidFill>
                          <a:latin typeface="Times New Roman" pitchFamily="34" charset="0"/>
                          <a:ea typeface="SimSun" pitchFamily="34" charset="-122"/>
                          <a:cs typeface="Times New Roman" pitchFamily="34" charset="-120"/>
                        </a:rPr>
                        <a:t>容</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2785428">
                <a:tc>
                  <a:txBody>
                    <a:bodyPr/>
                    <a:lstStyle/>
                    <a:p>
                      <a:pPr algn="ctr" latinLnBrk="1" hangingPunct="0">
                        <a:lnSpc>
                          <a:spcPts val="4200"/>
                        </a:lnSpc>
                      </a:pPr>
                      <a:r>
                        <a:rPr lang="en-US" altLang="zh-CN" sz="2800" b="0" i="0" dirty="0">
                          <a:solidFill>
                            <a:srgbClr val="000000"/>
                          </a:solidFill>
                          <a:latin typeface="Times New Roman" pitchFamily="34" charset="0"/>
                          <a:ea typeface="楷体" pitchFamily="34" charset="-122"/>
                          <a:cs typeface="Times New Roman" pitchFamily="34" charset="-120"/>
                        </a:rPr>
                        <a:t>蝉</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楷体" pitchFamily="34" charset="-122"/>
                          <a:cs typeface="Times New Roman" pitchFamily="34" charset="-120"/>
                        </a:rPr>
                        <a:t>很多人都听过</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蝉和蚂蚁</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的寓言</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但其实蝉并不是乞丐</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每到夏天</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它们成阵地来到两棵高大筱悬木的绿荫中唱歌</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蝉并不靠别人生活</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它从不到蚂蚁门前去求食</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真正的事实或许与那个寓言相反</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蚂蚁是顽强的乞丐</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而勤劳的生产者却是蝉</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Tree>
  </p:cSld>
  <p:clrMapOvr>
    <a:masterClrMapping/>
  </p:clrMapOvr>
  <p:transition>
    <p:split dir="in"/>
  </p:transition>
</p:sld>
</file>

<file path=ppt/slides/slide73.xml><?xml version="1.0" encoding="utf-8"?>
<p:sld xmlns:a="http://schemas.openxmlformats.org/drawingml/2006/main" xmlns:r="http://schemas.openxmlformats.org/officeDocument/2006/relationships" xmlns:p="http://schemas.openxmlformats.org/presentationml/2006/main">
  <p:cSld name="Slide 73&amp;si=73">
    <p:spTree>
      <p:nvGrpSpPr>
        <p:cNvPr id="1" name=""/>
        <p:cNvGrpSpPr/>
        <p:nvPr/>
      </p:nvGrpSpPr>
      <p:grpSpPr>
        <a:xfrm>
          <a:off x="0" y="0"/>
          <a:ext cx="0" cy="0"/>
          <a:chOff x="0" y="0"/>
          <a:chExt cx="0" cy="0"/>
        </a:xfrm>
      </p:grpSpPr>
      <p:graphicFrame>
        <p:nvGraphicFramePr>
          <p:cNvPr id="74" name="P_5_BD#d6becf8d0?colgroup=2,27&amp;vcp=1&amp;pid=6e5222974&amp;color=0,0,0&amp;vtp=1&amp;vaab=1&amp;bt=1&amp;bbb=1&amp;hb=1"/>
          <p:cNvGraphicFramePr>
            <a:graphicFrameLocks noGrp="1"/>
          </p:cNvGraphicFramePr>
          <p:nvPr>
            <p:extLst>
              <p:ext uri="{D42A27DB-BD31-4B8C-83A1-F6EECF244321}">
                <p14:modId xmlns:p14="http://schemas.microsoft.com/office/powerpoint/2010/main" val="488569249"/>
              </p:ext>
            </p:extLst>
          </p:nvPr>
        </p:nvGraphicFramePr>
        <p:xfrm>
          <a:off x="539496" y="1904936"/>
          <a:ext cx="11196000" cy="3600000"/>
        </p:xfrm>
        <a:graphic>
          <a:graphicData uri="http://schemas.openxmlformats.org/drawingml/2006/table">
            <a:tbl>
              <a:tblPr/>
              <a:tblGrid>
                <a:gridCol w="1080000">
                  <a:extLst>
                    <a:ext uri="{9D8B030D-6E8A-4147-A177-3AD203B41FA5}">
                      <a16:colId xmlns:a16="http://schemas.microsoft.com/office/drawing/2014/main" val="20000"/>
                    </a:ext>
                  </a:extLst>
                </a:gridCol>
                <a:gridCol w="10116000">
                  <a:extLst>
                    <a:ext uri="{9D8B030D-6E8A-4147-A177-3AD203B41FA5}">
                      <a16:colId xmlns:a16="http://schemas.microsoft.com/office/drawing/2014/main" val="20001"/>
                    </a:ext>
                  </a:extLst>
                </a:gridCol>
              </a:tblGrid>
              <a:tr h="720000">
                <a:tc>
                  <a:txBody>
                    <a:bodyPr/>
                    <a:lstStyle/>
                    <a:p>
                      <a:pPr marL="0" indent="0" algn="ctr" latinLnBrk="1" hangingPunct="0">
                        <a:lnSpc>
                          <a:spcPts val="4400"/>
                        </a:lnSpc>
                      </a:pPr>
                      <a:r>
                        <a:rPr lang="en-US" altLang="zh-CN" sz="2800" b="1" i="0" dirty="0">
                          <a:solidFill>
                            <a:srgbClr val="000000"/>
                          </a:solidFill>
                          <a:latin typeface="Times New Roman" pitchFamily="34" charset="0"/>
                          <a:ea typeface="SimSun" pitchFamily="34" charset="-122"/>
                          <a:cs typeface="Times New Roman" pitchFamily="34" charset="-120"/>
                        </a:rPr>
                        <a:t>概</a:t>
                      </a:r>
                      <a:r>
                        <a:rPr lang="en-US" altLang="zh-CN" sz="2800" b="1" i="0" dirty="0">
                          <a:solidFill>
                            <a:srgbClr val="000000"/>
                          </a:solidFill>
                          <a:latin typeface="SimSun" pitchFamily="34" charset="0"/>
                          <a:ea typeface="SimSun" pitchFamily="34" charset="-122"/>
                          <a:cs typeface="SimSun" pitchFamily="34" charset="-120"/>
                        </a:rPr>
                        <a:t> </a:t>
                      </a:r>
                      <a:r>
                        <a:rPr lang="en-US" altLang="zh-CN" sz="2800" b="1" i="0" dirty="0">
                          <a:solidFill>
                            <a:srgbClr val="000000"/>
                          </a:solidFill>
                          <a:latin typeface="Times New Roman" pitchFamily="34" charset="0"/>
                          <a:ea typeface="SimSun" pitchFamily="34" charset="-122"/>
                          <a:cs typeface="Times New Roman" pitchFamily="34" charset="-120"/>
                        </a:rPr>
                        <a:t>括</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dirty="0">
                          <a:solidFill>
                            <a:srgbClr val="000000"/>
                          </a:solidFill>
                          <a:latin typeface="Times New Roman" pitchFamily="34" charset="0"/>
                          <a:ea typeface="SimSun" pitchFamily="34" charset="-122"/>
                          <a:cs typeface="Times New Roman" pitchFamily="34" charset="-120"/>
                        </a:rPr>
                        <a:t>内</a:t>
                      </a:r>
                      <a:r>
                        <a:rPr lang="en-US" altLang="zh-CN" sz="2800" b="1" i="0" dirty="0">
                          <a:solidFill>
                            <a:srgbClr val="000000"/>
                          </a:solidFill>
                          <a:latin typeface="SimSun" pitchFamily="34" charset="0"/>
                          <a:ea typeface="SimSun" pitchFamily="34" charset="-122"/>
                          <a:cs typeface="SimSun" pitchFamily="34" charset="-120"/>
                        </a:rPr>
                        <a:t> </a:t>
                      </a:r>
                      <a:r>
                        <a:rPr lang="en-US" altLang="zh-CN" sz="2800" b="1" i="0" dirty="0">
                          <a:solidFill>
                            <a:srgbClr val="000000"/>
                          </a:solidFill>
                          <a:latin typeface="Times New Roman" pitchFamily="34" charset="0"/>
                          <a:ea typeface="SimSun" pitchFamily="34" charset="-122"/>
                          <a:cs typeface="Times New Roman" pitchFamily="34" charset="-120"/>
                        </a:rPr>
                        <a:t>容</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2880000">
                <a:tc>
                  <a:txBody>
                    <a:bodyPr/>
                    <a:lstStyle/>
                    <a:p>
                      <a:pPr marL="0" indent="0" algn="ctr" latinLnBrk="1" hangingPunct="0">
                        <a:lnSpc>
                          <a:spcPts val="4400"/>
                        </a:lnSpc>
                      </a:pPr>
                      <a:r>
                        <a:rPr lang="en-US" altLang="zh-CN" sz="2800" b="0" i="0">
                          <a:solidFill>
                            <a:srgbClr val="000000"/>
                          </a:solidFill>
                          <a:latin typeface="Times New Roman" pitchFamily="34" charset="0"/>
                          <a:ea typeface="楷体" pitchFamily="34" charset="-122"/>
                          <a:cs typeface="Times New Roman" pitchFamily="34" charset="-120"/>
                        </a:rPr>
                        <a:t>蝉出</a:t>
                      </a:r>
                    </a:p>
                    <a:p>
                      <a:pPr marL="0" lvl="0" indent="0" algn="ctr" latinLnBrk="1" hangingPunct="0">
                        <a:lnSpc>
                          <a:spcPts val="4200"/>
                        </a:lnSpc>
                      </a:pPr>
                      <a:r>
                        <a:rPr lang="en-US" altLang="zh-CN" sz="2800" b="0" i="0">
                          <a:solidFill>
                            <a:srgbClr val="000000"/>
                          </a:solidFill>
                          <a:latin typeface="Times New Roman" pitchFamily="34" charset="0"/>
                          <a:ea typeface="楷体" pitchFamily="34" charset="-122"/>
                          <a:cs typeface="Times New Roman" pitchFamily="34" charset="-120"/>
                        </a:rPr>
                        <a:t>地洞</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楷体" pitchFamily="34" charset="-122"/>
                          <a:cs typeface="Times New Roman" pitchFamily="34" charset="-120"/>
                        </a:rPr>
                        <a:t>蛴螬</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也就是蝉的幼虫</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冲破外壳离开有纤维的枝条后</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等到触须能够自由地摆动</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且它的腿部也比较有劲</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能伸缩自如</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同时前面的爪子也能伸缩了</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它们便摇晃着掉了下来</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它们很聪明</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在树上时便找好了落下的地点</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只要它们找好了地点</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就马上开始工作</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一刻也不耽误</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
        <p:nvSpPr>
          <p:cNvPr id="2" name="P_5_BD#d6becf8d0?colgroup=2,27&amp;vcp=1&amp;pid=6e5222974&amp;color=0,0,0&amp;vtp=1&amp;vaab=1&amp;bt=1&amp;bbb=1">
            <a:extLst>
              <a:ext uri="{FF2B5EF4-FFF2-40B4-BE49-F238E27FC236}">
                <a16:creationId xmlns:a16="http://schemas.microsoft.com/office/drawing/2014/main" id="{1D363582-D14A-0810-CBB3-1B78C32CB015}"/>
              </a:ext>
            </a:extLst>
          </p:cNvPr>
          <p:cNvSpPr txBox="1"/>
          <p:nvPr/>
        </p:nvSpPr>
        <p:spPr>
          <a:xfrm>
            <a:off x="10903879" y="1196530"/>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18" charset="0"/>
              </a:rPr>
              <a:t>续表</a:t>
            </a:r>
          </a:p>
        </p:txBody>
      </p:sp>
    </p:spTree>
  </p:cSld>
  <p:clrMapOvr>
    <a:masterClrMapping/>
  </p:clrMapOvr>
  <p:transition>
    <p:split dir="in"/>
  </p:transition>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P_5_BD#d6becf8d0?colgroup=2,27&amp;vcp=1&amp;pid=6e5222974&amp;color=0,0,0&amp;vtp=1&amp;vaab=1&amp;bt=1&amp;bbb=1&amp;hb=1">
            <a:extLst>
              <a:ext uri="{FF2B5EF4-FFF2-40B4-BE49-F238E27FC236}">
                <a16:creationId xmlns:a16="http://schemas.microsoft.com/office/drawing/2014/main" id="{FF39E393-4B90-7528-3B8F-164E071C60E9}"/>
              </a:ext>
            </a:extLst>
          </p:cNvPr>
          <p:cNvGraphicFramePr>
            <a:graphicFrameLocks noGrp="1"/>
          </p:cNvGraphicFramePr>
          <p:nvPr>
            <p:extLst>
              <p:ext uri="{D42A27DB-BD31-4B8C-83A1-F6EECF244321}">
                <p14:modId xmlns:p14="http://schemas.microsoft.com/office/powerpoint/2010/main" val="3149544539"/>
              </p:ext>
            </p:extLst>
          </p:nvPr>
        </p:nvGraphicFramePr>
        <p:xfrm>
          <a:off x="354000" y="1900278"/>
          <a:ext cx="11484000" cy="3302736"/>
        </p:xfrm>
        <a:graphic>
          <a:graphicData uri="http://schemas.openxmlformats.org/drawingml/2006/table">
            <a:tbl>
              <a:tblPr/>
              <a:tblGrid>
                <a:gridCol w="1044000">
                  <a:extLst>
                    <a:ext uri="{9D8B030D-6E8A-4147-A177-3AD203B41FA5}">
                      <a16:colId xmlns:a16="http://schemas.microsoft.com/office/drawing/2014/main" val="20000"/>
                    </a:ext>
                  </a:extLst>
                </a:gridCol>
                <a:gridCol w="10440000">
                  <a:extLst>
                    <a:ext uri="{9D8B030D-6E8A-4147-A177-3AD203B41FA5}">
                      <a16:colId xmlns:a16="http://schemas.microsoft.com/office/drawing/2014/main" val="20001"/>
                    </a:ext>
                  </a:extLst>
                </a:gridCol>
              </a:tblGrid>
              <a:tr h="720000">
                <a:tc>
                  <a:txBody>
                    <a:bodyPr/>
                    <a:lstStyle/>
                    <a:p>
                      <a:pPr marL="0" indent="0" algn="ctr" latinLnBrk="1" hangingPunct="0">
                        <a:lnSpc>
                          <a:spcPts val="4400"/>
                        </a:lnSpc>
                      </a:pPr>
                      <a:r>
                        <a:rPr lang="en-US" altLang="zh-CN" sz="2800" b="1" i="0" dirty="0">
                          <a:solidFill>
                            <a:srgbClr val="000000"/>
                          </a:solidFill>
                          <a:latin typeface="Times New Roman" pitchFamily="34" charset="0"/>
                          <a:ea typeface="SimSun" pitchFamily="34" charset="-122"/>
                          <a:cs typeface="Times New Roman" pitchFamily="34" charset="-120"/>
                        </a:rPr>
                        <a:t>概</a:t>
                      </a:r>
                      <a:r>
                        <a:rPr lang="en-US" altLang="zh-CN" sz="2800" b="1" i="0" dirty="0">
                          <a:solidFill>
                            <a:srgbClr val="000000"/>
                          </a:solidFill>
                          <a:latin typeface="SimSun" pitchFamily="34" charset="0"/>
                          <a:ea typeface="SimSun" pitchFamily="34" charset="-122"/>
                          <a:cs typeface="SimSun" pitchFamily="34" charset="-120"/>
                        </a:rPr>
                        <a:t> </a:t>
                      </a:r>
                      <a:r>
                        <a:rPr lang="en-US" altLang="zh-CN" sz="2800" b="1" i="0" dirty="0">
                          <a:solidFill>
                            <a:srgbClr val="000000"/>
                          </a:solidFill>
                          <a:latin typeface="Times New Roman" pitchFamily="34" charset="0"/>
                          <a:ea typeface="SimSun" pitchFamily="34" charset="-122"/>
                          <a:cs typeface="Times New Roman" pitchFamily="34" charset="-120"/>
                        </a:rPr>
                        <a:t>括</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dirty="0">
                          <a:solidFill>
                            <a:srgbClr val="000000"/>
                          </a:solidFill>
                          <a:latin typeface="Times New Roman" pitchFamily="34" charset="0"/>
                          <a:ea typeface="SimSun" pitchFamily="34" charset="-122"/>
                          <a:cs typeface="Times New Roman" pitchFamily="34" charset="-120"/>
                        </a:rPr>
                        <a:t>内</a:t>
                      </a:r>
                      <a:r>
                        <a:rPr lang="en-US" altLang="zh-CN" sz="2800" b="1" i="0" dirty="0">
                          <a:solidFill>
                            <a:srgbClr val="000000"/>
                          </a:solidFill>
                          <a:latin typeface="SimSun" pitchFamily="34" charset="0"/>
                          <a:ea typeface="SimSun" pitchFamily="34" charset="-122"/>
                          <a:cs typeface="SimSun" pitchFamily="34" charset="-120"/>
                        </a:rPr>
                        <a:t> </a:t>
                      </a:r>
                      <a:r>
                        <a:rPr lang="en-US" altLang="zh-CN" sz="2800" b="1" i="0" dirty="0">
                          <a:solidFill>
                            <a:srgbClr val="000000"/>
                          </a:solidFill>
                          <a:latin typeface="Times New Roman" pitchFamily="34" charset="0"/>
                          <a:ea typeface="SimSun" pitchFamily="34" charset="-122"/>
                          <a:cs typeface="Times New Roman" pitchFamily="34" charset="-120"/>
                        </a:rPr>
                        <a:t>容</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2582736">
                <a:tc>
                  <a:txBody>
                    <a:bodyPr/>
                    <a:lstStyle/>
                    <a:p>
                      <a:pPr marL="0" indent="0" algn="ctr" latinLnBrk="1" hangingPunct="0">
                        <a:lnSpc>
                          <a:spcPts val="4400"/>
                        </a:lnSpc>
                      </a:pPr>
                      <a:r>
                        <a:rPr lang="en-US" altLang="zh-CN" sz="2800" b="0" i="0">
                          <a:solidFill>
                            <a:srgbClr val="000000"/>
                          </a:solidFill>
                          <a:latin typeface="Times New Roman" pitchFamily="34" charset="0"/>
                          <a:ea typeface="楷体" pitchFamily="34" charset="-122"/>
                          <a:cs typeface="Times New Roman" pitchFamily="34" charset="-120"/>
                        </a:rPr>
                        <a:t>螳螂</a:t>
                      </a:r>
                    </a:p>
                    <a:p>
                      <a:pPr marL="0" lvl="0" indent="0" algn="ctr" latinLnBrk="1" hangingPunct="0">
                        <a:lnSpc>
                          <a:spcPts val="4200"/>
                        </a:lnSpc>
                      </a:pPr>
                      <a:r>
                        <a:rPr lang="en-US" altLang="zh-CN" sz="2800" b="0" i="0">
                          <a:solidFill>
                            <a:srgbClr val="000000"/>
                          </a:solidFill>
                          <a:latin typeface="Times New Roman" pitchFamily="34" charset="0"/>
                          <a:ea typeface="楷体" pitchFamily="34" charset="-122"/>
                          <a:cs typeface="Times New Roman" pitchFamily="34" charset="-120"/>
                        </a:rPr>
                        <a:t>捕食</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楷体" pitchFamily="34" charset="-122"/>
                          <a:cs typeface="Times New Roman" pitchFamily="34" charset="-120"/>
                        </a:rPr>
                        <a:t>当猎物移动到螳螂的捕食范围内的时候</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螳螂会有反应</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首先是头转到猎物的方向</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紧紧盯住猎物</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然后前足</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爪子</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收紧</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重心后移</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视线不离猎物</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等到最佳时机</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螳螂会以极快的速度将猎物捕获</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将爪子刺进猎物身体</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紧紧抓住</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并啃食起来</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
        <p:nvSpPr>
          <p:cNvPr id="3" name="P_5_BD#d6becf8d0?colgroup=2,27&amp;vcp=1&amp;pid=6e5222974&amp;color=0,0,0&amp;vtp=1&amp;vaab=1&amp;bt=1&amp;bbb=1&amp;hb=1">
            <a:extLst>
              <a:ext uri="{FF2B5EF4-FFF2-40B4-BE49-F238E27FC236}">
                <a16:creationId xmlns:a16="http://schemas.microsoft.com/office/drawing/2014/main" id="{D57AA3DC-1654-9469-FDDC-7DC50ACC8DD6}"/>
              </a:ext>
            </a:extLst>
          </p:cNvPr>
          <p:cNvSpPr txBox="1"/>
          <p:nvPr/>
        </p:nvSpPr>
        <p:spPr>
          <a:xfrm>
            <a:off x="9082024" y="1201188"/>
            <a:ext cx="2540000" cy="583878"/>
          </a:xfrm>
          <a:prstGeom prst="rect">
            <a:avLst/>
          </a:prstGeom>
          <a:noFill/>
        </p:spPr>
        <p:txBody>
          <a:bodyPr vert="horz" lIns="0" tIns="0" rIns="0" bIns="0" rtlCol="0">
            <a:spAutoFit/>
          </a:bodyPr>
          <a:lstStyle/>
          <a:p>
            <a:pPr algn="r">
              <a:lnSpc>
                <a:spcPts val="5000"/>
              </a:lnSpc>
            </a:pPr>
            <a:r>
              <a:rPr lang="zh-CN" altLang="en-US" sz="2800">
                <a:latin typeface="Times New Roman" panose="02020603050405020304" pitchFamily="18" charset="0"/>
              </a:rPr>
              <a:t>续表</a:t>
            </a:r>
          </a:p>
        </p:txBody>
      </p:sp>
    </p:spTree>
    <p:extLst>
      <p:ext uri="{BB962C8B-B14F-4D97-AF65-F5344CB8AC3E}">
        <p14:creationId xmlns:p14="http://schemas.microsoft.com/office/powerpoint/2010/main" val="3928274656"/>
      </p:ext>
    </p:extLst>
  </p:cSld>
  <p:clrMapOvr>
    <a:masterClrMapping/>
  </p:clrMapOvr>
  <p:transition>
    <p:split dir="in"/>
  </p:transition>
</p:sld>
</file>

<file path=ppt/slides/slide75.xml><?xml version="1.0" encoding="utf-8"?>
<p:sld xmlns:a="http://schemas.openxmlformats.org/drawingml/2006/main" xmlns:r="http://schemas.openxmlformats.org/officeDocument/2006/relationships" xmlns:p="http://schemas.openxmlformats.org/presentationml/2006/main">
  <p:cSld name="Slide 74&amp;si=74">
    <p:spTree>
      <p:nvGrpSpPr>
        <p:cNvPr id="1" name=""/>
        <p:cNvGrpSpPr/>
        <p:nvPr/>
      </p:nvGrpSpPr>
      <p:grpSpPr>
        <a:xfrm>
          <a:off x="0" y="0"/>
          <a:ext cx="0" cy="0"/>
          <a:chOff x="0" y="0"/>
          <a:chExt cx="0" cy="0"/>
        </a:xfrm>
      </p:grpSpPr>
      <p:graphicFrame>
        <p:nvGraphicFramePr>
          <p:cNvPr id="75" name="P_5_BD#d6becf8d0?colgroup=2,27&amp;vcp=1&amp;pid=6e5222974&amp;color=0,0,0&amp;vtp=1&amp;vaab=1&amp;bt=1&amp;bbb=1&amp;hb=1"/>
          <p:cNvGraphicFramePr>
            <a:graphicFrameLocks noGrp="1"/>
          </p:cNvGraphicFramePr>
          <p:nvPr>
            <p:extLst>
              <p:ext uri="{D42A27DB-BD31-4B8C-83A1-F6EECF244321}">
                <p14:modId xmlns:p14="http://schemas.microsoft.com/office/powerpoint/2010/main" val="830058045"/>
              </p:ext>
            </p:extLst>
          </p:nvPr>
        </p:nvGraphicFramePr>
        <p:xfrm>
          <a:off x="423084" y="1904936"/>
          <a:ext cx="11345832" cy="3744000"/>
        </p:xfrm>
        <a:graphic>
          <a:graphicData uri="http://schemas.openxmlformats.org/drawingml/2006/table">
            <a:tbl>
              <a:tblPr/>
              <a:tblGrid>
                <a:gridCol w="1260000">
                  <a:extLst>
                    <a:ext uri="{9D8B030D-6E8A-4147-A177-3AD203B41FA5}">
                      <a16:colId xmlns:a16="http://schemas.microsoft.com/office/drawing/2014/main" val="20000"/>
                    </a:ext>
                  </a:extLst>
                </a:gridCol>
                <a:gridCol w="10085832">
                  <a:extLst>
                    <a:ext uri="{9D8B030D-6E8A-4147-A177-3AD203B41FA5}">
                      <a16:colId xmlns:a16="http://schemas.microsoft.com/office/drawing/2014/main" val="20001"/>
                    </a:ext>
                  </a:extLst>
                </a:gridCol>
              </a:tblGrid>
              <a:tr h="720000">
                <a:tc>
                  <a:txBody>
                    <a:bodyPr/>
                    <a:lstStyle/>
                    <a:p>
                      <a:pPr marL="0" indent="0" algn="ctr" latinLnBrk="1" hangingPunct="0">
                        <a:lnSpc>
                          <a:spcPts val="4400"/>
                        </a:lnSpc>
                      </a:pPr>
                      <a:r>
                        <a:rPr lang="en-US" altLang="zh-CN" sz="2800" b="1" i="0" dirty="0">
                          <a:solidFill>
                            <a:srgbClr val="000000"/>
                          </a:solidFill>
                          <a:latin typeface="Times New Roman" pitchFamily="34" charset="0"/>
                          <a:ea typeface="SimSun" pitchFamily="34" charset="-122"/>
                          <a:cs typeface="Times New Roman" pitchFamily="34" charset="-120"/>
                        </a:rPr>
                        <a:t>概</a:t>
                      </a:r>
                      <a:r>
                        <a:rPr lang="en-US" altLang="zh-CN" sz="2800" b="1" i="0" dirty="0">
                          <a:solidFill>
                            <a:srgbClr val="000000"/>
                          </a:solidFill>
                          <a:latin typeface="SimSun" pitchFamily="34" charset="0"/>
                          <a:ea typeface="SimSun" pitchFamily="34" charset="-122"/>
                          <a:cs typeface="SimSun" pitchFamily="34" charset="-120"/>
                        </a:rPr>
                        <a:t> </a:t>
                      </a:r>
                      <a:r>
                        <a:rPr lang="en-US" altLang="zh-CN" sz="2800" b="1" i="0" dirty="0">
                          <a:solidFill>
                            <a:srgbClr val="000000"/>
                          </a:solidFill>
                          <a:latin typeface="Times New Roman" pitchFamily="34" charset="0"/>
                          <a:ea typeface="SimSun" pitchFamily="34" charset="-122"/>
                          <a:cs typeface="Times New Roman" pitchFamily="34" charset="-120"/>
                        </a:rPr>
                        <a:t>括</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dirty="0">
                          <a:solidFill>
                            <a:srgbClr val="000000"/>
                          </a:solidFill>
                          <a:latin typeface="Times New Roman" pitchFamily="34" charset="0"/>
                          <a:ea typeface="SimSun" pitchFamily="34" charset="-122"/>
                          <a:cs typeface="Times New Roman" pitchFamily="34" charset="-120"/>
                        </a:rPr>
                        <a:t>内</a:t>
                      </a:r>
                      <a:r>
                        <a:rPr lang="en-US" altLang="zh-CN" sz="2800" b="1" i="0" dirty="0">
                          <a:solidFill>
                            <a:srgbClr val="000000"/>
                          </a:solidFill>
                          <a:latin typeface="SimSun" pitchFamily="34" charset="0"/>
                          <a:ea typeface="SimSun" pitchFamily="34" charset="-122"/>
                          <a:cs typeface="SimSun" pitchFamily="34" charset="-120"/>
                        </a:rPr>
                        <a:t> </a:t>
                      </a:r>
                      <a:r>
                        <a:rPr lang="en-US" altLang="zh-CN" sz="2800" b="1" i="0" dirty="0">
                          <a:solidFill>
                            <a:srgbClr val="000000"/>
                          </a:solidFill>
                          <a:latin typeface="Times New Roman" pitchFamily="34" charset="0"/>
                          <a:ea typeface="SimSun" pitchFamily="34" charset="-122"/>
                          <a:cs typeface="Times New Roman" pitchFamily="34" charset="-120"/>
                        </a:rPr>
                        <a:t>容</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3024000">
                <a:tc>
                  <a:txBody>
                    <a:bodyPr/>
                    <a:lstStyle/>
                    <a:p>
                      <a:pPr marL="0" indent="0" algn="ctr" latinLnBrk="1" hangingPunct="0">
                        <a:lnSpc>
                          <a:spcPts val="4400"/>
                        </a:lnSpc>
                      </a:pPr>
                      <a:r>
                        <a:rPr lang="en-US" altLang="zh-CN" sz="2800" b="0" i="0" dirty="0" err="1">
                          <a:solidFill>
                            <a:srgbClr val="000000"/>
                          </a:solidFill>
                          <a:latin typeface="Times New Roman" pitchFamily="34" charset="0"/>
                          <a:ea typeface="楷体" pitchFamily="34" charset="-122"/>
                          <a:cs typeface="Times New Roman" pitchFamily="34" charset="-120"/>
                        </a:rPr>
                        <a:t>灰蝗虫</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楷体" pitchFamily="34" charset="-122"/>
                          <a:cs typeface="Times New Roman" pitchFamily="34" charset="-120"/>
                        </a:rPr>
                        <a:t>灰蝗虫的幼虫感到自己已经成熟</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可以蜕变之后</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使用后爪和关节部位抓住网纱</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而前腿则收回</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交叉在胸前待命</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以支持背朝下躺着的成虫翻转身来</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鞘翅的鞘成直角地张开</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那两只翅膀胚芽的细长小带子在暴露出的间隔处竖起</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并微微分开</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蜕变从背部开始</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随后是头和其他部位</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
        <p:nvSpPr>
          <p:cNvPr id="2" name="P_5_BD#d6becf8d0?colgroup=2,27&amp;vcp=1&amp;pid=6e5222974&amp;color=0,0,0&amp;vtp=1&amp;vaab=1&amp;bt=1&amp;bbb=1">
            <a:extLst>
              <a:ext uri="{FF2B5EF4-FFF2-40B4-BE49-F238E27FC236}">
                <a16:creationId xmlns:a16="http://schemas.microsoft.com/office/drawing/2014/main" id="{C35B09C8-FAB6-4833-4A41-2D66D7365F0A}"/>
              </a:ext>
            </a:extLst>
          </p:cNvPr>
          <p:cNvSpPr txBox="1"/>
          <p:nvPr/>
        </p:nvSpPr>
        <p:spPr>
          <a:xfrm>
            <a:off x="10903879" y="1196530"/>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18" charset="0"/>
              </a:rPr>
              <a:t>续表</a:t>
            </a:r>
          </a:p>
        </p:txBody>
      </p:sp>
    </p:spTree>
  </p:cSld>
  <p:clrMapOvr>
    <a:masterClrMapping/>
  </p:clrMapOvr>
  <p:transition>
    <p:split dir="in"/>
  </p:transition>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P_5_BD#d6becf8d0?colgroup=2,27&amp;vcp=1&amp;pid=6e5222974&amp;color=0,0,0&amp;vtp=1&amp;vaab=1&amp;bt=1&amp;bbb=1&amp;hb=1">
            <a:extLst>
              <a:ext uri="{FF2B5EF4-FFF2-40B4-BE49-F238E27FC236}">
                <a16:creationId xmlns:a16="http://schemas.microsoft.com/office/drawing/2014/main" id="{076F216E-0037-3A29-E4E1-663D05EC5098}"/>
              </a:ext>
            </a:extLst>
          </p:cNvPr>
          <p:cNvGraphicFramePr>
            <a:graphicFrameLocks noGrp="1"/>
          </p:cNvGraphicFramePr>
          <p:nvPr>
            <p:extLst>
              <p:ext uri="{D42A27DB-BD31-4B8C-83A1-F6EECF244321}">
                <p14:modId xmlns:p14="http://schemas.microsoft.com/office/powerpoint/2010/main" val="2601723423"/>
              </p:ext>
            </p:extLst>
          </p:nvPr>
        </p:nvGraphicFramePr>
        <p:xfrm>
          <a:off x="441084" y="1557378"/>
          <a:ext cx="11309832" cy="3899620"/>
        </p:xfrm>
        <a:graphic>
          <a:graphicData uri="http://schemas.openxmlformats.org/drawingml/2006/table">
            <a:tbl>
              <a:tblPr/>
              <a:tblGrid>
                <a:gridCol w="1224000">
                  <a:extLst>
                    <a:ext uri="{9D8B030D-6E8A-4147-A177-3AD203B41FA5}">
                      <a16:colId xmlns:a16="http://schemas.microsoft.com/office/drawing/2014/main" val="20000"/>
                    </a:ext>
                  </a:extLst>
                </a:gridCol>
                <a:gridCol w="10085832">
                  <a:extLst>
                    <a:ext uri="{9D8B030D-6E8A-4147-A177-3AD203B41FA5}">
                      <a16:colId xmlns:a16="http://schemas.microsoft.com/office/drawing/2014/main" val="20001"/>
                    </a:ext>
                  </a:extLst>
                </a:gridCol>
              </a:tblGrid>
              <a:tr h="1019620">
                <a:tc>
                  <a:txBody>
                    <a:bodyPr/>
                    <a:lstStyle/>
                    <a:p>
                      <a:pPr marL="0" indent="0" algn="ctr" latinLnBrk="1" hangingPunct="0">
                        <a:lnSpc>
                          <a:spcPts val="4400"/>
                        </a:lnSpc>
                      </a:pPr>
                      <a:r>
                        <a:rPr lang="en-US" altLang="zh-CN" sz="2800" b="1" i="0" dirty="0">
                          <a:solidFill>
                            <a:srgbClr val="000000"/>
                          </a:solidFill>
                          <a:latin typeface="Times New Roman" pitchFamily="34" charset="0"/>
                          <a:ea typeface="SimSun" pitchFamily="34" charset="-122"/>
                          <a:cs typeface="Times New Roman" pitchFamily="34" charset="-120"/>
                        </a:rPr>
                        <a:t>概</a:t>
                      </a:r>
                      <a:r>
                        <a:rPr lang="en-US" altLang="zh-CN" sz="2800" b="1" i="0" dirty="0">
                          <a:solidFill>
                            <a:srgbClr val="000000"/>
                          </a:solidFill>
                          <a:latin typeface="SimSun" pitchFamily="34" charset="0"/>
                          <a:ea typeface="SimSun" pitchFamily="34" charset="-122"/>
                          <a:cs typeface="SimSun" pitchFamily="34" charset="-120"/>
                        </a:rPr>
                        <a:t> </a:t>
                      </a:r>
                      <a:r>
                        <a:rPr lang="en-US" altLang="zh-CN" sz="2800" b="1" i="0" dirty="0">
                          <a:solidFill>
                            <a:srgbClr val="000000"/>
                          </a:solidFill>
                          <a:latin typeface="Times New Roman" pitchFamily="34" charset="0"/>
                          <a:ea typeface="SimSun" pitchFamily="34" charset="-122"/>
                          <a:cs typeface="Times New Roman" pitchFamily="34" charset="-120"/>
                        </a:rPr>
                        <a:t>括</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内</a:t>
                      </a:r>
                      <a:r>
                        <a:rPr lang="en-US" altLang="zh-CN" sz="2800" b="1" i="0">
                          <a:solidFill>
                            <a:srgbClr val="000000"/>
                          </a:solidFill>
                          <a:latin typeface="SimSun" pitchFamily="34" charset="0"/>
                          <a:ea typeface="SimSun" pitchFamily="34" charset="-122"/>
                          <a:cs typeface="SimSun" pitchFamily="34" charset="-120"/>
                        </a:rPr>
                        <a:t> </a:t>
                      </a:r>
                      <a:r>
                        <a:rPr lang="en-US" altLang="zh-CN" sz="2800" b="1" i="0">
                          <a:solidFill>
                            <a:srgbClr val="000000"/>
                          </a:solidFill>
                          <a:latin typeface="Times New Roman" pitchFamily="34" charset="0"/>
                          <a:ea typeface="SimSun" pitchFamily="34" charset="-122"/>
                          <a:cs typeface="Times New Roman" pitchFamily="34" charset="-120"/>
                        </a:rPr>
                        <a:t>容</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2880000">
                <a:tc>
                  <a:txBody>
                    <a:bodyPr/>
                    <a:lstStyle/>
                    <a:p>
                      <a:pPr marL="0" indent="0" algn="l" latinLnBrk="1" hangingPunct="0">
                        <a:lnSpc>
                          <a:spcPts val="4400"/>
                        </a:lnSpc>
                      </a:pPr>
                      <a:r>
                        <a:rPr lang="en-US" altLang="zh-CN" sz="2800" b="0" i="0" dirty="0" err="1">
                          <a:solidFill>
                            <a:srgbClr val="000000"/>
                          </a:solidFill>
                          <a:latin typeface="Times New Roman" pitchFamily="34" charset="0"/>
                          <a:ea typeface="楷体" pitchFamily="34" charset="-122"/>
                          <a:cs typeface="Times New Roman" pitchFamily="34" charset="-120"/>
                        </a:rPr>
                        <a:t>郎格多克蝎</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楷体" pitchFamily="34" charset="-122"/>
                          <a:cs typeface="Times New Roman" pitchFamily="34" charset="-120"/>
                        </a:rPr>
                        <a:t>朗格多克蝎</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这种节肢动物的习性蒙着神秘的色彩</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它的尾端有一个六节体</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表面光滑</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呈泡状</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是制作并储存毒汁的小葫芦</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蝎毒外表看上去好似水一般</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但毒性极强</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且毒腔终端是一个弯弯的螫针</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色暗</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尖利</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针尖上有一个小细孔</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毒液就是从这里流到被蜇方身体中去的</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
        <p:nvSpPr>
          <p:cNvPr id="3" name="P_5_BD#d6becf8d0?colgroup=2,27&amp;vcp=1&amp;pid=6e5222974&amp;color=0,0,0&amp;vtp=1&amp;vaab=1&amp;bt=1&amp;bbb=1&amp;hb=1">
            <a:extLst>
              <a:ext uri="{FF2B5EF4-FFF2-40B4-BE49-F238E27FC236}">
                <a16:creationId xmlns:a16="http://schemas.microsoft.com/office/drawing/2014/main" id="{95F35279-A3F4-1570-3853-AAD3C4A9540A}"/>
              </a:ext>
            </a:extLst>
          </p:cNvPr>
          <p:cNvSpPr txBox="1"/>
          <p:nvPr/>
        </p:nvSpPr>
        <p:spPr>
          <a:xfrm>
            <a:off x="9082024" y="858288"/>
            <a:ext cx="2540000" cy="583878"/>
          </a:xfrm>
          <a:prstGeom prst="rect">
            <a:avLst/>
          </a:prstGeom>
          <a:noFill/>
        </p:spPr>
        <p:txBody>
          <a:bodyPr vert="horz" lIns="0" tIns="0" rIns="0" bIns="0" rtlCol="0">
            <a:spAutoFit/>
          </a:bodyPr>
          <a:lstStyle/>
          <a:p>
            <a:pPr algn="r">
              <a:lnSpc>
                <a:spcPts val="5000"/>
              </a:lnSpc>
            </a:pPr>
            <a:r>
              <a:rPr lang="zh-CN" altLang="en-US" sz="2800">
                <a:latin typeface="Times New Roman" panose="02020603050405020304" pitchFamily="18" charset="0"/>
              </a:rPr>
              <a:t>续表</a:t>
            </a:r>
          </a:p>
        </p:txBody>
      </p:sp>
    </p:spTree>
    <p:extLst>
      <p:ext uri="{BB962C8B-B14F-4D97-AF65-F5344CB8AC3E}">
        <p14:creationId xmlns:p14="http://schemas.microsoft.com/office/powerpoint/2010/main" val="188871898"/>
      </p:ext>
    </p:extLst>
  </p:cSld>
  <p:clrMapOvr>
    <a:masterClrMapping/>
  </p:clrMapOvr>
  <p:transition>
    <p:split dir="in"/>
  </p:transition>
</p:sld>
</file>

<file path=ppt/slides/slide77.xml><?xml version="1.0" encoding="utf-8"?>
<p:sld xmlns:a="http://schemas.openxmlformats.org/drawingml/2006/main" xmlns:r="http://schemas.openxmlformats.org/officeDocument/2006/relationships" xmlns:p="http://schemas.openxmlformats.org/presentationml/2006/main">
  <p:cSld name="Slide 75&amp;si=75">
    <p:spTree>
      <p:nvGrpSpPr>
        <p:cNvPr id="1" name=""/>
        <p:cNvGrpSpPr/>
        <p:nvPr/>
      </p:nvGrpSpPr>
      <p:grpSpPr>
        <a:xfrm>
          <a:off x="0" y="0"/>
          <a:ext cx="0" cy="0"/>
          <a:chOff x="0" y="0"/>
          <a:chExt cx="0" cy="0"/>
        </a:xfrm>
      </p:grpSpPr>
      <p:sp>
        <p:nvSpPr>
          <p:cNvPr id="2" name="C_4_BD#7045e2c5a?sp=1&amp;vcp=1&amp;pid=325ecbf3e&amp;color=238,61,73&amp;vtp=1&amp;vaab=1&amp;bt=1&amp;bbb=1"/>
          <p:cNvSpPr/>
          <p:nvPr/>
        </p:nvSpPr>
        <p:spPr>
          <a:xfrm>
            <a:off x="539496" y="402000"/>
            <a:ext cx="11109960" cy="1077976"/>
          </a:xfrm>
          <a:prstGeom prst="rect">
            <a:avLst/>
          </a:prstGeom>
          <a:noFill/>
          <a:ln/>
        </p:spPr>
        <p:txBody>
          <a:bodyPr wrap="none" lIns="0" tIns="0" rIns="0" bIns="0" rtlCol="0" anchor="t"/>
          <a:lstStyle/>
          <a:p>
            <a:pPr algn="ctr" latinLnBrk="1">
              <a:lnSpc>
                <a:spcPts val="5600"/>
              </a:lnSpc>
            </a:pPr>
            <a:r>
              <a:rPr lang="en-US" altLang="zh-CN" sz="3200" b="1" i="0" dirty="0">
                <a:solidFill>
                  <a:srgbClr val="EE3D49"/>
                </a:solidFill>
                <a:latin typeface="Times New Roman" pitchFamily="34" charset="0"/>
                <a:ea typeface="微软雅黑" pitchFamily="34" charset="-122"/>
                <a:cs typeface="Times New Roman" pitchFamily="34" charset="-120"/>
              </a:rPr>
              <a:t>八年级下册</a:t>
            </a:r>
            <a:endParaRPr lang="en-US" altLang="zh-CN" sz="3200" dirty="0"/>
          </a:p>
        </p:txBody>
      </p:sp>
      <p:sp>
        <p:nvSpPr>
          <p:cNvPr id="3" name="P_5#fa7d99e92?sp=1&amp;vcp=1&amp;pid=7045e2c5a&amp;color=0,0,0&amp;vtp=1&amp;vaab=1&amp;bbb=1"/>
          <p:cNvSpPr/>
          <p:nvPr/>
        </p:nvSpPr>
        <p:spPr>
          <a:xfrm>
            <a:off x="539496" y="1123433"/>
            <a:ext cx="11109960" cy="553657"/>
          </a:xfrm>
          <a:prstGeom prst="rect">
            <a:avLst/>
          </a:prstGeom>
          <a:noFill/>
          <a:ln/>
        </p:spPr>
        <p:txBody>
          <a:bodyPr wrap="none" lIns="0" tIns="0" rIns="0" bIns="0" rtlCol="0" anchor="t"/>
          <a:lstStyle/>
          <a:p>
            <a:pPr algn="l" latinLnBrk="1">
              <a:lnSpc>
                <a:spcPts val="49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1" i="0" dirty="0">
                <a:solidFill>
                  <a:srgbClr val="000000"/>
                </a:solidFill>
                <a:latin typeface="Times New Roman" pitchFamily="34" charset="0"/>
                <a:ea typeface="SimSun" pitchFamily="34" charset="-122"/>
                <a:cs typeface="Times New Roman" pitchFamily="34" charset="-120"/>
              </a:rPr>
              <a:t>1.思维导图</a:t>
            </a:r>
            <a:endParaRPr lang="en-US" altLang="zh-CN" sz="2800" dirty="0"/>
          </a:p>
        </p:txBody>
      </p:sp>
      <p:pic>
        <p:nvPicPr>
          <p:cNvPr id="4" name="P_5_BD#fa7d99e92?vcp=1&amp;pid=7045e2c5a&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2133166" y="1809541"/>
            <a:ext cx="7931767" cy="4425696"/>
          </a:xfrm>
          <a:prstGeom prst="rect">
            <a:avLst/>
          </a:prstGeom>
          <a:noFill/>
          <a:extLst>
            <a:ext uri="{909E8E84-426E-40DD-AFC4-6F175D3DCCD1}">
              <a14:hiddenFill xmlns:a14="http://schemas.microsoft.com/office/drawing/2010/main">
                <a:solidFill>
                  <a:schemeClr val="accent1">
                    <a:alpha val="0"/>
                  </a:schemeClr>
                </a:solidFill>
              </a14:hiddenFill>
            </a:ext>
          </a:extLst>
        </p:spPr>
      </p:pic>
    </p:spTree>
  </p:cSld>
  <p:clrMapOvr>
    <a:masterClrMapping/>
  </p:clrMapOvr>
  <p:transition>
    <p:split dir="in"/>
  </p:transition>
</p:sld>
</file>

<file path=ppt/slides/slide78.xml><?xml version="1.0" encoding="utf-8"?>
<p:sld xmlns:a="http://schemas.openxmlformats.org/drawingml/2006/main" xmlns:r="http://schemas.openxmlformats.org/officeDocument/2006/relationships" xmlns:p="http://schemas.openxmlformats.org/presentationml/2006/main">
  <p:cSld name="Slide 76&amp;si=76">
    <p:spTree>
      <p:nvGrpSpPr>
        <p:cNvPr id="1" name=""/>
        <p:cNvGrpSpPr/>
        <p:nvPr/>
      </p:nvGrpSpPr>
      <p:grpSpPr>
        <a:xfrm>
          <a:off x="0" y="0"/>
          <a:ext cx="0" cy="0"/>
          <a:chOff x="0" y="0"/>
          <a:chExt cx="0" cy="0"/>
        </a:xfrm>
      </p:grpSpPr>
      <p:sp>
        <p:nvSpPr>
          <p:cNvPr id="2" name="P_5#fa7d99e92?sp=1&amp;vcp=1&amp;pid=7045e2c5a&amp;color=0,0,0&amp;vtp=1&amp;vaab=1&amp;bt=1&amp;bbb=1&amp;hb=1"/>
          <p:cNvSpPr/>
          <p:nvPr/>
        </p:nvSpPr>
        <p:spPr>
          <a:xfrm>
            <a:off x="539496" y="1047464"/>
            <a:ext cx="11109960" cy="44398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1" i="0" dirty="0">
                <a:solidFill>
                  <a:srgbClr val="000000"/>
                </a:solidFill>
                <a:latin typeface="Times New Roman" pitchFamily="34" charset="0"/>
                <a:ea typeface="SimSun" pitchFamily="34" charset="-122"/>
                <a:cs typeface="Times New Roman" pitchFamily="34" charset="-120"/>
              </a:rPr>
              <a:t>2.《钢铁是怎样炼成的》——（苏联）尼古拉·奥斯特洛夫斯基</a:t>
            </a:r>
            <a:endParaRPr lang="en-US" altLang="zh-CN" sz="2800" dirty="0"/>
          </a:p>
          <a:p>
            <a:pPr latinLnBrk="1">
              <a:lnSpc>
                <a:spcPts val="5100"/>
              </a:lnSpc>
            </a:pPr>
            <a:r>
              <a:rPr lang="en-US" altLang="zh-CN" sz="2800" b="1" i="0" dirty="0">
                <a:solidFill>
                  <a:srgbClr val="000000"/>
                </a:solidFill>
                <a:latin typeface="SimSun" panose="02010600030101010101" pitchFamily="2" charset="-122"/>
                <a:ea typeface="SimSun" pitchFamily="34" charset="-122"/>
                <a:cs typeface="Times New Roman" pitchFamily="34" charset="-120"/>
              </a:rPr>
              <a:t>    </a:t>
            </a:r>
            <a:r>
              <a:rPr lang="en-US" altLang="zh-CN" sz="2800" b="1" i="0" dirty="0">
                <a:solidFill>
                  <a:srgbClr val="000000"/>
                </a:solidFill>
                <a:latin typeface="Times New Roman" pitchFamily="34" charset="0"/>
                <a:ea typeface="SimSun" pitchFamily="34" charset="-122"/>
                <a:cs typeface="Times New Roman" pitchFamily="34" charset="-120"/>
              </a:rPr>
              <a:t>简介：</a:t>
            </a:r>
            <a:r>
              <a:rPr lang="en-US" altLang="zh-CN" sz="2800" b="0" i="0" dirty="0">
                <a:solidFill>
                  <a:srgbClr val="000000"/>
                </a:solidFill>
                <a:latin typeface="Times New Roman" pitchFamily="34" charset="0"/>
                <a:ea typeface="SimSun" pitchFamily="34" charset="-122"/>
                <a:cs typeface="Times New Roman" pitchFamily="34" charset="-120"/>
              </a:rPr>
              <a:t>全书以主人公保尔·柯察金的生活经历为线索，展现了从1915</a:t>
            </a:r>
          </a:p>
          <a:p>
            <a:pPr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年到1930年前后，苏联广阔的历史画面和人民艰苦卓绝的斗争生活。作</a:t>
            </a:r>
          </a:p>
          <a:p>
            <a:pPr latinLnBrk="1">
              <a:lnSpc>
                <a:spcPts val="5100"/>
              </a:lnSpc>
            </a:pPr>
            <a:r>
              <a:rPr lang="en-US" altLang="zh-CN" sz="2800" b="0" i="0" dirty="0" err="1">
                <a:solidFill>
                  <a:srgbClr val="000000"/>
                </a:solidFill>
                <a:latin typeface="Times New Roman" pitchFamily="34" charset="0"/>
                <a:ea typeface="SimSun" pitchFamily="34" charset="-122"/>
                <a:cs typeface="Times New Roman" pitchFamily="34" charset="-120"/>
              </a:rPr>
              <a:t>为一部闪烁着崇高理想主义光芒的长篇小说，此书最成功之处在于塑造</a:t>
            </a:r>
            <a:endParaRPr lang="en-US" altLang="zh-CN" sz="2800" b="0" i="0" dirty="0">
              <a:solidFill>
                <a:srgbClr val="000000"/>
              </a:solidFill>
              <a:latin typeface="Times New Roman" pitchFamily="34" charset="0"/>
              <a:ea typeface="SimSun" pitchFamily="34" charset="-122"/>
              <a:cs typeface="Times New Roman" pitchFamily="34" charset="-120"/>
            </a:endParaRPr>
          </a:p>
          <a:p>
            <a:pPr latinLnBrk="1">
              <a:lnSpc>
                <a:spcPts val="5100"/>
              </a:lnSpc>
            </a:pPr>
            <a:r>
              <a:rPr lang="en-US" altLang="zh-CN" sz="2800" b="0" i="0" dirty="0" err="1">
                <a:solidFill>
                  <a:srgbClr val="000000"/>
                </a:solidFill>
                <a:latin typeface="Times New Roman" pitchFamily="34" charset="0"/>
                <a:ea typeface="SimSun" pitchFamily="34" charset="-122"/>
                <a:cs typeface="Times New Roman" pitchFamily="34" charset="-120"/>
              </a:rPr>
              <a:t>了保尔·柯察金这一无产阶级英雄形象，他的身上凝聚着那个时代最美好</a:t>
            </a:r>
            <a:endParaRPr lang="en-US" altLang="zh-CN" sz="2800" b="0" i="0" dirty="0">
              <a:solidFill>
                <a:srgbClr val="000000"/>
              </a:solidFill>
              <a:latin typeface="Times New Roman" pitchFamily="34" charset="0"/>
              <a:ea typeface="SimSun" pitchFamily="34" charset="-122"/>
              <a:cs typeface="Times New Roman" pitchFamily="34" charset="-120"/>
            </a:endParaRPr>
          </a:p>
          <a:p>
            <a:pPr latinLnBrk="1">
              <a:lnSpc>
                <a:spcPts val="5100"/>
              </a:lnSpc>
            </a:pPr>
            <a:r>
              <a:rPr lang="en-US" altLang="zh-CN" sz="2800" b="0" i="0" dirty="0" err="1">
                <a:solidFill>
                  <a:srgbClr val="000000"/>
                </a:solidFill>
                <a:latin typeface="Times New Roman" pitchFamily="34" charset="0"/>
                <a:ea typeface="SimSun" pitchFamily="34" charset="-122"/>
                <a:cs typeface="Times New Roman" pitchFamily="34" charset="-120"/>
              </a:rPr>
              <a:t>的精神品质</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为理想而献身的精神、钢铁般的意志和顽强奋斗的高贵</a:t>
            </a:r>
            <a:endParaRPr lang="en-US" altLang="zh-CN" sz="2800" b="0" i="0" dirty="0">
              <a:solidFill>
                <a:srgbClr val="000000"/>
              </a:solidFill>
              <a:latin typeface="Times New Roman" pitchFamily="34" charset="0"/>
              <a:ea typeface="SimSun" pitchFamily="34" charset="-122"/>
              <a:cs typeface="Times New Roman" pitchFamily="34" charset="-120"/>
            </a:endParaRPr>
          </a:p>
          <a:p>
            <a:pPr latinLnBrk="1">
              <a:lnSpc>
                <a:spcPts val="5100"/>
              </a:lnSpc>
            </a:pPr>
            <a:r>
              <a:rPr lang="en-US" altLang="zh-CN" sz="2800" b="0" i="0" dirty="0" err="1">
                <a:solidFill>
                  <a:srgbClr val="000000"/>
                </a:solidFill>
                <a:latin typeface="Times New Roman" pitchFamily="34" charset="0"/>
                <a:ea typeface="SimSun" pitchFamily="34" charset="-122"/>
                <a:cs typeface="Times New Roman" pitchFamily="34" charset="-120"/>
              </a:rPr>
              <a:t>品质</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Tree>
  </p:cSld>
  <p:clrMapOvr>
    <a:masterClrMapping/>
  </p:clrMapOvr>
  <p:transition>
    <p:split dir="in"/>
  </p:transition>
</p:sld>
</file>

<file path=ppt/slides/slide79.xml><?xml version="1.0" encoding="utf-8"?>
<p:sld xmlns:a="http://schemas.openxmlformats.org/drawingml/2006/main" xmlns:r="http://schemas.openxmlformats.org/officeDocument/2006/relationships" xmlns:p="http://schemas.openxmlformats.org/presentationml/2006/main">
  <p:cSld name="Slide 77&amp;si=77">
    <p:spTree>
      <p:nvGrpSpPr>
        <p:cNvPr id="1" name=""/>
        <p:cNvGrpSpPr/>
        <p:nvPr/>
      </p:nvGrpSpPr>
      <p:grpSpPr>
        <a:xfrm>
          <a:off x="0" y="0"/>
          <a:ext cx="0" cy="0"/>
          <a:chOff x="0" y="0"/>
          <a:chExt cx="0" cy="0"/>
        </a:xfrm>
      </p:grpSpPr>
      <p:sp>
        <p:nvSpPr>
          <p:cNvPr id="2" name="P_5#fa7d99e92?sp=1&amp;vcp=1&amp;pid=7045e2c5a&amp;color=0,0,0&amp;mp=1&amp;vtp=1&amp;vaab=1&amp;bt=1&amp;bbb=1&amp;hb=1"/>
          <p:cNvSpPr/>
          <p:nvPr/>
        </p:nvSpPr>
        <p:spPr>
          <a:xfrm>
            <a:off x="539496" y="667099"/>
            <a:ext cx="11109960" cy="5087557"/>
          </a:xfrm>
          <a:prstGeom prst="rect">
            <a:avLst/>
          </a:prstGeom>
          <a:noFill/>
          <a:ln/>
        </p:spPr>
        <p:txBody>
          <a:bodyPr wrap="none" lIns="0" tIns="0" rIns="0" bIns="0" rtlCol="0" anchor="t"/>
          <a:lstStyle/>
          <a:p>
            <a:pPr algn="ctr" latinLnBrk="1">
              <a:lnSpc>
                <a:spcPts val="5100"/>
              </a:lnSpc>
            </a:pPr>
            <a:r>
              <a:rPr lang="en-US" altLang="zh-CN" sz="2800" b="1" i="0" dirty="0">
                <a:solidFill>
                  <a:srgbClr val="000000"/>
                </a:solidFill>
                <a:latin typeface="Times New Roman" pitchFamily="34" charset="0"/>
                <a:ea typeface="SimSun" pitchFamily="34" charset="-122"/>
                <a:cs typeface="Times New Roman" pitchFamily="34" charset="-120"/>
              </a:rPr>
              <a:t>主要人物</a:t>
            </a:r>
            <a:endParaRPr lang="en-US" altLang="zh-CN" sz="2800" dirty="0"/>
          </a:p>
          <a:p>
            <a:pPr latinLnBrk="1">
              <a:lnSpc>
                <a:spcPts val="5100"/>
              </a:lnSpc>
            </a:pPr>
            <a:r>
              <a:rPr lang="en-US" altLang="zh-CN" sz="2800" b="0" i="0" dirty="0">
                <a:solidFill>
                  <a:srgbClr val="000000"/>
                </a:solidFill>
                <a:latin typeface="SimSun" panose="02010600030101010101" pitchFamily="2" charset="-122"/>
                <a:ea typeface="SimSun" pitchFamily="34" charset="-122"/>
                <a:cs typeface="Times New Roma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①</a:t>
            </a:r>
            <a:r>
              <a:rPr lang="en-US" altLang="zh-CN" sz="2800" b="0" i="0" dirty="0" err="1">
                <a:solidFill>
                  <a:srgbClr val="000000"/>
                </a:solidFill>
                <a:latin typeface="Times New Roman" pitchFamily="34" charset="0"/>
                <a:ea typeface="SimSun" pitchFamily="34" charset="-122"/>
                <a:cs typeface="Times New Roman" pitchFamily="34" charset="-120"/>
              </a:rPr>
              <a:t>保尔·柯察金：个性倔强，充满青春活力，不畏困难，勇敢坚强</a:t>
            </a:r>
            <a:r>
              <a:rPr lang="en-US" altLang="zh-CN" sz="2800" b="0" i="0" dirty="0">
                <a:solidFill>
                  <a:srgbClr val="000000"/>
                </a:solidFill>
                <a:latin typeface="Times New Roman" pitchFamily="34" charset="0"/>
                <a:ea typeface="SimSun" pitchFamily="34" charset="-122"/>
                <a:cs typeface="Times New Roman" pitchFamily="34" charset="-120"/>
              </a:rPr>
              <a:t>，</a:t>
            </a:r>
          </a:p>
          <a:p>
            <a:pPr latinLnBrk="1">
              <a:lnSpc>
                <a:spcPts val="5100"/>
              </a:lnSpc>
            </a:pPr>
            <a:r>
              <a:rPr lang="en-US" altLang="zh-CN" sz="2800" b="0" i="0" dirty="0" err="1">
                <a:solidFill>
                  <a:srgbClr val="000000"/>
                </a:solidFill>
                <a:latin typeface="Times New Roman" pitchFamily="34" charset="0"/>
                <a:ea typeface="SimSun" pitchFamily="34" charset="-122"/>
                <a:cs typeface="Times New Roman" pitchFamily="34" charset="-120"/>
              </a:rPr>
              <a:t>意志坚定</a:t>
            </a:r>
            <a:r>
              <a:rPr lang="zh-CN" altLang="en-US"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对共产主义事业抱着坚定不移的信念，是在革命斗争中锻炼</a:t>
            </a:r>
            <a:endParaRPr lang="en-US" altLang="zh-CN" sz="2800" b="0" i="0" dirty="0">
              <a:solidFill>
                <a:srgbClr val="000000"/>
              </a:solidFill>
              <a:latin typeface="Times New Roman" pitchFamily="34" charset="0"/>
              <a:ea typeface="SimSun" pitchFamily="34" charset="-122"/>
              <a:cs typeface="Times New Roman" pitchFamily="34" charset="-120"/>
            </a:endParaRPr>
          </a:p>
          <a:p>
            <a:pPr latinLnBrk="1">
              <a:lnSpc>
                <a:spcPts val="5100"/>
              </a:lnSpc>
            </a:pPr>
            <a:r>
              <a:rPr lang="en-US" altLang="zh-CN" sz="2800" b="0" i="0" dirty="0" err="1">
                <a:solidFill>
                  <a:srgbClr val="000000"/>
                </a:solidFill>
                <a:latin typeface="Times New Roman" pitchFamily="34" charset="0"/>
                <a:ea typeface="SimSun" pitchFamily="34" charset="-122"/>
                <a:cs typeface="Times New Roman" pitchFamily="34" charset="-120"/>
              </a:rPr>
              <a:t>并在党的教育下成长的共产主义战士</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a:p>
            <a:pPr latinLnBrk="1">
              <a:lnSpc>
                <a:spcPts val="5100"/>
              </a:lnSpc>
            </a:pPr>
            <a:r>
              <a:rPr lang="en-US" altLang="zh-CN" sz="2800" b="0" i="0" dirty="0">
                <a:solidFill>
                  <a:srgbClr val="000000"/>
                </a:solidFill>
                <a:latin typeface="SimSun" panose="02010600030101010101" pitchFamily="2" charset="-122"/>
                <a:ea typeface="SimSun" pitchFamily="34" charset="-122"/>
                <a:cs typeface="Times New Roma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②</a:t>
            </a:r>
            <a:r>
              <a:rPr lang="en-US" altLang="zh-CN" sz="2800" b="0" i="0" dirty="0" err="1">
                <a:solidFill>
                  <a:srgbClr val="000000"/>
                </a:solidFill>
                <a:latin typeface="Times New Roman" pitchFamily="34" charset="0"/>
                <a:ea typeface="SimSun" pitchFamily="34" charset="-122"/>
                <a:cs typeface="Times New Roman" pitchFamily="34" charset="-120"/>
              </a:rPr>
              <a:t>冬妮娅：林务官的女儿，保尔·柯察金青少年时代的爱人，她曾</a:t>
            </a:r>
            <a:endParaRPr lang="en-US" altLang="zh-CN" sz="2800" b="0" i="0" dirty="0">
              <a:solidFill>
                <a:srgbClr val="000000"/>
              </a:solidFill>
              <a:latin typeface="Times New Roman" pitchFamily="34" charset="0"/>
              <a:ea typeface="SimSun" pitchFamily="34" charset="-122"/>
              <a:cs typeface="Times New Roman" pitchFamily="34" charset="-120"/>
            </a:endParaRPr>
          </a:p>
          <a:p>
            <a:pPr latinLnBrk="1">
              <a:lnSpc>
                <a:spcPts val="5100"/>
              </a:lnSpc>
            </a:pPr>
            <a:r>
              <a:rPr lang="en-US" altLang="zh-CN" sz="2800" b="0" i="0" dirty="0" err="1">
                <a:solidFill>
                  <a:srgbClr val="000000"/>
                </a:solidFill>
                <a:latin typeface="Times New Roman" pitchFamily="34" charset="0"/>
                <a:ea typeface="SimSun" pitchFamily="34" charset="-122"/>
                <a:cs typeface="Times New Roman" pitchFamily="34" charset="-120"/>
              </a:rPr>
              <a:t>把《牛虻》这部小说介绍给保尔·柯察金。她天真、纯朴，醉心于爱情</a:t>
            </a:r>
            <a:r>
              <a:rPr lang="en-US" altLang="zh-CN" sz="2800" b="0" i="0" dirty="0">
                <a:solidFill>
                  <a:srgbClr val="000000"/>
                </a:solidFill>
                <a:latin typeface="Times New Roman" pitchFamily="34" charset="0"/>
                <a:ea typeface="SimSun" pitchFamily="34" charset="-122"/>
                <a:cs typeface="Times New Roman" pitchFamily="34" charset="-120"/>
              </a:rPr>
              <a:t>，</a:t>
            </a:r>
          </a:p>
          <a:p>
            <a:pPr latinLnBrk="1">
              <a:lnSpc>
                <a:spcPts val="5100"/>
              </a:lnSpc>
            </a:pPr>
            <a:r>
              <a:rPr lang="en-US" altLang="zh-CN" sz="2800" b="0" i="0" dirty="0" err="1">
                <a:solidFill>
                  <a:srgbClr val="000000"/>
                </a:solidFill>
                <a:latin typeface="Times New Roman" pitchFamily="34" charset="0"/>
                <a:ea typeface="SimSun" pitchFamily="34" charset="-122"/>
                <a:cs typeface="Times New Roman" pitchFamily="34" charset="-120"/>
              </a:rPr>
              <a:t>最后由小资产阶级小姐完全变成时代落伍者和寄生虫</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a:p>
            <a:pPr latinLnBrk="1">
              <a:lnSpc>
                <a:spcPts val="4900"/>
              </a:lnSpc>
            </a:pPr>
            <a:r>
              <a:rPr lang="en-US" altLang="zh-CN" sz="2800" b="0" i="0" dirty="0">
                <a:solidFill>
                  <a:srgbClr val="000000"/>
                </a:solidFill>
                <a:latin typeface="SimSun" panose="02010600030101010101" pitchFamily="2" charset="-122"/>
                <a:ea typeface="SimSun" pitchFamily="34" charset="-122"/>
                <a:cs typeface="Times New Roman" pitchFamily="34" charset="-120"/>
              </a:rPr>
              <a:t>    </a:t>
            </a:r>
            <a:r>
              <a:rPr lang="en-US" altLang="zh-CN" sz="2800" b="0" i="0" spc="-100" dirty="0">
                <a:solidFill>
                  <a:srgbClr val="000000"/>
                </a:solidFill>
                <a:latin typeface="Times New Roman" pitchFamily="34" charset="0"/>
                <a:ea typeface="SimSun" pitchFamily="34" charset="-122"/>
                <a:cs typeface="Times New Roman" pitchFamily="34" charset="-120"/>
              </a:rPr>
              <a:t>③谢廖沙·勃鲁扎克：保尔童年时的朋友，红军战士，共青团区委书记。</a:t>
            </a:r>
            <a:endParaRPr lang="en-US" altLang="zh-CN" sz="2800" spc="-100" dirty="0"/>
          </a:p>
        </p:txBody>
      </p:sp>
    </p:spTree>
  </p:cSld>
  <p:clrMapOvr>
    <a:masterClrMapping/>
  </p:clrMapOvr>
  <p:transition>
    <p:split dir="in"/>
  </p:transition>
</p:sld>
</file>

<file path=ppt/slides/slide8.xml><?xml version="1.0" encoding="utf-8"?>
<p:sld xmlns:a="http://schemas.openxmlformats.org/drawingml/2006/main" xmlns:r="http://schemas.openxmlformats.org/officeDocument/2006/relationships" xmlns:p="http://schemas.openxmlformats.org/presentationml/2006/main">
  <p:cSld name="Slide 10&amp;si=10">
    <p:spTree>
      <p:nvGrpSpPr>
        <p:cNvPr id="1" name=""/>
        <p:cNvGrpSpPr/>
        <p:nvPr/>
      </p:nvGrpSpPr>
      <p:grpSpPr>
        <a:xfrm>
          <a:off x="0" y="0"/>
          <a:ext cx="0" cy="0"/>
          <a:chOff x="0" y="0"/>
          <a:chExt cx="0" cy="0"/>
        </a:xfrm>
      </p:grpSpPr>
      <p:graphicFrame>
        <p:nvGraphicFramePr>
          <p:cNvPr id="11" name="P_5_BD#440ee065a?colgroup=4,10,6,6&amp;vcp=1&amp;pid=254665248&amp;color=0,0,0&amp;vtp=1&amp;vaab=1&amp;bt=1&amp;bbb=1&amp;hb=1"/>
          <p:cNvGraphicFramePr>
            <a:graphicFrameLocks noGrp="1"/>
          </p:cNvGraphicFramePr>
          <p:nvPr>
            <p:extLst>
              <p:ext uri="{D42A27DB-BD31-4B8C-83A1-F6EECF244321}">
                <p14:modId xmlns:p14="http://schemas.microsoft.com/office/powerpoint/2010/main" val="3012086694"/>
              </p:ext>
            </p:extLst>
          </p:nvPr>
        </p:nvGraphicFramePr>
        <p:xfrm>
          <a:off x="539496" y="1841436"/>
          <a:ext cx="11249640" cy="3879724"/>
        </p:xfrm>
        <a:graphic>
          <a:graphicData uri="http://schemas.openxmlformats.org/drawingml/2006/table">
            <a:tbl>
              <a:tblPr/>
              <a:tblGrid>
                <a:gridCol w="1801368">
                  <a:extLst>
                    <a:ext uri="{9D8B030D-6E8A-4147-A177-3AD203B41FA5}">
                      <a16:colId xmlns:a16="http://schemas.microsoft.com/office/drawing/2014/main" val="20000"/>
                    </a:ext>
                  </a:extLst>
                </a:gridCol>
                <a:gridCol w="4069080">
                  <a:extLst>
                    <a:ext uri="{9D8B030D-6E8A-4147-A177-3AD203B41FA5}">
                      <a16:colId xmlns:a16="http://schemas.microsoft.com/office/drawing/2014/main" val="20001"/>
                    </a:ext>
                  </a:extLst>
                </a:gridCol>
                <a:gridCol w="2700000">
                  <a:extLst>
                    <a:ext uri="{9D8B030D-6E8A-4147-A177-3AD203B41FA5}">
                      <a16:colId xmlns:a16="http://schemas.microsoft.com/office/drawing/2014/main" val="20002"/>
                    </a:ext>
                  </a:extLst>
                </a:gridCol>
                <a:gridCol w="2679192">
                  <a:extLst>
                    <a:ext uri="{9D8B030D-6E8A-4147-A177-3AD203B41FA5}">
                      <a16:colId xmlns:a16="http://schemas.microsoft.com/office/drawing/2014/main" val="20003"/>
                    </a:ext>
                  </a:extLst>
                </a:gridCol>
              </a:tblGrid>
              <a:tr h="539560">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篇</a:t>
                      </a:r>
                      <a:r>
                        <a:rPr lang="en-US" altLang="zh-CN" sz="2800" b="1" i="0">
                          <a:solidFill>
                            <a:srgbClr val="000000"/>
                          </a:solidFill>
                          <a:latin typeface="SimSun" pitchFamily="34" charset="0"/>
                          <a:ea typeface="SimSun" pitchFamily="34" charset="-122"/>
                          <a:cs typeface="SimSun" pitchFamily="34" charset="-120"/>
                        </a:rPr>
                        <a:t> </a:t>
                      </a:r>
                      <a:r>
                        <a:rPr lang="en-US" altLang="zh-CN" sz="2800" b="1" i="0">
                          <a:solidFill>
                            <a:srgbClr val="000000"/>
                          </a:solidFill>
                          <a:latin typeface="Times New Roman" pitchFamily="34" charset="0"/>
                          <a:ea typeface="SimSun" pitchFamily="34" charset="-122"/>
                          <a:cs typeface="Times New Roman" pitchFamily="34" charset="-120"/>
                        </a:rPr>
                        <a:t>目</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主要内容</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人物形象</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中心思想</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3340164">
                <a:tc>
                  <a:txBody>
                    <a:bodyPr/>
                    <a:lstStyle/>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二十四</a:t>
                      </a:r>
                    </a:p>
                    <a:p>
                      <a:pPr marL="0" lvl="0" indent="0" algn="l" latinLnBrk="1" hangingPunct="0">
                        <a:lnSpc>
                          <a:spcPts val="4200"/>
                        </a:lnSpc>
                      </a:pPr>
                      <a:r>
                        <a:rPr lang="en-US" altLang="zh-CN" sz="2800" b="0" i="0">
                          <a:solidFill>
                            <a:srgbClr val="000000"/>
                          </a:solidFill>
                          <a:latin typeface="Times New Roman" pitchFamily="34" charset="0"/>
                          <a:ea typeface="楷体" pitchFamily="34" charset="-122"/>
                          <a:cs typeface="Times New Roman" pitchFamily="34" charset="-120"/>
                        </a:rPr>
                        <a:t>孝图</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楷体" pitchFamily="34" charset="-122"/>
                          <a:cs typeface="Times New Roman" pitchFamily="34" charset="-120"/>
                        </a:rPr>
                        <a:t>从自己小时候阅读</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二十四孝图</a:t>
                      </a: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的感受入</a:t>
                      </a:r>
                    </a:p>
                    <a:p>
                      <a:pPr marL="0" indent="0" algn="l" latinLnBrk="1" hangingPunct="0">
                        <a:lnSpc>
                          <a:spcPts val="4400"/>
                        </a:lnSpc>
                      </a:pPr>
                      <a:r>
                        <a:rPr lang="en-US" altLang="zh-CN" sz="2800" b="0" i="0">
                          <a:solidFill>
                            <a:srgbClr val="000000"/>
                          </a:solidFill>
                          <a:latin typeface="Times New Roman" pitchFamily="34" charset="0"/>
                          <a:ea typeface="楷体" pitchFamily="34" charset="-122"/>
                          <a:cs typeface="Times New Roman" pitchFamily="34" charset="-120"/>
                        </a:rPr>
                        <a:t>手</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重点描写了阅读</a:t>
                      </a: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老</a:t>
                      </a:r>
                    </a:p>
                    <a:p>
                      <a:pPr marL="0" indent="0" algn="l" latinLnBrk="1" hangingPunct="0">
                        <a:lnSpc>
                          <a:spcPts val="4400"/>
                        </a:lnSpc>
                      </a:pPr>
                      <a:r>
                        <a:rPr lang="en-US" altLang="zh-CN" sz="2800" b="0" i="0">
                          <a:solidFill>
                            <a:srgbClr val="000000"/>
                          </a:solidFill>
                          <a:latin typeface="Times New Roman" pitchFamily="34" charset="0"/>
                          <a:ea typeface="楷体" pitchFamily="34" charset="-122"/>
                          <a:cs typeface="Times New Roman" pitchFamily="34" charset="-120"/>
                        </a:rPr>
                        <a:t>莱娱亲</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和</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郭巨埋儿</a:t>
                      </a: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两</a:t>
                      </a:r>
                    </a:p>
                    <a:p>
                      <a:pPr marL="0" lvl="0" indent="0" algn="l" latinLnBrk="1" hangingPunct="0">
                        <a:lnSpc>
                          <a:spcPts val="4200"/>
                        </a:lnSpc>
                      </a:pPr>
                      <a:r>
                        <a:rPr lang="en-US" altLang="zh-CN" sz="2800" b="0" i="0">
                          <a:solidFill>
                            <a:srgbClr val="000000"/>
                          </a:solidFill>
                          <a:latin typeface="Times New Roman" pitchFamily="34" charset="0"/>
                          <a:ea typeface="楷体" pitchFamily="34" charset="-122"/>
                          <a:cs typeface="Times New Roman" pitchFamily="34" charset="-120"/>
                        </a:rPr>
                        <a:t>个故事所产生的感受</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二十四孝</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故事中的人物</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楷体" pitchFamily="34" charset="-122"/>
                          <a:cs typeface="Times New Roman" pitchFamily="34" charset="-120"/>
                        </a:rPr>
                        <a:t>揭露了封建</a:t>
                      </a:r>
                      <a:endParaRPr lang="en-US" altLang="zh-CN" sz="2800" b="0" i="0" dirty="0">
                        <a:solidFill>
                          <a:srgbClr val="000000"/>
                        </a:solidFill>
                        <a:latin typeface="Times New Roman" pitchFamily="34" charset="0"/>
                        <a:ea typeface="楷体" pitchFamily="34" charset="-122"/>
                        <a:cs typeface="Times New Roman" pitchFamily="34" charset="-120"/>
                      </a:endParaRPr>
                    </a:p>
                    <a:p>
                      <a:pPr marL="0" indent="0" algn="l" latinLnBrk="1" hangingPunct="0">
                        <a:lnSpc>
                          <a:spcPts val="4400"/>
                        </a:lnSpc>
                      </a:pPr>
                      <a:r>
                        <a:rPr lang="en-US" altLang="zh-CN" sz="2800" b="0" i="0" dirty="0" err="1">
                          <a:solidFill>
                            <a:srgbClr val="000000"/>
                          </a:solidFill>
                          <a:latin typeface="Times New Roman" pitchFamily="34" charset="0"/>
                          <a:ea typeface="楷体" pitchFamily="34" charset="-122"/>
                          <a:cs typeface="Times New Roman" pitchFamily="34" charset="-120"/>
                        </a:rPr>
                        <a:t>孝道的虚伪和残</a:t>
                      </a:r>
                      <a:endParaRPr lang="en-US" altLang="zh-CN" sz="2800" b="0" i="0" dirty="0">
                        <a:solidFill>
                          <a:srgbClr val="000000"/>
                        </a:solidFill>
                        <a:latin typeface="Times New Roman" pitchFamily="34" charset="0"/>
                        <a:ea typeface="楷体" pitchFamily="34" charset="-122"/>
                        <a:cs typeface="Times New Roman" pitchFamily="34" charset="-120"/>
                      </a:endParaRPr>
                    </a:p>
                    <a:p>
                      <a:pPr marL="0" indent="0" algn="l" latinLnBrk="1" hangingPunct="0">
                        <a:lnSpc>
                          <a:spcPts val="4400"/>
                        </a:lnSpc>
                      </a:pPr>
                      <a:r>
                        <a:rPr lang="en-US" altLang="zh-CN" sz="2800" b="0" i="0" dirty="0" err="1">
                          <a:solidFill>
                            <a:srgbClr val="000000"/>
                          </a:solidFill>
                          <a:latin typeface="Times New Roman" pitchFamily="34" charset="0"/>
                          <a:ea typeface="楷体" pitchFamily="34" charset="-122"/>
                          <a:cs typeface="Times New Roman" pitchFamily="34" charset="-120"/>
                        </a:rPr>
                        <a:t>酷</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对当时反对</a:t>
                      </a:r>
                      <a:endParaRPr lang="en-US" altLang="zh-CN" sz="2800" b="0" i="0" dirty="0">
                        <a:solidFill>
                          <a:srgbClr val="000000"/>
                        </a:solidFill>
                        <a:latin typeface="Times New Roman" pitchFamily="34" charset="0"/>
                        <a:ea typeface="楷体" pitchFamily="34" charset="-122"/>
                        <a:cs typeface="Times New Roman" pitchFamily="34" charset="-120"/>
                      </a:endParaRPr>
                    </a:p>
                    <a:p>
                      <a:pPr marL="0" indent="0" algn="l" latinLnBrk="1" hangingPunct="0">
                        <a:lnSpc>
                          <a:spcPts val="4400"/>
                        </a:lnSpc>
                      </a:pPr>
                      <a:r>
                        <a:rPr lang="en-US" altLang="zh-CN" sz="2800" b="0" i="0" dirty="0" err="1">
                          <a:solidFill>
                            <a:srgbClr val="000000"/>
                          </a:solidFill>
                          <a:latin typeface="Times New Roman" pitchFamily="34" charset="0"/>
                          <a:ea typeface="楷体" pitchFamily="34" charset="-122"/>
                          <a:cs typeface="Times New Roman" pitchFamily="34" charset="-120"/>
                        </a:rPr>
                        <a:t>白话文</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提倡复</a:t>
                      </a:r>
                      <a:endParaRPr lang="en-US" altLang="zh-CN" sz="2800" b="0" i="0" dirty="0">
                        <a:solidFill>
                          <a:srgbClr val="000000"/>
                        </a:solidFill>
                        <a:latin typeface="Times New Roman" pitchFamily="34" charset="0"/>
                        <a:ea typeface="楷体" pitchFamily="34" charset="-122"/>
                        <a:cs typeface="Times New Roman" pitchFamily="34" charset="-120"/>
                      </a:endParaRPr>
                    </a:p>
                    <a:p>
                      <a:pPr marL="0" indent="0" algn="l" latinLnBrk="1" hangingPunct="0">
                        <a:lnSpc>
                          <a:spcPts val="4400"/>
                        </a:lnSpc>
                      </a:pPr>
                      <a:r>
                        <a:rPr lang="en-US" altLang="zh-CN" sz="2800" b="0" i="0" dirty="0" err="1">
                          <a:solidFill>
                            <a:srgbClr val="000000"/>
                          </a:solidFill>
                          <a:latin typeface="Times New Roman" pitchFamily="34" charset="0"/>
                          <a:ea typeface="楷体" pitchFamily="34" charset="-122"/>
                          <a:cs typeface="Times New Roman" pitchFamily="34" charset="-120"/>
                        </a:rPr>
                        <a:t>古的倾向予以尖</a:t>
                      </a:r>
                      <a:endParaRPr lang="en-US" altLang="zh-CN" sz="2800" b="0" i="0" dirty="0">
                        <a:solidFill>
                          <a:srgbClr val="000000"/>
                        </a:solidFill>
                        <a:latin typeface="Times New Roman" pitchFamily="34" charset="0"/>
                        <a:ea typeface="楷体" pitchFamily="34" charset="-122"/>
                        <a:cs typeface="Times New Roman" pitchFamily="34" charset="-120"/>
                      </a:endParaRPr>
                    </a:p>
                    <a:p>
                      <a:pPr marL="0" lvl="0" indent="0" algn="l" latinLnBrk="1" hangingPunct="0">
                        <a:lnSpc>
                          <a:spcPts val="4200"/>
                        </a:lnSpc>
                      </a:pPr>
                      <a:r>
                        <a:rPr lang="en-US" altLang="zh-CN" sz="2800" b="0" i="0" dirty="0" err="1">
                          <a:solidFill>
                            <a:srgbClr val="000000"/>
                          </a:solidFill>
                          <a:latin typeface="Times New Roman" pitchFamily="34" charset="0"/>
                          <a:ea typeface="楷体" pitchFamily="34" charset="-122"/>
                          <a:cs typeface="Times New Roman" pitchFamily="34" charset="-120"/>
                        </a:rPr>
                        <a:t>锐的抨击</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
        <p:nvSpPr>
          <p:cNvPr id="2" name="P_5_BD#440ee065a?colgroup=4,10,6,6&amp;vcp=1&amp;pid=254665248&amp;color=0,0,0&amp;vtp=1&amp;vaab=1&amp;bt=1&amp;bbb=1">
            <a:extLst>
              <a:ext uri="{FF2B5EF4-FFF2-40B4-BE49-F238E27FC236}">
                <a16:creationId xmlns:a16="http://schemas.microsoft.com/office/drawing/2014/main" id="{0B692220-3536-9E3D-C96D-45982BCD3712}"/>
              </a:ext>
            </a:extLst>
          </p:cNvPr>
          <p:cNvSpPr txBox="1"/>
          <p:nvPr/>
        </p:nvSpPr>
        <p:spPr>
          <a:xfrm>
            <a:off x="10903879" y="1133030"/>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18" charset="0"/>
              </a:rPr>
              <a:t>续表</a:t>
            </a:r>
          </a:p>
        </p:txBody>
      </p:sp>
    </p:spTree>
  </p:cSld>
  <p:clrMapOvr>
    <a:masterClrMapping/>
  </p:clrMapOvr>
  <p:transition>
    <p:split dir="in"/>
  </p:transition>
</p:sld>
</file>

<file path=ppt/slides/slide80.xml><?xml version="1.0" encoding="utf-8"?>
<p:sld xmlns:a="http://schemas.openxmlformats.org/drawingml/2006/main" xmlns:r="http://schemas.openxmlformats.org/officeDocument/2006/relationships" xmlns:p="http://schemas.openxmlformats.org/presentationml/2006/main">
  <p:cSld name="Slide 78&amp;si=78">
    <p:spTree>
      <p:nvGrpSpPr>
        <p:cNvPr id="1" name=""/>
        <p:cNvGrpSpPr/>
        <p:nvPr/>
      </p:nvGrpSpPr>
      <p:grpSpPr>
        <a:xfrm>
          <a:off x="0" y="0"/>
          <a:ext cx="0" cy="0"/>
          <a:chOff x="0" y="0"/>
          <a:chExt cx="0" cy="0"/>
        </a:xfrm>
      </p:grpSpPr>
      <p:sp>
        <p:nvSpPr>
          <p:cNvPr id="2" name="P_5_BD#fa7d99e92?vcp=1&amp;pid=7045e2c5a&amp;color=0,0,0&amp;vtp=1&amp;vaab=1&amp;bt=1&amp;bbb=1&amp;hb=1"/>
          <p:cNvSpPr/>
          <p:nvPr/>
        </p:nvSpPr>
        <p:spPr>
          <a:xfrm>
            <a:off x="539496" y="2179034"/>
            <a:ext cx="11109960" cy="24967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④</a:t>
            </a:r>
            <a:r>
              <a:rPr lang="en-US" altLang="zh-CN" sz="2800" b="0" i="0" dirty="0" err="1">
                <a:solidFill>
                  <a:srgbClr val="000000"/>
                </a:solidFill>
                <a:latin typeface="Times New Roman" pitchFamily="34" charset="0"/>
                <a:ea typeface="SimSun" pitchFamily="34" charset="-122"/>
                <a:cs typeface="Times New Roman" pitchFamily="34" charset="-120"/>
              </a:rPr>
              <a:t>费奥多尔·朱赫来：水兵，党的地下工作者，省肃反委员会主席</a:t>
            </a:r>
            <a:r>
              <a:rPr lang="en-US" altLang="zh-CN" sz="2800" b="0" i="0" dirty="0">
                <a:solidFill>
                  <a:srgbClr val="000000"/>
                </a:solidFill>
                <a:latin typeface="Times New Roman" pitchFamily="34" charset="0"/>
                <a:ea typeface="SimSun" pitchFamily="34" charset="-122"/>
                <a:cs typeface="Times New Roman" pitchFamily="34" charset="-120"/>
              </a:rPr>
              <a:t>，</a:t>
            </a:r>
          </a:p>
          <a:p>
            <a:pPr latinLnBrk="1">
              <a:lnSpc>
                <a:spcPts val="5100"/>
              </a:lnSpc>
            </a:pPr>
            <a:r>
              <a:rPr lang="en-US" altLang="zh-CN" sz="2800" b="0" i="0" dirty="0" err="1">
                <a:solidFill>
                  <a:srgbClr val="000000"/>
                </a:solidFill>
                <a:latin typeface="Times New Roman" pitchFamily="34" charset="0"/>
                <a:ea typeface="SimSun" pitchFamily="34" charset="-122"/>
                <a:cs typeface="Times New Roman" pitchFamily="34" charset="-120"/>
              </a:rPr>
              <a:t>军区特勤部副部长</a:t>
            </a:r>
            <a:r>
              <a:rPr lang="zh-CN" altLang="en-US"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保尔的革命前辈和引路人</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a:p>
            <a:pPr latinLnBrk="1">
              <a:lnSpc>
                <a:spcPts val="5100"/>
              </a:lnSpc>
            </a:pPr>
            <a:r>
              <a:rPr lang="en-US" altLang="zh-CN" sz="2800" b="0" i="0" dirty="0">
                <a:solidFill>
                  <a:srgbClr val="000000"/>
                </a:solidFill>
                <a:latin typeface="SimSun" panose="02010600030101010101" pitchFamily="2" charset="-122"/>
                <a:ea typeface="SimSun" pitchFamily="34" charset="-122"/>
                <a:cs typeface="Times New Roma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⑤</a:t>
            </a:r>
            <a:r>
              <a:rPr lang="en-US" altLang="zh-CN" sz="2800" b="0" i="0" dirty="0" err="1">
                <a:solidFill>
                  <a:srgbClr val="000000"/>
                </a:solidFill>
                <a:latin typeface="Times New Roman" pitchFamily="34" charset="0"/>
                <a:ea typeface="SimSun" pitchFamily="34" charset="-122"/>
                <a:cs typeface="Times New Roman" pitchFamily="34" charset="-120"/>
              </a:rPr>
              <a:t>阿尔焦姆：保尔·柯察金的哥哥，一个火车司机，具有工人阶级</a:t>
            </a:r>
            <a:endParaRPr lang="en-US" altLang="zh-CN" sz="2800" b="0" i="0" dirty="0">
              <a:solidFill>
                <a:srgbClr val="000000"/>
              </a:solidFill>
              <a:latin typeface="Times New Roman" pitchFamily="34" charset="0"/>
              <a:ea typeface="SimSun" pitchFamily="34" charset="-122"/>
              <a:cs typeface="Times New Roman" pitchFamily="34" charset="-120"/>
            </a:endParaRPr>
          </a:p>
          <a:p>
            <a:pPr latinLnBrk="1">
              <a:lnSpc>
                <a:spcPts val="4900"/>
              </a:lnSpc>
            </a:pPr>
            <a:r>
              <a:rPr lang="en-US" altLang="zh-CN" sz="2800" b="0" i="0" dirty="0" err="1">
                <a:solidFill>
                  <a:srgbClr val="000000"/>
                </a:solidFill>
                <a:latin typeface="Times New Roman" pitchFamily="34" charset="0"/>
                <a:ea typeface="SimSun" pitchFamily="34" charset="-122"/>
                <a:cs typeface="Times New Roman" pitchFamily="34" charset="-120"/>
              </a:rPr>
              <a:t>的高贵品质，和敌人进行了不懈的斗争，是朱赫来最好的助手</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Tree>
  </p:cSld>
  <p:clrMapOvr>
    <a:masterClrMapping/>
  </p:clrMapOvr>
  <p:transition>
    <p:split dir="in"/>
  </p:transition>
</p:sld>
</file>

<file path=ppt/slides/slide81.xml><?xml version="1.0" encoding="utf-8"?>
<p:sld xmlns:a="http://schemas.openxmlformats.org/drawingml/2006/main" xmlns:r="http://schemas.openxmlformats.org/officeDocument/2006/relationships" xmlns:p="http://schemas.openxmlformats.org/presentationml/2006/main">
  <p:cSld name="Slide 79&amp;si=79">
    <p:spTree>
      <p:nvGrpSpPr>
        <p:cNvPr id="1" name=""/>
        <p:cNvGrpSpPr/>
        <p:nvPr/>
      </p:nvGrpSpPr>
      <p:grpSpPr>
        <a:xfrm>
          <a:off x="0" y="0"/>
          <a:ext cx="0" cy="0"/>
          <a:chOff x="0" y="0"/>
          <a:chExt cx="0" cy="0"/>
        </a:xfrm>
      </p:grpSpPr>
      <p:sp>
        <p:nvSpPr>
          <p:cNvPr id="2" name="P_5_BD#fa7d99e92?vcp=1&amp;pid=7045e2c5a&amp;color=0,0,0&amp;mp=1&amp;vtp=1&amp;vaab=1&amp;bt=1&amp;bbb=1&amp;hb=1"/>
          <p:cNvSpPr/>
          <p:nvPr/>
        </p:nvSpPr>
        <p:spPr>
          <a:xfrm>
            <a:off x="539496" y="2185384"/>
            <a:ext cx="11109960" cy="24967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1" i="0" dirty="0">
                <a:solidFill>
                  <a:srgbClr val="000000"/>
                </a:solidFill>
                <a:latin typeface="Times New Roman" pitchFamily="34" charset="0"/>
                <a:ea typeface="SimSun" pitchFamily="34" charset="-122"/>
                <a:cs typeface="Times New Roman" pitchFamily="34" charset="-120"/>
              </a:rPr>
              <a:t>艺术特色：</a:t>
            </a:r>
            <a:r>
              <a:rPr lang="en-US" altLang="zh-CN" sz="2800" b="0" i="0" dirty="0">
                <a:solidFill>
                  <a:srgbClr val="000000"/>
                </a:solidFill>
                <a:latin typeface="Times New Roman" pitchFamily="34" charset="0"/>
                <a:ea typeface="SimSun" pitchFamily="34" charset="-122"/>
                <a:cs typeface="Times New Roman" pitchFamily="34" charset="-120"/>
              </a:rPr>
              <a:t>这是一部自传体的小说</a:t>
            </a:r>
            <a:r>
              <a:rPr lang="en-US" altLang="zh-CN" sz="2800" b="0" i="0">
                <a:solidFill>
                  <a:srgbClr val="000000"/>
                </a:solidFill>
                <a:latin typeface="Times New Roman" pitchFamily="34" charset="0"/>
                <a:ea typeface="SimSun" pitchFamily="34" charset="-122"/>
                <a:cs typeface="Times New Roman" pitchFamily="34" charset="-120"/>
              </a:rPr>
              <a:t>，小说中的许多故事都来自作者</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的亲身经历</a:t>
            </a:r>
            <a:r>
              <a:rPr lang="en-US" altLang="zh-CN" sz="2800" b="0" i="0" dirty="0">
                <a:solidFill>
                  <a:srgbClr val="000000"/>
                </a:solidFill>
                <a:latin typeface="Times New Roman" pitchFamily="34" charset="0"/>
                <a:ea typeface="SimSun" pitchFamily="34" charset="-122"/>
                <a:cs typeface="Times New Roman" pitchFamily="34" charset="-120"/>
              </a:rPr>
              <a:t>，读来真实可信，亲切感人。作者不拘泥于现实生活</a:t>
            </a:r>
            <a:r>
              <a:rPr lang="en-US" altLang="zh-CN" sz="2800" b="0" i="0">
                <a:solidFill>
                  <a:srgbClr val="000000"/>
                </a:solidFill>
                <a:latin typeface="Times New Roman" pitchFamily="34" charset="0"/>
                <a:ea typeface="SimSun" pitchFamily="34" charset="-122"/>
                <a:cs typeface="Times New Roman" pitchFamily="34" charset="-120"/>
              </a:rPr>
              <a:t>，对人</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物和情节作了大量典型化处理</a:t>
            </a:r>
            <a:r>
              <a:rPr lang="en-US" altLang="zh-CN" sz="2800" b="0" i="0" dirty="0">
                <a:solidFill>
                  <a:srgbClr val="000000"/>
                </a:solidFill>
                <a:latin typeface="Times New Roman" pitchFamily="34" charset="0"/>
                <a:ea typeface="SimSun" pitchFamily="34" charset="-122"/>
                <a:cs typeface="Times New Roman" pitchFamily="34" charset="-120"/>
              </a:rPr>
              <a:t>。《钢铁是怎样炼成的》和高尔基的</a:t>
            </a:r>
            <a:r>
              <a:rPr lang="en-US" altLang="zh-CN" sz="2800" b="0" i="0">
                <a:solidFill>
                  <a:srgbClr val="000000"/>
                </a:solidFill>
                <a:latin typeface="Times New Roman" pitchFamily="34" charset="0"/>
                <a:ea typeface="SimSun" pitchFamily="34" charset="-122"/>
                <a:cs typeface="Times New Roman" pitchFamily="34" charset="-120"/>
              </a:rPr>
              <a:t>“自</a:t>
            </a:r>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传体三部曲</a:t>
            </a:r>
            <a:r>
              <a:rPr lang="en-US" altLang="zh-CN" sz="2800" b="0" i="0" dirty="0">
                <a:solidFill>
                  <a:srgbClr val="000000"/>
                </a:solidFill>
                <a:latin typeface="Times New Roman" pitchFamily="34" charset="0"/>
                <a:ea typeface="SimSun" pitchFamily="34" charset="-122"/>
                <a:cs typeface="Times New Roman" pitchFamily="34" charset="-120"/>
              </a:rPr>
              <a:t>”一样，对自传体小说的革新作出了重要的贡献。</a:t>
            </a:r>
            <a:endParaRPr lang="en-US" altLang="zh-CN" sz="2800" dirty="0"/>
          </a:p>
        </p:txBody>
      </p:sp>
    </p:spTree>
  </p:cSld>
  <p:clrMapOvr>
    <a:masterClrMapping/>
  </p:clrMapOvr>
  <p:transition>
    <p:split dir="in"/>
  </p:transition>
</p:sld>
</file>

<file path=ppt/slides/slide82.xml><?xml version="1.0" encoding="utf-8"?>
<p:sld xmlns:a="http://schemas.openxmlformats.org/drawingml/2006/main" xmlns:r="http://schemas.openxmlformats.org/officeDocument/2006/relationships" xmlns:p="http://schemas.openxmlformats.org/presentationml/2006/main">
  <p:cSld name="Slide 80&amp;si=80">
    <p:spTree>
      <p:nvGrpSpPr>
        <p:cNvPr id="1" name=""/>
        <p:cNvGrpSpPr/>
        <p:nvPr/>
      </p:nvGrpSpPr>
      <p:grpSpPr>
        <a:xfrm>
          <a:off x="0" y="0"/>
          <a:ext cx="0" cy="0"/>
          <a:chOff x="0" y="0"/>
          <a:chExt cx="0" cy="0"/>
        </a:xfrm>
      </p:grpSpPr>
      <p:sp>
        <p:nvSpPr>
          <p:cNvPr id="2" name="P_5#fa7d99e92?sp=1&amp;vcp=1&amp;pid=7045e2c5a&amp;color=0,0,0&amp;mp=1&amp;vtp=1&amp;vaab=1&amp;bt=1&amp;bbb=1"/>
          <p:cNvSpPr/>
          <p:nvPr/>
        </p:nvSpPr>
        <p:spPr>
          <a:xfrm>
            <a:off x="539496" y="1419034"/>
            <a:ext cx="11109960" cy="553657"/>
          </a:xfrm>
          <a:prstGeom prst="rect">
            <a:avLst/>
          </a:prstGeom>
          <a:noFill/>
          <a:ln/>
        </p:spPr>
        <p:txBody>
          <a:bodyPr wrap="none" lIns="0" tIns="0" rIns="0" bIns="0" rtlCol="0" anchor="t"/>
          <a:lstStyle/>
          <a:p>
            <a:pPr algn="ctr" latinLnBrk="1">
              <a:lnSpc>
                <a:spcPts val="4900"/>
              </a:lnSpc>
            </a:pPr>
            <a:r>
              <a:rPr lang="en-US" altLang="zh-CN" sz="2800" b="1" i="0" dirty="0">
                <a:solidFill>
                  <a:srgbClr val="000000"/>
                </a:solidFill>
                <a:latin typeface="Times New Roman" pitchFamily="34" charset="0"/>
                <a:ea typeface="SimSun" pitchFamily="34" charset="-122"/>
                <a:cs typeface="Times New Roman" pitchFamily="34" charset="-120"/>
              </a:rPr>
              <a:t>《钢铁是怎样炼成的》中保尔的主要经历</a:t>
            </a:r>
            <a:endParaRPr lang="en-US" altLang="zh-CN" sz="2800" dirty="0"/>
          </a:p>
        </p:txBody>
      </p:sp>
      <p:graphicFrame>
        <p:nvGraphicFramePr>
          <p:cNvPr id="81" name="P_5_BD#fa7d99e92?colgroup=2,27&amp;vcp=1&amp;pid=7045e2c5a&amp;color=0,0,0&amp;mp=1&amp;vtp=1&amp;vaab=1&amp;bbb=1&amp;hb=1"/>
          <p:cNvGraphicFramePr>
            <a:graphicFrameLocks noGrp="1"/>
          </p:cNvGraphicFramePr>
          <p:nvPr>
            <p:extLst>
              <p:ext uri="{D42A27DB-BD31-4B8C-83A1-F6EECF244321}">
                <p14:modId xmlns:p14="http://schemas.microsoft.com/office/powerpoint/2010/main" val="2761820194"/>
              </p:ext>
            </p:extLst>
          </p:nvPr>
        </p:nvGraphicFramePr>
        <p:xfrm>
          <a:off x="539496" y="2100643"/>
          <a:ext cx="11318976" cy="3470296"/>
        </p:xfrm>
        <a:graphic>
          <a:graphicData uri="http://schemas.openxmlformats.org/drawingml/2006/table">
            <a:tbl>
              <a:tblPr/>
              <a:tblGrid>
                <a:gridCol w="1224000">
                  <a:extLst>
                    <a:ext uri="{9D8B030D-6E8A-4147-A177-3AD203B41FA5}">
                      <a16:colId xmlns:a16="http://schemas.microsoft.com/office/drawing/2014/main" val="20000"/>
                    </a:ext>
                  </a:extLst>
                </a:gridCol>
                <a:gridCol w="10094976">
                  <a:extLst>
                    <a:ext uri="{9D8B030D-6E8A-4147-A177-3AD203B41FA5}">
                      <a16:colId xmlns:a16="http://schemas.microsoft.com/office/drawing/2014/main" val="20001"/>
                    </a:ext>
                  </a:extLst>
                </a:gridCol>
              </a:tblGrid>
              <a:tr h="1094296">
                <a:tc>
                  <a:txBody>
                    <a:bodyPr/>
                    <a:lstStyle/>
                    <a:p>
                      <a:pPr marL="0" indent="0" algn="ctr"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情节</a:t>
                      </a:r>
                    </a:p>
                    <a:p>
                      <a:pPr marL="0" lvl="0" indent="0"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概括</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情节内容</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2376000">
                <a:tc>
                  <a:txBody>
                    <a:bodyPr/>
                    <a:lstStyle/>
                    <a:p>
                      <a:pPr marL="0" indent="0" algn="l" latinLnBrk="1" hangingPunct="0">
                        <a:lnSpc>
                          <a:spcPts val="4400"/>
                        </a:lnSpc>
                      </a:pPr>
                      <a:r>
                        <a:rPr lang="en-US" altLang="zh-CN" sz="2800" b="0" i="0" dirty="0" err="1">
                          <a:solidFill>
                            <a:srgbClr val="000000"/>
                          </a:solidFill>
                          <a:latin typeface="Times New Roman" pitchFamily="34" charset="0"/>
                          <a:ea typeface="楷体" pitchFamily="34" charset="-122"/>
                          <a:cs typeface="Times New Roman" pitchFamily="34" charset="-120"/>
                        </a:rPr>
                        <a:t>保尔的童年</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1903</a:t>
                      </a:r>
                      <a:r>
                        <a:rPr lang="en-US" altLang="zh-CN" sz="2800" b="0" i="0" dirty="0">
                          <a:solidFill>
                            <a:srgbClr val="000000"/>
                          </a:solidFill>
                          <a:latin typeface="Times New Roman" pitchFamily="34" charset="0"/>
                          <a:ea typeface="楷体" pitchFamily="34" charset="-122"/>
                          <a:cs typeface="Times New Roman" pitchFamily="34" charset="-120"/>
                        </a:rPr>
                        <a:t>年</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保尔出生于贫困的铁路工人家庭</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他早年丧父</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母亲靠替人洗衣做饭维持生计</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12</a:t>
                      </a:r>
                      <a:r>
                        <a:rPr lang="en-US" altLang="zh-CN" sz="2800" b="0" i="0" dirty="0">
                          <a:solidFill>
                            <a:srgbClr val="000000"/>
                          </a:solidFill>
                          <a:latin typeface="Times New Roman" pitchFamily="34" charset="0"/>
                          <a:ea typeface="楷体" pitchFamily="34" charset="-122"/>
                          <a:cs typeface="Times New Roman" pitchFamily="34" charset="-120"/>
                        </a:rPr>
                        <a:t>岁时</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母亲把他送到车站食堂当杂役</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在那儿他受尽了凌辱</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他憎恨那些欺压穷人的店老板</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厌恶那些花天酒地的有钱人</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Tree>
  </p:cSld>
  <p:clrMapOvr>
    <a:masterClrMapping/>
  </p:clrMapOvr>
  <p:transition>
    <p:split dir="in"/>
  </p:transition>
</p:sld>
</file>

<file path=ppt/slides/slide83.xml><?xml version="1.0" encoding="utf-8"?>
<p:sld xmlns:a="http://schemas.openxmlformats.org/drawingml/2006/main" xmlns:r="http://schemas.openxmlformats.org/officeDocument/2006/relationships" xmlns:p="http://schemas.openxmlformats.org/presentationml/2006/main">
  <p:cSld name="Slide 81&amp;si=81">
    <p:spTree>
      <p:nvGrpSpPr>
        <p:cNvPr id="1" name=""/>
        <p:cNvGrpSpPr/>
        <p:nvPr/>
      </p:nvGrpSpPr>
      <p:grpSpPr>
        <a:xfrm>
          <a:off x="0" y="0"/>
          <a:ext cx="0" cy="0"/>
          <a:chOff x="0" y="0"/>
          <a:chExt cx="0" cy="0"/>
        </a:xfrm>
      </p:grpSpPr>
      <p:graphicFrame>
        <p:nvGraphicFramePr>
          <p:cNvPr id="82" name="P_5_BD#fa7d99e92?colgroup=2,27&amp;vcp=1&amp;pid=7045e2c5a&amp;color=0,0,0&amp;mp=1&amp;vtp=1&amp;vaab=1&amp;bt=1&amp;bbb=1&amp;hb=1"/>
          <p:cNvGraphicFramePr>
            <a:graphicFrameLocks noGrp="1"/>
          </p:cNvGraphicFramePr>
          <p:nvPr>
            <p:extLst>
              <p:ext uri="{D42A27DB-BD31-4B8C-83A1-F6EECF244321}">
                <p14:modId xmlns:p14="http://schemas.microsoft.com/office/powerpoint/2010/main" val="2093988642"/>
              </p:ext>
            </p:extLst>
          </p:nvPr>
        </p:nvGraphicFramePr>
        <p:xfrm>
          <a:off x="426000" y="1669033"/>
          <a:ext cx="11340000" cy="3575307"/>
        </p:xfrm>
        <a:graphic>
          <a:graphicData uri="http://schemas.openxmlformats.org/drawingml/2006/table">
            <a:tbl>
              <a:tblPr/>
              <a:tblGrid>
                <a:gridCol w="1584000">
                  <a:extLst>
                    <a:ext uri="{9D8B030D-6E8A-4147-A177-3AD203B41FA5}">
                      <a16:colId xmlns:a16="http://schemas.microsoft.com/office/drawing/2014/main" val="20000"/>
                    </a:ext>
                  </a:extLst>
                </a:gridCol>
                <a:gridCol w="9756000">
                  <a:extLst>
                    <a:ext uri="{9D8B030D-6E8A-4147-A177-3AD203B41FA5}">
                      <a16:colId xmlns:a16="http://schemas.microsoft.com/office/drawing/2014/main" val="20001"/>
                    </a:ext>
                  </a:extLst>
                </a:gridCol>
              </a:tblGrid>
              <a:tr h="1019620">
                <a:tc>
                  <a:txBody>
                    <a:bodyPr/>
                    <a:lstStyle/>
                    <a:p>
                      <a:pPr marL="0" indent="0" algn="ctr"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情节</a:t>
                      </a:r>
                    </a:p>
                    <a:p>
                      <a:pPr marL="0" lvl="0" indent="0"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概括</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情节内容</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2520000">
                <a:tc>
                  <a:txBody>
                    <a:bodyPr/>
                    <a:lstStyle/>
                    <a:p>
                      <a:pPr marL="0" indent="0" algn="ctr" latinLnBrk="1" hangingPunct="0">
                        <a:lnSpc>
                          <a:spcPts val="4400"/>
                        </a:lnSpc>
                      </a:pPr>
                      <a:r>
                        <a:rPr lang="en-US" altLang="zh-CN" sz="2800" b="0" i="0" dirty="0" err="1">
                          <a:solidFill>
                            <a:srgbClr val="000000"/>
                          </a:solidFill>
                          <a:latin typeface="Times New Roman" pitchFamily="34" charset="0"/>
                          <a:ea typeface="楷体" pitchFamily="34" charset="-122"/>
                          <a:cs typeface="Times New Roman" pitchFamily="34" charset="-120"/>
                        </a:rPr>
                        <a:t>朱赫来</a:t>
                      </a:r>
                      <a:endParaRPr lang="en-US" altLang="zh-CN" sz="2800" b="0" i="0" dirty="0">
                        <a:solidFill>
                          <a:srgbClr val="000000"/>
                        </a:solidFill>
                        <a:latin typeface="Times New Roman" pitchFamily="34" charset="0"/>
                        <a:ea typeface="楷体" pitchFamily="34" charset="-122"/>
                        <a:cs typeface="Times New Roman" pitchFamily="34" charset="-120"/>
                      </a:endParaRPr>
                    </a:p>
                    <a:p>
                      <a:pPr marL="0" indent="0" algn="ctr" latinLnBrk="1" hangingPunct="0">
                        <a:lnSpc>
                          <a:spcPts val="4400"/>
                        </a:lnSpc>
                      </a:pPr>
                      <a:r>
                        <a:rPr lang="en-US" altLang="zh-CN" sz="2800" b="0" i="0" dirty="0" err="1">
                          <a:solidFill>
                            <a:srgbClr val="000000"/>
                          </a:solidFill>
                          <a:latin typeface="Times New Roman" pitchFamily="34" charset="0"/>
                          <a:ea typeface="楷体" pitchFamily="34" charset="-122"/>
                          <a:cs typeface="Times New Roman" pitchFamily="34" charset="-120"/>
                        </a:rPr>
                        <a:t>指引保尔</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十月革命</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爆发后</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帝国主义和反动派妄图扼杀新生的苏维埃政权</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红军解放了保尔的家乡谢佩托夫卡镇</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留下老布尔什维克朱赫来在镇上做地下工作</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朱赫来教保尔学会了英式拳</a:t>
                      </a:r>
                    </a:p>
                    <a:p>
                      <a:pPr marL="0" lvl="0" indent="0" algn="l" latinLnBrk="1" hangingPunct="0">
                        <a:lnSpc>
                          <a:spcPts val="4200"/>
                        </a:lnSpc>
                      </a:pPr>
                      <a:r>
                        <a:rPr lang="en-US" altLang="zh-CN" sz="2800" b="0" i="0" dirty="0" err="1">
                          <a:solidFill>
                            <a:srgbClr val="000000"/>
                          </a:solidFill>
                          <a:latin typeface="Times New Roman" pitchFamily="34" charset="0"/>
                          <a:ea typeface="楷体" pitchFamily="34" charset="-122"/>
                          <a:cs typeface="Times New Roman" pitchFamily="34" charset="-120"/>
                        </a:rPr>
                        <a:t>击</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还培养了保尔朴素的革命热情</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
        <p:nvSpPr>
          <p:cNvPr id="2" name="P_5_BD#fa7d99e92?colgroup=2,27&amp;vcp=1&amp;pid=7045e2c5a&amp;color=0,0,0&amp;mp=1&amp;vtp=1&amp;vaab=1&amp;bt=1&amp;bbb=1">
            <a:extLst>
              <a:ext uri="{FF2B5EF4-FFF2-40B4-BE49-F238E27FC236}">
                <a16:creationId xmlns:a16="http://schemas.microsoft.com/office/drawing/2014/main" id="{2D2D142A-F5FD-783F-8DDF-630014F601D2}"/>
              </a:ext>
            </a:extLst>
          </p:cNvPr>
          <p:cNvSpPr txBox="1"/>
          <p:nvPr/>
        </p:nvSpPr>
        <p:spPr>
          <a:xfrm>
            <a:off x="10903879" y="988123"/>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18" charset="0"/>
              </a:rPr>
              <a:t>续表</a:t>
            </a:r>
          </a:p>
        </p:txBody>
      </p:sp>
    </p:spTree>
  </p:cSld>
  <p:clrMapOvr>
    <a:masterClrMapping/>
  </p:clrMapOvr>
  <p:transition>
    <p:split dir="in"/>
  </p:transition>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P_5_BD#fa7d99e92?colgroup=2,27&amp;vcp=1&amp;pid=7045e2c5a&amp;color=0,0,0&amp;mp=1&amp;vtp=1&amp;vaab=1&amp;bt=1&amp;bbb=1&amp;hb=1">
            <a:extLst>
              <a:ext uri="{FF2B5EF4-FFF2-40B4-BE49-F238E27FC236}">
                <a16:creationId xmlns:a16="http://schemas.microsoft.com/office/drawing/2014/main" id="{A9DD1A30-07E1-0AE0-4F3B-8E40EC0F93D3}"/>
              </a:ext>
            </a:extLst>
          </p:cNvPr>
          <p:cNvGraphicFramePr>
            <a:graphicFrameLocks noGrp="1"/>
          </p:cNvGraphicFramePr>
          <p:nvPr>
            <p:extLst>
              <p:ext uri="{D42A27DB-BD31-4B8C-83A1-F6EECF244321}">
                <p14:modId xmlns:p14="http://schemas.microsoft.com/office/powerpoint/2010/main" val="843634081"/>
              </p:ext>
            </p:extLst>
          </p:nvPr>
        </p:nvGraphicFramePr>
        <p:xfrm>
          <a:off x="539496" y="1900278"/>
          <a:ext cx="11082528" cy="3796539"/>
        </p:xfrm>
        <a:graphic>
          <a:graphicData uri="http://schemas.openxmlformats.org/drawingml/2006/table">
            <a:tbl>
              <a:tblPr/>
              <a:tblGrid>
                <a:gridCol w="987552">
                  <a:extLst>
                    <a:ext uri="{9D8B030D-6E8A-4147-A177-3AD203B41FA5}">
                      <a16:colId xmlns:a16="http://schemas.microsoft.com/office/drawing/2014/main" val="20000"/>
                    </a:ext>
                  </a:extLst>
                </a:gridCol>
                <a:gridCol w="10094976">
                  <a:extLst>
                    <a:ext uri="{9D8B030D-6E8A-4147-A177-3AD203B41FA5}">
                      <a16:colId xmlns:a16="http://schemas.microsoft.com/office/drawing/2014/main" val="20001"/>
                    </a:ext>
                  </a:extLst>
                </a:gridCol>
              </a:tblGrid>
              <a:tr h="1019620">
                <a:tc>
                  <a:txBody>
                    <a:bodyPr/>
                    <a:lstStyle/>
                    <a:p>
                      <a:pPr marL="0" indent="0" algn="ctr"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情节</a:t>
                      </a:r>
                    </a:p>
                    <a:p>
                      <a:pPr marL="0" lvl="0" indent="0"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概括</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情节内容</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2582736">
                <a:tc>
                  <a:txBody>
                    <a:bodyPr/>
                    <a:lstStyle/>
                    <a:p>
                      <a:pPr marL="0" indent="0" algn="ctr" latinLnBrk="1" hangingPunct="0">
                        <a:lnSpc>
                          <a:spcPts val="4400"/>
                        </a:lnSpc>
                      </a:pPr>
                      <a:r>
                        <a:rPr lang="en-US" altLang="zh-CN" sz="2800" b="0" i="0">
                          <a:solidFill>
                            <a:srgbClr val="000000"/>
                          </a:solidFill>
                          <a:latin typeface="Times New Roman" pitchFamily="34" charset="0"/>
                          <a:ea typeface="楷体" pitchFamily="34" charset="-122"/>
                          <a:cs typeface="Times New Roman" pitchFamily="34" charset="-120"/>
                        </a:rPr>
                        <a:t>保尔</a:t>
                      </a:r>
                    </a:p>
                    <a:p>
                      <a:pPr marL="0" lvl="0" indent="0" algn="ctr" latinLnBrk="1" hangingPunct="0">
                        <a:lnSpc>
                          <a:spcPts val="4200"/>
                        </a:lnSpc>
                      </a:pPr>
                      <a:r>
                        <a:rPr lang="en-US" altLang="zh-CN" sz="2800" b="0" i="0">
                          <a:solidFill>
                            <a:srgbClr val="000000"/>
                          </a:solidFill>
                          <a:latin typeface="Times New Roman" pitchFamily="34" charset="0"/>
                          <a:ea typeface="楷体" pitchFamily="34" charset="-122"/>
                          <a:cs typeface="Times New Roman" pitchFamily="34" charset="-120"/>
                        </a:rPr>
                        <a:t>入狱</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楷体" pitchFamily="34" charset="-122"/>
                          <a:cs typeface="Times New Roman" pitchFamily="34" charset="-120"/>
                        </a:rPr>
                        <a:t>彼得留拉匪帮在保尔的故乡谢佩托夫卡镇杀害犹太人</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他们无恶不作</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还把身为党员的朱赫来抓了起来</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在朱赫来被运往监狱的路上</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保尔舍身相救</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但不幸被抓入狱</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后来</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朱赫来逃出了魔掌</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保尔逃出了监狱</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之后保尔与早前意外结识的小姑娘冬妮娅相会</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
        <p:nvSpPr>
          <p:cNvPr id="3" name="P_5_BD#fa7d99e92?colgroup=2,27&amp;vcp=1&amp;pid=7045e2c5a&amp;color=0,0,0&amp;mp=1&amp;vtp=1&amp;vaab=1&amp;bt=1&amp;bbb=1&amp;hb=1">
            <a:extLst>
              <a:ext uri="{FF2B5EF4-FFF2-40B4-BE49-F238E27FC236}">
                <a16:creationId xmlns:a16="http://schemas.microsoft.com/office/drawing/2014/main" id="{7A46C57E-CD52-8F2D-E296-B0DED9CDA88C}"/>
              </a:ext>
            </a:extLst>
          </p:cNvPr>
          <p:cNvSpPr txBox="1"/>
          <p:nvPr/>
        </p:nvSpPr>
        <p:spPr>
          <a:xfrm>
            <a:off x="9082024" y="1201188"/>
            <a:ext cx="2540000" cy="583878"/>
          </a:xfrm>
          <a:prstGeom prst="rect">
            <a:avLst/>
          </a:prstGeom>
          <a:noFill/>
        </p:spPr>
        <p:txBody>
          <a:bodyPr vert="horz" lIns="0" tIns="0" rIns="0" bIns="0" rtlCol="0">
            <a:spAutoFit/>
          </a:bodyPr>
          <a:lstStyle/>
          <a:p>
            <a:pPr algn="r">
              <a:lnSpc>
                <a:spcPts val="5000"/>
              </a:lnSpc>
            </a:pPr>
            <a:r>
              <a:rPr lang="zh-CN" altLang="en-US" sz="2800">
                <a:latin typeface="Times New Roman" panose="02020603050405020304" pitchFamily="18" charset="0"/>
              </a:rPr>
              <a:t>续表</a:t>
            </a:r>
          </a:p>
        </p:txBody>
      </p:sp>
    </p:spTree>
    <p:extLst>
      <p:ext uri="{BB962C8B-B14F-4D97-AF65-F5344CB8AC3E}">
        <p14:creationId xmlns:p14="http://schemas.microsoft.com/office/powerpoint/2010/main" val="3981940759"/>
      </p:ext>
    </p:extLst>
  </p:cSld>
  <p:clrMapOvr>
    <a:masterClrMapping/>
  </p:clrMapOvr>
  <p:transition>
    <p:split dir="in"/>
  </p:transition>
</p:sld>
</file>

<file path=ppt/slides/slide85.xml><?xml version="1.0" encoding="utf-8"?>
<p:sld xmlns:a="http://schemas.openxmlformats.org/drawingml/2006/main" xmlns:r="http://schemas.openxmlformats.org/officeDocument/2006/relationships" xmlns:p="http://schemas.openxmlformats.org/presentationml/2006/main">
  <p:cSld name="Slide 82&amp;si=82">
    <p:spTree>
      <p:nvGrpSpPr>
        <p:cNvPr id="1" name=""/>
        <p:cNvGrpSpPr/>
        <p:nvPr/>
      </p:nvGrpSpPr>
      <p:grpSpPr>
        <a:xfrm>
          <a:off x="0" y="0"/>
          <a:ext cx="0" cy="0"/>
          <a:chOff x="0" y="0"/>
          <a:chExt cx="0" cy="0"/>
        </a:xfrm>
      </p:grpSpPr>
      <p:graphicFrame>
        <p:nvGraphicFramePr>
          <p:cNvPr id="83" name="P_5_BD#fa7d99e92?colgroup=2,27&amp;vcp=1&amp;pid=7045e2c5a&amp;color=0,0,0&amp;mp=1&amp;vtp=1&amp;vaab=1&amp;bt=1&amp;bbb=1&amp;hb=1"/>
          <p:cNvGraphicFramePr>
            <a:graphicFrameLocks noGrp="1"/>
          </p:cNvGraphicFramePr>
          <p:nvPr>
            <p:extLst>
              <p:ext uri="{D42A27DB-BD31-4B8C-83A1-F6EECF244321}">
                <p14:modId xmlns:p14="http://schemas.microsoft.com/office/powerpoint/2010/main" val="1267878265"/>
              </p:ext>
            </p:extLst>
          </p:nvPr>
        </p:nvGraphicFramePr>
        <p:xfrm>
          <a:off x="539496" y="1584261"/>
          <a:ext cx="11082528" cy="3879724"/>
        </p:xfrm>
        <a:graphic>
          <a:graphicData uri="http://schemas.openxmlformats.org/drawingml/2006/table">
            <a:tbl>
              <a:tblPr/>
              <a:tblGrid>
                <a:gridCol w="987552">
                  <a:extLst>
                    <a:ext uri="{9D8B030D-6E8A-4147-A177-3AD203B41FA5}">
                      <a16:colId xmlns:a16="http://schemas.microsoft.com/office/drawing/2014/main" val="20000"/>
                    </a:ext>
                  </a:extLst>
                </a:gridCol>
                <a:gridCol w="10094976">
                  <a:extLst>
                    <a:ext uri="{9D8B030D-6E8A-4147-A177-3AD203B41FA5}">
                      <a16:colId xmlns:a16="http://schemas.microsoft.com/office/drawing/2014/main" val="20001"/>
                    </a:ext>
                  </a:extLst>
                </a:gridCol>
              </a:tblGrid>
              <a:tr h="1094296">
                <a:tc>
                  <a:txBody>
                    <a:bodyPr/>
                    <a:lstStyle/>
                    <a:p>
                      <a:pPr marL="0" indent="0" algn="ctr"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情节</a:t>
                      </a:r>
                    </a:p>
                    <a:p>
                      <a:pPr marL="0" lvl="0" indent="0"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概括</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情节内容</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2785428">
                <a:tc>
                  <a:txBody>
                    <a:bodyPr/>
                    <a:lstStyle/>
                    <a:p>
                      <a:pPr marL="0" indent="0" algn="ctr" latinLnBrk="1" hangingPunct="0">
                        <a:lnSpc>
                          <a:spcPts val="4400"/>
                        </a:lnSpc>
                      </a:pPr>
                      <a:r>
                        <a:rPr lang="en-US" altLang="zh-CN" sz="2800" b="0" i="0">
                          <a:solidFill>
                            <a:srgbClr val="000000"/>
                          </a:solidFill>
                          <a:latin typeface="Times New Roman" pitchFamily="34" charset="0"/>
                          <a:ea typeface="楷体" pitchFamily="34" charset="-122"/>
                          <a:cs typeface="Times New Roman" pitchFamily="34" charset="-120"/>
                        </a:rPr>
                        <a:t>与冬</a:t>
                      </a:r>
                    </a:p>
                    <a:p>
                      <a:pPr marL="0" indent="0" algn="ctr" latinLnBrk="1" hangingPunct="0">
                        <a:lnSpc>
                          <a:spcPts val="4400"/>
                        </a:lnSpc>
                      </a:pPr>
                      <a:r>
                        <a:rPr lang="en-US" altLang="zh-CN" sz="2800" b="0" i="0">
                          <a:solidFill>
                            <a:srgbClr val="000000"/>
                          </a:solidFill>
                          <a:latin typeface="Times New Roman" pitchFamily="34" charset="0"/>
                          <a:ea typeface="楷体" pitchFamily="34" charset="-122"/>
                          <a:cs typeface="Times New Roman" pitchFamily="34" charset="-120"/>
                        </a:rPr>
                        <a:t>妮娅</a:t>
                      </a:r>
                    </a:p>
                    <a:p>
                      <a:pPr marL="0" lvl="0" indent="0" algn="ctr" latinLnBrk="1" hangingPunct="0">
                        <a:lnSpc>
                          <a:spcPts val="4200"/>
                        </a:lnSpc>
                      </a:pPr>
                      <a:r>
                        <a:rPr lang="en-US" altLang="zh-CN" sz="2800" b="0" i="0">
                          <a:solidFill>
                            <a:srgbClr val="000000"/>
                          </a:solidFill>
                          <a:latin typeface="Times New Roman" pitchFamily="34" charset="0"/>
                          <a:ea typeface="楷体" pitchFamily="34" charset="-122"/>
                          <a:cs typeface="Times New Roman" pitchFamily="34" charset="-120"/>
                        </a:rPr>
                        <a:t>分离</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楷体" pitchFamily="34" charset="-122"/>
                          <a:cs typeface="Times New Roman" pitchFamily="34" charset="-120"/>
                        </a:rPr>
                        <a:t>保尔为钟爱的党的事业离开冬妮娅</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投入为人民解放的战争洪流中</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一年后</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保尔被编入正要进行战争的骑兵第四师</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在一次激战中</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他的头部中了弹片受了重伤</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他的坚强意志使他死里逃生</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保尔意识到冬妮娅并不是自己志同道合的同志</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两人的感情彻底破裂</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
        <p:nvSpPr>
          <p:cNvPr id="2" name="P_5_BD#fa7d99e92?colgroup=2,27&amp;vcp=1&amp;pid=7045e2c5a&amp;color=0,0,0&amp;mp=1&amp;vtp=1&amp;vaab=1&amp;bt=1&amp;bbb=1">
            <a:extLst>
              <a:ext uri="{FF2B5EF4-FFF2-40B4-BE49-F238E27FC236}">
                <a16:creationId xmlns:a16="http://schemas.microsoft.com/office/drawing/2014/main" id="{73221082-9FEE-1B6E-BE29-971BCBEE0BF7}"/>
              </a:ext>
            </a:extLst>
          </p:cNvPr>
          <p:cNvSpPr txBox="1"/>
          <p:nvPr/>
        </p:nvSpPr>
        <p:spPr>
          <a:xfrm>
            <a:off x="10903879" y="875855"/>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18" charset="0"/>
              </a:rPr>
              <a:t>续表</a:t>
            </a:r>
          </a:p>
        </p:txBody>
      </p:sp>
    </p:spTree>
  </p:cSld>
  <p:clrMapOvr>
    <a:masterClrMapping/>
  </p:clrMapOvr>
  <p:transition>
    <p:split dir="in"/>
  </p:transition>
</p:sld>
</file>

<file path=ppt/slides/slide86.xml><?xml version="1.0" encoding="utf-8"?>
<p:sld xmlns:a="http://schemas.openxmlformats.org/drawingml/2006/main" xmlns:r="http://schemas.openxmlformats.org/officeDocument/2006/relationships" xmlns:p="http://schemas.openxmlformats.org/presentationml/2006/main">
  <p:cSld name="Slide 83&amp;si=83">
    <p:spTree>
      <p:nvGrpSpPr>
        <p:cNvPr id="1" name=""/>
        <p:cNvGrpSpPr/>
        <p:nvPr/>
      </p:nvGrpSpPr>
      <p:grpSpPr>
        <a:xfrm>
          <a:off x="0" y="0"/>
          <a:ext cx="0" cy="0"/>
          <a:chOff x="0" y="0"/>
          <a:chExt cx="0" cy="0"/>
        </a:xfrm>
      </p:grpSpPr>
      <p:graphicFrame>
        <p:nvGraphicFramePr>
          <p:cNvPr id="84" name="P_5_BD#fa7d99e92?colgroup=2,27&amp;vcp=1&amp;pid=7045e2c5a&amp;color=0,0,0&amp;vtp=1&amp;vaab=1&amp;bt=1&amp;bbb=1&amp;hb=1"/>
          <p:cNvGraphicFramePr>
            <a:graphicFrameLocks noGrp="1"/>
          </p:cNvGraphicFramePr>
          <p:nvPr>
            <p:extLst>
              <p:ext uri="{D42A27DB-BD31-4B8C-83A1-F6EECF244321}">
                <p14:modId xmlns:p14="http://schemas.microsoft.com/office/powerpoint/2010/main" val="1603179872"/>
              </p:ext>
            </p:extLst>
          </p:nvPr>
        </p:nvGraphicFramePr>
        <p:xfrm>
          <a:off x="539496" y="952289"/>
          <a:ext cx="11318976" cy="5175696"/>
        </p:xfrm>
        <a:graphic>
          <a:graphicData uri="http://schemas.openxmlformats.org/drawingml/2006/table">
            <a:tbl>
              <a:tblPr/>
              <a:tblGrid>
                <a:gridCol w="1224000">
                  <a:extLst>
                    <a:ext uri="{9D8B030D-6E8A-4147-A177-3AD203B41FA5}">
                      <a16:colId xmlns:a16="http://schemas.microsoft.com/office/drawing/2014/main" val="20000"/>
                    </a:ext>
                  </a:extLst>
                </a:gridCol>
                <a:gridCol w="10094976">
                  <a:extLst>
                    <a:ext uri="{9D8B030D-6E8A-4147-A177-3AD203B41FA5}">
                      <a16:colId xmlns:a16="http://schemas.microsoft.com/office/drawing/2014/main" val="20001"/>
                    </a:ext>
                  </a:extLst>
                </a:gridCol>
              </a:tblGrid>
              <a:tr h="369163">
                <a:tc>
                  <a:txBody>
                    <a:bodyPr/>
                    <a:lstStyle/>
                    <a:p>
                      <a:pPr marL="0" indent="0" algn="ctr" latinLnBrk="1" hangingPunct="0">
                        <a:lnSpc>
                          <a:spcPts val="4200"/>
                        </a:lnSpc>
                      </a:pPr>
                      <a:r>
                        <a:rPr lang="en-US" altLang="zh-CN" sz="2800" b="1" i="0">
                          <a:solidFill>
                            <a:srgbClr val="000000"/>
                          </a:solidFill>
                          <a:latin typeface="Times New Roman" pitchFamily="34" charset="0"/>
                          <a:ea typeface="SimSun" pitchFamily="34" charset="-122"/>
                          <a:cs typeface="Times New Roman" pitchFamily="34" charset="-120"/>
                        </a:rPr>
                        <a:t>情节</a:t>
                      </a:r>
                    </a:p>
                    <a:p>
                      <a:pPr marL="0" lvl="0" indent="0" algn="ctr" latinLnBrk="1" hangingPunct="0">
                        <a:lnSpc>
                          <a:spcPts val="4000"/>
                        </a:lnSpc>
                      </a:pPr>
                      <a:r>
                        <a:rPr lang="en-US" altLang="zh-CN" sz="2800" b="1" i="0">
                          <a:solidFill>
                            <a:srgbClr val="000000"/>
                          </a:solidFill>
                          <a:latin typeface="Times New Roman" pitchFamily="34" charset="0"/>
                          <a:ea typeface="SimSun" pitchFamily="34" charset="-122"/>
                          <a:cs typeface="Times New Roman" pitchFamily="34" charset="-120"/>
                        </a:rPr>
                        <a:t>概括</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000"/>
                        </a:lnSpc>
                      </a:pPr>
                      <a:r>
                        <a:rPr lang="en-US" altLang="zh-CN" sz="2800" b="1" i="0">
                          <a:solidFill>
                            <a:srgbClr val="000000"/>
                          </a:solidFill>
                          <a:latin typeface="Times New Roman" pitchFamily="34" charset="0"/>
                          <a:ea typeface="SimSun" pitchFamily="34" charset="-122"/>
                          <a:cs typeface="Times New Roman" pitchFamily="34" charset="-120"/>
                        </a:rPr>
                        <a:t>情节内容</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564756">
                <a:tc>
                  <a:txBody>
                    <a:bodyPr/>
                    <a:lstStyle/>
                    <a:p>
                      <a:pPr marL="0" indent="0" algn="ctr" latinLnBrk="1" hangingPunct="0">
                        <a:lnSpc>
                          <a:spcPts val="4200"/>
                        </a:lnSpc>
                      </a:pPr>
                      <a:r>
                        <a:rPr lang="en-US" altLang="zh-CN" sz="2800" b="0" i="0" dirty="0" err="1">
                          <a:solidFill>
                            <a:srgbClr val="000000"/>
                          </a:solidFill>
                          <a:latin typeface="Times New Roman" pitchFamily="34" charset="0"/>
                          <a:ea typeface="楷体" pitchFamily="34" charset="-122"/>
                          <a:cs typeface="Times New Roman" pitchFamily="34" charset="-120"/>
                        </a:rPr>
                        <a:t>保尔</a:t>
                      </a:r>
                      <a:endParaRPr lang="en-US" altLang="zh-CN" sz="2800" b="0" i="0" dirty="0">
                        <a:solidFill>
                          <a:srgbClr val="000000"/>
                        </a:solidFill>
                        <a:latin typeface="Times New Roman" pitchFamily="34" charset="0"/>
                        <a:ea typeface="楷体" pitchFamily="34" charset="-122"/>
                        <a:cs typeface="Times New Roman" pitchFamily="34" charset="-120"/>
                      </a:endParaRPr>
                    </a:p>
                    <a:p>
                      <a:pPr marL="0" indent="0" algn="ctr" latinLnBrk="1" hangingPunct="0">
                        <a:lnSpc>
                          <a:spcPts val="4200"/>
                        </a:lnSpc>
                      </a:pPr>
                      <a:r>
                        <a:rPr lang="en-US" altLang="zh-CN" sz="2800" b="0" i="0" dirty="0" err="1">
                          <a:solidFill>
                            <a:srgbClr val="000000"/>
                          </a:solidFill>
                          <a:latin typeface="Times New Roman" pitchFamily="34" charset="0"/>
                          <a:ea typeface="楷体" pitchFamily="34" charset="-122"/>
                          <a:cs typeface="Times New Roman" pitchFamily="34" charset="-120"/>
                        </a:rPr>
                        <a:t>修铁路</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2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楷体" pitchFamily="34" charset="-122"/>
                          <a:cs typeface="Times New Roman" pitchFamily="34" charset="-120"/>
                        </a:rPr>
                        <a:t>保尔的身体状况使他不能再回前线</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于是他立即投入恢复和建设国家的工作中</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他做共青团的工作</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肃反工作</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并忘我地投入艰苦的体力劳动中去</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参加修铁路的工作</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937002">
                <a:tc>
                  <a:txBody>
                    <a:bodyPr/>
                    <a:lstStyle/>
                    <a:p>
                      <a:pPr marL="0" indent="0" algn="ctr" latinLnBrk="1" hangingPunct="0">
                        <a:lnSpc>
                          <a:spcPts val="4200"/>
                        </a:lnSpc>
                      </a:pPr>
                      <a:r>
                        <a:rPr lang="en-US" altLang="zh-CN" sz="2800" b="0" i="0" dirty="0" err="1">
                          <a:solidFill>
                            <a:srgbClr val="000000"/>
                          </a:solidFill>
                          <a:latin typeface="Times New Roman" pitchFamily="34" charset="0"/>
                          <a:ea typeface="楷体" pitchFamily="34" charset="-122"/>
                          <a:cs typeface="Times New Roman" pitchFamily="34" charset="-120"/>
                        </a:rPr>
                        <a:t>保尔与丽达</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2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楷体" pitchFamily="34" charset="-122"/>
                          <a:cs typeface="Times New Roman" pitchFamily="34" charset="-120"/>
                        </a:rPr>
                        <a:t>保尔在铁路工厂任团委书记时</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与团委委员丽达在工作上经常接触</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产生了感情</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可是保尔以</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牛虻</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精神抵制自己对丽达产生的感情</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认为</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爱情给人带来许多痛苦</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难道现在是谈情说爱的时候吗</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要</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彻底献身于革命事业</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最后他还是下定决心断绝了他们的感情</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因而失去了与丽达相爱的机会</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
        <p:nvSpPr>
          <p:cNvPr id="2" name="P_5_BD#fa7d99e92?colgroup=2,27&amp;vcp=1&amp;pid=7045e2c5a&amp;color=0,0,0&amp;vtp=1&amp;vaab=1&amp;bt=1&amp;bbb=1">
            <a:extLst>
              <a:ext uri="{FF2B5EF4-FFF2-40B4-BE49-F238E27FC236}">
                <a16:creationId xmlns:a16="http://schemas.microsoft.com/office/drawing/2014/main" id="{51F7BB36-5577-6F12-D019-7DD5DC54B04D}"/>
              </a:ext>
            </a:extLst>
          </p:cNvPr>
          <p:cNvSpPr txBox="1"/>
          <p:nvPr/>
        </p:nvSpPr>
        <p:spPr>
          <a:xfrm>
            <a:off x="10903879" y="430575"/>
            <a:ext cx="718145" cy="487698"/>
          </a:xfrm>
          <a:prstGeom prst="rect">
            <a:avLst/>
          </a:prstGeom>
          <a:noFill/>
        </p:spPr>
        <p:txBody>
          <a:bodyPr vert="horz" wrap="none" lIns="0" tIns="0" rIns="0" bIns="0" rtlCol="0">
            <a:spAutoFit/>
          </a:bodyPr>
          <a:lstStyle/>
          <a:p>
            <a:pPr algn="r">
              <a:lnSpc>
                <a:spcPts val="4000"/>
              </a:lnSpc>
            </a:pPr>
            <a:r>
              <a:rPr lang="zh-CN" altLang="en-US" sz="2800" dirty="0">
                <a:latin typeface="Times New Roman" panose="02020603050405020304" pitchFamily="18" charset="0"/>
              </a:rPr>
              <a:t>续表</a:t>
            </a:r>
          </a:p>
        </p:txBody>
      </p:sp>
    </p:spTree>
  </p:cSld>
  <p:clrMapOvr>
    <a:masterClrMapping/>
  </p:clrMapOvr>
  <p:transition>
    <p:split dir="in"/>
  </p:transition>
</p:sld>
</file>

<file path=ppt/slides/slide87.xml><?xml version="1.0" encoding="utf-8"?>
<p:sld xmlns:a="http://schemas.openxmlformats.org/drawingml/2006/main" xmlns:r="http://schemas.openxmlformats.org/officeDocument/2006/relationships" xmlns:p="http://schemas.openxmlformats.org/presentationml/2006/main">
  <p:cSld name="Slide 84&amp;si=84">
    <p:spTree>
      <p:nvGrpSpPr>
        <p:cNvPr id="1" name=""/>
        <p:cNvGrpSpPr/>
        <p:nvPr/>
      </p:nvGrpSpPr>
      <p:grpSpPr>
        <a:xfrm>
          <a:off x="0" y="0"/>
          <a:ext cx="0" cy="0"/>
          <a:chOff x="0" y="0"/>
          <a:chExt cx="0" cy="0"/>
        </a:xfrm>
      </p:grpSpPr>
      <p:graphicFrame>
        <p:nvGraphicFramePr>
          <p:cNvPr id="85" name="P_5_BD#fa7d99e92?colgroup=2,27&amp;vcp=1&amp;pid=7045e2c5a&amp;color=0,0,0&amp;mp=1&amp;vtp=1&amp;vaab=1&amp;bt=1&amp;bbb=1&amp;hb=1"/>
          <p:cNvGraphicFramePr>
            <a:graphicFrameLocks noGrp="1"/>
          </p:cNvGraphicFramePr>
          <p:nvPr>
            <p:extLst>
              <p:ext uri="{D42A27DB-BD31-4B8C-83A1-F6EECF244321}">
                <p14:modId xmlns:p14="http://schemas.microsoft.com/office/powerpoint/2010/main" val="3702432736"/>
              </p:ext>
            </p:extLst>
          </p:nvPr>
        </p:nvGraphicFramePr>
        <p:xfrm>
          <a:off x="539496" y="980864"/>
          <a:ext cx="11318976" cy="5175696"/>
        </p:xfrm>
        <a:graphic>
          <a:graphicData uri="http://schemas.openxmlformats.org/drawingml/2006/table">
            <a:tbl>
              <a:tblPr/>
              <a:tblGrid>
                <a:gridCol w="1224000">
                  <a:extLst>
                    <a:ext uri="{9D8B030D-6E8A-4147-A177-3AD203B41FA5}">
                      <a16:colId xmlns:a16="http://schemas.microsoft.com/office/drawing/2014/main" val="20000"/>
                    </a:ext>
                  </a:extLst>
                </a:gridCol>
                <a:gridCol w="10094976">
                  <a:extLst>
                    <a:ext uri="{9D8B030D-6E8A-4147-A177-3AD203B41FA5}">
                      <a16:colId xmlns:a16="http://schemas.microsoft.com/office/drawing/2014/main" val="20001"/>
                    </a:ext>
                  </a:extLst>
                </a:gridCol>
              </a:tblGrid>
              <a:tr h="330071">
                <a:tc>
                  <a:txBody>
                    <a:bodyPr/>
                    <a:lstStyle/>
                    <a:p>
                      <a:pPr marL="0" indent="0" algn="ctr" latinLnBrk="1" hangingPunct="0">
                        <a:lnSpc>
                          <a:spcPts val="4200"/>
                        </a:lnSpc>
                      </a:pPr>
                      <a:r>
                        <a:rPr lang="en-US" altLang="zh-CN" sz="2800" b="1" i="0">
                          <a:solidFill>
                            <a:srgbClr val="000000"/>
                          </a:solidFill>
                          <a:latin typeface="Times New Roman" pitchFamily="34" charset="0"/>
                          <a:ea typeface="SimSun" pitchFamily="34" charset="-122"/>
                          <a:cs typeface="Times New Roman" pitchFamily="34" charset="-120"/>
                        </a:rPr>
                        <a:t>情节</a:t>
                      </a:r>
                    </a:p>
                    <a:p>
                      <a:pPr marL="0" lvl="0" indent="0" algn="ctr" latinLnBrk="1" hangingPunct="0">
                        <a:lnSpc>
                          <a:spcPts val="4000"/>
                        </a:lnSpc>
                      </a:pPr>
                      <a:r>
                        <a:rPr lang="en-US" altLang="zh-CN" sz="2800" b="1" i="0">
                          <a:solidFill>
                            <a:srgbClr val="000000"/>
                          </a:solidFill>
                          <a:latin typeface="Times New Roman" pitchFamily="34" charset="0"/>
                          <a:ea typeface="SimSun" pitchFamily="34" charset="-122"/>
                          <a:cs typeface="Times New Roman" pitchFamily="34" charset="-120"/>
                        </a:rPr>
                        <a:t>概括</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000"/>
                        </a:lnSpc>
                      </a:pPr>
                      <a:r>
                        <a:rPr lang="en-US" altLang="zh-CN" sz="2800" b="1" i="0">
                          <a:solidFill>
                            <a:srgbClr val="000000"/>
                          </a:solidFill>
                          <a:latin typeface="Times New Roman" pitchFamily="34" charset="0"/>
                          <a:ea typeface="SimSun" pitchFamily="34" charset="-122"/>
                          <a:cs typeface="Times New Roman" pitchFamily="34" charset="-120"/>
                        </a:rPr>
                        <a:t>情节内容</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504952">
                <a:tc>
                  <a:txBody>
                    <a:bodyPr/>
                    <a:lstStyle/>
                    <a:p>
                      <a:pPr marL="0" indent="0" algn="ctr" latinLnBrk="1" hangingPunct="0">
                        <a:lnSpc>
                          <a:spcPts val="4200"/>
                        </a:lnSpc>
                      </a:pPr>
                      <a:r>
                        <a:rPr lang="en-US" altLang="zh-CN" sz="2800" b="0" i="0" dirty="0" err="1">
                          <a:solidFill>
                            <a:srgbClr val="000000"/>
                          </a:solidFill>
                          <a:latin typeface="Times New Roman" pitchFamily="34" charset="0"/>
                          <a:ea typeface="楷体" pitchFamily="34" charset="-122"/>
                          <a:cs typeface="Times New Roman" pitchFamily="34" charset="-120"/>
                        </a:rPr>
                        <a:t>保尔</a:t>
                      </a:r>
                      <a:endParaRPr lang="en-US" altLang="zh-CN" sz="2800" b="0" i="0" dirty="0">
                        <a:solidFill>
                          <a:srgbClr val="000000"/>
                        </a:solidFill>
                        <a:latin typeface="Times New Roman" pitchFamily="34" charset="0"/>
                        <a:ea typeface="楷体" pitchFamily="34" charset="-122"/>
                        <a:cs typeface="Times New Roman" pitchFamily="34" charset="-120"/>
                      </a:endParaRPr>
                    </a:p>
                    <a:p>
                      <a:pPr marL="0" indent="0" algn="ctr" latinLnBrk="1" hangingPunct="0">
                        <a:lnSpc>
                          <a:spcPts val="4200"/>
                        </a:lnSpc>
                      </a:pPr>
                      <a:r>
                        <a:rPr lang="en-US" altLang="zh-CN" sz="2800" b="0" i="0" dirty="0" err="1">
                          <a:solidFill>
                            <a:srgbClr val="000000"/>
                          </a:solidFill>
                          <a:latin typeface="Times New Roman" pitchFamily="34" charset="0"/>
                          <a:ea typeface="楷体" pitchFamily="34" charset="-122"/>
                          <a:cs typeface="Times New Roman" pitchFamily="34" charset="-120"/>
                        </a:rPr>
                        <a:t>得伤寒</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2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楷体" pitchFamily="34" charset="-122"/>
                          <a:cs typeface="Times New Roman" pitchFamily="34" charset="-120"/>
                        </a:rPr>
                        <a:t>在筑路工作要结束时</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保尔得了伤寒并引发肺炎</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组织上不得不把他送回家乡去休养</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半路上误传出保尔已经死去的消息</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但保尔第四次战胜了死亡</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837778">
                <a:tc>
                  <a:txBody>
                    <a:bodyPr/>
                    <a:lstStyle/>
                    <a:p>
                      <a:pPr marL="0" indent="0" algn="ctr" latinLnBrk="1" hangingPunct="0">
                        <a:lnSpc>
                          <a:spcPts val="4200"/>
                        </a:lnSpc>
                      </a:pPr>
                      <a:r>
                        <a:rPr lang="en-US" altLang="zh-CN" sz="2800" b="0" i="0" dirty="0" err="1">
                          <a:solidFill>
                            <a:srgbClr val="000000"/>
                          </a:solidFill>
                          <a:latin typeface="Times New Roman" pitchFamily="34" charset="0"/>
                          <a:ea typeface="楷体" pitchFamily="34" charset="-122"/>
                          <a:cs typeface="Times New Roman" pitchFamily="34" charset="-120"/>
                        </a:rPr>
                        <a:t>保尔与达雅</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2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楷体" pitchFamily="34" charset="-122"/>
                          <a:cs typeface="Times New Roman" pitchFamily="34" charset="-120"/>
                        </a:rPr>
                        <a:t>病愈后</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保尔又回到工作岗位</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并且入了党</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由于种种伤病及忘我的工作</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劳动</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保尔的体质越来越坏</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丧失了工作能力</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党组织不得不解除他的工作</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让他长期住院治疗</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在海滨疗养时</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他偶然认识了女民工达雅并与其相爱</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保尔一边不断地帮助达雅进步</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一边开始顽强地学习</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增强写作的本领</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
        <p:nvSpPr>
          <p:cNvPr id="2" name="P_5_BD#fa7d99e92?colgroup=2,27&amp;vcp=1&amp;pid=7045e2c5a&amp;color=0,0,0&amp;mp=1&amp;vtp=1&amp;vaab=1&amp;bt=1&amp;bbb=1">
            <a:extLst>
              <a:ext uri="{FF2B5EF4-FFF2-40B4-BE49-F238E27FC236}">
                <a16:creationId xmlns:a16="http://schemas.microsoft.com/office/drawing/2014/main" id="{C9D30F0E-37DB-44B3-8271-01CD459418CC}"/>
              </a:ext>
            </a:extLst>
          </p:cNvPr>
          <p:cNvSpPr txBox="1"/>
          <p:nvPr/>
        </p:nvSpPr>
        <p:spPr>
          <a:xfrm>
            <a:off x="10903879" y="373425"/>
            <a:ext cx="718145" cy="487698"/>
          </a:xfrm>
          <a:prstGeom prst="rect">
            <a:avLst/>
          </a:prstGeom>
          <a:noFill/>
        </p:spPr>
        <p:txBody>
          <a:bodyPr vert="horz" wrap="none" lIns="0" tIns="0" rIns="0" bIns="0" rtlCol="0">
            <a:spAutoFit/>
          </a:bodyPr>
          <a:lstStyle/>
          <a:p>
            <a:pPr algn="r">
              <a:lnSpc>
                <a:spcPts val="4000"/>
              </a:lnSpc>
            </a:pPr>
            <a:r>
              <a:rPr lang="zh-CN" altLang="en-US" sz="2800">
                <a:latin typeface="Times New Roman" panose="02020603050405020304" pitchFamily="18" charset="0"/>
              </a:rPr>
              <a:t>续表</a:t>
            </a:r>
          </a:p>
        </p:txBody>
      </p:sp>
    </p:spTree>
  </p:cSld>
  <p:clrMapOvr>
    <a:masterClrMapping/>
  </p:clrMapOvr>
  <p:transition>
    <p:split dir="in"/>
  </p:transition>
</p:sld>
</file>

<file path=ppt/slides/slide88.xml><?xml version="1.0" encoding="utf-8"?>
<p:sld xmlns:a="http://schemas.openxmlformats.org/drawingml/2006/main" xmlns:r="http://schemas.openxmlformats.org/officeDocument/2006/relationships" xmlns:p="http://schemas.openxmlformats.org/presentationml/2006/main">
  <p:cSld name="Slide 85&amp;si=85">
    <p:spTree>
      <p:nvGrpSpPr>
        <p:cNvPr id="1" name=""/>
        <p:cNvGrpSpPr/>
        <p:nvPr/>
      </p:nvGrpSpPr>
      <p:grpSpPr>
        <a:xfrm>
          <a:off x="0" y="0"/>
          <a:ext cx="0" cy="0"/>
          <a:chOff x="0" y="0"/>
          <a:chExt cx="0" cy="0"/>
        </a:xfrm>
      </p:grpSpPr>
      <p:graphicFrame>
        <p:nvGraphicFramePr>
          <p:cNvPr id="86" name="P_5_BD#fa7d99e92?colgroup=2,27&amp;vcp=1&amp;pid=7045e2c5a&amp;color=0,0,0&amp;mp=1&amp;vtp=1&amp;vaab=1&amp;bt=1&amp;bbb=1&amp;hb=1"/>
          <p:cNvGraphicFramePr>
            <a:graphicFrameLocks noGrp="1"/>
          </p:cNvGraphicFramePr>
          <p:nvPr>
            <p:extLst>
              <p:ext uri="{D42A27DB-BD31-4B8C-83A1-F6EECF244321}">
                <p14:modId xmlns:p14="http://schemas.microsoft.com/office/powerpoint/2010/main" val="2162335001"/>
              </p:ext>
            </p:extLst>
          </p:nvPr>
        </p:nvGraphicFramePr>
        <p:xfrm>
          <a:off x="539496" y="1904936"/>
          <a:ext cx="11082528" cy="3796539"/>
        </p:xfrm>
        <a:graphic>
          <a:graphicData uri="http://schemas.openxmlformats.org/drawingml/2006/table">
            <a:tbl>
              <a:tblPr/>
              <a:tblGrid>
                <a:gridCol w="987552">
                  <a:extLst>
                    <a:ext uri="{9D8B030D-6E8A-4147-A177-3AD203B41FA5}">
                      <a16:colId xmlns:a16="http://schemas.microsoft.com/office/drawing/2014/main" val="20000"/>
                    </a:ext>
                  </a:extLst>
                </a:gridCol>
                <a:gridCol w="10094976">
                  <a:extLst>
                    <a:ext uri="{9D8B030D-6E8A-4147-A177-3AD203B41FA5}">
                      <a16:colId xmlns:a16="http://schemas.microsoft.com/office/drawing/2014/main" val="20001"/>
                    </a:ext>
                  </a:extLst>
                </a:gridCol>
              </a:tblGrid>
              <a:tr h="1019620">
                <a:tc>
                  <a:txBody>
                    <a:bodyPr/>
                    <a:lstStyle/>
                    <a:p>
                      <a:pPr marL="0" indent="0" algn="ctr"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情节</a:t>
                      </a:r>
                    </a:p>
                    <a:p>
                      <a:pPr marL="0" lvl="0" indent="0"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概括</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情节内容</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2582736">
                <a:tc>
                  <a:txBody>
                    <a:bodyPr/>
                    <a:lstStyle/>
                    <a:p>
                      <a:pPr marL="0" indent="0" algn="ctr" latinLnBrk="1" hangingPunct="0">
                        <a:lnSpc>
                          <a:spcPts val="4400"/>
                        </a:lnSpc>
                      </a:pPr>
                      <a:r>
                        <a:rPr lang="en-US" altLang="zh-CN" sz="2800" b="0" i="0">
                          <a:solidFill>
                            <a:srgbClr val="000000"/>
                          </a:solidFill>
                          <a:latin typeface="Times New Roman" pitchFamily="34" charset="0"/>
                          <a:ea typeface="楷体" pitchFamily="34" charset="-122"/>
                          <a:cs typeface="Times New Roman" pitchFamily="34" charset="-120"/>
                        </a:rPr>
                        <a:t>保尔</a:t>
                      </a:r>
                    </a:p>
                    <a:p>
                      <a:pPr marL="0" lvl="0" indent="0" algn="ctr" latinLnBrk="1" hangingPunct="0">
                        <a:lnSpc>
                          <a:spcPts val="4200"/>
                        </a:lnSpc>
                      </a:pPr>
                      <a:r>
                        <a:rPr lang="en-US" altLang="zh-CN" sz="2800" b="0" i="0">
                          <a:solidFill>
                            <a:srgbClr val="000000"/>
                          </a:solidFill>
                          <a:latin typeface="Times New Roman" pitchFamily="34" charset="0"/>
                          <a:ea typeface="楷体" pitchFamily="34" charset="-122"/>
                          <a:cs typeface="Times New Roman" pitchFamily="34" charset="-120"/>
                        </a:rPr>
                        <a:t>瘫痪</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1927</a:t>
                      </a:r>
                      <a:r>
                        <a:rPr lang="en-US" altLang="zh-CN" sz="2800" b="0" i="0" dirty="0">
                          <a:solidFill>
                            <a:srgbClr val="000000"/>
                          </a:solidFill>
                          <a:latin typeface="Times New Roman" pitchFamily="34" charset="0"/>
                          <a:ea typeface="楷体" pitchFamily="34" charset="-122"/>
                          <a:cs typeface="Times New Roman" pitchFamily="34" charset="-120"/>
                        </a:rPr>
                        <a:t>年</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保尔已全身瘫痪</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接着又双目失明</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肆虐的病魔把这个充满战斗激情的战士束缚在床榻上</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保尔也曾一度产生自杀的念头</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但他很快从低谷中走了出来</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这个全身瘫痪</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双目失明并且没有丝毫写作经验的人</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开始了他充满英雄主义的事业</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文学创作</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
        <p:nvSpPr>
          <p:cNvPr id="2" name="P_5_BD#fa7d99e92?colgroup=2,27&amp;vcp=1&amp;pid=7045e2c5a&amp;color=0,0,0&amp;mp=1&amp;vtp=1&amp;vaab=1&amp;bt=1&amp;bbb=1">
            <a:extLst>
              <a:ext uri="{FF2B5EF4-FFF2-40B4-BE49-F238E27FC236}">
                <a16:creationId xmlns:a16="http://schemas.microsoft.com/office/drawing/2014/main" id="{4B447664-6AC1-26F0-D3D6-2F93F4212560}"/>
              </a:ext>
            </a:extLst>
          </p:cNvPr>
          <p:cNvSpPr txBox="1"/>
          <p:nvPr/>
        </p:nvSpPr>
        <p:spPr>
          <a:xfrm>
            <a:off x="10903879" y="1196530"/>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18" charset="0"/>
              </a:rPr>
              <a:t>续表</a:t>
            </a:r>
          </a:p>
        </p:txBody>
      </p:sp>
    </p:spTree>
  </p:cSld>
  <p:clrMapOvr>
    <a:masterClrMapping/>
  </p:clrMapOvr>
  <p:transition>
    <p:split dir="in"/>
  </p:transition>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P_5_BD#fa7d99e92?colgroup=2,27&amp;vcp=1&amp;pid=7045e2c5a&amp;color=0,0,0&amp;mp=1&amp;vtp=1&amp;vaab=1&amp;bt=1&amp;bbb=1&amp;hb=1">
            <a:extLst>
              <a:ext uri="{FF2B5EF4-FFF2-40B4-BE49-F238E27FC236}">
                <a16:creationId xmlns:a16="http://schemas.microsoft.com/office/drawing/2014/main" id="{F04B120B-AB08-66E4-1E3E-F0A62E7FA95A}"/>
              </a:ext>
            </a:extLst>
          </p:cNvPr>
          <p:cNvGraphicFramePr>
            <a:graphicFrameLocks noGrp="1"/>
          </p:cNvGraphicFramePr>
          <p:nvPr>
            <p:extLst>
              <p:ext uri="{D42A27DB-BD31-4B8C-83A1-F6EECF244321}">
                <p14:modId xmlns:p14="http://schemas.microsoft.com/office/powerpoint/2010/main" val="2721608021"/>
              </p:ext>
            </p:extLst>
          </p:nvPr>
        </p:nvGraphicFramePr>
        <p:xfrm>
          <a:off x="539496" y="2177646"/>
          <a:ext cx="11082528" cy="3218689"/>
        </p:xfrm>
        <a:graphic>
          <a:graphicData uri="http://schemas.openxmlformats.org/drawingml/2006/table">
            <a:tbl>
              <a:tblPr/>
              <a:tblGrid>
                <a:gridCol w="987552">
                  <a:extLst>
                    <a:ext uri="{9D8B030D-6E8A-4147-A177-3AD203B41FA5}">
                      <a16:colId xmlns:a16="http://schemas.microsoft.com/office/drawing/2014/main" val="20000"/>
                    </a:ext>
                  </a:extLst>
                </a:gridCol>
                <a:gridCol w="10094976">
                  <a:extLst>
                    <a:ext uri="{9D8B030D-6E8A-4147-A177-3AD203B41FA5}">
                      <a16:colId xmlns:a16="http://schemas.microsoft.com/office/drawing/2014/main" val="20001"/>
                    </a:ext>
                  </a:extLst>
                </a:gridCol>
              </a:tblGrid>
              <a:tr h="1019620">
                <a:tc>
                  <a:txBody>
                    <a:bodyPr/>
                    <a:lstStyle/>
                    <a:p>
                      <a:pPr marL="0" indent="0" algn="ctr"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情节</a:t>
                      </a:r>
                    </a:p>
                    <a:p>
                      <a:pPr marL="0" lvl="0" indent="0"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概括</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情节内容</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2070672">
                <a:tc>
                  <a:txBody>
                    <a:bodyPr/>
                    <a:lstStyle/>
                    <a:p>
                      <a:pPr marL="0" indent="0" algn="ctr" latinLnBrk="1" hangingPunct="0">
                        <a:lnSpc>
                          <a:spcPts val="4400"/>
                        </a:lnSpc>
                      </a:pPr>
                      <a:r>
                        <a:rPr lang="en-US" altLang="zh-CN" sz="2800" b="0" i="0">
                          <a:solidFill>
                            <a:srgbClr val="000000"/>
                          </a:solidFill>
                          <a:latin typeface="Times New Roman" pitchFamily="34" charset="0"/>
                          <a:ea typeface="楷体" pitchFamily="34" charset="-122"/>
                          <a:cs typeface="Times New Roman" pitchFamily="34" charset="-120"/>
                        </a:rPr>
                        <a:t>保尔</a:t>
                      </a:r>
                    </a:p>
                    <a:p>
                      <a:pPr marL="0" lvl="0" indent="0" algn="ctr" latinLnBrk="1" hangingPunct="0">
                        <a:lnSpc>
                          <a:spcPts val="4200"/>
                        </a:lnSpc>
                      </a:pPr>
                      <a:r>
                        <a:rPr lang="en-US" altLang="zh-CN" sz="2800" b="0" i="0">
                          <a:solidFill>
                            <a:srgbClr val="000000"/>
                          </a:solidFill>
                          <a:latin typeface="Times New Roman" pitchFamily="34" charset="0"/>
                          <a:ea typeface="楷体" pitchFamily="34" charset="-122"/>
                          <a:cs typeface="Times New Roman" pitchFamily="34" charset="-120"/>
                        </a:rPr>
                        <a:t>写作</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6</a:t>
                      </a:r>
                      <a:r>
                        <a:rPr lang="en-US" altLang="zh-CN" sz="2800" b="0" i="0" dirty="0">
                          <a:solidFill>
                            <a:srgbClr val="000000"/>
                          </a:solidFill>
                          <a:latin typeface="Times New Roman" pitchFamily="34" charset="0"/>
                          <a:ea typeface="楷体" pitchFamily="34" charset="-122"/>
                          <a:cs typeface="Times New Roman" pitchFamily="34" charset="-120"/>
                        </a:rPr>
                        <a:t>个月后</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保尔的手稿在朋友寄回来时丢失了</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保尔一度灰</a:t>
                      </a:r>
                    </a:p>
                    <a:p>
                      <a:pPr marL="0" indent="0" algn="l" latinLnBrk="1" hangingPunct="0">
                        <a:lnSpc>
                          <a:spcPts val="4400"/>
                        </a:lnSpc>
                      </a:pPr>
                      <a:r>
                        <a:rPr lang="en-US" altLang="zh-CN" sz="2800" b="0" i="0">
                          <a:solidFill>
                            <a:srgbClr val="000000"/>
                          </a:solidFill>
                          <a:latin typeface="Times New Roman" pitchFamily="34" charset="0"/>
                          <a:ea typeface="楷体" pitchFamily="34" charset="-122"/>
                          <a:cs typeface="Times New Roman" pitchFamily="34" charset="-120"/>
                        </a:rPr>
                        <a:t>心丧气</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后来</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他振作起来</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自己口述</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请人代录</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在母亲和</a:t>
                      </a:r>
                    </a:p>
                    <a:p>
                      <a:pPr marL="0" indent="0" algn="l" latinLnBrk="1" hangingPunct="0">
                        <a:lnSpc>
                          <a:spcPts val="4400"/>
                        </a:lnSpc>
                      </a:pPr>
                      <a:r>
                        <a:rPr lang="en-US" altLang="zh-CN" sz="2800" b="0" i="0">
                          <a:solidFill>
                            <a:srgbClr val="000000"/>
                          </a:solidFill>
                          <a:latin typeface="Times New Roman" pitchFamily="34" charset="0"/>
                          <a:ea typeface="楷体" pitchFamily="34" charset="-122"/>
                          <a:cs typeface="Times New Roman" pitchFamily="34" charset="-120"/>
                        </a:rPr>
                        <a:t>一位邻居的帮助下</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他用生命写成的小说</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暴风雨所诞生的</a:t>
                      </a:r>
                      <a:r>
                        <a:rPr lang="en-US" altLang="zh-CN" sz="2800" b="0" i="0">
                          <a:solidFill>
                            <a:srgbClr val="000000"/>
                          </a:solidFill>
                          <a:latin typeface="Times New Roman" pitchFamily="34" charset="0"/>
                          <a:ea typeface="SimSun" pitchFamily="34" charset="-122"/>
                          <a:cs typeface="Times New Roman" pitchFamily="34" charset="-120"/>
                        </a:rPr>
                        <a:t>》</a:t>
                      </a:r>
                    </a:p>
                    <a:p>
                      <a:pPr marL="0" lvl="0" indent="0" algn="l" latinLnBrk="1" hangingPunct="0">
                        <a:lnSpc>
                          <a:spcPts val="4200"/>
                        </a:lnSpc>
                      </a:pPr>
                      <a:r>
                        <a:rPr lang="en-US" altLang="zh-CN" sz="2800" b="0" i="0">
                          <a:solidFill>
                            <a:srgbClr val="000000"/>
                          </a:solidFill>
                          <a:latin typeface="Times New Roman" pitchFamily="34" charset="0"/>
                          <a:ea typeface="楷体" pitchFamily="34" charset="-122"/>
                          <a:cs typeface="Times New Roman" pitchFamily="34" charset="-120"/>
                        </a:rPr>
                        <a:t>终于出版了</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
        <p:nvSpPr>
          <p:cNvPr id="3" name="P_5_BD#fa7d99e92?colgroup=2,27&amp;vcp=1&amp;pid=7045e2c5a&amp;color=0,0,0&amp;mp=1&amp;vtp=1&amp;vaab=1&amp;bt=1&amp;bbb=1&amp;hb=1">
            <a:extLst>
              <a:ext uri="{FF2B5EF4-FFF2-40B4-BE49-F238E27FC236}">
                <a16:creationId xmlns:a16="http://schemas.microsoft.com/office/drawing/2014/main" id="{0E873B13-62E7-E182-A78B-E2A62C39E7CE}"/>
              </a:ext>
            </a:extLst>
          </p:cNvPr>
          <p:cNvSpPr txBox="1"/>
          <p:nvPr/>
        </p:nvSpPr>
        <p:spPr>
          <a:xfrm>
            <a:off x="9082024" y="1478556"/>
            <a:ext cx="2540000" cy="583878"/>
          </a:xfrm>
          <a:prstGeom prst="rect">
            <a:avLst/>
          </a:prstGeom>
          <a:noFill/>
        </p:spPr>
        <p:txBody>
          <a:bodyPr vert="horz" lIns="0" tIns="0" rIns="0" bIns="0" rtlCol="0">
            <a:spAutoFit/>
          </a:bodyPr>
          <a:lstStyle/>
          <a:p>
            <a:pPr algn="r">
              <a:lnSpc>
                <a:spcPts val="5000"/>
              </a:lnSpc>
            </a:pPr>
            <a:r>
              <a:rPr lang="zh-CN" altLang="en-US" sz="2800">
                <a:latin typeface="Times New Roman" panose="02020603050405020304" pitchFamily="18" charset="0"/>
              </a:rPr>
              <a:t>续表</a:t>
            </a:r>
          </a:p>
        </p:txBody>
      </p:sp>
    </p:spTree>
    <p:extLst>
      <p:ext uri="{BB962C8B-B14F-4D97-AF65-F5344CB8AC3E}">
        <p14:creationId xmlns:p14="http://schemas.microsoft.com/office/powerpoint/2010/main" val="2915782439"/>
      </p:ext>
    </p:extLst>
  </p:cSld>
  <p:clrMapOvr>
    <a:masterClrMapping/>
  </p:clrMapOvr>
  <p:transition>
    <p:split dir="in"/>
  </p:transition>
</p:sld>
</file>

<file path=ppt/slides/slide9.xml><?xml version="1.0" encoding="utf-8"?>
<p:sld xmlns:a="http://schemas.openxmlformats.org/drawingml/2006/main" xmlns:r="http://schemas.openxmlformats.org/officeDocument/2006/relationships" xmlns:p="http://schemas.openxmlformats.org/presentationml/2006/main">
  <p:cSld name="Slide 11&amp;si=11">
    <p:spTree>
      <p:nvGrpSpPr>
        <p:cNvPr id="1" name=""/>
        <p:cNvGrpSpPr/>
        <p:nvPr/>
      </p:nvGrpSpPr>
      <p:grpSpPr>
        <a:xfrm>
          <a:off x="0" y="0"/>
          <a:ext cx="0" cy="0"/>
          <a:chOff x="0" y="0"/>
          <a:chExt cx="0" cy="0"/>
        </a:xfrm>
      </p:grpSpPr>
      <p:graphicFrame>
        <p:nvGraphicFramePr>
          <p:cNvPr id="12" name="P_5_BD#440ee065a?colgroup=4,10,6,6&amp;vcp=1&amp;pid=254665248&amp;color=0,0,0&amp;vtp=1&amp;vaab=1&amp;bt=1&amp;bbb=1&amp;hb=1"/>
          <p:cNvGraphicFramePr>
            <a:graphicFrameLocks noGrp="1"/>
          </p:cNvGraphicFramePr>
          <p:nvPr>
            <p:extLst>
              <p:ext uri="{D42A27DB-BD31-4B8C-83A1-F6EECF244321}">
                <p14:modId xmlns:p14="http://schemas.microsoft.com/office/powerpoint/2010/main" val="3374549993"/>
              </p:ext>
            </p:extLst>
          </p:nvPr>
        </p:nvGraphicFramePr>
        <p:xfrm>
          <a:off x="353460" y="1278000"/>
          <a:ext cx="11485080" cy="4938142"/>
        </p:xfrm>
        <a:graphic>
          <a:graphicData uri="http://schemas.openxmlformats.org/drawingml/2006/table">
            <a:tbl>
              <a:tblPr/>
              <a:tblGrid>
                <a:gridCol w="2304000">
                  <a:extLst>
                    <a:ext uri="{9D8B030D-6E8A-4147-A177-3AD203B41FA5}">
                      <a16:colId xmlns:a16="http://schemas.microsoft.com/office/drawing/2014/main" val="20000"/>
                    </a:ext>
                  </a:extLst>
                </a:gridCol>
                <a:gridCol w="4069080">
                  <a:extLst>
                    <a:ext uri="{9D8B030D-6E8A-4147-A177-3AD203B41FA5}">
                      <a16:colId xmlns:a16="http://schemas.microsoft.com/office/drawing/2014/main" val="20001"/>
                    </a:ext>
                  </a:extLst>
                </a:gridCol>
                <a:gridCol w="3348000">
                  <a:extLst>
                    <a:ext uri="{9D8B030D-6E8A-4147-A177-3AD203B41FA5}">
                      <a16:colId xmlns:a16="http://schemas.microsoft.com/office/drawing/2014/main" val="20002"/>
                    </a:ext>
                  </a:extLst>
                </a:gridCol>
                <a:gridCol w="1764000">
                  <a:extLst>
                    <a:ext uri="{9D8B030D-6E8A-4147-A177-3AD203B41FA5}">
                      <a16:colId xmlns:a16="http://schemas.microsoft.com/office/drawing/2014/main" val="20003"/>
                    </a:ext>
                  </a:extLst>
                </a:gridCol>
              </a:tblGrid>
              <a:tr h="539560">
                <a:tc>
                  <a:txBody>
                    <a:bodyPr/>
                    <a:lstStyle/>
                    <a:p>
                      <a:pPr algn="ctr" latinLnBrk="1" hangingPunct="0">
                        <a:lnSpc>
                          <a:spcPts val="4300"/>
                        </a:lnSpc>
                      </a:pPr>
                      <a:r>
                        <a:rPr lang="en-US" altLang="zh-CN" sz="2800" b="1" i="0" dirty="0">
                          <a:solidFill>
                            <a:srgbClr val="000000"/>
                          </a:solidFill>
                          <a:latin typeface="Times New Roman" pitchFamily="34" charset="0"/>
                          <a:ea typeface="SimSun" pitchFamily="34" charset="-122"/>
                          <a:cs typeface="Times New Roman" pitchFamily="34" charset="-120"/>
                        </a:rPr>
                        <a:t>篇</a:t>
                      </a:r>
                      <a:r>
                        <a:rPr lang="en-US" altLang="zh-CN" sz="2800" b="1" i="0" dirty="0">
                          <a:solidFill>
                            <a:srgbClr val="000000"/>
                          </a:solidFill>
                          <a:latin typeface="SimSun" pitchFamily="34" charset="0"/>
                          <a:ea typeface="SimSun" pitchFamily="34" charset="-122"/>
                          <a:cs typeface="SimSun" pitchFamily="34" charset="-120"/>
                        </a:rPr>
                        <a:t> </a:t>
                      </a:r>
                      <a:r>
                        <a:rPr lang="en-US" altLang="zh-CN" sz="2800" b="1" i="0" dirty="0">
                          <a:solidFill>
                            <a:srgbClr val="000000"/>
                          </a:solidFill>
                          <a:latin typeface="Times New Roman" pitchFamily="34" charset="0"/>
                          <a:ea typeface="SimSun" pitchFamily="34" charset="-122"/>
                          <a:cs typeface="Times New Roman" pitchFamily="34" charset="-120"/>
                        </a:rPr>
                        <a:t>目</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主要内容</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人物形象</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中心思想</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4356000">
                <a:tc>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藤野先生</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楷体" pitchFamily="34" charset="-122"/>
                          <a:cs typeface="Times New Roman" pitchFamily="34" charset="-120"/>
                        </a:rPr>
                        <a:t>记录作者在日本留学</a:t>
                      </a:r>
                      <a:endParaRPr lang="en-US" altLang="zh-CN" sz="2800" b="0" i="0" dirty="0">
                        <a:solidFill>
                          <a:srgbClr val="000000"/>
                        </a:solidFill>
                        <a:latin typeface="Times New Roman" pitchFamily="34" charset="0"/>
                        <a:ea typeface="楷体" pitchFamily="34" charset="-122"/>
                        <a:cs typeface="Times New Roman" pitchFamily="34" charset="-120"/>
                      </a:endParaRPr>
                    </a:p>
                    <a:p>
                      <a:pPr marL="0" indent="0" algn="l" latinLnBrk="1" hangingPunct="0">
                        <a:lnSpc>
                          <a:spcPts val="4400"/>
                        </a:lnSpc>
                      </a:pPr>
                      <a:r>
                        <a:rPr lang="en-US" altLang="zh-CN" sz="2800" b="0" i="0" dirty="0" err="1">
                          <a:solidFill>
                            <a:srgbClr val="000000"/>
                          </a:solidFill>
                          <a:latin typeface="Times New Roman" pitchFamily="34" charset="0"/>
                          <a:ea typeface="楷体" pitchFamily="34" charset="-122"/>
                          <a:cs typeface="Times New Roman" pitchFamily="34" charset="-120"/>
                        </a:rPr>
                        <a:t>时期的学习生活</a:t>
                      </a:r>
                      <a:r>
                        <a:rPr lang="zh-CN" altLang="en-US"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叙述在</a:t>
                      </a:r>
                      <a:endParaRPr lang="en-US" altLang="zh-CN" sz="2800" b="0" i="0" dirty="0">
                        <a:solidFill>
                          <a:srgbClr val="000000"/>
                        </a:solidFill>
                        <a:latin typeface="Times New Roman" pitchFamily="34" charset="0"/>
                        <a:ea typeface="楷体" pitchFamily="34" charset="-122"/>
                        <a:cs typeface="Times New Roman" pitchFamily="34" charset="-120"/>
                      </a:endParaRPr>
                    </a:p>
                    <a:p>
                      <a:pPr marL="0" indent="0" algn="l" latinLnBrk="1" hangingPunct="0">
                        <a:lnSpc>
                          <a:spcPts val="4400"/>
                        </a:lnSpc>
                      </a:pPr>
                      <a:r>
                        <a:rPr lang="en-US" altLang="zh-CN" sz="2800" b="0" i="0" dirty="0" err="1">
                          <a:solidFill>
                            <a:srgbClr val="000000"/>
                          </a:solidFill>
                          <a:latin typeface="Times New Roman" pitchFamily="34" charset="0"/>
                          <a:ea typeface="楷体" pitchFamily="34" charset="-122"/>
                          <a:cs typeface="Times New Roman" pitchFamily="34" charset="-120"/>
                        </a:rPr>
                        <a:t>仙台医专受日本学生歧</a:t>
                      </a:r>
                      <a:endParaRPr lang="en-US" altLang="zh-CN" sz="2800" b="0" i="0" dirty="0">
                        <a:solidFill>
                          <a:srgbClr val="000000"/>
                        </a:solidFill>
                        <a:latin typeface="Times New Roman" pitchFamily="34" charset="0"/>
                        <a:ea typeface="楷体" pitchFamily="34" charset="-122"/>
                        <a:cs typeface="Times New Roman" pitchFamily="34" charset="-120"/>
                      </a:endParaRPr>
                    </a:p>
                    <a:p>
                      <a:pPr marL="0" indent="0" algn="l" latinLnBrk="1" hangingPunct="0">
                        <a:lnSpc>
                          <a:spcPts val="4400"/>
                        </a:lnSpc>
                      </a:pPr>
                      <a:r>
                        <a:rPr lang="en-US" altLang="zh-CN" sz="2800" b="0" i="0" dirty="0" err="1">
                          <a:solidFill>
                            <a:srgbClr val="000000"/>
                          </a:solidFill>
                          <a:latin typeface="Times New Roman" pitchFamily="34" charset="0"/>
                          <a:ea typeface="楷体" pitchFamily="34" charset="-122"/>
                          <a:cs typeface="Times New Roman" pitchFamily="34" charset="-120"/>
                        </a:rPr>
                        <a:t>视</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侮辱和决定弃医从文</a:t>
                      </a:r>
                      <a:endParaRPr lang="en-US" altLang="zh-CN" sz="2800" b="0" i="0" dirty="0">
                        <a:solidFill>
                          <a:srgbClr val="000000"/>
                        </a:solidFill>
                        <a:latin typeface="Times New Roman" pitchFamily="34" charset="0"/>
                        <a:ea typeface="楷体" pitchFamily="34" charset="-122"/>
                        <a:cs typeface="Times New Roman" pitchFamily="34" charset="-120"/>
                      </a:endParaRPr>
                    </a:p>
                    <a:p>
                      <a:pPr marL="0" indent="0" algn="l" latinLnBrk="1" hangingPunct="0">
                        <a:lnSpc>
                          <a:spcPts val="4400"/>
                        </a:lnSpc>
                      </a:pPr>
                      <a:r>
                        <a:rPr lang="en-US" altLang="zh-CN" sz="2800" b="0" i="0" dirty="0" err="1">
                          <a:solidFill>
                            <a:srgbClr val="000000"/>
                          </a:solidFill>
                          <a:latin typeface="Times New Roman" pitchFamily="34" charset="0"/>
                          <a:ea typeface="楷体" pitchFamily="34" charset="-122"/>
                          <a:cs typeface="Times New Roman" pitchFamily="34" charset="-120"/>
                        </a:rPr>
                        <a:t>的经过</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突出地表现了藤</a:t>
                      </a:r>
                      <a:endParaRPr lang="en-US" altLang="zh-CN" sz="2800" b="0" i="0" dirty="0">
                        <a:solidFill>
                          <a:srgbClr val="000000"/>
                        </a:solidFill>
                        <a:latin typeface="Times New Roman" pitchFamily="34" charset="0"/>
                        <a:ea typeface="楷体" pitchFamily="34" charset="-122"/>
                        <a:cs typeface="Times New Roman" pitchFamily="34" charset="-120"/>
                      </a:endParaRPr>
                    </a:p>
                    <a:p>
                      <a:pPr marL="0" indent="0" algn="l" latinLnBrk="1" hangingPunct="0">
                        <a:lnSpc>
                          <a:spcPts val="4400"/>
                        </a:lnSpc>
                      </a:pPr>
                      <a:r>
                        <a:rPr lang="en-US" altLang="zh-CN" sz="2800" b="0" i="0" dirty="0" err="1">
                          <a:solidFill>
                            <a:srgbClr val="000000"/>
                          </a:solidFill>
                          <a:latin typeface="Times New Roman" pitchFamily="34" charset="0"/>
                          <a:ea typeface="楷体" pitchFamily="34" charset="-122"/>
                          <a:cs typeface="Times New Roman" pitchFamily="34" charset="-120"/>
                        </a:rPr>
                        <a:t>野先生的严谨</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正直</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热</a:t>
                      </a:r>
                      <a:endParaRPr lang="en-US" altLang="zh-CN" sz="2800" b="0" i="0" dirty="0">
                        <a:solidFill>
                          <a:srgbClr val="000000"/>
                        </a:solidFill>
                        <a:latin typeface="Times New Roman" pitchFamily="34" charset="0"/>
                        <a:ea typeface="楷体" pitchFamily="34" charset="-122"/>
                        <a:cs typeface="Times New Roman" pitchFamily="34" charset="-120"/>
                      </a:endParaRPr>
                    </a:p>
                    <a:p>
                      <a:pPr marL="0" indent="0" algn="l" latinLnBrk="1" hangingPunct="0">
                        <a:lnSpc>
                          <a:spcPts val="4400"/>
                        </a:lnSpc>
                      </a:pPr>
                      <a:r>
                        <a:rPr lang="en-US" altLang="zh-CN" sz="2800" b="0" i="0" dirty="0" err="1">
                          <a:solidFill>
                            <a:srgbClr val="000000"/>
                          </a:solidFill>
                          <a:latin typeface="Times New Roman" pitchFamily="34" charset="0"/>
                          <a:ea typeface="楷体" pitchFamily="34" charset="-122"/>
                          <a:cs typeface="Times New Roman" pitchFamily="34" charset="-120"/>
                        </a:rPr>
                        <a:t>诚</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没有民族偏见的高尚</a:t>
                      </a:r>
                      <a:endParaRPr lang="en-US" altLang="zh-CN" sz="2800" b="0" i="0" dirty="0">
                        <a:solidFill>
                          <a:srgbClr val="000000"/>
                        </a:solidFill>
                        <a:latin typeface="Times New Roman" pitchFamily="34" charset="0"/>
                        <a:ea typeface="楷体" pitchFamily="34" charset="-122"/>
                        <a:cs typeface="Times New Roman" pitchFamily="34" charset="-120"/>
                      </a:endParaRPr>
                    </a:p>
                    <a:p>
                      <a:pPr marL="0" lvl="0" indent="0" algn="l" latinLnBrk="1" hangingPunct="0">
                        <a:lnSpc>
                          <a:spcPts val="4200"/>
                        </a:lnSpc>
                      </a:pPr>
                      <a:r>
                        <a:rPr lang="en-US" altLang="zh-CN" sz="2800" b="0" i="0" dirty="0" err="1">
                          <a:solidFill>
                            <a:srgbClr val="000000"/>
                          </a:solidFill>
                          <a:latin typeface="Times New Roman" pitchFamily="34" charset="0"/>
                          <a:ea typeface="楷体" pitchFamily="34" charset="-122"/>
                          <a:cs typeface="Times New Roman" pitchFamily="34" charset="-120"/>
                        </a:rPr>
                        <a:t>品格</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楷体" pitchFamily="34" charset="-122"/>
                          <a:cs typeface="Times New Roman" pitchFamily="34" charset="-120"/>
                        </a:rPr>
                        <a:t>藤野先生</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治学严谨</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平等待人</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和蔼可亲</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楷体" pitchFamily="34" charset="-122"/>
                          <a:cs typeface="Times New Roman" pitchFamily="34" charset="-120"/>
                        </a:rPr>
                        <a:t>表达了对藤野先生的感激和怀念之情</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
        <p:nvSpPr>
          <p:cNvPr id="2" name="P_5_BD#440ee065a?colgroup=4,10,6,6&amp;vcp=1&amp;pid=254665248&amp;color=0,0,0&amp;vtp=1&amp;vaab=1&amp;bt=1&amp;bbb=1">
            <a:extLst>
              <a:ext uri="{FF2B5EF4-FFF2-40B4-BE49-F238E27FC236}">
                <a16:creationId xmlns:a16="http://schemas.microsoft.com/office/drawing/2014/main" id="{B878F4C7-E8E4-24D5-83D4-F5C30F06D508}"/>
              </a:ext>
            </a:extLst>
          </p:cNvPr>
          <p:cNvSpPr txBox="1"/>
          <p:nvPr/>
        </p:nvSpPr>
        <p:spPr>
          <a:xfrm>
            <a:off x="10903879" y="578294"/>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18" charset="0"/>
              </a:rPr>
              <a:t>续表</a:t>
            </a:r>
          </a:p>
        </p:txBody>
      </p:sp>
    </p:spTree>
  </p:cSld>
  <p:clrMapOvr>
    <a:masterClrMapping/>
  </p:clrMapOvr>
  <p:transition>
    <p:split dir="in"/>
  </p:transition>
</p:sld>
</file>

<file path=ppt/slides/slide90.xml><?xml version="1.0" encoding="utf-8"?>
<p:sld xmlns:a="http://schemas.openxmlformats.org/drawingml/2006/main" xmlns:r="http://schemas.openxmlformats.org/officeDocument/2006/relationships" xmlns:p="http://schemas.openxmlformats.org/presentationml/2006/main">
  <p:cSld name="Slide 86&amp;si=86">
    <p:spTree>
      <p:nvGrpSpPr>
        <p:cNvPr id="1" name=""/>
        <p:cNvGrpSpPr/>
        <p:nvPr/>
      </p:nvGrpSpPr>
      <p:grpSpPr>
        <a:xfrm>
          <a:off x="0" y="0"/>
          <a:ext cx="0" cy="0"/>
          <a:chOff x="0" y="0"/>
          <a:chExt cx="0" cy="0"/>
        </a:xfrm>
      </p:grpSpPr>
      <p:sp>
        <p:nvSpPr>
          <p:cNvPr id="2" name="P_5#fa7d99e92?vcp=1&amp;pid=7045e2c5a&amp;color=0,0,0&amp;vtp=1&amp;vaab=1&amp;bt=1&amp;bbb=1"/>
          <p:cNvSpPr/>
          <p:nvPr/>
        </p:nvSpPr>
        <p:spPr>
          <a:xfrm>
            <a:off x="539496" y="1129918"/>
            <a:ext cx="11109960" cy="553657"/>
          </a:xfrm>
          <a:prstGeom prst="rect">
            <a:avLst/>
          </a:prstGeom>
          <a:noFill/>
          <a:ln/>
        </p:spPr>
        <p:txBody>
          <a:bodyPr wrap="none" lIns="0" tIns="0" rIns="0" bIns="0" rtlCol="0" anchor="t"/>
          <a:lstStyle/>
          <a:p>
            <a:pPr algn="ctr" latinLnBrk="1">
              <a:lnSpc>
                <a:spcPts val="4900"/>
              </a:lnSpc>
            </a:pPr>
            <a:r>
              <a:rPr lang="en-US" altLang="zh-CN" sz="2800" b="1" i="0" dirty="0">
                <a:solidFill>
                  <a:srgbClr val="000000"/>
                </a:solidFill>
                <a:latin typeface="Times New Roman" pitchFamily="34" charset="0"/>
                <a:ea typeface="SimSun" pitchFamily="34" charset="-122"/>
                <a:cs typeface="Times New Roman" pitchFamily="34" charset="-120"/>
              </a:rPr>
              <a:t>保尔的形象概述与分析</a:t>
            </a:r>
            <a:endParaRPr lang="en-US" altLang="zh-CN" sz="2800" dirty="0"/>
          </a:p>
        </p:txBody>
      </p:sp>
      <p:graphicFrame>
        <p:nvGraphicFramePr>
          <p:cNvPr id="87" name="P_5_BD#fa7d99e92?colgroup=4,25&amp;vcp=1&amp;pid=7045e2c5a&amp;color=0,0,0&amp;vtp=1&amp;vaab=1&amp;bbb=1&amp;hb=1"/>
          <p:cNvGraphicFramePr>
            <a:graphicFrameLocks noGrp="1"/>
          </p:cNvGraphicFramePr>
          <p:nvPr>
            <p:extLst>
              <p:ext uri="{D42A27DB-BD31-4B8C-83A1-F6EECF244321}">
                <p14:modId xmlns:p14="http://schemas.microsoft.com/office/powerpoint/2010/main" val="3445162336"/>
              </p:ext>
            </p:extLst>
          </p:nvPr>
        </p:nvGraphicFramePr>
        <p:xfrm>
          <a:off x="368706" y="1811527"/>
          <a:ext cx="11376000" cy="3903220"/>
        </p:xfrm>
        <a:graphic>
          <a:graphicData uri="http://schemas.openxmlformats.org/drawingml/2006/table">
            <a:tbl>
              <a:tblPr/>
              <a:tblGrid>
                <a:gridCol w="1980000">
                  <a:extLst>
                    <a:ext uri="{9D8B030D-6E8A-4147-A177-3AD203B41FA5}">
                      <a16:colId xmlns:a16="http://schemas.microsoft.com/office/drawing/2014/main" val="20000"/>
                    </a:ext>
                  </a:extLst>
                </a:gridCol>
                <a:gridCol w="9396000">
                  <a:extLst>
                    <a:ext uri="{9D8B030D-6E8A-4147-A177-3AD203B41FA5}">
                      <a16:colId xmlns:a16="http://schemas.microsoft.com/office/drawing/2014/main" val="20001"/>
                    </a:ext>
                  </a:extLst>
                </a:gridCol>
              </a:tblGrid>
              <a:tr h="539560">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性格特征</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相关情节</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1121220">
                <a:tc>
                  <a:txBody>
                    <a:bodyPr/>
                    <a:lstStyle/>
                    <a:p>
                      <a:pPr algn="ctr" latinLnBrk="1" hangingPunct="0">
                        <a:lnSpc>
                          <a:spcPts val="4200"/>
                        </a:lnSpc>
                      </a:pPr>
                      <a:r>
                        <a:rPr lang="en-US" altLang="zh-CN" sz="2800" b="0" i="0" dirty="0">
                          <a:solidFill>
                            <a:srgbClr val="000000"/>
                          </a:solidFill>
                          <a:latin typeface="Times New Roman" pitchFamily="34" charset="0"/>
                          <a:ea typeface="楷体" pitchFamily="34" charset="-122"/>
                          <a:cs typeface="Times New Roman" pitchFamily="34" charset="-120"/>
                        </a:rPr>
                        <a:t>顽皮淘气</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楷体" pitchFamily="34" charset="-122"/>
                          <a:cs typeface="Times New Roman" pitchFamily="34" charset="-120"/>
                        </a:rPr>
                        <a:t>因考试不及格去神父家补考</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在厨房等候的时候</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将一撮烟灰撒在用来做复活节糕点的面团上</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1121220">
                <a:tc>
                  <a:txBody>
                    <a:bodyPr/>
                    <a:lstStyle/>
                    <a:p>
                      <a:pPr marL="0" indent="0" algn="ctr" latinLnBrk="1" hangingPunct="0">
                        <a:lnSpc>
                          <a:spcPts val="4400"/>
                        </a:lnSpc>
                      </a:pPr>
                      <a:r>
                        <a:rPr lang="en-US" altLang="zh-CN" sz="2800" b="0" i="0" dirty="0" err="1">
                          <a:solidFill>
                            <a:srgbClr val="000000"/>
                          </a:solidFill>
                          <a:latin typeface="Times New Roman" pitchFamily="34" charset="0"/>
                          <a:ea typeface="楷体" pitchFamily="34" charset="-122"/>
                          <a:cs typeface="Times New Roman" pitchFamily="34" charset="-120"/>
                        </a:rPr>
                        <a:t>有质疑精神</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楷体" pitchFamily="34" charset="-122"/>
                          <a:cs typeface="Times New Roman" pitchFamily="34" charset="-120"/>
                        </a:rPr>
                        <a:t>询问神父为什么高年级的老师说地球已经存在了好几百万年</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并不像</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圣经</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上说的五千年</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1121220">
                <a:tc>
                  <a:txBody>
                    <a:bodyPr/>
                    <a:lstStyle/>
                    <a:p>
                      <a:pPr algn="ctr" latinLnBrk="1" hangingPunct="0">
                        <a:lnSpc>
                          <a:spcPts val="4200"/>
                        </a:lnSpc>
                      </a:pPr>
                      <a:r>
                        <a:rPr lang="en-US" altLang="zh-CN" sz="2800" b="0" i="0" dirty="0">
                          <a:solidFill>
                            <a:srgbClr val="000000"/>
                          </a:solidFill>
                          <a:latin typeface="Times New Roman" pitchFamily="34" charset="0"/>
                          <a:ea typeface="楷体" pitchFamily="34" charset="-122"/>
                          <a:cs typeface="Times New Roman" pitchFamily="34" charset="-120"/>
                        </a:rPr>
                        <a:t>勤劳</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楷体" pitchFamily="34" charset="-122"/>
                          <a:cs typeface="Times New Roman" pitchFamily="34" charset="-120"/>
                        </a:rPr>
                        <a:t>在车站餐厅</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干起活来像发疯似的</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干活比谁都卖力</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而且从不叫苦</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不知疲累</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spTree>
  </p:cSld>
  <p:clrMapOvr>
    <a:masterClrMapping/>
  </p:clrMapOvr>
  <p:transition>
    <p:split dir="in"/>
  </p:transition>
</p:sld>
</file>

<file path=ppt/slides/slide91.xml><?xml version="1.0" encoding="utf-8"?>
<p:sld xmlns:a="http://schemas.openxmlformats.org/drawingml/2006/main" xmlns:r="http://schemas.openxmlformats.org/officeDocument/2006/relationships" xmlns:p="http://schemas.openxmlformats.org/presentationml/2006/main">
  <p:cSld name="Slide 87&amp;si=87">
    <p:spTree>
      <p:nvGrpSpPr>
        <p:cNvPr id="1" name=""/>
        <p:cNvGrpSpPr/>
        <p:nvPr/>
      </p:nvGrpSpPr>
      <p:grpSpPr>
        <a:xfrm>
          <a:off x="0" y="0"/>
          <a:ext cx="0" cy="0"/>
          <a:chOff x="0" y="0"/>
          <a:chExt cx="0" cy="0"/>
        </a:xfrm>
      </p:grpSpPr>
      <p:graphicFrame>
        <p:nvGraphicFramePr>
          <p:cNvPr id="88" name="P_5_BD#fa7d99e92?colgroup=4,25&amp;vcp=1&amp;pid=7045e2c5a&amp;color=0,0,0&amp;mp=1&amp;vtp=1&amp;vaab=1&amp;bt=1&amp;bbb=1&amp;hb=1"/>
          <p:cNvGraphicFramePr>
            <a:graphicFrameLocks noGrp="1"/>
          </p:cNvGraphicFramePr>
          <p:nvPr>
            <p:extLst>
              <p:ext uri="{D42A27DB-BD31-4B8C-83A1-F6EECF244321}">
                <p14:modId xmlns:p14="http://schemas.microsoft.com/office/powerpoint/2010/main" val="1955263305"/>
              </p:ext>
            </p:extLst>
          </p:nvPr>
        </p:nvGraphicFramePr>
        <p:xfrm>
          <a:off x="303312" y="979690"/>
          <a:ext cx="11585376" cy="5184000"/>
        </p:xfrm>
        <a:graphic>
          <a:graphicData uri="http://schemas.openxmlformats.org/drawingml/2006/table">
            <a:tbl>
              <a:tblPr/>
              <a:tblGrid>
                <a:gridCol w="1865376">
                  <a:extLst>
                    <a:ext uri="{9D8B030D-6E8A-4147-A177-3AD203B41FA5}">
                      <a16:colId xmlns:a16="http://schemas.microsoft.com/office/drawing/2014/main" val="20000"/>
                    </a:ext>
                  </a:extLst>
                </a:gridCol>
                <a:gridCol w="9720000">
                  <a:extLst>
                    <a:ext uri="{9D8B030D-6E8A-4147-A177-3AD203B41FA5}">
                      <a16:colId xmlns:a16="http://schemas.microsoft.com/office/drawing/2014/main" val="20001"/>
                    </a:ext>
                  </a:extLst>
                </a:gridCol>
              </a:tblGrid>
              <a:tr h="648000">
                <a:tc>
                  <a:txBody>
                    <a:bodyPr/>
                    <a:lstStyle/>
                    <a:p>
                      <a:pPr algn="ctr" latinLnBrk="1" hangingPunct="0">
                        <a:lnSpc>
                          <a:spcPts val="4500"/>
                        </a:lnSpc>
                      </a:pPr>
                      <a:r>
                        <a:rPr lang="en-US" altLang="zh-CN" sz="2800" b="1" i="0" dirty="0" err="1">
                          <a:solidFill>
                            <a:srgbClr val="000000"/>
                          </a:solidFill>
                          <a:latin typeface="Times New Roman" pitchFamily="34" charset="0"/>
                          <a:ea typeface="SimSun" pitchFamily="34" charset="-122"/>
                          <a:cs typeface="Times New Roman" pitchFamily="34" charset="-120"/>
                        </a:rPr>
                        <a:t>性格特征</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500"/>
                        </a:lnSpc>
                      </a:pPr>
                      <a:r>
                        <a:rPr lang="en-US" altLang="zh-CN" sz="2800" b="1" i="0" dirty="0" err="1">
                          <a:solidFill>
                            <a:srgbClr val="000000"/>
                          </a:solidFill>
                          <a:latin typeface="Times New Roman" pitchFamily="34" charset="0"/>
                          <a:ea typeface="SimSun" pitchFamily="34" charset="-122"/>
                          <a:cs typeface="Times New Roman" pitchFamily="34" charset="-120"/>
                        </a:rPr>
                        <a:t>相关情节</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1296000">
                <a:tc rowSpan="5">
                  <a:txBody>
                    <a:bodyPr/>
                    <a:lstStyle/>
                    <a:p>
                      <a:pPr marL="0" indent="0" algn="ctr" latinLnBrk="1" hangingPunct="0">
                        <a:lnSpc>
                          <a:spcPts val="4500"/>
                        </a:lnSpc>
                      </a:pPr>
                      <a:r>
                        <a:rPr lang="en-US" altLang="zh-CN" sz="2800" b="0" i="0" dirty="0">
                          <a:solidFill>
                            <a:srgbClr val="000000"/>
                          </a:solidFill>
                          <a:latin typeface="Times New Roman" pitchFamily="34" charset="0"/>
                          <a:ea typeface="楷体" pitchFamily="34" charset="-122"/>
                          <a:cs typeface="Times New Roman" pitchFamily="34" charset="-120"/>
                        </a:rPr>
                        <a:t>倔强</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坚</a:t>
                      </a:r>
                    </a:p>
                    <a:p>
                      <a:pPr marL="0" indent="0" algn="ctr" latinLnBrk="1" hangingPunct="0">
                        <a:lnSpc>
                          <a:spcPts val="4500"/>
                        </a:lnSpc>
                      </a:pPr>
                      <a:r>
                        <a:rPr lang="en-US" altLang="zh-CN" sz="2800" b="0" i="0">
                          <a:solidFill>
                            <a:srgbClr val="000000"/>
                          </a:solidFill>
                          <a:latin typeface="Times New Roman" pitchFamily="34" charset="0"/>
                          <a:ea typeface="楷体" pitchFamily="34" charset="-122"/>
                          <a:cs typeface="Times New Roman" pitchFamily="34" charset="-120"/>
                        </a:rPr>
                        <a:t>强</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富于</a:t>
                      </a:r>
                    </a:p>
                    <a:p>
                      <a:pPr marL="0" lvl="0" indent="0" algn="ctr" latinLnBrk="1" hangingPunct="0">
                        <a:lnSpc>
                          <a:spcPts val="4500"/>
                        </a:lnSpc>
                      </a:pPr>
                      <a:r>
                        <a:rPr lang="en-US" altLang="zh-CN" sz="2800" b="0" i="0">
                          <a:solidFill>
                            <a:srgbClr val="000000"/>
                          </a:solidFill>
                          <a:latin typeface="Times New Roman" pitchFamily="34" charset="0"/>
                          <a:ea typeface="楷体" pitchFamily="34" charset="-122"/>
                          <a:cs typeface="Times New Roman" pitchFamily="34" charset="-120"/>
                        </a:rPr>
                        <a:t>反抗精神</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5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楷体" pitchFamily="34" charset="-122"/>
                          <a:cs typeface="Times New Roman" pitchFamily="34" charset="-120"/>
                        </a:rPr>
                        <a:t>在车站餐厅工作时因性格低强</a:t>
                      </a:r>
                      <a:r>
                        <a:rPr lang="zh-CN" altLang="en-US" sz="2800" b="0" i="0" dirty="0">
                          <a:solidFill>
                            <a:srgbClr val="000000"/>
                          </a:solidFill>
                          <a:latin typeface="Times New Roman" pitchFamily="34" charset="0"/>
                          <a:ea typeface="楷体"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以致厨师常常用拳头打他的腿帮子</a:t>
                      </a:r>
                      <a:r>
                        <a:rPr lang="en-US" altLang="zh-CN" sz="2800" b="0" i="0" spc="-100" dirty="0" err="1">
                          <a:solidFill>
                            <a:srgbClr val="000000"/>
                          </a:solidFill>
                          <a:latin typeface="Times New Roman" pitchFamily="34" charset="0"/>
                          <a:ea typeface="楷体"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如果不是他取之不尽的劳动力</a:t>
                      </a:r>
                      <a:r>
                        <a:rPr lang="en-US" altLang="zh-CN" sz="2800" b="0" i="0" spc="-100" dirty="0" err="1">
                          <a:solidFill>
                            <a:srgbClr val="000000"/>
                          </a:solidFill>
                          <a:latin typeface="Times New Roman" pitchFamily="34" charset="0"/>
                          <a:ea typeface="楷体"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早该被解雇了</a:t>
                      </a:r>
                      <a:r>
                        <a:rPr lang="en-US" altLang="zh-CN" sz="2800" b="0" i="0" spc="-100" dirty="0">
                          <a:solidFill>
                            <a:srgbClr val="000000"/>
                          </a:solidFill>
                          <a:latin typeface="Times New Roman" pitchFamily="34" charset="0"/>
                          <a:ea typeface="楷体" pitchFamily="34" charset="-122"/>
                          <a:cs typeface="Times New Roman"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648000">
                <a:tc vMerge="1">
                  <a:txBody>
                    <a:bodyPr/>
                    <a:lstStyle/>
                    <a:p>
                      <a:endParaRPr lang="zh-CN"/>
                    </a:p>
                  </a:txBody>
                  <a:tcPr/>
                </a:tc>
                <a:tc>
                  <a:txBody>
                    <a:bodyPr/>
                    <a:lstStyle/>
                    <a:p>
                      <a:pPr marL="0" indent="0" algn="l" latinLnBrk="1" hangingPunct="0">
                        <a:lnSpc>
                          <a:spcPts val="45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楷体" pitchFamily="34" charset="-122"/>
                          <a:cs typeface="Times New Roman" pitchFamily="34" charset="-120"/>
                        </a:rPr>
                        <a:t>当同事威胁保尔提早一个小时接班时</a:t>
                      </a:r>
                      <a:r>
                        <a:rPr lang="en-US" altLang="zh-CN" sz="2800" b="0" i="0" spc="-100" dirty="0" err="1">
                          <a:solidFill>
                            <a:srgbClr val="000000"/>
                          </a:solidFill>
                          <a:latin typeface="Times New Roman" pitchFamily="34" charset="0"/>
                          <a:ea typeface="楷体"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保尔强烈反击</a:t>
                      </a:r>
                      <a:r>
                        <a:rPr lang="en-US" altLang="zh-CN" sz="2800" b="0" i="0" spc="-100" dirty="0">
                          <a:solidFill>
                            <a:srgbClr val="000000"/>
                          </a:solidFill>
                          <a:latin typeface="Times New Roman" pitchFamily="34" charset="0"/>
                          <a:ea typeface="楷体" pitchFamily="34" charset="-122"/>
                          <a:cs typeface="Times New Roman"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648000">
                <a:tc vMerge="1">
                  <a:txBody>
                    <a:bodyPr/>
                    <a:lstStyle/>
                    <a:p>
                      <a:endParaRPr lang="zh-CN"/>
                    </a:p>
                  </a:txBody>
                  <a:tcPr/>
                </a:tc>
                <a:tc>
                  <a:txBody>
                    <a:bodyPr/>
                    <a:lstStyle/>
                    <a:p>
                      <a:pPr algn="l" latinLnBrk="1" hangingPunct="0">
                        <a:lnSpc>
                          <a:spcPts val="45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楷体" pitchFamily="34" charset="-122"/>
                          <a:cs typeface="Times New Roman" pitchFamily="34" charset="-120"/>
                        </a:rPr>
                        <a:t>当德国人收缴枪支时</a:t>
                      </a:r>
                      <a:r>
                        <a:rPr lang="en-US" altLang="zh-CN" sz="2800" b="0" i="0" spc="-100" dirty="0">
                          <a:solidFill>
                            <a:srgbClr val="000000"/>
                          </a:solidFill>
                          <a:latin typeface="Times New Roman" pitchFamily="34" charset="0"/>
                          <a:ea typeface="楷体"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情愿把枪支毁掉也不愿意上交</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1296000">
                <a:tc vMerge="1">
                  <a:txBody>
                    <a:bodyPr/>
                    <a:lstStyle/>
                    <a:p>
                      <a:endParaRPr lang="zh-CN"/>
                    </a:p>
                  </a:txBody>
                  <a:tcPr/>
                </a:tc>
                <a:tc>
                  <a:txBody>
                    <a:bodyPr/>
                    <a:lstStyle/>
                    <a:p>
                      <a:pPr marL="0" indent="0" algn="l" latinLnBrk="1" hangingPunct="0">
                        <a:lnSpc>
                          <a:spcPts val="45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楷体" pitchFamily="34" charset="-122"/>
                          <a:cs typeface="Times New Roman" pitchFamily="34" charset="-120"/>
                        </a:rPr>
                        <a:t>当机车库主任的儿子苏哈里科为讨好冬妮娅而挑衅保</a:t>
                      </a:r>
                      <a:endParaRPr lang="en-US" altLang="zh-CN" sz="2800" b="0" i="0" dirty="0">
                        <a:solidFill>
                          <a:srgbClr val="000000"/>
                        </a:solidFill>
                        <a:latin typeface="Times New Roman" pitchFamily="34" charset="0"/>
                        <a:ea typeface="楷体" pitchFamily="34" charset="-122"/>
                        <a:cs typeface="Times New Roman" pitchFamily="34" charset="-120"/>
                      </a:endParaRPr>
                    </a:p>
                    <a:p>
                      <a:pPr marL="0" lvl="0" indent="0" algn="l" latinLnBrk="1" hangingPunct="0">
                        <a:lnSpc>
                          <a:spcPts val="4500"/>
                        </a:lnSpc>
                      </a:pPr>
                      <a:r>
                        <a:rPr lang="en-US" altLang="zh-CN" sz="2800" b="0" i="0" dirty="0" err="1">
                          <a:solidFill>
                            <a:srgbClr val="000000"/>
                          </a:solidFill>
                          <a:latin typeface="Times New Roman" pitchFamily="34" charset="0"/>
                          <a:ea typeface="楷体" pitchFamily="34" charset="-122"/>
                          <a:cs typeface="Times New Roman" pitchFamily="34" charset="-120"/>
                        </a:rPr>
                        <a:t>尔时</a:t>
                      </a:r>
                      <a:r>
                        <a:rPr lang="en-US" altLang="zh-CN" sz="2800" b="0" i="0" spc="-100" dirty="0" err="1">
                          <a:solidFill>
                            <a:srgbClr val="000000"/>
                          </a:solidFill>
                          <a:latin typeface="Times New Roman" pitchFamily="34" charset="0"/>
                          <a:ea typeface="楷体"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保尔猛烈反击</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648000">
                <a:tc vMerge="1">
                  <a:txBody>
                    <a:bodyPr/>
                    <a:lstStyle/>
                    <a:p>
                      <a:endParaRPr lang="zh-CN"/>
                    </a:p>
                  </a:txBody>
                  <a:tcPr/>
                </a:tc>
                <a:tc>
                  <a:txBody>
                    <a:bodyPr/>
                    <a:lstStyle/>
                    <a:p>
                      <a:pPr algn="l" latinLnBrk="1" hangingPunct="0">
                        <a:lnSpc>
                          <a:spcPts val="45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楷体" pitchFamily="34" charset="-122"/>
                          <a:cs typeface="Times New Roman" pitchFamily="34" charset="-120"/>
                        </a:rPr>
                        <a:t>因解救朱赫来被捕</a:t>
                      </a:r>
                      <a:r>
                        <a:rPr lang="en-US" altLang="zh-CN" sz="2800" b="0" i="0" spc="-100" dirty="0">
                          <a:solidFill>
                            <a:srgbClr val="000000"/>
                          </a:solidFill>
                          <a:latin typeface="Times New Roman" pitchFamily="34" charset="0"/>
                          <a:ea typeface="楷体"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被审讯五天</a:t>
                      </a:r>
                      <a:r>
                        <a:rPr lang="en-US" altLang="zh-CN" sz="2800" b="0" i="0" spc="-100" dirty="0">
                          <a:solidFill>
                            <a:srgbClr val="000000"/>
                          </a:solidFill>
                          <a:latin typeface="Times New Roman" pitchFamily="34" charset="0"/>
                          <a:ea typeface="楷体"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依旧不开口</a:t>
                      </a:r>
                      <a:r>
                        <a:rPr lang="en-US" altLang="zh-CN" sz="2800" b="0" i="0" spc="-100" dirty="0">
                          <a:solidFill>
                            <a:srgbClr val="000000"/>
                          </a:solidFill>
                          <a:latin typeface="Times New Roman" pitchFamily="34" charset="0"/>
                          <a:ea typeface="楷体" pitchFamily="34" charset="-122"/>
                          <a:cs typeface="Times New Roman"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bl>
          </a:graphicData>
        </a:graphic>
      </p:graphicFrame>
      <p:sp>
        <p:nvSpPr>
          <p:cNvPr id="2" name="P_5_BD#fa7d99e92?colgroup=4,25&amp;vcp=1&amp;pid=7045e2c5a&amp;color=0,0,0&amp;mp=1&amp;vtp=1&amp;vaab=1&amp;bt=1&amp;bbb=1">
            <a:extLst>
              <a:ext uri="{FF2B5EF4-FFF2-40B4-BE49-F238E27FC236}">
                <a16:creationId xmlns:a16="http://schemas.microsoft.com/office/drawing/2014/main" id="{77FAE075-D6DE-5995-F1B6-54AE9454F852}"/>
              </a:ext>
            </a:extLst>
          </p:cNvPr>
          <p:cNvSpPr txBox="1"/>
          <p:nvPr/>
        </p:nvSpPr>
        <p:spPr>
          <a:xfrm>
            <a:off x="10903879" y="440100"/>
            <a:ext cx="718145" cy="487698"/>
          </a:xfrm>
          <a:prstGeom prst="rect">
            <a:avLst/>
          </a:prstGeom>
          <a:noFill/>
        </p:spPr>
        <p:txBody>
          <a:bodyPr vert="horz" wrap="none" lIns="0" tIns="0" rIns="0" bIns="0" rtlCol="0">
            <a:spAutoFit/>
          </a:bodyPr>
          <a:lstStyle/>
          <a:p>
            <a:pPr algn="r">
              <a:lnSpc>
                <a:spcPts val="4000"/>
              </a:lnSpc>
            </a:pPr>
            <a:r>
              <a:rPr lang="zh-CN" altLang="en-US" sz="2800">
                <a:latin typeface="Times New Roman" panose="02020603050405020304" pitchFamily="18" charset="0"/>
              </a:rPr>
              <a:t>续表</a:t>
            </a:r>
          </a:p>
        </p:txBody>
      </p:sp>
    </p:spTree>
  </p:cSld>
  <p:clrMapOvr>
    <a:masterClrMapping/>
  </p:clrMapOvr>
  <p:transition>
    <p:split dir="in"/>
  </p:transition>
</p:sld>
</file>

<file path=ppt/slides/slide92.xml><?xml version="1.0" encoding="utf-8"?>
<p:sld xmlns:a="http://schemas.openxmlformats.org/drawingml/2006/main" xmlns:r="http://schemas.openxmlformats.org/officeDocument/2006/relationships" xmlns:p="http://schemas.openxmlformats.org/presentationml/2006/main">
  <p:cSld name="Slide 88&amp;si=88">
    <p:spTree>
      <p:nvGrpSpPr>
        <p:cNvPr id="1" name=""/>
        <p:cNvGrpSpPr/>
        <p:nvPr/>
      </p:nvGrpSpPr>
      <p:grpSpPr>
        <a:xfrm>
          <a:off x="0" y="0"/>
          <a:ext cx="0" cy="0"/>
          <a:chOff x="0" y="0"/>
          <a:chExt cx="0" cy="0"/>
        </a:xfrm>
      </p:grpSpPr>
      <p:graphicFrame>
        <p:nvGraphicFramePr>
          <p:cNvPr id="89" name="P_5_BD#fa7d99e92?colgroup=4,25&amp;vcp=1&amp;pid=7045e2c5a&amp;color=0,0,0&amp;mp=1&amp;vtp=1&amp;vaab=1&amp;bt=1&amp;bbb=1&amp;hb=1"/>
          <p:cNvGraphicFramePr>
            <a:graphicFrameLocks noGrp="1"/>
          </p:cNvGraphicFramePr>
          <p:nvPr>
            <p:extLst>
              <p:ext uri="{D42A27DB-BD31-4B8C-83A1-F6EECF244321}">
                <p14:modId xmlns:p14="http://schemas.microsoft.com/office/powerpoint/2010/main" val="1583208268"/>
              </p:ext>
            </p:extLst>
          </p:nvPr>
        </p:nvGraphicFramePr>
        <p:xfrm>
          <a:off x="426000" y="1339589"/>
          <a:ext cx="11340000" cy="4325220"/>
        </p:xfrm>
        <a:graphic>
          <a:graphicData uri="http://schemas.openxmlformats.org/drawingml/2006/table">
            <a:tbl>
              <a:tblPr/>
              <a:tblGrid>
                <a:gridCol w="1944000">
                  <a:extLst>
                    <a:ext uri="{9D8B030D-6E8A-4147-A177-3AD203B41FA5}">
                      <a16:colId xmlns:a16="http://schemas.microsoft.com/office/drawing/2014/main" val="20000"/>
                    </a:ext>
                  </a:extLst>
                </a:gridCol>
                <a:gridCol w="9396000">
                  <a:extLst>
                    <a:ext uri="{9D8B030D-6E8A-4147-A177-3AD203B41FA5}">
                      <a16:colId xmlns:a16="http://schemas.microsoft.com/office/drawing/2014/main" val="20001"/>
                    </a:ext>
                  </a:extLst>
                </a:gridCol>
              </a:tblGrid>
              <a:tr h="648000">
                <a:tc>
                  <a:txBody>
                    <a:bodyPr/>
                    <a:lstStyle/>
                    <a:p>
                      <a:pPr algn="ctr" latinLnBrk="1" hangingPunct="0">
                        <a:lnSpc>
                          <a:spcPts val="4300"/>
                        </a:lnSpc>
                      </a:pPr>
                      <a:r>
                        <a:rPr lang="en-US" altLang="zh-CN" sz="2800" b="1" i="0" dirty="0" err="1">
                          <a:solidFill>
                            <a:srgbClr val="000000"/>
                          </a:solidFill>
                          <a:latin typeface="Times New Roman" pitchFamily="34" charset="0"/>
                          <a:ea typeface="SimSun" pitchFamily="34" charset="-122"/>
                          <a:cs typeface="Times New Roman" pitchFamily="34" charset="-120"/>
                        </a:rPr>
                        <a:t>性格特征</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dirty="0" err="1">
                          <a:solidFill>
                            <a:srgbClr val="000000"/>
                          </a:solidFill>
                          <a:latin typeface="Times New Roman" pitchFamily="34" charset="0"/>
                          <a:ea typeface="SimSun" pitchFamily="34" charset="-122"/>
                          <a:cs typeface="Times New Roman" pitchFamily="34" charset="-120"/>
                        </a:rPr>
                        <a:t>相关情节</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1121220">
                <a:tc rowSpan="4">
                  <a:txBody>
                    <a:bodyPr/>
                    <a:lstStyle/>
                    <a:p>
                      <a:pPr marL="0" indent="0" algn="l" latinLnBrk="1" hangingPunct="0">
                        <a:lnSpc>
                          <a:spcPts val="4400"/>
                        </a:lnSpc>
                      </a:pPr>
                      <a:r>
                        <a:rPr lang="en-US" altLang="zh-CN" sz="2800" b="0" i="0" dirty="0" err="1">
                          <a:solidFill>
                            <a:srgbClr val="000000"/>
                          </a:solidFill>
                          <a:latin typeface="Times New Roman" pitchFamily="34" charset="0"/>
                          <a:ea typeface="楷体" pitchFamily="34" charset="-122"/>
                          <a:cs typeface="Times New Roman" pitchFamily="34" charset="-120"/>
                        </a:rPr>
                        <a:t>胆大</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英勇无畏</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富于冒险精神</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楷体" pitchFamily="34" charset="-122"/>
                          <a:cs typeface="Times New Roman" pitchFamily="34" charset="-120"/>
                        </a:rPr>
                        <a:t>大白天偷中尉家的手枪</a:t>
                      </a:r>
                      <a:r>
                        <a:rPr lang="en-US" altLang="zh-CN" sz="2800" b="0" i="0" spc="-100" dirty="0">
                          <a:solidFill>
                            <a:srgbClr val="000000"/>
                          </a:solidFill>
                          <a:latin typeface="Times New Roman" pitchFamily="34" charset="0"/>
                          <a:ea typeface="楷体"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偷藏到烧砖炉中</a:t>
                      </a:r>
                      <a:r>
                        <a:rPr lang="en-US" altLang="zh-CN" sz="2800" b="0" i="0" spc="-100">
                          <a:solidFill>
                            <a:srgbClr val="000000"/>
                          </a:solidFill>
                          <a:latin typeface="Times New Roman" pitchFamily="34" charset="0"/>
                          <a:ea typeface="楷体"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最终没有</a:t>
                      </a:r>
                    </a:p>
                    <a:p>
                      <a:pPr marL="0" lvl="0" indent="0" algn="l" latinLnBrk="1" hangingPunct="0">
                        <a:lnSpc>
                          <a:spcPts val="4200"/>
                        </a:lnSpc>
                      </a:pPr>
                      <a:r>
                        <a:rPr lang="en-US" altLang="zh-CN" sz="2800" b="0" i="0">
                          <a:solidFill>
                            <a:srgbClr val="000000"/>
                          </a:solidFill>
                          <a:latin typeface="Times New Roman" pitchFamily="34" charset="0"/>
                          <a:ea typeface="楷体" pitchFamily="34" charset="-122"/>
                          <a:cs typeface="Times New Roman" pitchFamily="34" charset="-120"/>
                        </a:rPr>
                        <a:t>被发现</a:t>
                      </a:r>
                      <a:r>
                        <a:rPr lang="en-US" altLang="zh-CN" sz="2800" b="0" i="0" spc="-100" dirty="0">
                          <a:solidFill>
                            <a:srgbClr val="000000"/>
                          </a:solidFill>
                          <a:latin typeface="Times New Roman" pitchFamily="34" charset="0"/>
                          <a:ea typeface="楷体" pitchFamily="34" charset="-122"/>
                          <a:cs typeface="Times New Roman"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648000">
                <a:tc vMerge="1">
                  <a:txBody>
                    <a:bodyPr/>
                    <a:lstStyle/>
                    <a:p>
                      <a:endParaRPr lang="zh-CN"/>
                    </a:p>
                  </a:txBody>
                  <a:tcPr/>
                </a:tc>
                <a:tc>
                  <a:txBody>
                    <a:bodyPr/>
                    <a:lstStyle/>
                    <a:p>
                      <a:pPr marL="0" indent="0" algn="l" latinLnBrk="1" hangingPunct="0">
                        <a:lnSpc>
                          <a:spcPts val="44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楷体" pitchFamily="34" charset="-122"/>
                          <a:cs typeface="Times New Roman" pitchFamily="34" charset="-120"/>
                        </a:rPr>
                        <a:t>在街上看到朱赫来被捕时</a:t>
                      </a:r>
                      <a:r>
                        <a:rPr lang="en-US" altLang="zh-CN" sz="2800" b="0" i="0" spc="-100" dirty="0" err="1">
                          <a:solidFill>
                            <a:srgbClr val="000000"/>
                          </a:solidFill>
                          <a:latin typeface="Times New Roman" pitchFamily="34" charset="0"/>
                          <a:ea typeface="楷体"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当机立断当街解救朱赫来</a:t>
                      </a:r>
                      <a:r>
                        <a:rPr lang="en-US" altLang="zh-CN" sz="2800" b="0" i="0" spc="-100" dirty="0">
                          <a:solidFill>
                            <a:srgbClr val="000000"/>
                          </a:solidFill>
                          <a:latin typeface="Times New Roman" pitchFamily="34" charset="0"/>
                          <a:ea typeface="楷体" pitchFamily="34" charset="-122"/>
                          <a:cs typeface="Times New Roman"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1260000">
                <a:tc vMerge="1">
                  <a:txBody>
                    <a:bodyPr/>
                    <a:lstStyle/>
                    <a:p>
                      <a:endParaRPr lang="zh-CN"/>
                    </a:p>
                  </a:txBody>
                  <a:tcPr/>
                </a:tc>
                <a:tc>
                  <a:txBody>
                    <a:bodyPr/>
                    <a:lstStyle/>
                    <a:p>
                      <a:pPr marL="0" indent="0" algn="l" latinLnBrk="1" hangingPunct="0">
                        <a:lnSpc>
                          <a:spcPts val="44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楷体" pitchFamily="34" charset="-122"/>
                          <a:cs typeface="Times New Roman" pitchFamily="34" charset="-120"/>
                        </a:rPr>
                        <a:t>参加红军</a:t>
                      </a:r>
                      <a:r>
                        <a:rPr lang="zh-CN" altLang="en-US" sz="2800" b="0" i="0" dirty="0">
                          <a:solidFill>
                            <a:srgbClr val="000000"/>
                          </a:solidFill>
                          <a:latin typeface="Times New Roman" pitchFamily="34" charset="0"/>
                          <a:ea typeface="楷体"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转战乌克兰各地</a:t>
                      </a:r>
                      <a:r>
                        <a:rPr lang="zh-CN" altLang="en-US" sz="2800" b="0" i="0" dirty="0">
                          <a:solidFill>
                            <a:srgbClr val="000000"/>
                          </a:solidFill>
                          <a:latin typeface="Times New Roman" pitchFamily="34" charset="0"/>
                          <a:ea typeface="楷体"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驰骋疆场</a:t>
                      </a:r>
                      <a:r>
                        <a:rPr lang="en-US" altLang="zh-CN" sz="2800" b="0" i="0" spc="-100" dirty="0" err="1">
                          <a:solidFill>
                            <a:srgbClr val="000000"/>
                          </a:solidFill>
                          <a:latin typeface="Times New Roman" pitchFamily="34" charset="0"/>
                          <a:ea typeface="楷体"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即使受处分也坚持要转到骑兵队去</a:t>
                      </a:r>
                      <a:r>
                        <a:rPr lang="en-US" altLang="zh-CN" sz="2800" b="0" i="0" spc="-100" dirty="0">
                          <a:solidFill>
                            <a:srgbClr val="000000"/>
                          </a:solidFill>
                          <a:latin typeface="Times New Roman" pitchFamily="34" charset="0"/>
                          <a:ea typeface="楷体" pitchFamily="34" charset="-122"/>
                          <a:cs typeface="Times New Roman"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648000">
                <a:tc vMerge="1">
                  <a:txBody>
                    <a:bodyPr/>
                    <a:lstStyle/>
                    <a:p>
                      <a:endParaRPr lang="zh-CN"/>
                    </a:p>
                  </a:txBody>
                  <a:tcPr/>
                </a:tc>
                <a:tc>
                  <a:txBody>
                    <a:bodyPr/>
                    <a:lstStyle/>
                    <a:p>
                      <a:pPr algn="l" latinLnBrk="1" hangingPunct="0">
                        <a:lnSpc>
                          <a:spcPts val="42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楷体" pitchFamily="34" charset="-122"/>
                          <a:cs typeface="Times New Roman" pitchFamily="34" charset="-120"/>
                        </a:rPr>
                        <a:t>轰轰烈烈地杀敌</a:t>
                      </a:r>
                      <a:r>
                        <a:rPr lang="en-US" altLang="zh-CN" sz="2800" b="0" i="0" spc="-100" dirty="0">
                          <a:solidFill>
                            <a:srgbClr val="000000"/>
                          </a:solidFill>
                          <a:latin typeface="Times New Roman" pitchFamily="34" charset="0"/>
                          <a:ea typeface="楷体"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后来成为骑兵的排头兵</a:t>
                      </a:r>
                      <a:r>
                        <a:rPr lang="en-US" altLang="zh-CN" sz="2800" b="0" i="0" spc="-100" dirty="0">
                          <a:solidFill>
                            <a:srgbClr val="000000"/>
                          </a:solidFill>
                          <a:latin typeface="Times New Roman" pitchFamily="34" charset="0"/>
                          <a:ea typeface="楷体" pitchFamily="34" charset="-122"/>
                          <a:cs typeface="Times New Roman"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sp>
        <p:nvSpPr>
          <p:cNvPr id="2" name="P_5_BD#fa7d99e92?colgroup=4,25&amp;vcp=1&amp;pid=7045e2c5a&amp;color=0,0,0&amp;mp=1&amp;vtp=1&amp;vaab=1&amp;bt=1&amp;bbb=1">
            <a:extLst>
              <a:ext uri="{FF2B5EF4-FFF2-40B4-BE49-F238E27FC236}">
                <a16:creationId xmlns:a16="http://schemas.microsoft.com/office/drawing/2014/main" id="{DBFF3685-BA6B-0203-84EA-FEE9B038970E}"/>
              </a:ext>
            </a:extLst>
          </p:cNvPr>
          <p:cNvSpPr txBox="1"/>
          <p:nvPr/>
        </p:nvSpPr>
        <p:spPr>
          <a:xfrm>
            <a:off x="10903879" y="695165"/>
            <a:ext cx="718145" cy="583878"/>
          </a:xfrm>
          <a:prstGeom prst="rect">
            <a:avLst/>
          </a:prstGeom>
          <a:noFill/>
        </p:spPr>
        <p:txBody>
          <a:bodyPr vert="horz" wrap="none" lIns="0" tIns="0" rIns="0" bIns="0" rtlCol="0">
            <a:spAutoFit/>
          </a:bodyPr>
          <a:lstStyle/>
          <a:p>
            <a:pPr algn="r">
              <a:lnSpc>
                <a:spcPts val="5000"/>
              </a:lnSpc>
            </a:pPr>
            <a:r>
              <a:rPr lang="zh-CN" altLang="en-US" sz="2800" dirty="0">
                <a:latin typeface="Times New Roman" panose="02020603050405020304" pitchFamily="18" charset="0"/>
              </a:rPr>
              <a:t>续表</a:t>
            </a:r>
          </a:p>
        </p:txBody>
      </p:sp>
    </p:spTree>
  </p:cSld>
  <p:clrMapOvr>
    <a:masterClrMapping/>
  </p:clrMapOvr>
  <p:transition>
    <p:split dir="in"/>
  </p:transition>
</p:sld>
</file>

<file path=ppt/slides/slide93.xml><?xml version="1.0" encoding="utf-8"?>
<p:sld xmlns:a="http://schemas.openxmlformats.org/drawingml/2006/main" xmlns:r="http://schemas.openxmlformats.org/officeDocument/2006/relationships" xmlns:p="http://schemas.openxmlformats.org/presentationml/2006/main">
  <p:cSld name="Slide 89&amp;si=89">
    <p:spTree>
      <p:nvGrpSpPr>
        <p:cNvPr id="1" name=""/>
        <p:cNvGrpSpPr/>
        <p:nvPr/>
      </p:nvGrpSpPr>
      <p:grpSpPr>
        <a:xfrm>
          <a:off x="0" y="0"/>
          <a:ext cx="0" cy="0"/>
          <a:chOff x="0" y="0"/>
          <a:chExt cx="0" cy="0"/>
        </a:xfrm>
      </p:grpSpPr>
      <p:graphicFrame>
        <p:nvGraphicFramePr>
          <p:cNvPr id="90" name="P_5_BD#fa7d99e92?colgroup=4,25&amp;vcp=1&amp;pid=7045e2c5a&amp;color=0,0,0&amp;vtp=1&amp;vaab=1&amp;bt=1&amp;bbb=1&amp;hb=1"/>
          <p:cNvGraphicFramePr>
            <a:graphicFrameLocks noGrp="1"/>
          </p:cNvGraphicFramePr>
          <p:nvPr>
            <p:extLst>
              <p:ext uri="{D42A27DB-BD31-4B8C-83A1-F6EECF244321}">
                <p14:modId xmlns:p14="http://schemas.microsoft.com/office/powerpoint/2010/main" val="222471792"/>
              </p:ext>
            </p:extLst>
          </p:nvPr>
        </p:nvGraphicFramePr>
        <p:xfrm>
          <a:off x="539496" y="1546446"/>
          <a:ext cx="11082528" cy="4469704"/>
        </p:xfrm>
        <a:graphic>
          <a:graphicData uri="http://schemas.openxmlformats.org/drawingml/2006/table">
            <a:tbl>
              <a:tblPr/>
              <a:tblGrid>
                <a:gridCol w="1865376">
                  <a:extLst>
                    <a:ext uri="{9D8B030D-6E8A-4147-A177-3AD203B41FA5}">
                      <a16:colId xmlns:a16="http://schemas.microsoft.com/office/drawing/2014/main" val="20000"/>
                    </a:ext>
                  </a:extLst>
                </a:gridCol>
                <a:gridCol w="9217152">
                  <a:extLst>
                    <a:ext uri="{9D8B030D-6E8A-4147-A177-3AD203B41FA5}">
                      <a16:colId xmlns:a16="http://schemas.microsoft.com/office/drawing/2014/main" val="20001"/>
                    </a:ext>
                  </a:extLst>
                </a:gridCol>
              </a:tblGrid>
              <a:tr h="539560">
                <a:tc>
                  <a:txBody>
                    <a:bodyPr/>
                    <a:lstStyle/>
                    <a:p>
                      <a:pPr algn="ctr" latinLnBrk="1" hangingPunct="0">
                        <a:lnSpc>
                          <a:spcPts val="4300"/>
                        </a:lnSpc>
                      </a:pPr>
                      <a:r>
                        <a:rPr lang="en-US" altLang="zh-CN" sz="2800" b="1" i="0" dirty="0" err="1">
                          <a:solidFill>
                            <a:srgbClr val="000000"/>
                          </a:solidFill>
                          <a:latin typeface="Times New Roman" pitchFamily="34" charset="0"/>
                          <a:ea typeface="SimSun" pitchFamily="34" charset="-122"/>
                          <a:cs typeface="Times New Roman" pitchFamily="34" charset="-120"/>
                        </a:rPr>
                        <a:t>性格特征</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相关情节</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1121220">
                <a:tc rowSpan="2">
                  <a:txBody>
                    <a:bodyPr/>
                    <a:lstStyle/>
                    <a:p>
                      <a:pPr algn="ctr" latinLnBrk="1" hangingPunct="0">
                        <a:lnSpc>
                          <a:spcPts val="4200"/>
                        </a:lnSpc>
                      </a:pPr>
                      <a:r>
                        <a:rPr lang="en-US" altLang="zh-CN" sz="2800" b="0" i="0" dirty="0">
                          <a:solidFill>
                            <a:srgbClr val="000000"/>
                          </a:solidFill>
                          <a:latin typeface="Times New Roman" pitchFamily="34" charset="0"/>
                          <a:ea typeface="楷体" pitchFamily="34" charset="-122"/>
                          <a:cs typeface="Times New Roman" pitchFamily="34" charset="-120"/>
                        </a:rPr>
                        <a:t>看重亲情</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楷体" pitchFamily="34" charset="-122"/>
                          <a:cs typeface="Times New Roman" pitchFamily="34" charset="-120"/>
                        </a:rPr>
                        <a:t>被学校开除</a:t>
                      </a:r>
                      <a:r>
                        <a:rPr lang="zh-CN" altLang="en-US" sz="2800" b="0" i="0" dirty="0">
                          <a:solidFill>
                            <a:srgbClr val="000000"/>
                          </a:solidFill>
                          <a:latin typeface="Times New Roman" pitchFamily="34" charset="0"/>
                          <a:ea typeface="楷体"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不好意思告诉母亲这件事</a:t>
                      </a:r>
                      <a:r>
                        <a:rPr lang="en-US" altLang="zh-CN" sz="2800" b="0" i="0" spc="-100" dirty="0" err="1">
                          <a:solidFill>
                            <a:srgbClr val="000000"/>
                          </a:solidFill>
                          <a:latin typeface="Times New Roman" pitchFamily="34" charset="0"/>
                          <a:ea typeface="楷体"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为了不让母亲为他操心</a:t>
                      </a:r>
                      <a:r>
                        <a:rPr lang="zh-CN" altLang="en-US" sz="2800" b="0" i="0" dirty="0">
                          <a:solidFill>
                            <a:srgbClr val="000000"/>
                          </a:solidFill>
                          <a:latin typeface="Times New Roman" pitchFamily="34" charset="0"/>
                          <a:ea typeface="楷体"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即使车站餐厅的工作再苦</a:t>
                      </a:r>
                      <a:r>
                        <a:rPr lang="en-US" altLang="zh-CN" sz="2800" b="0" i="0" spc="-100" dirty="0" err="1">
                          <a:solidFill>
                            <a:srgbClr val="000000"/>
                          </a:solidFill>
                          <a:latin typeface="Times New Roman" pitchFamily="34" charset="0"/>
                          <a:ea typeface="楷体"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他都忍受下来</a:t>
                      </a:r>
                      <a:r>
                        <a:rPr lang="en-US" altLang="zh-CN" sz="2800" b="0" i="0" spc="-100" dirty="0">
                          <a:solidFill>
                            <a:srgbClr val="000000"/>
                          </a:solidFill>
                          <a:latin typeface="Times New Roman" pitchFamily="34" charset="0"/>
                          <a:ea typeface="楷体" pitchFamily="34" charset="-122"/>
                          <a:cs typeface="Times New Roman"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1121220">
                <a:tc vMerge="1">
                  <a:txBody>
                    <a:bodyPr/>
                    <a:lstStyle/>
                    <a:p>
                      <a:endParaRPr lang="zh-CN"/>
                    </a:p>
                  </a:txBody>
                  <a:tcPr/>
                </a:tc>
                <a:tc>
                  <a:txBody>
                    <a:bodyPr/>
                    <a:lstStyle/>
                    <a:p>
                      <a:pPr marL="0" indent="0" algn="l" latinLnBrk="1" hangingPunct="0">
                        <a:lnSpc>
                          <a:spcPts val="44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楷体" pitchFamily="34" charset="-122"/>
                          <a:cs typeface="Times New Roman" pitchFamily="34" charset="-120"/>
                        </a:rPr>
                        <a:t>哥哥被抓走后</a:t>
                      </a:r>
                      <a:r>
                        <a:rPr lang="zh-CN" altLang="en-US" sz="2800" b="0" i="0" dirty="0">
                          <a:solidFill>
                            <a:srgbClr val="000000"/>
                          </a:solidFill>
                          <a:latin typeface="Times New Roman" pitchFamily="34" charset="0"/>
                          <a:ea typeface="楷体"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保尔清楚地意识到</a:t>
                      </a:r>
                      <a:r>
                        <a:rPr lang="zh-CN" altLang="en-US" sz="2800" b="0" i="0" dirty="0">
                          <a:solidFill>
                            <a:srgbClr val="000000"/>
                          </a:solidFill>
                          <a:latin typeface="Times New Roman" pitchFamily="34" charset="0"/>
                          <a:ea typeface="楷体"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如果有需要</a:t>
                      </a:r>
                      <a:r>
                        <a:rPr lang="zh-CN" altLang="en-US" sz="2800" b="0" i="0" dirty="0">
                          <a:solidFill>
                            <a:srgbClr val="000000"/>
                          </a:solidFill>
                          <a:latin typeface="Times New Roman" pitchFamily="34" charset="0"/>
                          <a:ea typeface="楷体"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他会毫不犹豫地为了哥哥而牺牲自己</a:t>
                      </a:r>
                      <a:r>
                        <a:rPr lang="en-US" altLang="zh-CN" sz="2800" b="0" i="0" spc="-100" dirty="0">
                          <a:solidFill>
                            <a:srgbClr val="000000"/>
                          </a:solidFill>
                          <a:latin typeface="Times New Roman" pitchFamily="34" charset="0"/>
                          <a:ea typeface="楷体" pitchFamily="34" charset="-122"/>
                          <a:cs typeface="Times New Roman"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1121220">
                <a:tc>
                  <a:txBody>
                    <a:bodyPr/>
                    <a:lstStyle/>
                    <a:p>
                      <a:pPr algn="ctr" latinLnBrk="1" hangingPunct="0">
                        <a:lnSpc>
                          <a:spcPts val="4200"/>
                        </a:lnSpc>
                      </a:pPr>
                      <a:r>
                        <a:rPr lang="en-US" altLang="zh-CN" sz="2800" b="0" i="0" dirty="0">
                          <a:solidFill>
                            <a:srgbClr val="000000"/>
                          </a:solidFill>
                          <a:latin typeface="Times New Roman" pitchFamily="34" charset="0"/>
                          <a:ea typeface="楷体" pitchFamily="34" charset="-122"/>
                          <a:cs typeface="Times New Roman" pitchFamily="34" charset="-120"/>
                        </a:rPr>
                        <a:t>信守承诺</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楷体" pitchFamily="34" charset="-122"/>
                          <a:cs typeface="Times New Roman" pitchFamily="34" charset="-120"/>
                        </a:rPr>
                        <a:t>答应朱赫来无论在什么地方</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无论对任何人</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都不提</a:t>
                      </a:r>
                    </a:p>
                    <a:p>
                      <a:pPr marL="0" lvl="0" indent="0" algn="l" latinLnBrk="1" hangingPunct="0">
                        <a:lnSpc>
                          <a:spcPts val="4200"/>
                        </a:lnSpc>
                      </a:pPr>
                      <a:r>
                        <a:rPr lang="en-US" altLang="zh-CN" sz="2800" b="0" i="0">
                          <a:solidFill>
                            <a:srgbClr val="000000"/>
                          </a:solidFill>
                          <a:latin typeface="Times New Roman" pitchFamily="34" charset="0"/>
                          <a:ea typeface="楷体" pitchFamily="34" charset="-122"/>
                          <a:cs typeface="Times New Roman" pitchFamily="34" charset="-120"/>
                        </a:rPr>
                        <a:t>起他交代的事情</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566484">
                <a:tc>
                  <a:txBody>
                    <a:bodyPr/>
                    <a:lstStyle/>
                    <a:p>
                      <a:pPr algn="ctr" latinLnBrk="1" hangingPunct="0">
                        <a:lnSpc>
                          <a:spcPts val="4200"/>
                        </a:lnSpc>
                      </a:pPr>
                      <a:r>
                        <a:rPr lang="en-US" altLang="zh-CN" sz="2800" b="0" i="0" dirty="0">
                          <a:solidFill>
                            <a:srgbClr val="000000"/>
                          </a:solidFill>
                          <a:latin typeface="Times New Roman" pitchFamily="34" charset="0"/>
                          <a:ea typeface="楷体" pitchFamily="34" charset="-122"/>
                          <a:cs typeface="Times New Roman" pitchFamily="34" charset="-120"/>
                        </a:rPr>
                        <a:t>热爱学习</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42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楷体" pitchFamily="34" charset="-122"/>
                          <a:cs typeface="Times New Roman" pitchFamily="34" charset="-120"/>
                        </a:rPr>
                        <a:t>即使身在战场</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也借着篝火读</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牛虻</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sp>
        <p:nvSpPr>
          <p:cNvPr id="2" name="P_5_BD#fa7d99e92?colgroup=4,25&amp;vcp=1&amp;pid=7045e2c5a&amp;color=0,0,0&amp;vtp=1&amp;vaab=1&amp;bt=1&amp;bbb=1">
            <a:extLst>
              <a:ext uri="{FF2B5EF4-FFF2-40B4-BE49-F238E27FC236}">
                <a16:creationId xmlns:a16="http://schemas.microsoft.com/office/drawing/2014/main" id="{30A74EF6-80E5-8040-67C1-4CE1437E23FC}"/>
              </a:ext>
            </a:extLst>
          </p:cNvPr>
          <p:cNvSpPr txBox="1"/>
          <p:nvPr/>
        </p:nvSpPr>
        <p:spPr>
          <a:xfrm>
            <a:off x="10903879" y="838040"/>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18" charset="0"/>
              </a:rPr>
              <a:t>续表</a:t>
            </a:r>
          </a:p>
        </p:txBody>
      </p:sp>
    </p:spTree>
  </p:cSld>
  <p:clrMapOvr>
    <a:masterClrMapping/>
  </p:clrMapOvr>
  <p:transition>
    <p:split dir="in"/>
  </p:transition>
</p:sld>
</file>

<file path=ppt/slides/slide94.xml><?xml version="1.0" encoding="utf-8"?>
<p:sld xmlns:a="http://schemas.openxmlformats.org/drawingml/2006/main" xmlns:r="http://schemas.openxmlformats.org/officeDocument/2006/relationships" xmlns:p="http://schemas.openxmlformats.org/presentationml/2006/main">
  <p:cSld name="Slide 90&amp;si=90">
    <p:spTree>
      <p:nvGrpSpPr>
        <p:cNvPr id="1" name=""/>
        <p:cNvGrpSpPr/>
        <p:nvPr/>
      </p:nvGrpSpPr>
      <p:grpSpPr>
        <a:xfrm>
          <a:off x="0" y="0"/>
          <a:ext cx="0" cy="0"/>
          <a:chOff x="0" y="0"/>
          <a:chExt cx="0" cy="0"/>
        </a:xfrm>
      </p:grpSpPr>
      <p:graphicFrame>
        <p:nvGraphicFramePr>
          <p:cNvPr id="91" name="P_5_BD#fa7d99e92?colgroup=4,25&amp;vcp=1&amp;pid=7045e2c5a&amp;color=0,0,0&amp;mp=1&amp;vtp=1&amp;vaab=1&amp;bt=1&amp;bbb=1&amp;hb=1"/>
          <p:cNvGraphicFramePr>
            <a:graphicFrameLocks noGrp="1"/>
          </p:cNvGraphicFramePr>
          <p:nvPr>
            <p:extLst>
              <p:ext uri="{D42A27DB-BD31-4B8C-83A1-F6EECF244321}">
                <p14:modId xmlns:p14="http://schemas.microsoft.com/office/powerpoint/2010/main" val="1805329991"/>
              </p:ext>
            </p:extLst>
          </p:nvPr>
        </p:nvGraphicFramePr>
        <p:xfrm>
          <a:off x="539496" y="1552320"/>
          <a:ext cx="11082528" cy="4457956"/>
        </p:xfrm>
        <a:graphic>
          <a:graphicData uri="http://schemas.openxmlformats.org/drawingml/2006/table">
            <a:tbl>
              <a:tblPr/>
              <a:tblGrid>
                <a:gridCol w="1865376">
                  <a:extLst>
                    <a:ext uri="{9D8B030D-6E8A-4147-A177-3AD203B41FA5}">
                      <a16:colId xmlns:a16="http://schemas.microsoft.com/office/drawing/2014/main" val="20000"/>
                    </a:ext>
                  </a:extLst>
                </a:gridCol>
                <a:gridCol w="9217152">
                  <a:extLst>
                    <a:ext uri="{9D8B030D-6E8A-4147-A177-3AD203B41FA5}">
                      <a16:colId xmlns:a16="http://schemas.microsoft.com/office/drawing/2014/main" val="20001"/>
                    </a:ext>
                  </a:extLst>
                </a:gridCol>
              </a:tblGrid>
              <a:tr h="539560">
                <a:tc>
                  <a:txBody>
                    <a:bodyPr/>
                    <a:lstStyle/>
                    <a:p>
                      <a:pPr algn="ctr" latinLnBrk="1" hangingPunct="0">
                        <a:lnSpc>
                          <a:spcPts val="4300"/>
                        </a:lnSpc>
                      </a:pPr>
                      <a:r>
                        <a:rPr lang="en-US" altLang="zh-CN" sz="2800" b="1" i="0" dirty="0" err="1">
                          <a:solidFill>
                            <a:srgbClr val="000000"/>
                          </a:solidFill>
                          <a:latin typeface="Times New Roman" pitchFamily="34" charset="0"/>
                          <a:ea typeface="SimSun" pitchFamily="34" charset="-122"/>
                          <a:cs typeface="Times New Roman" pitchFamily="34" charset="-120"/>
                        </a:rPr>
                        <a:t>性格特征</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相关情节</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1675956">
                <a:tc>
                  <a:txBody>
                    <a:bodyPr/>
                    <a:lstStyle/>
                    <a:p>
                      <a:pPr marL="0" indent="0" algn="ctr" latinLnBrk="1" hangingPunct="0">
                        <a:lnSpc>
                          <a:spcPts val="4400"/>
                        </a:lnSpc>
                      </a:pPr>
                      <a:r>
                        <a:rPr lang="en-US" altLang="zh-CN" sz="2800" b="0" i="0">
                          <a:solidFill>
                            <a:srgbClr val="000000"/>
                          </a:solidFill>
                          <a:latin typeface="Times New Roman" pitchFamily="34" charset="0"/>
                          <a:ea typeface="楷体" pitchFamily="34" charset="-122"/>
                          <a:cs typeface="Times New Roman" pitchFamily="34" charset="-120"/>
                        </a:rPr>
                        <a:t>集体意识</a:t>
                      </a:r>
                    </a:p>
                    <a:p>
                      <a:pPr marL="0" lvl="0" indent="0" algn="ctr" latinLnBrk="1" hangingPunct="0">
                        <a:lnSpc>
                          <a:spcPts val="4200"/>
                        </a:lnSpc>
                      </a:pPr>
                      <a:r>
                        <a:rPr lang="en-US" altLang="zh-CN" sz="2800" b="0" i="0">
                          <a:solidFill>
                            <a:srgbClr val="000000"/>
                          </a:solidFill>
                          <a:latin typeface="Times New Roman" pitchFamily="34" charset="0"/>
                          <a:ea typeface="楷体" pitchFamily="34" charset="-122"/>
                          <a:cs typeface="Times New Roman" pitchFamily="34" charset="-120"/>
                        </a:rPr>
                        <a:t>强烈</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楷体" pitchFamily="34" charset="-122"/>
                          <a:cs typeface="Times New Roman" pitchFamily="34" charset="-120"/>
                        </a:rPr>
                        <a:t>在激烈战斗的日子里</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保尔已经融在集体里</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他和所</a:t>
                      </a:r>
                    </a:p>
                    <a:p>
                      <a:pPr marL="0" indent="0" algn="l" latinLnBrk="1" hangingPunct="0">
                        <a:lnSpc>
                          <a:spcPts val="4400"/>
                        </a:lnSpc>
                      </a:pPr>
                      <a:r>
                        <a:rPr lang="en-US" altLang="zh-CN" sz="2800" b="0" i="0">
                          <a:solidFill>
                            <a:srgbClr val="000000"/>
                          </a:solidFill>
                          <a:latin typeface="Times New Roman" pitchFamily="34" charset="0"/>
                          <a:ea typeface="楷体" pitchFamily="34" charset="-122"/>
                          <a:cs typeface="Times New Roman" pitchFamily="34" charset="-120"/>
                        </a:rPr>
                        <a:t>有的战士一样</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仿佛已经忘记了</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我</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字</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只知道</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我们</a:t>
                      </a: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我</a:t>
                      </a:r>
                    </a:p>
                    <a:p>
                      <a:pPr marL="0" lvl="0" indent="0" algn="l" latinLnBrk="1" hangingPunct="0">
                        <a:lnSpc>
                          <a:spcPts val="4200"/>
                        </a:lnSpc>
                      </a:pPr>
                      <a:r>
                        <a:rPr lang="en-US" altLang="zh-CN" sz="2800" b="0" i="0">
                          <a:solidFill>
                            <a:srgbClr val="000000"/>
                          </a:solidFill>
                          <a:latin typeface="Times New Roman" pitchFamily="34" charset="0"/>
                          <a:ea typeface="楷体" pitchFamily="34" charset="-122"/>
                          <a:cs typeface="Times New Roman" pitchFamily="34" charset="-120"/>
                        </a:rPr>
                        <a:t>们团</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我们骑兵连</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1121220">
                <a:tc rowSpan="2">
                  <a:txBody>
                    <a:bodyPr/>
                    <a:lstStyle/>
                    <a:p>
                      <a:pPr marL="0" indent="0" algn="ctr" latinLnBrk="1" hangingPunct="0">
                        <a:lnSpc>
                          <a:spcPts val="4400"/>
                        </a:lnSpc>
                      </a:pPr>
                      <a:r>
                        <a:rPr lang="en-US" altLang="zh-CN" sz="2800" b="0" i="0">
                          <a:solidFill>
                            <a:srgbClr val="000000"/>
                          </a:solidFill>
                          <a:latin typeface="Times New Roman" pitchFamily="34" charset="0"/>
                          <a:ea typeface="楷体" pitchFamily="34" charset="-122"/>
                          <a:cs typeface="Times New Roman" pitchFamily="34" charset="-120"/>
                        </a:rPr>
                        <a:t>阶级立场</a:t>
                      </a:r>
                    </a:p>
                    <a:p>
                      <a:pPr marL="0" lvl="0" indent="0" algn="ctr" latinLnBrk="1" hangingPunct="0">
                        <a:lnSpc>
                          <a:spcPts val="4200"/>
                        </a:lnSpc>
                      </a:pPr>
                      <a:r>
                        <a:rPr lang="en-US" altLang="zh-CN" sz="2800" b="0" i="0">
                          <a:solidFill>
                            <a:srgbClr val="000000"/>
                          </a:solidFill>
                          <a:latin typeface="Times New Roman" pitchFamily="34" charset="0"/>
                          <a:ea typeface="楷体" pitchFamily="34" charset="-122"/>
                          <a:cs typeface="Times New Roman" pitchFamily="34" charset="-120"/>
                        </a:rPr>
                        <a:t>坚定</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楷体" pitchFamily="34" charset="-122"/>
                          <a:cs typeface="Times New Roman" pitchFamily="34" charset="-120"/>
                        </a:rPr>
                        <a:t>当个人幸福与党的事业发生冲突时</a:t>
                      </a:r>
                      <a:r>
                        <a:rPr lang="zh-CN" altLang="en-US" sz="2800" b="0" i="0" dirty="0">
                          <a:solidFill>
                            <a:srgbClr val="000000"/>
                          </a:solidFill>
                          <a:latin typeface="Times New Roman" pitchFamily="34" charset="0"/>
                          <a:ea typeface="楷体"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保尔毅然决然地选择了党的事业</a:t>
                      </a:r>
                      <a:r>
                        <a:rPr lang="en-US" altLang="zh-CN" sz="2800" b="0" i="0" spc="-100" dirty="0" err="1">
                          <a:solidFill>
                            <a:srgbClr val="000000"/>
                          </a:solidFill>
                          <a:latin typeface="Times New Roman" pitchFamily="34" charset="0"/>
                          <a:ea typeface="楷体"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放弃个人的幸福</a:t>
                      </a:r>
                      <a:r>
                        <a:rPr lang="en-US" altLang="zh-CN" sz="2800" b="0" i="0" spc="-100" dirty="0" err="1">
                          <a:solidFill>
                            <a:srgbClr val="000000"/>
                          </a:solidFill>
                          <a:latin typeface="Times New Roman" pitchFamily="34" charset="0"/>
                          <a:ea typeface="楷体"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与冬妮娅决裂</a:t>
                      </a:r>
                      <a:r>
                        <a:rPr lang="en-US" altLang="zh-CN" sz="2800" b="0" i="0" spc="-100" dirty="0">
                          <a:solidFill>
                            <a:srgbClr val="000000"/>
                          </a:solidFill>
                          <a:latin typeface="Times New Roman" pitchFamily="34" charset="0"/>
                          <a:ea typeface="楷体" pitchFamily="34" charset="-122"/>
                          <a:cs typeface="Times New Roman"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1121220">
                <a:tc vMerge="1">
                  <a:txBody>
                    <a:bodyPr/>
                    <a:lstStyle/>
                    <a:p>
                      <a:endParaRPr lang="zh-CN"/>
                    </a:p>
                  </a:txBody>
                  <a:tcPr/>
                </a:tc>
                <a:tc>
                  <a:txBody>
                    <a:bodyPr/>
                    <a:lstStyle/>
                    <a:p>
                      <a:pPr marL="0" indent="0" algn="l" latinLnBrk="1" hangingPunct="0">
                        <a:lnSpc>
                          <a:spcPts val="44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楷体" pitchFamily="34" charset="-122"/>
                          <a:cs typeface="Times New Roman" pitchFamily="34" charset="-120"/>
                        </a:rPr>
                        <a:t>冬妮娅嘲笑保尔将生活搞得狼狈</a:t>
                      </a:r>
                      <a:r>
                        <a:rPr lang="zh-CN" altLang="en-US" sz="2800" b="0" i="0" dirty="0">
                          <a:solidFill>
                            <a:srgbClr val="000000"/>
                          </a:solidFill>
                          <a:latin typeface="Times New Roman" pitchFamily="34" charset="0"/>
                          <a:ea typeface="楷体"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保尔回击她</a:t>
                      </a:r>
                      <a:r>
                        <a:rPr lang="zh-CN" altLang="en-US" sz="2800" b="0" i="0" dirty="0">
                          <a:solidFill>
                            <a:srgbClr val="000000"/>
                          </a:solidFill>
                          <a:latin typeface="Times New Roman" pitchFamily="34" charset="0"/>
                          <a:ea typeface="楷体"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他认为没有摆脱资产阶级思想的冬妮娅变得酸臭不堪</a:t>
                      </a:r>
                      <a:r>
                        <a:rPr lang="en-US" altLang="zh-CN" sz="2800" b="0" i="0" spc="-100" dirty="0">
                          <a:solidFill>
                            <a:srgbClr val="000000"/>
                          </a:solidFill>
                          <a:latin typeface="Times New Roman" pitchFamily="34" charset="0"/>
                          <a:ea typeface="楷体" pitchFamily="34" charset="-122"/>
                          <a:cs typeface="Times New Roman"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sp>
        <p:nvSpPr>
          <p:cNvPr id="2" name="P_5_BD#fa7d99e92?colgroup=4,25&amp;vcp=1&amp;pid=7045e2c5a&amp;color=0,0,0&amp;mp=1&amp;vtp=1&amp;vaab=1&amp;bt=1&amp;bbb=1">
            <a:extLst>
              <a:ext uri="{FF2B5EF4-FFF2-40B4-BE49-F238E27FC236}">
                <a16:creationId xmlns:a16="http://schemas.microsoft.com/office/drawing/2014/main" id="{136C36C7-0B33-4D48-C3A1-F14D46EC33C6}"/>
              </a:ext>
            </a:extLst>
          </p:cNvPr>
          <p:cNvSpPr txBox="1"/>
          <p:nvPr/>
        </p:nvSpPr>
        <p:spPr>
          <a:xfrm>
            <a:off x="10903879" y="843914"/>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18" charset="0"/>
              </a:rPr>
              <a:t>续表</a:t>
            </a:r>
          </a:p>
        </p:txBody>
      </p:sp>
    </p:spTree>
  </p:cSld>
  <p:clrMapOvr>
    <a:masterClrMapping/>
  </p:clrMapOvr>
  <p:transition>
    <p:split dir="in"/>
  </p:transition>
</p:sld>
</file>

<file path=ppt/slides/slide95.xml><?xml version="1.0" encoding="utf-8"?>
<p:sld xmlns:a="http://schemas.openxmlformats.org/drawingml/2006/main" xmlns:r="http://schemas.openxmlformats.org/officeDocument/2006/relationships" xmlns:p="http://schemas.openxmlformats.org/presentationml/2006/main">
  <p:cSld name="Slide 91&amp;si=91">
    <p:spTree>
      <p:nvGrpSpPr>
        <p:cNvPr id="1" name=""/>
        <p:cNvGrpSpPr/>
        <p:nvPr/>
      </p:nvGrpSpPr>
      <p:grpSpPr>
        <a:xfrm>
          <a:off x="0" y="0"/>
          <a:ext cx="0" cy="0"/>
          <a:chOff x="0" y="0"/>
          <a:chExt cx="0" cy="0"/>
        </a:xfrm>
      </p:grpSpPr>
      <p:graphicFrame>
        <p:nvGraphicFramePr>
          <p:cNvPr id="92" name="P_5_BD#fa7d99e92?colgroup=4,25&amp;vcp=1&amp;pid=7045e2c5a&amp;color=0,0,0&amp;mp=1&amp;vtp=1&amp;vaab=1&amp;bt=1&amp;bbb=1&amp;hb=1"/>
          <p:cNvGraphicFramePr>
            <a:graphicFrameLocks noGrp="1"/>
          </p:cNvGraphicFramePr>
          <p:nvPr>
            <p:extLst>
              <p:ext uri="{D42A27DB-BD31-4B8C-83A1-F6EECF244321}">
                <p14:modId xmlns:p14="http://schemas.microsoft.com/office/powerpoint/2010/main" val="361808138"/>
              </p:ext>
            </p:extLst>
          </p:nvPr>
        </p:nvGraphicFramePr>
        <p:xfrm>
          <a:off x="539496" y="1055877"/>
          <a:ext cx="11261376" cy="5012692"/>
        </p:xfrm>
        <a:graphic>
          <a:graphicData uri="http://schemas.openxmlformats.org/drawingml/2006/table">
            <a:tbl>
              <a:tblPr/>
              <a:tblGrid>
                <a:gridCol w="1865376">
                  <a:extLst>
                    <a:ext uri="{9D8B030D-6E8A-4147-A177-3AD203B41FA5}">
                      <a16:colId xmlns:a16="http://schemas.microsoft.com/office/drawing/2014/main" val="20000"/>
                    </a:ext>
                  </a:extLst>
                </a:gridCol>
                <a:gridCol w="9396000">
                  <a:extLst>
                    <a:ext uri="{9D8B030D-6E8A-4147-A177-3AD203B41FA5}">
                      <a16:colId xmlns:a16="http://schemas.microsoft.com/office/drawing/2014/main" val="20001"/>
                    </a:ext>
                  </a:extLst>
                </a:gridCol>
              </a:tblGrid>
              <a:tr h="539560">
                <a:tc>
                  <a:txBody>
                    <a:bodyPr/>
                    <a:lstStyle/>
                    <a:p>
                      <a:pPr algn="ctr" latinLnBrk="1" hangingPunct="0">
                        <a:lnSpc>
                          <a:spcPts val="4300"/>
                        </a:lnSpc>
                      </a:pPr>
                      <a:r>
                        <a:rPr lang="en-US" altLang="zh-CN" sz="2800" b="1" i="0" dirty="0" err="1">
                          <a:solidFill>
                            <a:srgbClr val="000000"/>
                          </a:solidFill>
                          <a:latin typeface="Times New Roman" pitchFamily="34" charset="0"/>
                          <a:ea typeface="SimSun" pitchFamily="34" charset="-122"/>
                          <a:cs typeface="Times New Roman" pitchFamily="34" charset="-120"/>
                        </a:rPr>
                        <a:t>性格特征</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相关情节</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1675956">
                <a:tc rowSpan="3">
                  <a:txBody>
                    <a:bodyPr/>
                    <a:lstStyle/>
                    <a:p>
                      <a:pPr marL="0" indent="0" algn="ctr" latinLnBrk="1" hangingPunct="0">
                        <a:lnSpc>
                          <a:spcPts val="4400"/>
                        </a:lnSpc>
                      </a:pPr>
                      <a:r>
                        <a:rPr lang="en-US" altLang="zh-CN" sz="2800" b="0" i="0" dirty="0">
                          <a:solidFill>
                            <a:srgbClr val="000000"/>
                          </a:solidFill>
                          <a:latin typeface="Times New Roman" pitchFamily="34" charset="0"/>
                          <a:ea typeface="楷体" pitchFamily="34" charset="-122"/>
                          <a:cs typeface="Times New Roman" pitchFamily="34" charset="-120"/>
                        </a:rPr>
                        <a:t>顽强</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坚</a:t>
                      </a:r>
                    </a:p>
                    <a:p>
                      <a:pPr marL="0" indent="0" algn="ctr" latinLnBrk="1" hangingPunct="0">
                        <a:lnSpc>
                          <a:spcPts val="4400"/>
                        </a:lnSpc>
                      </a:pPr>
                      <a:r>
                        <a:rPr lang="en-US" altLang="zh-CN" sz="2800" b="0" i="0">
                          <a:solidFill>
                            <a:srgbClr val="000000"/>
                          </a:solidFill>
                          <a:latin typeface="Times New Roman" pitchFamily="34" charset="0"/>
                          <a:ea typeface="楷体" pitchFamily="34" charset="-122"/>
                          <a:cs typeface="Times New Roman" pitchFamily="34" charset="-120"/>
                        </a:rPr>
                        <a:t>持不懈</a:t>
                      </a:r>
                      <a:r>
                        <a:rPr lang="en-US" altLang="zh-CN" sz="2800" b="0" i="0" spc="-100">
                          <a:solidFill>
                            <a:srgbClr val="000000"/>
                          </a:solidFill>
                          <a:latin typeface="Times New Roman" pitchFamily="34" charset="0"/>
                          <a:ea typeface="SimSun" pitchFamily="34" charset="-122"/>
                          <a:cs typeface="Times New Roman" pitchFamily="34" charset="-120"/>
                        </a:rPr>
                        <a:t>、</a:t>
                      </a:r>
                    </a:p>
                    <a:p>
                      <a:pPr marL="0" indent="0" algn="ctr" latinLnBrk="1" hangingPunct="0">
                        <a:lnSpc>
                          <a:spcPts val="4400"/>
                        </a:lnSpc>
                      </a:pPr>
                      <a:r>
                        <a:rPr lang="en-US" altLang="zh-CN" sz="2800" b="0" i="0">
                          <a:solidFill>
                            <a:srgbClr val="000000"/>
                          </a:solidFill>
                          <a:latin typeface="Times New Roman" pitchFamily="34" charset="0"/>
                          <a:ea typeface="楷体" pitchFamily="34" charset="-122"/>
                          <a:cs typeface="Times New Roman" pitchFamily="34" charset="-120"/>
                        </a:rPr>
                        <a:t>具有钢铁</a:t>
                      </a:r>
                    </a:p>
                    <a:p>
                      <a:pPr marL="0" lvl="0" indent="0" algn="ctr" latinLnBrk="1" hangingPunct="0">
                        <a:lnSpc>
                          <a:spcPts val="4200"/>
                        </a:lnSpc>
                      </a:pPr>
                      <a:r>
                        <a:rPr lang="en-US" altLang="zh-CN" sz="2800" b="0" i="0">
                          <a:solidFill>
                            <a:srgbClr val="000000"/>
                          </a:solidFill>
                          <a:latin typeface="Times New Roman" pitchFamily="34" charset="0"/>
                          <a:ea typeface="楷体" pitchFamily="34" charset="-122"/>
                          <a:cs typeface="Times New Roman" pitchFamily="34" charset="-120"/>
                        </a:rPr>
                        <a:t>般的意志</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楷体" pitchFamily="34" charset="-122"/>
                          <a:cs typeface="Times New Roman" pitchFamily="34" charset="-120"/>
                        </a:rPr>
                        <a:t>修筑铁路的过程中</a:t>
                      </a:r>
                      <a:r>
                        <a:rPr lang="zh-CN" altLang="en-US" sz="2800" b="0" i="0" dirty="0">
                          <a:solidFill>
                            <a:srgbClr val="000000"/>
                          </a:solidFill>
                          <a:latin typeface="Times New Roman" pitchFamily="34" charset="0"/>
                          <a:ea typeface="楷体"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寒风冷雨</a:t>
                      </a:r>
                      <a:r>
                        <a:rPr lang="zh-CN" altLang="en-US" sz="2800" b="0" i="0" dirty="0">
                          <a:solidFill>
                            <a:srgbClr val="000000"/>
                          </a:solidFill>
                          <a:latin typeface="Times New Roman" pitchFamily="34" charset="0"/>
                          <a:ea typeface="楷体"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衣服湿透</a:t>
                      </a:r>
                      <a:r>
                        <a:rPr lang="zh-CN" altLang="en-US" sz="2800" b="0" i="0" dirty="0">
                          <a:solidFill>
                            <a:srgbClr val="000000"/>
                          </a:solidFill>
                          <a:latin typeface="Times New Roman" pitchFamily="34" charset="0"/>
                          <a:ea typeface="楷体"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躺在只有水泥地面的屋子里</a:t>
                      </a:r>
                      <a:r>
                        <a:rPr lang="zh-CN" altLang="en-US" sz="2800" b="0" i="0" dirty="0">
                          <a:solidFill>
                            <a:srgbClr val="000000"/>
                          </a:solidFill>
                          <a:latin typeface="Times New Roman" pitchFamily="34" charset="0"/>
                          <a:ea typeface="楷体"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食物匮乏的情况下保尔毫不退缩</a:t>
                      </a:r>
                      <a:r>
                        <a:rPr lang="en-US" altLang="zh-CN" sz="2800" b="0" i="0" spc="-100" dirty="0" err="1">
                          <a:solidFill>
                            <a:srgbClr val="000000"/>
                          </a:solidFill>
                          <a:latin typeface="Times New Roman" pitchFamily="34" charset="0"/>
                          <a:ea typeface="楷体"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一只靴底完全掉了</a:t>
                      </a:r>
                      <a:r>
                        <a:rPr lang="zh-CN" altLang="en-US" sz="2800" b="0" i="0" dirty="0">
                          <a:solidFill>
                            <a:srgbClr val="000000"/>
                          </a:solidFill>
                          <a:latin typeface="Times New Roman" pitchFamily="34" charset="0"/>
                          <a:ea typeface="楷体"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他仍赤脚踩在冰冷制骨的泥浆里</a:t>
                      </a:r>
                      <a:r>
                        <a:rPr lang="zh-CN" altLang="en-US" sz="2800" b="0" i="0" dirty="0">
                          <a:solidFill>
                            <a:srgbClr val="000000"/>
                          </a:solidFill>
                          <a:latin typeface="Times New Roman" pitchFamily="34" charset="0"/>
                          <a:ea typeface="楷体"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继续工作</a:t>
                      </a:r>
                      <a:r>
                        <a:rPr lang="en-US" altLang="zh-CN" sz="2800" b="0" i="0" spc="-100" dirty="0">
                          <a:solidFill>
                            <a:srgbClr val="000000"/>
                          </a:solidFill>
                          <a:latin typeface="Times New Roman" pitchFamily="34" charset="0"/>
                          <a:ea typeface="楷体" pitchFamily="34" charset="-122"/>
                          <a:cs typeface="Times New Roman"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1121220">
                <a:tc vMerge="1">
                  <a:txBody>
                    <a:bodyPr/>
                    <a:lstStyle/>
                    <a:p>
                      <a:endParaRPr lang="zh-CN"/>
                    </a:p>
                  </a:txBody>
                  <a:tcPr/>
                </a:tc>
                <a:tc>
                  <a:txBody>
                    <a:bodyPr/>
                    <a:lstStyle/>
                    <a:p>
                      <a:pPr marL="0" indent="0" algn="l" latinLnBrk="1" hangingPunct="0">
                        <a:lnSpc>
                          <a:spcPts val="44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楷体" pitchFamily="34" charset="-122"/>
                          <a:cs typeface="Times New Roman" pitchFamily="34" charset="-120"/>
                        </a:rPr>
                        <a:t>昏迷整整十三天后</a:t>
                      </a:r>
                      <a:r>
                        <a:rPr lang="zh-CN" altLang="en-US" sz="2800" b="0" i="0" dirty="0">
                          <a:solidFill>
                            <a:srgbClr val="000000"/>
                          </a:solidFill>
                          <a:latin typeface="Times New Roman" pitchFamily="34" charset="0"/>
                          <a:ea typeface="楷体"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靠着坚强的意志</a:t>
                      </a:r>
                      <a:r>
                        <a:rPr lang="zh-CN" altLang="en-US" sz="2800" b="0" i="0" dirty="0">
                          <a:solidFill>
                            <a:srgbClr val="000000"/>
                          </a:solidFill>
                          <a:latin typeface="Times New Roman" pitchFamily="34" charset="0"/>
                          <a:ea typeface="楷体"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保尔苏醒了</a:t>
                      </a:r>
                      <a:r>
                        <a:rPr lang="en-US" altLang="zh-CN" sz="2800" b="0" i="0" spc="-100" dirty="0" err="1">
                          <a:solidFill>
                            <a:srgbClr val="000000"/>
                          </a:solidFill>
                          <a:latin typeface="Times New Roman" pitchFamily="34" charset="0"/>
                          <a:ea typeface="楷体"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他那年轻的身体不肯接受死亡</a:t>
                      </a:r>
                      <a:r>
                        <a:rPr lang="en-US" altLang="zh-CN" sz="2800" b="0" i="0" spc="-100" dirty="0">
                          <a:solidFill>
                            <a:srgbClr val="000000"/>
                          </a:solidFill>
                          <a:latin typeface="Times New Roman" pitchFamily="34" charset="0"/>
                          <a:ea typeface="楷体" pitchFamily="34" charset="-122"/>
                          <a:cs typeface="Times New Roman"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1675956">
                <a:tc vMerge="1">
                  <a:txBody>
                    <a:bodyPr/>
                    <a:lstStyle/>
                    <a:p>
                      <a:endParaRPr lang="zh-CN"/>
                    </a:p>
                  </a:txBody>
                  <a:tcPr/>
                </a:tc>
                <a:tc>
                  <a:txBody>
                    <a:bodyPr/>
                    <a:lstStyle/>
                    <a:p>
                      <a:pPr marL="0" indent="0" algn="l" latinLnBrk="1" hangingPunct="0">
                        <a:lnSpc>
                          <a:spcPts val="44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楷体" pitchFamily="34" charset="-122"/>
                          <a:cs typeface="Times New Roman" pitchFamily="34" charset="-120"/>
                        </a:rPr>
                        <a:t>伤寒侵蚀着保尔的健康</a:t>
                      </a:r>
                      <a:r>
                        <a:rPr lang="zh-CN" altLang="en-US" sz="2800" b="0" i="0" dirty="0">
                          <a:solidFill>
                            <a:srgbClr val="000000"/>
                          </a:solidFill>
                          <a:latin typeface="Times New Roman" pitchFamily="34" charset="0"/>
                          <a:ea typeface="楷体"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但是他健壮的身体仍在抵抗</a:t>
                      </a:r>
                      <a:endParaRPr lang="en-US" altLang="zh-CN" sz="2800" b="0" i="0" dirty="0">
                        <a:solidFill>
                          <a:srgbClr val="000000"/>
                        </a:solidFill>
                        <a:latin typeface="Times New Roman" pitchFamily="34" charset="0"/>
                        <a:ea typeface="楷体" pitchFamily="34" charset="-122"/>
                        <a:cs typeface="Times New Roman" pitchFamily="34" charset="-120"/>
                      </a:endParaRPr>
                    </a:p>
                    <a:p>
                      <a:pPr marL="0" indent="0" algn="l" latinLnBrk="1" hangingPunct="0">
                        <a:lnSpc>
                          <a:spcPts val="4400"/>
                        </a:lnSpc>
                      </a:pPr>
                      <a:r>
                        <a:rPr lang="en-US" altLang="zh-CN" sz="2800" b="0" i="0" dirty="0" err="1">
                          <a:solidFill>
                            <a:srgbClr val="000000"/>
                          </a:solidFill>
                          <a:latin typeface="Times New Roman" pitchFamily="34" charset="0"/>
                          <a:ea typeface="楷体" pitchFamily="34" charset="-122"/>
                          <a:cs typeface="Times New Roman" pitchFamily="34" charset="-120"/>
                        </a:rPr>
                        <a:t>它</a:t>
                      </a:r>
                      <a:r>
                        <a:rPr lang="en-US" altLang="zh-CN" sz="2800" b="0" i="0" spc="-100" dirty="0" err="1">
                          <a:solidFill>
                            <a:srgbClr val="000000"/>
                          </a:solidFill>
                          <a:latin typeface="Times New Roman" pitchFamily="34" charset="0"/>
                          <a:ea typeface="楷体"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一连五天他都强打精神</a:t>
                      </a:r>
                      <a:r>
                        <a:rPr lang="zh-CN" altLang="en-US" sz="2800" b="0" i="0" dirty="0">
                          <a:solidFill>
                            <a:srgbClr val="000000"/>
                          </a:solidFill>
                          <a:latin typeface="Times New Roman" pitchFamily="34" charset="0"/>
                          <a:ea typeface="楷体"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挣扎着从铺着麦秸的水泥地上爬起来</a:t>
                      </a:r>
                      <a:r>
                        <a:rPr lang="en-US" altLang="zh-CN" sz="2800" b="0" i="0" spc="-100" dirty="0" err="1">
                          <a:solidFill>
                            <a:srgbClr val="000000"/>
                          </a:solidFill>
                          <a:latin typeface="Times New Roman" pitchFamily="34" charset="0"/>
                          <a:ea typeface="楷体"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跟别人一道去上工</a:t>
                      </a:r>
                      <a:r>
                        <a:rPr lang="en-US" altLang="zh-CN" sz="2800" b="0" i="0" spc="-100" dirty="0">
                          <a:solidFill>
                            <a:srgbClr val="000000"/>
                          </a:solidFill>
                          <a:latin typeface="Times New Roman" pitchFamily="34" charset="0"/>
                          <a:ea typeface="楷体" pitchFamily="34" charset="-122"/>
                          <a:cs typeface="Times New Roman"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sp>
        <p:nvSpPr>
          <p:cNvPr id="2" name="P_5_BD#fa7d99e92?colgroup=4,25&amp;vcp=1&amp;pid=7045e2c5a&amp;color=0,0,0&amp;mp=1&amp;vtp=1&amp;vaab=1&amp;bt=1&amp;bbb=1">
            <a:extLst>
              <a:ext uri="{FF2B5EF4-FFF2-40B4-BE49-F238E27FC236}">
                <a16:creationId xmlns:a16="http://schemas.microsoft.com/office/drawing/2014/main" id="{491B953A-B56D-D039-CC1B-FBE62211C990}"/>
              </a:ext>
            </a:extLst>
          </p:cNvPr>
          <p:cNvSpPr txBox="1"/>
          <p:nvPr/>
        </p:nvSpPr>
        <p:spPr>
          <a:xfrm>
            <a:off x="10903879" y="347471"/>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18" charset="0"/>
              </a:rPr>
              <a:t>续表</a:t>
            </a:r>
          </a:p>
        </p:txBody>
      </p:sp>
    </p:spTree>
  </p:cSld>
  <p:clrMapOvr>
    <a:masterClrMapping/>
  </p:clrMapOvr>
  <p:transition>
    <p:split dir="in"/>
  </p:transition>
</p:sld>
</file>

<file path=ppt/slides/slide96.xml><?xml version="1.0" encoding="utf-8"?>
<p:sld xmlns:a="http://schemas.openxmlformats.org/drawingml/2006/main" xmlns:r="http://schemas.openxmlformats.org/officeDocument/2006/relationships" xmlns:p="http://schemas.openxmlformats.org/presentationml/2006/main">
  <p:cSld name="Slide 92&amp;si=92">
    <p:spTree>
      <p:nvGrpSpPr>
        <p:cNvPr id="1" name=""/>
        <p:cNvGrpSpPr/>
        <p:nvPr/>
      </p:nvGrpSpPr>
      <p:grpSpPr>
        <a:xfrm>
          <a:off x="0" y="0"/>
          <a:ext cx="0" cy="0"/>
          <a:chOff x="0" y="0"/>
          <a:chExt cx="0" cy="0"/>
        </a:xfrm>
      </p:grpSpPr>
      <p:graphicFrame>
        <p:nvGraphicFramePr>
          <p:cNvPr id="93" name="P_5_BD#fa7d99e92?colgroup=4,25&amp;vcp=1&amp;pid=7045e2c5a&amp;color=0,0,0&amp;mp=1&amp;vtp=1&amp;vaab=1&amp;bt=1&amp;bbb=1&amp;hb=1"/>
          <p:cNvGraphicFramePr>
            <a:graphicFrameLocks noGrp="1"/>
          </p:cNvGraphicFramePr>
          <p:nvPr>
            <p:extLst>
              <p:ext uri="{D42A27DB-BD31-4B8C-83A1-F6EECF244321}">
                <p14:modId xmlns:p14="http://schemas.microsoft.com/office/powerpoint/2010/main" val="2136368390"/>
              </p:ext>
            </p:extLst>
          </p:nvPr>
        </p:nvGraphicFramePr>
        <p:xfrm>
          <a:off x="539496" y="1835562"/>
          <a:ext cx="11082528" cy="3891472"/>
        </p:xfrm>
        <a:graphic>
          <a:graphicData uri="http://schemas.openxmlformats.org/drawingml/2006/table">
            <a:tbl>
              <a:tblPr/>
              <a:tblGrid>
                <a:gridCol w="1865376">
                  <a:extLst>
                    <a:ext uri="{9D8B030D-6E8A-4147-A177-3AD203B41FA5}">
                      <a16:colId xmlns:a16="http://schemas.microsoft.com/office/drawing/2014/main" val="20000"/>
                    </a:ext>
                  </a:extLst>
                </a:gridCol>
                <a:gridCol w="9217152">
                  <a:extLst>
                    <a:ext uri="{9D8B030D-6E8A-4147-A177-3AD203B41FA5}">
                      <a16:colId xmlns:a16="http://schemas.microsoft.com/office/drawing/2014/main" val="20001"/>
                    </a:ext>
                  </a:extLst>
                </a:gridCol>
              </a:tblGrid>
              <a:tr h="539560">
                <a:tc>
                  <a:txBody>
                    <a:bodyPr/>
                    <a:lstStyle/>
                    <a:p>
                      <a:pPr algn="ctr" latinLnBrk="1" hangingPunct="0">
                        <a:lnSpc>
                          <a:spcPts val="4300"/>
                        </a:lnSpc>
                      </a:pPr>
                      <a:r>
                        <a:rPr lang="en-US" altLang="zh-CN" sz="2800" b="1" i="0" dirty="0" err="1">
                          <a:solidFill>
                            <a:srgbClr val="000000"/>
                          </a:solidFill>
                          <a:latin typeface="Times New Roman" pitchFamily="34" charset="0"/>
                          <a:ea typeface="SimSun" pitchFamily="34" charset="-122"/>
                          <a:cs typeface="Times New Roman" pitchFamily="34" charset="-120"/>
                        </a:rPr>
                        <a:t>性格特征</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相关情节</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1675956">
                <a:tc rowSpan="2">
                  <a:txBody>
                    <a:bodyPr/>
                    <a:lstStyle/>
                    <a:p>
                      <a:pPr marL="0" indent="0" algn="ctr" latinLnBrk="1" hangingPunct="0">
                        <a:lnSpc>
                          <a:spcPts val="4400"/>
                        </a:lnSpc>
                      </a:pPr>
                      <a:r>
                        <a:rPr lang="en-US" altLang="zh-CN" sz="2800" b="0" i="0" dirty="0">
                          <a:solidFill>
                            <a:srgbClr val="000000"/>
                          </a:solidFill>
                          <a:latin typeface="Times New Roman" pitchFamily="34" charset="0"/>
                          <a:ea typeface="楷体" pitchFamily="34" charset="-122"/>
                          <a:cs typeface="Times New Roman" pitchFamily="34" charset="-120"/>
                        </a:rPr>
                        <a:t>顽强</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坚</a:t>
                      </a:r>
                    </a:p>
                    <a:p>
                      <a:pPr marL="0" indent="0" algn="ctr" latinLnBrk="1" hangingPunct="0">
                        <a:lnSpc>
                          <a:spcPts val="4400"/>
                        </a:lnSpc>
                      </a:pPr>
                      <a:r>
                        <a:rPr lang="en-US" altLang="zh-CN" sz="2800" b="0" i="0">
                          <a:solidFill>
                            <a:srgbClr val="000000"/>
                          </a:solidFill>
                          <a:latin typeface="Times New Roman" pitchFamily="34" charset="0"/>
                          <a:ea typeface="楷体" pitchFamily="34" charset="-122"/>
                          <a:cs typeface="Times New Roman" pitchFamily="34" charset="-120"/>
                        </a:rPr>
                        <a:t>持不懈</a:t>
                      </a:r>
                      <a:r>
                        <a:rPr lang="en-US" altLang="zh-CN" sz="2800" b="0" i="0" spc="-100">
                          <a:solidFill>
                            <a:srgbClr val="000000"/>
                          </a:solidFill>
                          <a:latin typeface="Times New Roman" pitchFamily="34" charset="0"/>
                          <a:ea typeface="SimSun" pitchFamily="34" charset="-122"/>
                          <a:cs typeface="Times New Roman" pitchFamily="34" charset="-120"/>
                        </a:rPr>
                        <a:t>、</a:t>
                      </a:r>
                    </a:p>
                    <a:p>
                      <a:pPr marL="0" indent="0" algn="ctr" latinLnBrk="1" hangingPunct="0">
                        <a:lnSpc>
                          <a:spcPts val="4400"/>
                        </a:lnSpc>
                      </a:pPr>
                      <a:r>
                        <a:rPr lang="en-US" altLang="zh-CN" sz="2800" b="0" i="0">
                          <a:solidFill>
                            <a:srgbClr val="000000"/>
                          </a:solidFill>
                          <a:latin typeface="Times New Roman" pitchFamily="34" charset="0"/>
                          <a:ea typeface="楷体" pitchFamily="34" charset="-122"/>
                          <a:cs typeface="Times New Roman" pitchFamily="34" charset="-120"/>
                        </a:rPr>
                        <a:t>具有钢铁</a:t>
                      </a:r>
                    </a:p>
                    <a:p>
                      <a:pPr marL="0" lvl="0" indent="0" algn="ctr" latinLnBrk="1" hangingPunct="0">
                        <a:lnSpc>
                          <a:spcPts val="4200"/>
                        </a:lnSpc>
                      </a:pPr>
                      <a:r>
                        <a:rPr lang="en-US" altLang="zh-CN" sz="2800" b="0" i="0">
                          <a:solidFill>
                            <a:srgbClr val="000000"/>
                          </a:solidFill>
                          <a:latin typeface="Times New Roman" pitchFamily="34" charset="0"/>
                          <a:ea typeface="楷体" pitchFamily="34" charset="-122"/>
                          <a:cs typeface="Times New Roman" pitchFamily="34" charset="-120"/>
                        </a:rPr>
                        <a:t>般的意志</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楷体" pitchFamily="34" charset="-122"/>
                          <a:cs typeface="Times New Roman" pitchFamily="34" charset="-120"/>
                        </a:rPr>
                        <a:t>当保尔躺在手术台上</a:t>
                      </a:r>
                      <a:r>
                        <a:rPr lang="zh-CN" altLang="en-US" sz="2800" b="0" i="0" dirty="0">
                          <a:solidFill>
                            <a:srgbClr val="000000"/>
                          </a:solidFill>
                          <a:latin typeface="Times New Roman" pitchFamily="34" charset="0"/>
                          <a:ea typeface="楷体"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手术刀割开颈部</a:t>
                      </a:r>
                      <a:r>
                        <a:rPr lang="zh-CN" altLang="en-US" sz="2800" b="0" i="0" dirty="0">
                          <a:solidFill>
                            <a:srgbClr val="000000"/>
                          </a:solidFill>
                          <a:latin typeface="Times New Roman" pitchFamily="34" charset="0"/>
                          <a:ea typeface="楷体"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切除一侧的副甲腺时</a:t>
                      </a:r>
                      <a:r>
                        <a:rPr lang="zh-CN" altLang="en-US" sz="2800" b="0" i="0" dirty="0">
                          <a:solidFill>
                            <a:srgbClr val="000000"/>
                          </a:solidFill>
                          <a:latin typeface="Times New Roman" pitchFamily="34" charset="0"/>
                          <a:ea typeface="楷体"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死神的黑翅膀碰过他三次</a:t>
                      </a:r>
                      <a:r>
                        <a:rPr lang="en-US" altLang="zh-CN" sz="2800" b="0" i="0" spc="-100" dirty="0" err="1">
                          <a:solidFill>
                            <a:srgbClr val="000000"/>
                          </a:solidFill>
                          <a:latin typeface="Times New Roman" pitchFamily="34" charset="0"/>
                          <a:ea typeface="楷体"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但保尔的生命力依然十分顽强</a:t>
                      </a:r>
                      <a:r>
                        <a:rPr lang="en-US" altLang="zh-CN" sz="2800" b="0" i="0" spc="-100" dirty="0">
                          <a:solidFill>
                            <a:srgbClr val="000000"/>
                          </a:solidFill>
                          <a:latin typeface="Times New Roman" pitchFamily="34" charset="0"/>
                          <a:ea typeface="楷体" pitchFamily="34" charset="-122"/>
                          <a:cs typeface="Times New Roman"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1675956">
                <a:tc vMerge="1">
                  <a:txBody>
                    <a:bodyPr/>
                    <a:lstStyle/>
                    <a:p>
                      <a:endParaRPr lang="zh-CN"/>
                    </a:p>
                  </a:txBody>
                  <a:tcPr/>
                </a:tc>
                <a:tc>
                  <a:txBody>
                    <a:bodyPr/>
                    <a:lstStyle/>
                    <a:p>
                      <a:pPr marL="0" indent="0" algn="l" latinLnBrk="1" hangingPunct="0">
                        <a:lnSpc>
                          <a:spcPts val="44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楷体" pitchFamily="34" charset="-122"/>
                          <a:cs typeface="Times New Roman" pitchFamily="34" charset="-120"/>
                        </a:rPr>
                        <a:t>在保尔的眼睛失去光明</a:t>
                      </a:r>
                      <a:r>
                        <a:rPr lang="zh-CN" altLang="en-US" sz="2800" b="0" i="0" dirty="0">
                          <a:solidFill>
                            <a:srgbClr val="000000"/>
                          </a:solidFill>
                          <a:latin typeface="Times New Roman" pitchFamily="34" charset="0"/>
                          <a:ea typeface="楷体"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连写字都很困难时</a:t>
                      </a:r>
                      <a:r>
                        <a:rPr lang="zh-CN" altLang="en-US" sz="2800" b="0" i="0" dirty="0">
                          <a:solidFill>
                            <a:srgbClr val="000000"/>
                          </a:solidFill>
                          <a:latin typeface="Times New Roman" pitchFamily="34" charset="0"/>
                          <a:ea typeface="楷体"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他仍旧坚信可以完成写作</a:t>
                      </a:r>
                      <a:r>
                        <a:rPr lang="zh-CN" altLang="en-US" sz="2800" b="0" i="0" dirty="0">
                          <a:solidFill>
                            <a:srgbClr val="000000"/>
                          </a:solidFill>
                          <a:latin typeface="Times New Roman" pitchFamily="34" charset="0"/>
                          <a:ea typeface="楷体"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并不断尝试他拖着病体</a:t>
                      </a:r>
                      <a:r>
                        <a:rPr lang="en-US" altLang="zh-CN" sz="2800" b="0" i="0" spc="-100" dirty="0" err="1">
                          <a:solidFill>
                            <a:srgbClr val="000000"/>
                          </a:solidFill>
                          <a:latin typeface="Times New Roman" pitchFamily="34" charset="0"/>
                          <a:ea typeface="楷体"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完成了《慕风而所诞生的》的创作</a:t>
                      </a:r>
                      <a:r>
                        <a:rPr lang="en-US" altLang="zh-CN" sz="2800" b="0" i="0" spc="-100" dirty="0">
                          <a:solidFill>
                            <a:srgbClr val="000000"/>
                          </a:solidFill>
                          <a:latin typeface="Times New Roman" pitchFamily="34" charset="0"/>
                          <a:ea typeface="楷体" pitchFamily="34" charset="-122"/>
                          <a:cs typeface="Times New Roman"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
        <p:nvSpPr>
          <p:cNvPr id="2" name="P_5_BD#fa7d99e92?colgroup=4,25&amp;vcp=1&amp;pid=7045e2c5a&amp;color=0,0,0&amp;mp=1&amp;vtp=1&amp;vaab=1&amp;bt=1&amp;bbb=1">
            <a:extLst>
              <a:ext uri="{FF2B5EF4-FFF2-40B4-BE49-F238E27FC236}">
                <a16:creationId xmlns:a16="http://schemas.microsoft.com/office/drawing/2014/main" id="{95141310-F5C9-7022-18C5-85BAA6C26540}"/>
              </a:ext>
            </a:extLst>
          </p:cNvPr>
          <p:cNvSpPr txBox="1"/>
          <p:nvPr/>
        </p:nvSpPr>
        <p:spPr>
          <a:xfrm>
            <a:off x="10903879" y="1127156"/>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18" charset="0"/>
              </a:rPr>
              <a:t>续表</a:t>
            </a:r>
          </a:p>
        </p:txBody>
      </p:sp>
    </p:spTree>
  </p:cSld>
  <p:clrMapOvr>
    <a:masterClrMapping/>
  </p:clrMapOvr>
  <p:transition>
    <p:split dir="in"/>
  </p:transition>
</p:sld>
</file>

<file path=ppt/slides/slide97.xml><?xml version="1.0" encoding="utf-8"?>
<p:sld xmlns:a="http://schemas.openxmlformats.org/drawingml/2006/main" xmlns:r="http://schemas.openxmlformats.org/officeDocument/2006/relationships" xmlns:p="http://schemas.openxmlformats.org/presentationml/2006/main">
  <p:cSld name="Slide 93&amp;si=93">
    <p:spTree>
      <p:nvGrpSpPr>
        <p:cNvPr id="1" name=""/>
        <p:cNvGrpSpPr/>
        <p:nvPr/>
      </p:nvGrpSpPr>
      <p:grpSpPr>
        <a:xfrm>
          <a:off x="0" y="0"/>
          <a:ext cx="0" cy="0"/>
          <a:chOff x="0" y="0"/>
          <a:chExt cx="0" cy="0"/>
        </a:xfrm>
      </p:grpSpPr>
      <p:graphicFrame>
        <p:nvGraphicFramePr>
          <p:cNvPr id="94" name="P_5_BD#fa7d99e92?colgroup=4,25&amp;vcp=1&amp;pid=7045e2c5a&amp;color=0,0,0&amp;mp=1&amp;vtp=1&amp;vaab=1&amp;bt=1&amp;bbb=1&amp;hb=1"/>
          <p:cNvGraphicFramePr>
            <a:graphicFrameLocks noGrp="1"/>
          </p:cNvGraphicFramePr>
          <p:nvPr>
            <p:extLst>
              <p:ext uri="{D42A27DB-BD31-4B8C-83A1-F6EECF244321}">
                <p14:modId xmlns:p14="http://schemas.microsoft.com/office/powerpoint/2010/main" val="4252720707"/>
              </p:ext>
            </p:extLst>
          </p:nvPr>
        </p:nvGraphicFramePr>
        <p:xfrm>
          <a:off x="539496" y="1835562"/>
          <a:ext cx="11161152" cy="3891472"/>
        </p:xfrm>
        <a:graphic>
          <a:graphicData uri="http://schemas.openxmlformats.org/drawingml/2006/table">
            <a:tbl>
              <a:tblPr/>
              <a:tblGrid>
                <a:gridCol w="1944000">
                  <a:extLst>
                    <a:ext uri="{9D8B030D-6E8A-4147-A177-3AD203B41FA5}">
                      <a16:colId xmlns:a16="http://schemas.microsoft.com/office/drawing/2014/main" val="20000"/>
                    </a:ext>
                  </a:extLst>
                </a:gridCol>
                <a:gridCol w="9217152">
                  <a:extLst>
                    <a:ext uri="{9D8B030D-6E8A-4147-A177-3AD203B41FA5}">
                      <a16:colId xmlns:a16="http://schemas.microsoft.com/office/drawing/2014/main" val="20001"/>
                    </a:ext>
                  </a:extLst>
                </a:gridCol>
              </a:tblGrid>
              <a:tr h="539560">
                <a:tc>
                  <a:txBody>
                    <a:bodyPr/>
                    <a:lstStyle/>
                    <a:p>
                      <a:pPr algn="ctr" latinLnBrk="1" hangingPunct="0">
                        <a:lnSpc>
                          <a:spcPts val="4300"/>
                        </a:lnSpc>
                      </a:pPr>
                      <a:r>
                        <a:rPr lang="en-US" altLang="zh-CN" sz="2800" b="1" i="0" dirty="0" err="1">
                          <a:solidFill>
                            <a:srgbClr val="000000"/>
                          </a:solidFill>
                          <a:latin typeface="Times New Roman" pitchFamily="34" charset="0"/>
                          <a:ea typeface="SimSun" pitchFamily="34" charset="-122"/>
                          <a:cs typeface="Times New Roman" pitchFamily="34" charset="-120"/>
                        </a:rPr>
                        <a:t>性格特征</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相关情节</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1121220">
                <a:tc rowSpan="2">
                  <a:txBody>
                    <a:bodyPr/>
                    <a:lstStyle/>
                    <a:p>
                      <a:pPr marL="0" indent="0" algn="l" latinLnBrk="1" hangingPunct="0">
                        <a:lnSpc>
                          <a:spcPts val="4400"/>
                        </a:lnSpc>
                      </a:pPr>
                      <a:r>
                        <a:rPr lang="en-US" altLang="zh-CN" sz="2800" b="0" i="0" dirty="0" err="1">
                          <a:solidFill>
                            <a:srgbClr val="000000"/>
                          </a:solidFill>
                          <a:latin typeface="Times New Roman" pitchFamily="34" charset="0"/>
                          <a:ea typeface="楷体" pitchFamily="34" charset="-122"/>
                          <a:cs typeface="Times New Roman" pitchFamily="34" charset="-120"/>
                        </a:rPr>
                        <a:t>灵魂高尚</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目标坚定</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楷体" pitchFamily="34" charset="-122"/>
                          <a:cs typeface="Times New Roman" pitchFamily="34" charset="-120"/>
                        </a:rPr>
                        <a:t>面对曾经鲛死自己的亲友</a:t>
                      </a:r>
                      <a:r>
                        <a:rPr lang="en-US" altLang="zh-CN" sz="2800" b="0" i="0" spc="-100" dirty="0">
                          <a:solidFill>
                            <a:srgbClr val="000000"/>
                          </a:solidFill>
                          <a:latin typeface="Times New Roman" pitchFamily="34" charset="0"/>
                          <a:ea typeface="楷体"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问志的白军俘虏</a:t>
                      </a:r>
                      <a:r>
                        <a:rPr lang="en-US" altLang="zh-CN" sz="2800" b="0" i="0" spc="-100">
                          <a:solidFill>
                            <a:srgbClr val="000000"/>
                          </a:solidFill>
                          <a:latin typeface="Times New Roman" pitchFamily="34" charset="0"/>
                          <a:ea typeface="楷体"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忍受病</a:t>
                      </a:r>
                    </a:p>
                    <a:p>
                      <a:pPr marL="0" lvl="0" indent="0" algn="l" latinLnBrk="1" hangingPunct="0">
                        <a:lnSpc>
                          <a:spcPts val="4200"/>
                        </a:lnSpc>
                      </a:pPr>
                      <a:r>
                        <a:rPr lang="en-US" altLang="zh-CN" sz="2800" b="0" i="0">
                          <a:solidFill>
                            <a:srgbClr val="000000"/>
                          </a:solidFill>
                          <a:latin typeface="Times New Roman" pitchFamily="34" charset="0"/>
                          <a:ea typeface="楷体" pitchFamily="34" charset="-122"/>
                          <a:cs typeface="Times New Roman" pitchFamily="34" charset="-120"/>
                        </a:rPr>
                        <a:t>苦不开枪</a:t>
                      </a:r>
                      <a:r>
                        <a:rPr lang="en-US" altLang="zh-CN" sz="2800" b="0" i="0" spc="-100" dirty="0">
                          <a:solidFill>
                            <a:srgbClr val="000000"/>
                          </a:solidFill>
                          <a:latin typeface="Times New Roman" pitchFamily="34" charset="0"/>
                          <a:ea typeface="楷体" pitchFamily="34" charset="-122"/>
                          <a:cs typeface="Times New Roman"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2230692">
                <a:tc vMerge="1">
                  <a:txBody>
                    <a:bodyPr/>
                    <a:lstStyle/>
                    <a:p>
                      <a:endParaRPr lang="zh-CN"/>
                    </a:p>
                  </a:txBody>
                  <a:tcPr/>
                </a:tc>
                <a:tc>
                  <a:txBody>
                    <a:bodyPr/>
                    <a:lstStyle/>
                    <a:p>
                      <a:pPr marL="0" indent="0" algn="l" latinLnBrk="1" hangingPunct="0">
                        <a:lnSpc>
                          <a:spcPts val="44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楷体"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人最宝贵的是生命</a:t>
                      </a:r>
                      <a:r>
                        <a:rPr lang="zh-CN" altLang="en-US" sz="2800" b="0" i="0" dirty="0">
                          <a:solidFill>
                            <a:srgbClr val="000000"/>
                          </a:solidFill>
                          <a:latin typeface="Times New Roman" pitchFamily="34" charset="0"/>
                          <a:ea typeface="楷体"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生命每个人只有一次</a:t>
                      </a:r>
                      <a:r>
                        <a:rPr lang="en-US" altLang="zh-CN" sz="2800" b="0" i="0" spc="-100" dirty="0" err="1">
                          <a:solidFill>
                            <a:srgbClr val="000000"/>
                          </a:solidFill>
                          <a:latin typeface="Times New Roman" pitchFamily="34" charset="0"/>
                          <a:ea typeface="楷体"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人的一生</a:t>
                      </a:r>
                      <a:endParaRPr lang="en-US" altLang="zh-CN" sz="2800" b="0" i="0" dirty="0">
                        <a:solidFill>
                          <a:srgbClr val="000000"/>
                        </a:solidFill>
                        <a:latin typeface="Times New Roman" pitchFamily="34" charset="0"/>
                        <a:ea typeface="楷体" pitchFamily="34" charset="-122"/>
                        <a:cs typeface="Times New Roman" pitchFamily="34" charset="-120"/>
                      </a:endParaRPr>
                    </a:p>
                    <a:p>
                      <a:pPr marL="0" indent="0" algn="l" latinLnBrk="1" hangingPunct="0">
                        <a:lnSpc>
                          <a:spcPts val="4400"/>
                        </a:lnSpc>
                      </a:pPr>
                      <a:r>
                        <a:rPr lang="en-US" altLang="zh-CN" sz="2800" b="0" i="0" dirty="0" err="1">
                          <a:solidFill>
                            <a:srgbClr val="000000"/>
                          </a:solidFill>
                          <a:latin typeface="Times New Roman" pitchFamily="34" charset="0"/>
                          <a:ea typeface="楷体" pitchFamily="34" charset="-122"/>
                          <a:cs typeface="Times New Roman" pitchFamily="34" charset="-120"/>
                        </a:rPr>
                        <a:t>应当这样度过</a:t>
                      </a:r>
                      <a:r>
                        <a:rPr lang="zh-CN" altLang="en-US" sz="2800" b="0" i="0" dirty="0">
                          <a:solidFill>
                            <a:srgbClr val="000000"/>
                          </a:solidFill>
                          <a:latin typeface="Times New Roman" pitchFamily="34" charset="0"/>
                          <a:ea typeface="楷体"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当回忆往事的时候</a:t>
                      </a:r>
                      <a:r>
                        <a:rPr lang="zh-CN" altLang="en-US" sz="2800" b="0" i="0" dirty="0">
                          <a:solidFill>
                            <a:srgbClr val="000000"/>
                          </a:solidFill>
                          <a:latin typeface="Times New Roman" pitchFamily="34" charset="0"/>
                          <a:ea typeface="楷体"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他不会因点度年华而悔恨</a:t>
                      </a:r>
                      <a:r>
                        <a:rPr lang="zh-CN" altLang="en-US" sz="2800" b="0" i="0" dirty="0">
                          <a:solidFill>
                            <a:srgbClr val="000000"/>
                          </a:solidFill>
                          <a:latin typeface="Times New Roman" pitchFamily="34" charset="0"/>
                          <a:ea typeface="楷体"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也不会因为碌碌无为而差愧</a:t>
                      </a:r>
                      <a:r>
                        <a:rPr lang="en-US" altLang="zh-CN" sz="2800" b="0" i="0" dirty="0">
                          <a:solidFill>
                            <a:srgbClr val="000000"/>
                          </a:solidFill>
                          <a:latin typeface="SimSun" panose="02010600030101010101" pitchFamily="2" charset="-122"/>
                          <a:ea typeface="楷体"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保尔怀着这样的思想离开了烈士公墓</a:t>
                      </a:r>
                      <a:r>
                        <a:rPr lang="en-US" altLang="zh-CN" sz="2800" b="0" i="0" spc="-100" dirty="0">
                          <a:solidFill>
                            <a:srgbClr val="000000"/>
                          </a:solidFill>
                          <a:latin typeface="Times New Roman" pitchFamily="34" charset="0"/>
                          <a:ea typeface="楷体" pitchFamily="34" charset="-122"/>
                          <a:cs typeface="Times New Roman"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
        <p:nvSpPr>
          <p:cNvPr id="2" name="P_5_BD#fa7d99e92?colgroup=4,25&amp;vcp=1&amp;pid=7045e2c5a&amp;color=0,0,0&amp;mp=1&amp;vtp=1&amp;vaab=1&amp;bt=1&amp;bbb=1">
            <a:extLst>
              <a:ext uri="{FF2B5EF4-FFF2-40B4-BE49-F238E27FC236}">
                <a16:creationId xmlns:a16="http://schemas.microsoft.com/office/drawing/2014/main" id="{2B6ECF8A-C07D-0D33-E582-6BEA751DE8FD}"/>
              </a:ext>
            </a:extLst>
          </p:cNvPr>
          <p:cNvSpPr txBox="1"/>
          <p:nvPr/>
        </p:nvSpPr>
        <p:spPr>
          <a:xfrm>
            <a:off x="10903879" y="1127156"/>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18" charset="0"/>
              </a:rPr>
              <a:t>续表</a:t>
            </a:r>
          </a:p>
        </p:txBody>
      </p:sp>
    </p:spTree>
  </p:cSld>
  <p:clrMapOvr>
    <a:masterClrMapping/>
  </p:clrMapOvr>
  <p:transition>
    <p:split dir="in"/>
  </p:transition>
</p:sld>
</file>

<file path=ppt/slides/slide98.xml><?xml version="1.0" encoding="utf-8"?>
<p:sld xmlns:a="http://schemas.openxmlformats.org/drawingml/2006/main" xmlns:r="http://schemas.openxmlformats.org/officeDocument/2006/relationships" xmlns:p="http://schemas.openxmlformats.org/presentationml/2006/main">
  <p:cSld name="Slide 94&amp;si=94">
    <p:spTree>
      <p:nvGrpSpPr>
        <p:cNvPr id="1" name=""/>
        <p:cNvGrpSpPr/>
        <p:nvPr/>
      </p:nvGrpSpPr>
      <p:grpSpPr>
        <a:xfrm>
          <a:off x="0" y="0"/>
          <a:ext cx="0" cy="0"/>
          <a:chOff x="0" y="0"/>
          <a:chExt cx="0" cy="0"/>
        </a:xfrm>
      </p:grpSpPr>
      <p:sp>
        <p:nvSpPr>
          <p:cNvPr id="2" name="C_4_BD#12e655408?sp=1&amp;vcp=1&amp;pid=325ecbf3e&amp;color=238,61,73&amp;vtp=1&amp;vaab=1&amp;bt=1&amp;bbb=1"/>
          <p:cNvSpPr/>
          <p:nvPr/>
        </p:nvSpPr>
        <p:spPr>
          <a:xfrm>
            <a:off x="539496" y="554400"/>
            <a:ext cx="11109960" cy="1077976"/>
          </a:xfrm>
          <a:prstGeom prst="rect">
            <a:avLst/>
          </a:prstGeom>
          <a:noFill/>
          <a:ln/>
        </p:spPr>
        <p:txBody>
          <a:bodyPr wrap="none" lIns="0" tIns="0" rIns="0" bIns="0" rtlCol="0" anchor="t"/>
          <a:lstStyle/>
          <a:p>
            <a:pPr algn="ctr" latinLnBrk="1">
              <a:lnSpc>
                <a:spcPts val="5600"/>
              </a:lnSpc>
            </a:pPr>
            <a:r>
              <a:rPr lang="en-US" altLang="zh-CN" sz="3200" b="1" i="0" dirty="0">
                <a:solidFill>
                  <a:srgbClr val="EE3D49"/>
                </a:solidFill>
                <a:latin typeface="Times New Roman" pitchFamily="34" charset="0"/>
                <a:ea typeface="微软雅黑" pitchFamily="34" charset="-122"/>
                <a:cs typeface="Times New Roman" pitchFamily="34" charset="-120"/>
              </a:rPr>
              <a:t>九年级上册</a:t>
            </a:r>
            <a:endParaRPr lang="en-US" altLang="zh-CN" sz="3200" dirty="0"/>
          </a:p>
        </p:txBody>
      </p:sp>
      <p:sp>
        <p:nvSpPr>
          <p:cNvPr id="3" name="P_5#a572f75a6?sp=1&amp;vcp=1&amp;pid=12e655408&amp;color=0,0,0&amp;vtp=1&amp;vaab=1&amp;bbb=1&amp;hb=1"/>
          <p:cNvSpPr/>
          <p:nvPr/>
        </p:nvSpPr>
        <p:spPr>
          <a:xfrm>
            <a:off x="539496" y="1267240"/>
            <a:ext cx="11109960" cy="44398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1" i="0" dirty="0">
                <a:solidFill>
                  <a:srgbClr val="000000"/>
                </a:solidFill>
                <a:latin typeface="Times New Roman" pitchFamily="34" charset="0"/>
                <a:ea typeface="SimSun" pitchFamily="34" charset="-122"/>
                <a:cs typeface="Times New Roman" pitchFamily="34" charset="-120"/>
              </a:rPr>
              <a:t>1.《艾青诗选》——艾青</a:t>
            </a:r>
            <a:endParaRPr lang="en-US" altLang="zh-CN" sz="2800" dirty="0"/>
          </a:p>
          <a:p>
            <a:pPr latinLnBrk="1">
              <a:lnSpc>
                <a:spcPts val="5100"/>
              </a:lnSpc>
            </a:pPr>
            <a:r>
              <a:rPr lang="en-US" altLang="zh-CN" sz="2800" b="1" i="0">
                <a:solidFill>
                  <a:srgbClr val="000000"/>
                </a:solidFill>
                <a:latin typeface="SimSun" panose="02010600030101010101" pitchFamily="2" charset="-122"/>
                <a:ea typeface="SimSun" pitchFamily="34" charset="-122"/>
                <a:cs typeface="Times New Roman" pitchFamily="34" charset="-120"/>
              </a:rPr>
              <a:t>    </a:t>
            </a:r>
            <a:r>
              <a:rPr lang="en-US" altLang="zh-CN" sz="2800" b="1" i="0">
                <a:solidFill>
                  <a:srgbClr val="000000"/>
                </a:solidFill>
                <a:latin typeface="Times New Roman" pitchFamily="34" charset="0"/>
                <a:ea typeface="SimSun" pitchFamily="34" charset="-122"/>
                <a:cs typeface="Times New Roman" pitchFamily="34" charset="-120"/>
              </a:rPr>
              <a:t>简介</a:t>
            </a:r>
            <a:r>
              <a:rPr lang="en-US" altLang="zh-CN" sz="2800" b="1"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艾青的诗歌，以革命的现实主义手法</a:t>
            </a:r>
            <a:r>
              <a:rPr lang="en-US" altLang="zh-CN" sz="2800" b="0" i="0">
                <a:solidFill>
                  <a:srgbClr val="000000"/>
                </a:solidFill>
                <a:latin typeface="Times New Roman" pitchFamily="34" charset="0"/>
                <a:ea typeface="SimSun" pitchFamily="34" charset="-122"/>
                <a:cs typeface="Times New Roman" pitchFamily="34" charset="-120"/>
              </a:rPr>
              <a:t>，深沉忧郁地唱出了祖</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国的土地和人民所遭受的苦难和不幸</a:t>
            </a:r>
            <a:r>
              <a:rPr lang="en-US" altLang="zh-CN" sz="2800" b="0" i="0" dirty="0">
                <a:solidFill>
                  <a:srgbClr val="000000"/>
                </a:solidFill>
                <a:latin typeface="Times New Roman" pitchFamily="34" charset="0"/>
                <a:ea typeface="SimSun" pitchFamily="34" charset="-122"/>
                <a:cs typeface="Times New Roman" pitchFamily="34" charset="-120"/>
              </a:rPr>
              <a:t>，反映了中华民族的悲惨命运</a:t>
            </a:r>
            <a:r>
              <a:rPr lang="en-US" altLang="zh-CN" sz="2800" b="0" i="0">
                <a:solidFill>
                  <a:srgbClr val="000000"/>
                </a:solidFill>
                <a:latin typeface="Times New Roman" pitchFamily="34" charset="0"/>
                <a:ea typeface="SimSun" pitchFamily="34" charset="-122"/>
                <a:cs typeface="Times New Roman" pitchFamily="34" charset="-120"/>
              </a:rPr>
              <a:t>，同</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时又激励着千千万万不愿做奴隶的人们</a:t>
            </a:r>
            <a:r>
              <a:rPr lang="en-US" altLang="zh-CN" sz="2800" b="0" i="0" dirty="0">
                <a:solidFill>
                  <a:srgbClr val="000000"/>
                </a:solidFill>
                <a:latin typeface="Times New Roman" pitchFamily="34" charset="0"/>
                <a:ea typeface="SimSun" pitchFamily="34" charset="-122"/>
                <a:cs typeface="Times New Roman" pitchFamily="34" charset="-120"/>
              </a:rPr>
              <a:t>，为神圣的国土而英勇斗争。</a:t>
            </a:r>
            <a:endParaRPr lang="en-US" altLang="zh-CN" sz="2800" dirty="0"/>
          </a:p>
          <a:p>
            <a:pPr latinLnBrk="1">
              <a:lnSpc>
                <a:spcPts val="5100"/>
              </a:lnSpc>
            </a:pPr>
            <a:r>
              <a:rPr lang="en-US" altLang="zh-CN" sz="2800" b="1" i="0">
                <a:solidFill>
                  <a:srgbClr val="000000"/>
                </a:solidFill>
                <a:latin typeface="SimSun" panose="02010600030101010101" pitchFamily="2" charset="-122"/>
                <a:ea typeface="SimSun" pitchFamily="34" charset="-122"/>
                <a:cs typeface="Times New Roman" pitchFamily="34" charset="-120"/>
              </a:rPr>
              <a:t>    </a:t>
            </a:r>
            <a:r>
              <a:rPr lang="en-US" altLang="zh-CN" sz="2800" b="1" i="0">
                <a:solidFill>
                  <a:srgbClr val="000000"/>
                </a:solidFill>
                <a:latin typeface="Times New Roman" pitchFamily="34" charset="0"/>
                <a:ea typeface="SimSun" pitchFamily="34" charset="-122"/>
                <a:cs typeface="Times New Roman" pitchFamily="34" charset="-120"/>
              </a:rPr>
              <a:t>主要篇目</a:t>
            </a:r>
            <a:r>
              <a:rPr lang="en-US" altLang="zh-CN" sz="2800" b="1"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《大堰河——我的保姆》《芦笛》《煤的对话</a:t>
            </a:r>
            <a:r>
              <a:rPr lang="en-US" altLang="zh-CN" sz="2800" b="0" i="0">
                <a:solidFill>
                  <a:srgbClr val="000000"/>
                </a:solidFill>
                <a:latin typeface="Times New Roman" pitchFamily="34" charset="0"/>
                <a:ea typeface="SimSun" pitchFamily="34" charset="-122"/>
                <a:cs typeface="Times New Roman" pitchFamily="34" charset="-120"/>
              </a:rPr>
              <a:t>》《雪落</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在中国的土地上</a:t>
            </a:r>
            <a:r>
              <a:rPr lang="en-US" altLang="zh-CN" sz="2800" b="0" i="0" dirty="0">
                <a:solidFill>
                  <a:srgbClr val="000000"/>
                </a:solidFill>
                <a:latin typeface="Times New Roman" pitchFamily="34" charset="0"/>
                <a:ea typeface="SimSun" pitchFamily="34" charset="-122"/>
                <a:cs typeface="Times New Roman" pitchFamily="34" charset="-120"/>
              </a:rPr>
              <a:t>》《鱼化石》《盼望》《黎明的通知》《火把</a:t>
            </a:r>
            <a:r>
              <a:rPr lang="en-US" altLang="zh-CN" sz="2800" b="0" i="0">
                <a:solidFill>
                  <a:srgbClr val="000000"/>
                </a:solidFill>
                <a:latin typeface="Times New Roman" pitchFamily="34" charset="0"/>
                <a:ea typeface="SimSun" pitchFamily="34" charset="-122"/>
                <a:cs typeface="Times New Roman" pitchFamily="34" charset="-120"/>
              </a:rPr>
              <a:t>》《我爱</a:t>
            </a:r>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这土地</a:t>
            </a:r>
            <a:r>
              <a:rPr lang="en-US" altLang="zh-CN" sz="2800" b="0" i="0" dirty="0">
                <a:solidFill>
                  <a:srgbClr val="000000"/>
                </a:solidFill>
                <a:latin typeface="Times New Roman" pitchFamily="34" charset="0"/>
                <a:ea typeface="SimSun" pitchFamily="34" charset="-122"/>
                <a:cs typeface="Times New Roman" pitchFamily="34" charset="-120"/>
              </a:rPr>
              <a:t>》《复活的土地》《风的歌》等。</a:t>
            </a:r>
            <a:endParaRPr lang="en-US" altLang="zh-CN" sz="2800" dirty="0"/>
          </a:p>
        </p:txBody>
      </p:sp>
    </p:spTree>
  </p:cSld>
  <p:clrMapOvr>
    <a:masterClrMapping/>
  </p:clrMapOvr>
  <p:transition>
    <p:split dir="in"/>
  </p:transition>
</p:sld>
</file>

<file path=ppt/slides/slide99.xml><?xml version="1.0" encoding="utf-8"?>
<p:sld xmlns:a="http://schemas.openxmlformats.org/drawingml/2006/main" xmlns:r="http://schemas.openxmlformats.org/officeDocument/2006/relationships" xmlns:p="http://schemas.openxmlformats.org/presentationml/2006/main">
  <p:cSld name="Slide 95&amp;si=95">
    <p:spTree>
      <p:nvGrpSpPr>
        <p:cNvPr id="1" name=""/>
        <p:cNvGrpSpPr/>
        <p:nvPr/>
      </p:nvGrpSpPr>
      <p:grpSpPr>
        <a:xfrm>
          <a:off x="0" y="0"/>
          <a:ext cx="0" cy="0"/>
          <a:chOff x="0" y="0"/>
          <a:chExt cx="0" cy="0"/>
        </a:xfrm>
      </p:grpSpPr>
      <p:sp>
        <p:nvSpPr>
          <p:cNvPr id="2" name="P_5_BD#a572f75a6?vcp=1&amp;pid=12e655408&amp;color=0,0,0&amp;mp=1&amp;vtp=1&amp;vaab=1&amp;bt=1&amp;bbb=1&amp;hb=1"/>
          <p:cNvSpPr/>
          <p:nvPr/>
        </p:nvSpPr>
        <p:spPr>
          <a:xfrm>
            <a:off x="539496" y="2505424"/>
            <a:ext cx="11109960" cy="18490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1" i="0" dirty="0">
                <a:solidFill>
                  <a:srgbClr val="000000"/>
                </a:solidFill>
                <a:latin typeface="Times New Roman" pitchFamily="34" charset="0"/>
                <a:ea typeface="SimSun" pitchFamily="34" charset="-122"/>
                <a:cs typeface="Times New Roman" pitchFamily="34" charset="-120"/>
              </a:rPr>
              <a:t>艺术特色：</a:t>
            </a:r>
            <a:r>
              <a:rPr lang="en-US" altLang="zh-CN" sz="2800" b="0" i="0" dirty="0">
                <a:solidFill>
                  <a:srgbClr val="000000"/>
                </a:solidFill>
                <a:latin typeface="Times New Roman" pitchFamily="34" charset="0"/>
                <a:ea typeface="SimSun" pitchFamily="34" charset="-122"/>
                <a:cs typeface="Times New Roman" pitchFamily="34" charset="-120"/>
              </a:rPr>
              <a:t>通过联想，捕捉、选择事物以凝结成形象</a:t>
            </a:r>
            <a:r>
              <a:rPr lang="en-US" altLang="zh-CN" sz="2800" b="0" i="0">
                <a:solidFill>
                  <a:srgbClr val="000000"/>
                </a:solidFill>
                <a:latin typeface="Times New Roman" pitchFamily="34" charset="0"/>
                <a:ea typeface="SimSun" pitchFamily="34" charset="-122"/>
                <a:cs typeface="Times New Roman" pitchFamily="34" charset="-120"/>
              </a:rPr>
              <a:t>，是艾青早期</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诗歌艺术最显著的特征之一。用丰富多彩的意象表现丰富深刻的思想内</a:t>
            </a:r>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容</a:t>
            </a:r>
            <a:r>
              <a:rPr lang="en-US" altLang="zh-CN" sz="2800" b="0" i="0" dirty="0">
                <a:solidFill>
                  <a:srgbClr val="000000"/>
                </a:solidFill>
                <a:latin typeface="Times New Roman" pitchFamily="34" charset="0"/>
                <a:ea typeface="SimSun" pitchFamily="34" charset="-122"/>
                <a:cs typeface="Times New Roman" pitchFamily="34" charset="-120"/>
              </a:rPr>
              <a:t>，抒发深沉忧郁的感情，使抒情形象更加丰满生动。</a:t>
            </a:r>
            <a:endParaRPr lang="en-US" altLang="zh-CN" sz="2800" dirty="0"/>
          </a:p>
        </p:txBody>
      </p:sp>
    </p:spTree>
  </p:cSld>
  <p:clrMapOvr>
    <a:masterClrMapping/>
  </p:clrMapOvr>
  <p:transition>
    <p:split dir="in"/>
  </p:transition>
</p:sld>
</file>

<file path=ppt/theme/theme1.xml><?xml version="1.0" encoding="utf-8"?>
<a:theme xmlns:a="http://schemas.openxmlformats.org/drawingml/2006/mai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等线 Light"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193</TotalTime>
  <Words>6938</Words>
  <Application>Microsoft Office PowerPoint</Application>
  <PresentationFormat>宽屏</PresentationFormat>
  <Paragraphs>1611</Paragraphs>
  <Slides>165</Slides>
  <Notes>159</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165</vt:i4>
      </vt:variant>
    </vt:vector>
  </HeadingPairs>
  <TitlesOfParts>
    <vt:vector size="174" baseType="lpstr">
      <vt:lpstr>Arial (正文)</vt:lpstr>
      <vt:lpstr>华文隶书</vt:lpstr>
      <vt:lpstr>宋体</vt:lpstr>
      <vt:lpstr>宋体</vt:lpstr>
      <vt:lpstr>微软雅黑</vt:lpstr>
      <vt:lpstr>Arial</vt:lpstr>
      <vt:lpstr>Calibri</vt:lpstr>
      <vt:lpstr>Times New Roman</vt:lpstr>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subject/>
  <dc:creator/>
  <cp:keywords/>
  <dc:description/>
  <cp:lastModifiedBy>夕 韩</cp:lastModifiedBy>
  <cp:revision>11</cp:revision>
  <dcterms:created xsi:type="dcterms:W3CDTF">2024-11-21T13:54:03Z</dcterms:created>
  <dcterms:modified xsi:type="dcterms:W3CDTF">2025-07-24T03:45:10Z</dcterms:modified>
  <cp:category/>
  <cp:contentStatus/>
</cp:coreProperties>
</file>