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81" r:id="rId6"/>
    <p:sldId id="260" r:id="rId7"/>
    <p:sldId id="261" r:id="rId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56261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d294408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59AA211-26C8-45EE-9BB1-C9997805C2A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要点速记4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中外重大思想解放运动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d294408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DAD215C-EA9D-490B-8ADE-BB023DEF8AE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4a3a65aa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4a3a65aa&amp;color=RGB(64,64,64)">
            <a:hlinkClick r:id="" action="ppaction://noaction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要点速记4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中外重大思想解放运动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d294408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4B55AF5-1D95-46CA-94D9-D3026CBB795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4a3a65aa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4a3a65aa&amp;color=RGB(64,64,64)">
            <a:hlinkClick r:id="" action="ppaction://noaction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0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要点速记4</a:t>
            </a:r>
            <a:endParaRPr lang="en-US" sz="20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中外重大思想解放运动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f2bdb6800099b6297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B275D09-4185-8545-1DEF-77DB76AEFE64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DDF0240-4A0E-480C-A68D-C6CB8DF1F0F8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500600A-1774-418B-A8C3-E9B8A96A2E7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6278BD4-EC36-422C-B744-6430FDAAA1B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4a3a65aa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4a3a65aa&amp;color=RGB(64,64,64)">
            <a:hlinkClick r:id="" action="ppaction://noaction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8BF34DB-F4A7-41FF-A048-3FF551C3E33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4a3a65aa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4a3a65aa&amp;color=RGB(64,64,64)">
            <a:hlinkClick r:id="" action="ppaction://noaction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d29440812.fixed?vcp=1&amp;pid=bc8fbd73b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d29440812.fixed?vcp=1&amp;pid=bc8fbd73b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</a:t>
            </a:r>
            <a:endParaRPr lang="en-US" altLang="zh-CN" sz="4800" dirty="0"/>
          </a:p>
        </p:txBody>
      </p:sp>
      <p:sp>
        <p:nvSpPr>
          <p:cNvPr id="4" name="C_2_BD#d29440812.fixed?vcp=1&amp;pid=bc8fbd73b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要点速记4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中外重大思想解放运动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P_3_BD#343d7f0f4?colgroup=3,2,2,5,15&amp;vcp=1&amp;pid=d2944081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6854651"/>
              </p:ext>
            </p:extLst>
          </p:nvPr>
        </p:nvGraphicFramePr>
        <p:xfrm>
          <a:off x="539496" y="745594"/>
          <a:ext cx="11100816" cy="5558600"/>
        </p:xfrm>
        <a:graphic>
          <a:graphicData uri="http://schemas.openxmlformats.org/drawingml/2006/table">
            <a:tbl>
              <a:tblPr/>
              <a:tblGrid>
                <a:gridCol w="1335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8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03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51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615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4903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运动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（思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想）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代表作或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文艺复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（14世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纪的意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大利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人文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《神曲》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（1）对欧洲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：推动了欧洲思想文化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领域的繁荣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为欧洲资本主义社会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的产生和发展奠定了思想文化基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为英国资产阶级革命的爆发奠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定了思想文化基础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对中国：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西方传教士进入中国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带来了西方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的天文学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数学和一些科技知识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2841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达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·芬奇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蒙娜丽莎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最后的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晚餐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 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3_BD#343d7f0f4?colgroup=3,2,2,5,15&amp;vcp=1&amp;pid=d2944081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0195322"/>
              </p:ext>
            </p:extLst>
          </p:nvPr>
        </p:nvGraphicFramePr>
        <p:xfrm>
          <a:off x="539496" y="1121063"/>
          <a:ext cx="11100816" cy="5080000"/>
        </p:xfrm>
        <a:graphic>
          <a:graphicData uri="http://schemas.openxmlformats.org/drawingml/2006/table">
            <a:tbl>
              <a:tblPr/>
              <a:tblGrid>
                <a:gridCol w="1335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6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6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025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698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1943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运动</a:t>
                      </a:r>
                    </a:p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（思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想）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代表作或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90671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文艺复</a:t>
                      </a:r>
                    </a:p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</a:t>
                      </a:r>
                    </a:p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（14世</a:t>
                      </a:r>
                    </a:p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纪的意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大利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人文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莎士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比亚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罗密欧与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朱丽叶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哈姆雷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（1）对欧洲：推动了欧洲思想文化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领域的繁荣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为欧洲资本主义社会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的产生和发展奠定了思想文化基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为英国资产阶级革命的爆发奠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定了思想文化基础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（2）对中国：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西方传教士进入中国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带来了西方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的天文学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数学和一些科技知识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3_BD#343d7f0f4?colgroup=3,2,2,5,15&amp;vcp=1&amp;pid=d29440812&amp;color=0,0,0&amp;vtp=1&amp;vaab=1&amp;bt=1&amp;bbb=1">
            <a:extLst>
              <a:ext uri="{FF2B5EF4-FFF2-40B4-BE49-F238E27FC236}">
                <a16:creationId xmlns:a16="http://schemas.microsoft.com/office/drawing/2014/main" id="{5AE1E494-6D5C-95C5-1500-9E9135B31C20}"/>
              </a:ext>
            </a:extLst>
          </p:cNvPr>
          <p:cNvSpPr txBox="1"/>
          <p:nvPr/>
        </p:nvSpPr>
        <p:spPr>
          <a:xfrm>
            <a:off x="10922167" y="557784"/>
            <a:ext cx="718145" cy="51655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3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P_3_BD#343d7f0f4?colgroup=3,2,2,5,15&amp;vcp=1&amp;pid=d29440812&amp;color=0,0,0&amp;vtp=1&amp;vaab=1&amp;bt=1&amp;bbb=1&amp;hb=1">
            <a:extLst>
              <a:ext uri="{FF2B5EF4-FFF2-40B4-BE49-F238E27FC236}">
                <a16:creationId xmlns:a16="http://schemas.microsoft.com/office/drawing/2014/main" id="{BFCE3716-151B-DB9C-B465-F2114D1072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2578823"/>
              </p:ext>
            </p:extLst>
          </p:nvPr>
        </p:nvGraphicFramePr>
        <p:xfrm>
          <a:off x="539496" y="1063063"/>
          <a:ext cx="11100816" cy="5308600"/>
        </p:xfrm>
        <a:graphic>
          <a:graphicData uri="http://schemas.openxmlformats.org/drawingml/2006/table">
            <a:tbl>
              <a:tblPr/>
              <a:tblGrid>
                <a:gridCol w="1335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6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6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025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698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6385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运动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（思</a:t>
                      </a:r>
                    </a:p>
                    <a:p>
                      <a:pPr marL="0" lv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想）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</a:t>
                      </a:r>
                    </a:p>
                    <a:p>
                      <a:pPr marL="0" lv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</a:t>
                      </a:r>
                    </a:p>
                    <a:p>
                      <a:pPr marL="0" lv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代表作或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38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启蒙运</a:t>
                      </a:r>
                    </a:p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</a:t>
                      </a:r>
                    </a:p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（18世</a:t>
                      </a:r>
                    </a:p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纪的法</a:t>
                      </a:r>
                    </a:p>
                    <a:p>
                      <a:pPr marL="0" lv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理性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资产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阶级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自由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平等</a:t>
                      </a:r>
                    </a:p>
                    <a:p>
                      <a:pPr marL="0" lv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伏尔</a:t>
                      </a:r>
                    </a:p>
                    <a:p>
                      <a:pPr marL="0" lv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抨击封建专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制和教会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宣扬自由平</a:t>
                      </a:r>
                    </a:p>
                    <a:p>
                      <a:pPr marL="0" lv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（1）对欧洲：为欧美资产阶级革命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作了思想上和理论上的准备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为法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国大革命的爆发奠定了思想基础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以法国为中心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随后波及欧洲其他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（2）对中国：中国近代的知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识分子受启蒙运动影响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在中国宣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传西方政治体制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影响了中国的戊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戌变法和新文化运动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999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孟德</a:t>
                      </a:r>
                    </a:p>
                    <a:p>
                      <a:pPr marL="0" lv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斯鸠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提倡分权与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</a:t>
                      </a:r>
                    </a:p>
                    <a:p>
                      <a:pPr marL="0" lv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权分立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P_3_BD#343d7f0f4?colgroup=3,2,2,5,15&amp;vcp=1&amp;pid=d29440812&amp;color=0,0,0&amp;vtp=1&amp;vaab=1&amp;bt=1&amp;bbb=1&amp;hb=1">
            <a:extLst>
              <a:ext uri="{FF2B5EF4-FFF2-40B4-BE49-F238E27FC236}">
                <a16:creationId xmlns:a16="http://schemas.microsoft.com/office/drawing/2014/main" id="{4A10B69D-456A-8DA6-8A62-B8BE17EE0E83}"/>
              </a:ext>
            </a:extLst>
          </p:cNvPr>
          <p:cNvSpPr txBox="1"/>
          <p:nvPr/>
        </p:nvSpPr>
        <p:spPr>
          <a:xfrm>
            <a:off x="9100312" y="554400"/>
            <a:ext cx="2540000" cy="478080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39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  <p:extLst>
      <p:ext uri="{BB962C8B-B14F-4D97-AF65-F5344CB8AC3E}">
        <p14:creationId xmlns:p14="http://schemas.microsoft.com/office/powerpoint/2010/main" val="3315810124"/>
      </p:ext>
    </p:extLst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3_BD#343d7f0f4?colgroup=3,2,2,5,15&amp;vcp=1&amp;pid=d2944081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1182354"/>
              </p:ext>
            </p:extLst>
          </p:nvPr>
        </p:nvGraphicFramePr>
        <p:xfrm>
          <a:off x="539496" y="1002185"/>
          <a:ext cx="11100816" cy="5274882"/>
        </p:xfrm>
        <a:graphic>
          <a:graphicData uri="http://schemas.openxmlformats.org/drawingml/2006/table">
            <a:tbl>
              <a:tblPr/>
              <a:tblGrid>
                <a:gridCol w="1335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6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6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025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698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2718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运动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（思</a:t>
                      </a:r>
                    </a:p>
                    <a:p>
                      <a:pPr marL="0" lv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想）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</a:t>
                      </a:r>
                    </a:p>
                    <a:p>
                      <a:pPr marL="0" lv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</a:t>
                      </a:r>
                    </a:p>
                    <a:p>
                      <a:pPr marL="0" lv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代表作或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01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启蒙运</a:t>
                      </a:r>
                    </a:p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</a:t>
                      </a:r>
                    </a:p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（18世</a:t>
                      </a:r>
                    </a:p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纪的法</a:t>
                      </a:r>
                    </a:p>
                    <a:p>
                      <a:pPr marL="0" lv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理性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资产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阶级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自由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平等</a:t>
                      </a:r>
                    </a:p>
                    <a:p>
                      <a:pPr marL="0" lv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卢梭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人民主权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契约论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（1）对欧洲：为欧美资产阶级革命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作了思想上和理论上的准备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为法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国大革命的爆发奠定了思想基础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以法国为中心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随后波及欧洲其他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（2）对中国：中国近代的知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识分子受启蒙运动影响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在中国宣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传西方政治体制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影响了中国的戊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戌变法和新文化运动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3_BD#343d7f0f4?colgroup=3,2,2,5,15&amp;vcp=1&amp;pid=d29440812&amp;color=0,0,0&amp;vtp=1&amp;vaab=1&amp;bt=1&amp;bbb=1">
            <a:extLst>
              <a:ext uri="{FF2B5EF4-FFF2-40B4-BE49-F238E27FC236}">
                <a16:creationId xmlns:a16="http://schemas.microsoft.com/office/drawing/2014/main" id="{661DE70D-0FF6-9010-D5E5-816C9865751D}"/>
              </a:ext>
            </a:extLst>
          </p:cNvPr>
          <p:cNvSpPr txBox="1"/>
          <p:nvPr/>
        </p:nvSpPr>
        <p:spPr>
          <a:xfrm>
            <a:off x="10922167" y="39979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P_3_BD#343d7f0f4?colgroup=3,2,2,5,15&amp;vcp=1&amp;pid=d2944081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1841720"/>
              </p:ext>
            </p:extLst>
          </p:nvPr>
        </p:nvGraphicFramePr>
        <p:xfrm>
          <a:off x="539496" y="917101"/>
          <a:ext cx="11100816" cy="5285614"/>
        </p:xfrm>
        <a:graphic>
          <a:graphicData uri="http://schemas.openxmlformats.org/drawingml/2006/table">
            <a:tbl>
              <a:tblPr/>
              <a:tblGrid>
                <a:gridCol w="1335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6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6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025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698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2255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运动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（思</a:t>
                      </a:r>
                    </a:p>
                    <a:p>
                      <a:pPr marL="0" lvl="0" indent="0" algn="ctr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想）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</a:t>
                      </a:r>
                    </a:p>
                    <a:p>
                      <a:pPr marL="0" lvl="0" indent="0" algn="ctr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</a:t>
                      </a:r>
                    </a:p>
                    <a:p>
                      <a:pPr marL="0" lvl="0" indent="0" algn="ctr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代表作或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53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马克思</a:t>
                      </a:r>
                    </a:p>
                    <a:p>
                      <a:pPr marL="0" indent="0" algn="ctr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主义的</a:t>
                      </a:r>
                    </a:p>
                    <a:p>
                      <a:pPr marL="0" indent="0" algn="ctr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诞生</a:t>
                      </a:r>
                    </a:p>
                    <a:p>
                      <a:pPr marL="0" indent="0" algn="ctr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（19世</a:t>
                      </a:r>
                    </a:p>
                    <a:p>
                      <a:pPr marL="0" indent="0" algn="ctr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纪的德</a:t>
                      </a:r>
                    </a:p>
                    <a:p>
                      <a:pPr marL="0" lvl="0" indent="0" algn="ctr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</a:t>
                      </a:r>
                    </a:p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思主</a:t>
                      </a:r>
                    </a:p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义理</a:t>
                      </a:r>
                    </a:p>
                    <a:p>
                      <a:pPr marL="0" lv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</a:t>
                      </a:r>
                    </a:p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恩格</a:t>
                      </a:r>
                    </a:p>
                    <a:p>
                      <a:pPr marL="0" lv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马克思主义</a:t>
                      </a:r>
                    </a:p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哲学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</a:p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经济学和科</a:t>
                      </a:r>
                    </a:p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学社会主</a:t>
                      </a:r>
                    </a:p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1848年</a:t>
                      </a:r>
                    </a:p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《共产党宣</a:t>
                      </a:r>
                    </a:p>
                    <a:p>
                      <a:pPr marL="0" lv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》发表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（1）对社会主义：在科学理论的指</a:t>
                      </a:r>
                    </a:p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导下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国际共产主义运动兴起并蓬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勃发展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（2）对欧洲：在俄国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列</a:t>
                      </a:r>
                    </a:p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宁结合本国国情将其发展为列宁主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（3）对中国：马克思主义中国</a:t>
                      </a:r>
                    </a:p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化时代化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成果是毛泽东思想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邓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小平理论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三个代表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重要思想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科学发展观和习近平新时代中国特色社会主义思想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3_BD#343d7f0f4?colgroup=3,2,2,5,15&amp;vcp=1&amp;pid=d29440812&amp;color=0,0,0&amp;vtp=1&amp;vaab=1&amp;bt=1&amp;bbb=1">
            <a:extLst>
              <a:ext uri="{FF2B5EF4-FFF2-40B4-BE49-F238E27FC236}">
                <a16:creationId xmlns:a16="http://schemas.microsoft.com/office/drawing/2014/main" id="{0C672D39-8E98-FBDE-7E9E-E110103D5ACA}"/>
              </a:ext>
            </a:extLst>
          </p:cNvPr>
          <p:cNvSpPr txBox="1"/>
          <p:nvPr/>
        </p:nvSpPr>
        <p:spPr>
          <a:xfrm>
            <a:off x="10922167" y="28489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363</Words>
  <Application>Microsoft Office PowerPoint</Application>
  <PresentationFormat>宽屏</PresentationFormat>
  <Paragraphs>188</Paragraphs>
  <Slides>7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 (正文)</vt:lpstr>
      <vt:lpstr>等线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11</cp:revision>
  <dcterms:created xsi:type="dcterms:W3CDTF">2024-11-29T09:29:40Z</dcterms:created>
  <dcterms:modified xsi:type="dcterms:W3CDTF">2025-07-28T01:02:17Z</dcterms:modified>
  <cp:category/>
  <cp:contentStatus/>
</cp:coreProperties>
</file>