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21" r:id="rId51"/>
    <p:sldId id="325" r:id="rId52"/>
    <p:sldId id="326" r:id="rId53"/>
    <p:sldId id="308" r:id="rId54"/>
    <p:sldId id="322" r:id="rId55"/>
    <p:sldId id="309" r:id="rId56"/>
    <p:sldId id="310" r:id="rId57"/>
    <p:sldId id="311" r:id="rId58"/>
    <p:sldId id="323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24" r:id="rId67"/>
    <p:sldId id="327" r:id="rId68"/>
  </p:sldIdLst>
  <p:sldSz cx="12192000" cy="6858000"/>
  <p:notesSz cx="6858000" cy="12192000"/>
  <p:custDataLst>
    <p:tags r:id="rId7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4f3a82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490140B-D158-4F63-AB2A-CCF0F1FAC37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4f3a82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302DF7E-6926-4342-9FD1-376981F9097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3db11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e4cdd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b9762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f3e8d72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83db11a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fe4cdd4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2b9762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f3e8d72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0f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46C56B8-1096-1FD4-B668-9AEA34B7913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0B42E56-71C1-4319-928B-C503A6466813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776C3BB-E1EF-486D-A425-70B1CF2D9E2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3583DC0-D832-4A7F-8238-524253BCD53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3db11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e4cdd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b9762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f3e8d72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83db11a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fe4cdd4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2b9762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f3e8d72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7708E31A-CFA7-1082-6A1B-F535DE153C03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3_1#54dfb61c4?colgroup=5,17,6&amp;vaa=1&amp;vcp=1&amp;vis=1&amp;pid=d88c23e0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68926"/>
          <a:ext cx="11082528" cy="442474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5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有指向标的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指向标的箭头一般指向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与箭头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相反的方向是南方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面向北方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左西右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000"/>
                        </a:lnSpc>
                      </a:pPr>
                      <a:r>
                        <a:rPr lang="en-US" altLang="zh-CN" sz="3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747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有经纬网的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先确定经线和纬线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根据经线指示南北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纬线指示东西方向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再确定其他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100"/>
                        </a:lnSpc>
                      </a:pPr>
                      <a:r>
                        <a:rPr lang="en-US" altLang="zh-CN" sz="9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6_BD.3_2#54dfb61c4.table_image?tii=5&amp;vaa=1&amp;vcp=1&amp;vis=1&amp;pid=d88c23e0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0616" y="2574576"/>
            <a:ext cx="1755648" cy="79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3_3#54dfb61c4.table_image?tii=6&amp;vaa=1&amp;vcp=1&amp;vis=1&amp;pid=d88c23e09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9740" y="3954812"/>
            <a:ext cx="205740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4_1#54dfb61c4.blank?vaa=1&amp;vcp=1&amp;vis=1&amp;pid=d88c23e09&amp;color=0,0,0&amp;mp=1&amp;vpa=2&amp;vtp=1&amp;vaab=1&amp;bbb=1"/>
          <p:cNvSpPr/>
          <p:nvPr/>
        </p:nvSpPr>
        <p:spPr>
          <a:xfrm>
            <a:off x="6418095" y="21360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北方</a:t>
            </a:r>
            <a:endParaRPr lang="en-US" altLang="zh-CN" sz="2800" dirty="0"/>
          </a:p>
        </p:txBody>
      </p:sp>
      <p:sp>
        <p:nvSpPr>
          <p:cNvPr id="2" name="QB_6_BD.3_1#54dfb61c4?colgroup=5,17,6&amp;vaa=1&amp;vcp=1&amp;vis=1&amp;pid=d88c23e09&amp;color=0,0,0&amp;mp=1&amp;vtp=1&amp;vaab=1&amp;bt=1&amp;bbb=1"/>
          <p:cNvSpPr txBox="1"/>
          <p:nvPr/>
        </p:nvSpPr>
        <p:spPr>
          <a:xfrm>
            <a:off x="10903879" y="8605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6_BD.5_1#54dfb61c4?colgroup=5,17,6&amp;vaa=1&amp;vcp=1&amp;vis=1&amp;pid=d88c23e0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66436"/>
          <a:ext cx="11082528" cy="362972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5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以极点为中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心的经纬网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先确定极点是南极还是北极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再根据经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线和纬线的指示方向来确定其他方向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5_2#54dfb61c4.table_image?tii=7&amp;vaa=1&amp;vcp=1&amp;vis=1&amp;pid=d88c23e0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78340" y="2624614"/>
            <a:ext cx="160020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6_BD.5_1#54dfb61c4?colgroup=5,17,6&amp;vaa=1&amp;vcp=1&amp;vis=1&amp;pid=d88c23e09&amp;color=0,0,0&amp;mp=1&amp;vtp=1&amp;vaab=1&amp;bt=1&amp;bbb=1"/>
          <p:cNvSpPr txBox="1"/>
          <p:nvPr/>
        </p:nvSpPr>
        <p:spPr>
          <a:xfrm>
            <a:off x="10903879" y="1258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3e970d9d?sp=1&amp;vcp=1&amp;pid=d88c23e0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3.图例</a:t>
            </a:r>
            <a:endParaRPr lang="en-US" altLang="zh-CN" sz="2800" dirty="0"/>
          </a:p>
        </p:txBody>
      </p:sp>
      <p:pic>
        <p:nvPicPr>
          <p:cNvPr id="3" name="P_6_BD#33e970d9d?vcp=1&amp;pid=d88c23e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349" y="470087"/>
            <a:ext cx="6565392" cy="51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33e970d9d?vcp=1&amp;pid=d88c23e09&amp;color=0,0,0&amp;vtp=1&amp;vaab=1&amp;bt=1&amp;bbb=1"/>
          <p:cNvSpPr/>
          <p:nvPr/>
        </p:nvSpPr>
        <p:spPr>
          <a:xfrm>
            <a:off x="539496" y="56633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</a:t>
            </a:r>
            <a:r>
              <a:rPr lang="en-US" altLang="zh-CN" sz="2800" b="1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别提示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在区域地图中表示运河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在等高线地形图中表示陡崖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5" name="P_6_BD#33e970d9d?vcp=1&amp;pid=d88c23e09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0315" y="5841691"/>
            <a:ext cx="1216152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d57b25a4?vcp=1&amp;pid=9fe4cdd4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地图的分类及应用</a:t>
            </a:r>
            <a:endParaRPr lang="en-US" altLang="zh-CN" sz="3200" dirty="0"/>
          </a:p>
        </p:txBody>
      </p:sp>
      <p:sp>
        <p:nvSpPr>
          <p:cNvPr id="3" name="QB_6_BD.6_1#79b307002?sp=1&amp;vaa=1&amp;vcp=1&amp;vis=1&amp;pid=2d57b25a4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1.地图的分类</a:t>
            </a:r>
            <a:endParaRPr lang="en-US" altLang="zh-CN" sz="2800" dirty="0"/>
          </a:p>
        </p:txBody>
      </p:sp>
      <p:graphicFrame>
        <p:nvGraphicFramePr>
          <p:cNvPr id="16" name="QB_6_BD.6_2#79b307002?colgroup=4,7,17&amp;vaa=1&amp;vcp=1&amp;vis=1&amp;pid=2d57b25a4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82528" cy="3375408"/>
        </p:xfrm>
        <a:graphic>
          <a:graphicData uri="http://schemas.openxmlformats.org/drawingml/2006/table">
            <a:tbl>
              <a:tblPr/>
              <a:tblGrid>
                <a:gridCol w="1679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5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7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水文图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植被图等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社会经济地图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农业图等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现代地图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遥感地图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电子地图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7_1#79b307002.blank?vaa=1&amp;vcp=1&amp;vis=1&amp;pid=2d57b25a4&amp;color=0,0,0&amp;vpa=3&amp;vtp=1&amp;vaab=1&amp;bbb=1"/>
          <p:cNvSpPr/>
          <p:nvPr/>
        </p:nvSpPr>
        <p:spPr>
          <a:xfrm>
            <a:off x="4885967" y="228074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</a:t>
            </a:r>
            <a:endParaRPr lang="en-US" altLang="zh-CN" sz="2800" dirty="0"/>
          </a:p>
        </p:txBody>
      </p:sp>
      <p:sp>
        <p:nvSpPr>
          <p:cNvPr id="6" name="QB_6_AN.8_1#79b307002.blank?vaa=1&amp;vcp=1&amp;vis=1&amp;pid=2d57b25a4&amp;color=0,0,0&amp;vpa=4&amp;vtp=1&amp;vaab=1&amp;bbb=1"/>
          <p:cNvSpPr/>
          <p:nvPr/>
        </p:nvSpPr>
        <p:spPr>
          <a:xfrm>
            <a:off x="7918092" y="228074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endParaRPr lang="en-US" altLang="zh-CN" sz="2800" dirty="0"/>
          </a:p>
        </p:txBody>
      </p:sp>
      <p:sp>
        <p:nvSpPr>
          <p:cNvPr id="7" name="QB_6_AN.9_1#79b307002.blank?vaa=1&amp;vcp=1&amp;vis=1&amp;pid=2d57b25a4&amp;color=0,0,0&amp;vpa=5&amp;vtp=1&amp;vaab=1&amp;bbb=1"/>
          <p:cNvSpPr/>
          <p:nvPr/>
        </p:nvSpPr>
        <p:spPr>
          <a:xfrm>
            <a:off x="4781985" y="34029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</a:t>
            </a:r>
            <a:endParaRPr lang="en-US" altLang="zh-CN" sz="2800" dirty="0"/>
          </a:p>
        </p:txBody>
      </p:sp>
      <p:sp>
        <p:nvSpPr>
          <p:cNvPr id="8" name="QB_6_AN.10_1#79b307002.blank?vaa=1&amp;vcp=1&amp;vis=1&amp;pid=2d57b25a4&amp;color=0,0,0&amp;vpa=6&amp;vtp=1&amp;vaab=1&amp;bbb=1"/>
          <p:cNvSpPr/>
          <p:nvPr/>
        </p:nvSpPr>
        <p:spPr>
          <a:xfrm>
            <a:off x="6641742" y="338270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5bca07b87?sp=1&amp;vaa=1&amp;vcp=1&amp;vis=1&amp;pid=2d57b25a4&amp;color=0,0,0&amp;vtp=1&amp;vaab=1&amp;bt=1&amp;bbb=1"/>
          <p:cNvSpPr/>
          <p:nvPr/>
        </p:nvSpPr>
        <p:spPr>
          <a:xfrm>
            <a:off x="539496" y="554400"/>
            <a:ext cx="11109960" cy="1058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.选择适用的地图</a:t>
            </a: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（1）根据使用目的选择地图</a:t>
            </a:r>
            <a:endParaRPr lang="en-US" altLang="zh-CN" sz="2800" dirty="0"/>
          </a:p>
        </p:txBody>
      </p:sp>
      <p:graphicFrame>
        <p:nvGraphicFramePr>
          <p:cNvPr id="17" name="QB_6_BD.11_3#5bca07b87?colgroup=20,9&amp;vaa=1&amp;vcp=1&amp;vis=1&amp;pid=2d57b25a4&amp;color=0,0,0&amp;vtp=1&amp;vaab=1&amp;bbb=1"/>
          <p:cNvGraphicFramePr>
            <a:graphicFrameLocks noGrp="1"/>
          </p:cNvGraphicFramePr>
          <p:nvPr/>
        </p:nvGraphicFramePr>
        <p:xfrm>
          <a:off x="539496" y="1750614"/>
          <a:ext cx="11100816" cy="2821686"/>
        </p:xfrm>
        <a:graphic>
          <a:graphicData uri="http://schemas.openxmlformats.org/drawingml/2006/table">
            <a:tbl>
              <a:tblPr/>
              <a:tblGrid>
                <a:gridCol w="7443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27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7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去公园游览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寻找景点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7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外出旅行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确定行程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7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了解国际时事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确定事件发生地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97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自驾车出游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电子地图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6_BD.11_4#5bca07b87?sp=1&amp;vaa=1&amp;vcp=1&amp;vis=1&amp;pid=2d57b25a4&amp;color=0,0,0&amp;vtp=1&amp;vaab=1&amp;bbb=1&amp;hb=1"/>
          <p:cNvSpPr/>
          <p:nvPr/>
        </p:nvSpPr>
        <p:spPr>
          <a:xfrm>
            <a:off x="539496" y="4709714"/>
            <a:ext cx="11109960" cy="1629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（2）根据实际需要选择比例尺合适的地图：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如果查询地区的范围较大，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应该选择比例尺小的地图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。如果查询地区的范围较小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，应该选择比例尺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大的地图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，大比例尺的地图地理信息较详细，便于查询。</a:t>
            </a:r>
            <a:endParaRPr lang="en-US" altLang="zh-CN" sz="2800" dirty="0"/>
          </a:p>
        </p:txBody>
      </p:sp>
      <p:sp>
        <p:nvSpPr>
          <p:cNvPr id="6" name="QB_6_AN.12_1#5bca07b87.blank?vaa=1&amp;vcp=1&amp;vis=1&amp;pid=2d57b25a4&amp;color=0,0,0&amp;vpa=7&amp;vtp=1&amp;vaab=1&amp;bbb=1"/>
          <p:cNvSpPr/>
          <p:nvPr/>
        </p:nvSpPr>
        <p:spPr>
          <a:xfrm>
            <a:off x="9110631" y="22774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导游</a:t>
            </a:r>
            <a:endParaRPr lang="en-US" altLang="zh-CN" sz="2800" dirty="0"/>
          </a:p>
        </p:txBody>
      </p:sp>
      <p:sp>
        <p:nvSpPr>
          <p:cNvPr id="7" name="QB_6_AN.13_1#5bca07b87.blank?vaa=1&amp;vcp=1&amp;vis=1&amp;pid=2d57b25a4&amp;color=0,0,0&amp;vpa=8&amp;vtp=1&amp;vaab=1&amp;bbb=1"/>
          <p:cNvSpPr/>
          <p:nvPr/>
        </p:nvSpPr>
        <p:spPr>
          <a:xfrm>
            <a:off x="9110631" y="341688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5606cac?vcp=1&amp;pid=9fe4cdd4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地形图的判读</a:t>
            </a:r>
            <a:endParaRPr lang="en-US" altLang="zh-CN" sz="3200" dirty="0"/>
          </a:p>
        </p:txBody>
      </p:sp>
      <p:pic>
        <p:nvPicPr>
          <p:cNvPr id="3" name="QB_6_BD.14_1#65a92364b?htil=1&amp;vaa=1&amp;vcp=1&amp;vis=1&amp;pid=f05606ca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90303"/>
            <a:ext cx="542239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4_2#65a92364b?htil=1&amp;sp=1&amp;vaa=1&amp;vcp=1&amp;vis=1&amp;pid=f05606cac&amp;color=0,0,0&amp;vtp=1&amp;vaab=1&amp;bbb=1&amp;hs=1"/>
          <p:cNvSpPr/>
          <p:nvPr/>
        </p:nvSpPr>
        <p:spPr>
          <a:xfrm>
            <a:off x="539496" y="127201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1.海拔和相对高度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4_3#65a92364b?htil=1&amp;sp=1&amp;vaa=1&amp;vcp=1&amp;vis=1&amp;pid=f05606cac&amp;color=0,0,0&amp;vtp=1&amp;vaab=1&amp;bbb=1&amp;hb=1&amp;hs=1"/>
              <p:cNvSpPr/>
              <p:nvPr/>
            </p:nvSpPr>
            <p:spPr>
              <a:xfrm>
                <a:off x="539496" y="1904854"/>
                <a:ext cx="555955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（1）海拔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：地面某个地点高出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的垂直距离，也称绝对高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（如图中</a:t>
                </a:r>
                <a:r>
                  <a:rPr lang="en-US" altLang="zh-CN" sz="2800" b="0" i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4_3#65a92364b?htil=1&amp;sp=1&amp;vaa=1&amp;vcp=1&amp;vis=1&amp;pid=f05606ca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4854"/>
                <a:ext cx="5559552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7" t="-26" r="-916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BD.14_4#65a92364b?htil=1&amp;sp=1&amp;vaa=1&amp;vcp=1&amp;vis=1&amp;pid=f05606cac&amp;color=0,0,0&amp;vtp=1&amp;vaab=1&amp;bbb=1&amp;hb=1&amp;hs=1"/>
          <p:cNvSpPr/>
          <p:nvPr/>
        </p:nvSpPr>
        <p:spPr>
          <a:xfrm>
            <a:off x="539496" y="376216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（2）相对高度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：地面某个地点高出</a:t>
            </a:r>
            <a:endParaRPr lang="en-US" altLang="zh-CN" sz="2800" dirty="0"/>
          </a:p>
        </p:txBody>
      </p:sp>
      <p:sp>
        <p:nvSpPr>
          <p:cNvPr id="7" name="QB_6_AN.15_1#65a92364b.blank?vaa=1&amp;vcp=1&amp;vis=1&amp;pid=f05606cac&amp;color=0,0,0&amp;vpa=9&amp;vtp=1&amp;vaab=1&amp;bbb=1"/>
          <p:cNvSpPr/>
          <p:nvPr/>
        </p:nvSpPr>
        <p:spPr>
          <a:xfrm>
            <a:off x="638715" y="252207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BD.14_4#65a92364b?htil=1&amp;sp=1&amp;vaa=1&amp;vcp=1&amp;vis=1&amp;pid=f05606cac&amp;color=0,0,0&amp;vtp=1&amp;vaab=1&amp;bbb=1&amp;hb=1&amp;hs=1"/>
              <p:cNvSpPr/>
              <p:nvPr/>
            </p:nvSpPr>
            <p:spPr>
              <a:xfrm>
                <a:off x="539995" y="4385609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另一个地点的垂直距离（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如图中</a:t>
                </a:r>
                <a:r>
                  <a:rPr lang="en-US" altLang="zh-CN" sz="2800" b="0" i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6_BD.14_4#65a92364b?htil=1&amp;sp=1&amp;vaa=1&amp;vcp=1&amp;vis=1&amp;pid=f05606ca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85609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54" r="4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1#1252e0701?sp=1&amp;vaa=1&amp;vcp=1&amp;vis=1&amp;pid=f05606cac&amp;color=0,0,0&amp;vtp=1&amp;vaab=1&amp;bt=1&amp;bbb=1"/>
          <p:cNvSpPr/>
          <p:nvPr/>
        </p:nvSpPr>
        <p:spPr>
          <a:xfrm>
            <a:off x="539496" y="16653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2.等高线的定义及特点</a:t>
            </a:r>
            <a:endParaRPr lang="en-US" altLang="zh-CN" sz="2800" dirty="0"/>
          </a:p>
        </p:txBody>
      </p:sp>
      <p:graphicFrame>
        <p:nvGraphicFramePr>
          <p:cNvPr id="19" name="QB_6_BD.16_2#1252e0701?colgroup=5,24&amp;vaa=1&amp;vcp=1&amp;vis=1&amp;pid=f05606cac&amp;color=0,0,0&amp;vtp=1&amp;vaab=1&amp;bbb=1"/>
          <p:cNvGraphicFramePr>
            <a:graphicFrameLocks noGrp="1"/>
          </p:cNvGraphicFramePr>
          <p:nvPr/>
        </p:nvGraphicFramePr>
        <p:xfrm>
          <a:off x="539496" y="2346927"/>
          <a:ext cx="11091672" cy="283242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在地图上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将海拔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的各点连接成的线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同线等高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同图等距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等高线不相交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重叠处为陡崖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等高线越密集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坡度越陡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等高线越稀疏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坡度越缓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17_1#1252e0701.blank?vaa=1&amp;vcp=1&amp;vis=1&amp;pid=f05606cac&amp;color=0,0,0&amp;vpa=10&amp;vtp=1&amp;vaab=1&amp;bbb=1"/>
          <p:cNvSpPr/>
          <p:nvPr/>
        </p:nvSpPr>
        <p:spPr>
          <a:xfrm>
            <a:off x="5657618" y="23325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c94cc3a1?sp=1&amp;vcp=1&amp;pid=f05606cac&amp;color=0,0,0&amp;vtp=1&amp;vaab=1&amp;bt=1&amp;bbb=1"/>
          <p:cNvSpPr/>
          <p:nvPr/>
        </p:nvSpPr>
        <p:spPr>
          <a:xfrm>
            <a:off x="539496" y="9928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地形部位的判读</a:t>
            </a:r>
            <a:endParaRPr lang="en-US" altLang="zh-CN" sz="2800" dirty="0"/>
          </a:p>
        </p:txBody>
      </p:sp>
      <p:graphicFrame>
        <p:nvGraphicFramePr>
          <p:cNvPr id="21" name="P_6_BD#6c94cc3a1?colgroup=6,16,5&amp;vcp=1&amp;pid=f05606cac&amp;color=0,0,0&amp;vtp=1&amp;vaab=1&amp;bbb=1&amp;hb=1"/>
          <p:cNvGraphicFramePr>
            <a:graphicFrameLocks noGrp="1"/>
          </p:cNvGraphicFramePr>
          <p:nvPr/>
        </p:nvGraphicFramePr>
        <p:xfrm>
          <a:off x="539496" y="1674495"/>
          <a:ext cx="11073384" cy="4177284"/>
        </p:xfrm>
        <a:graphic>
          <a:graphicData uri="http://schemas.openxmlformats.org/drawingml/2006/table">
            <a:tbl>
              <a:tblPr/>
              <a:tblGrid>
                <a:gridCol w="2596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6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03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790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山峰（山顶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等高线闭合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数值从中间向四周逐渐降低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300"/>
                        </a:lnSpc>
                      </a:pPr>
                      <a:r>
                        <a:rPr lang="en-US" altLang="zh-CN" sz="47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91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等高线弯曲部分向低处凸出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200"/>
                        </a:lnSpc>
                      </a:pPr>
                      <a:r>
                        <a:rPr lang="en-US" altLang="zh-CN" sz="63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91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等高线弯曲部分向高处凸出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200"/>
                        </a:lnSpc>
                      </a:pPr>
                      <a:r>
                        <a:rPr lang="en-US" altLang="zh-CN" sz="63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6_BD#6c94cc3a1.table_image?tii=8&amp;vcp=1&amp;pid=f05606c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1784" y="1793113"/>
            <a:ext cx="1545336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6c94cc3a1.table_image?tii=9&amp;vcp=1&amp;pid=f05606ca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332" y="2967609"/>
            <a:ext cx="1920240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6_BD#6c94cc3a1.table_image?tii=10&amp;vcp=1&amp;pid=f05606ca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332" y="4466717"/>
            <a:ext cx="1920240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6c94cc3a1?colgroup=6,16,5&amp;vcp=1&amp;pid=f05606ca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30400"/>
          <a:ext cx="11073384" cy="3701796"/>
        </p:xfrm>
        <a:graphic>
          <a:graphicData uri="http://schemas.openxmlformats.org/drawingml/2006/table">
            <a:tbl>
              <a:tblPr/>
              <a:tblGrid>
                <a:gridCol w="2260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5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4307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陡崖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多条等高线重叠的部位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900"/>
                        </a:lnSpc>
                      </a:pPr>
                      <a:r>
                        <a:rPr lang="en-US" altLang="zh-CN" sz="50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0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鞍部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两个山峰之间的低地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呈马鞍形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700"/>
                        </a:lnSpc>
                      </a:pPr>
                      <a:r>
                        <a:rPr lang="en-US" altLang="zh-CN" sz="43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36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洼地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等高线闭合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数值从中间向四周逐渐升高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800"/>
                        </a:lnSpc>
                      </a:pPr>
                      <a:r>
                        <a:rPr lang="en-US" altLang="zh-CN" sz="55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6_BD#6c94cc3a1.table_image?tii=11&amp;vcp=1&amp;pid=f05606ca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7776" y="2049018"/>
            <a:ext cx="1673352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6_BD#6c94cc3a1.table_image?tii=12&amp;vcp=1&amp;pid=f05606ca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7484" y="3292094"/>
            <a:ext cx="1773936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6c94cc3a1.table_image?tii=13&amp;vcp=1&amp;pid=f05606cac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2952" y="4407154"/>
            <a:ext cx="1143000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6c94cc3a1?colgroup=6,16,5&amp;vcp=1&amp;pid=f05606cac&amp;color=0,0,0&amp;mp=1&amp;vtp=1&amp;vaab=1&amp;bt=1&amp;bbb=1"/>
          <p:cNvSpPr txBox="1"/>
          <p:nvPr/>
        </p:nvSpPr>
        <p:spPr>
          <a:xfrm>
            <a:off x="10894735" y="12219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c94cc3a1?vcp=1&amp;pid=f05606cac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等高线地形图上的相关计算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海拔的计算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位于等高线上的点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海拔为等高线上的数值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山顶海拔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假设距离山顶最近的等高线的海拔为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等高距为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山顶海拔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＜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kumimoji="0" lang="zh-CN" altLang="en-US" sz="28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＋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两地相对高度的计算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等高线上两点的相对高度等于两点的海拔之差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不在等高线上两点的相对高度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1）×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＜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＜（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1）×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为等高距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为两点之间所跨的等高线数量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89acd3c4.fixed?vcp=1&amp;pid=618ac177f&amp;color=197,144,191&amp;vtp=1&amp;vaab=1&amp;bbb=1">
            <a:extLst>
              <a:ext uri="{FF2B5EF4-FFF2-40B4-BE49-F238E27FC236}">
                <a16:creationId xmlns:a16="http://schemas.microsoft.com/office/drawing/2014/main" id="{0E552AF9-9F41-AA7C-21B9-5420275ED357}"/>
              </a:ext>
            </a:extLst>
          </p:cNvPr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5" name="C_2#289acd3c4.fixed?vcp=1&amp;pid=618ac177f&amp;color=86,186,157&amp;vtp=1&amp;vaab=1&amp;bbb=1">
            <a:extLst>
              <a:ext uri="{FF2B5EF4-FFF2-40B4-BE49-F238E27FC236}">
                <a16:creationId xmlns:a16="http://schemas.microsoft.com/office/drawing/2014/main" id="{A2A23EC5-0156-485D-8CF2-C54C60964D8A}"/>
              </a:ext>
            </a:extLst>
          </p:cNvPr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6" name="C_2_BD#289acd3c4.fixed?vcp=1&amp;pid=618ac177f&amp;color=0,0,0&amp;vtp=1&amp;vaab=1&amp;bbb=1">
            <a:extLst>
              <a:ext uri="{FF2B5EF4-FFF2-40B4-BE49-F238E27FC236}">
                <a16:creationId xmlns:a16="http://schemas.microsoft.com/office/drawing/2014/main" id="{D5F3E7DC-F62A-9CFA-3D71-A1E195D83B42}"/>
              </a:ext>
            </a:extLst>
          </p:cNvPr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c94cc3a1?sp=1&amp;vcp=1&amp;pid=f05606cac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等高线地形图的应用</a:t>
            </a:r>
            <a:endParaRPr lang="en-US" altLang="zh-CN" sz="2800" dirty="0"/>
          </a:p>
        </p:txBody>
      </p:sp>
      <p:graphicFrame>
        <p:nvGraphicFramePr>
          <p:cNvPr id="24" name="P_6_BD#6c94cc3a1?colgroup=4,25&amp;vcp=1&amp;pid=f05606cac&amp;color=0,0,0&amp;vtp=1&amp;vaab=1&amp;bbb=1&amp;hb=1"/>
          <p:cNvGraphicFramePr>
            <a:graphicFrameLocks noGrp="1"/>
          </p:cNvGraphicFramePr>
          <p:nvPr/>
        </p:nvGraphicFramePr>
        <p:xfrm>
          <a:off x="539496" y="1803939"/>
          <a:ext cx="11082528" cy="391839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户外运动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的选择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登山应选择等高线稀疏的缓坡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攀岩应选择等高线重叠的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陡崖处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漂流应选择等高线密集的山谷处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宿营地不能选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择在山谷处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山地常形成放射状水系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盆地常形成向心状水系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山脊常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形成河流的分水岭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山谷常有河流发育且河流流向与等高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线的弯曲方向相反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等高线密集的河谷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河流流速快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陡崖处常形成瀑布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6c94cc3a1?colgroup=4,25&amp;vcp=1&amp;pid=f05606ca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38858"/>
          <a:ext cx="11082528" cy="448488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修建水库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水库选择在“口袋形”的洼地或盆地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大坝一般建在洼地或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盆地的出口处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引水渠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遵循水可自流原则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由地势高处向地势低处引流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且不过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山脊线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一般尽量与等高线平行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避免跨越太多的等高线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避开陡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崖和易滑坡处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尽量少过河建桥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少占用农田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修建梯田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应沿同一条等高线修建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但修建梯田的坡度要小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度不超过25°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以获取耕地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减少水土流失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6c94cc3a1?colgroup=4,25&amp;vcp=1&amp;pid=f05606cac&amp;color=0,0,0&amp;mp=1&amp;vtp=1&amp;vaab=1&amp;bt=1&amp;bbb=1"/>
          <p:cNvSpPr txBox="1"/>
          <p:nvPr/>
        </p:nvSpPr>
        <p:spPr>
          <a:xfrm>
            <a:off x="10903879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8_1#da171eee5?sp=1&amp;vaa=1&amp;vcp=1&amp;vis=1&amp;pid=f05606cac&amp;color=0,0,0&amp;vtp=1&amp;vaab=1&amp;bt=1&amp;bbb=1"/>
          <p:cNvSpPr/>
          <p:nvPr/>
        </p:nvSpPr>
        <p:spPr>
          <a:xfrm>
            <a:off x="539496" y="18635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5.分层设色地形图</a:t>
            </a:r>
            <a:endParaRPr lang="en-US" altLang="zh-CN" sz="2800" dirty="0"/>
          </a:p>
        </p:txBody>
      </p:sp>
      <p:sp>
        <p:nvSpPr>
          <p:cNvPr id="3" name="QO_6_BD.18_2#da171eee5?sp=1&amp;vaa=1&amp;vcp=1&amp;vis=1&amp;pid=f05606cac&amp;color=0,0,0&amp;vtp=1&amp;vaab=1&amp;bbb=1&amp;hb=1"/>
          <p:cNvSpPr/>
          <p:nvPr/>
        </p:nvSpPr>
        <p:spPr>
          <a:xfrm>
            <a:off x="539496" y="24912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（1）制作原理：在绘有等高线和等深线的地形图上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，把不同高度和深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度的范围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，着上不同的颜色绘制形成分层设色地形图。</a:t>
            </a:r>
            <a:endParaRPr lang="en-US" altLang="zh-CN" sz="2800" dirty="0"/>
          </a:p>
        </p:txBody>
      </p:sp>
      <p:sp>
        <p:nvSpPr>
          <p:cNvPr id="4" name="QB_7_BD.19_1#d1f36d283?vaa=1&amp;vcp=1&amp;vis=1&amp;pid=da171eee5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（2）着色规律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：绿色表示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深浅不一的黄褐色表示丘陵、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山地，蓝色表示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湖泊，白色表示积雪、冰川。</a:t>
            </a:r>
            <a:endParaRPr lang="en-US" altLang="zh-CN" sz="2800" dirty="0"/>
          </a:p>
        </p:txBody>
      </p:sp>
      <p:sp>
        <p:nvSpPr>
          <p:cNvPr id="5" name="QB_7_AN.20_1#d1f36d283.blank?vaa=1&amp;vcp=1&amp;vis=1&amp;pid=da171eee5&amp;color=0,0,0&amp;vpa=11&amp;vtp=1&amp;vaab=1&amp;bbb=1"/>
          <p:cNvSpPr/>
          <p:nvPr/>
        </p:nvSpPr>
        <p:spPr>
          <a:xfrm>
            <a:off x="4639215" y="37378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6" name="QB_7_AN.21_1#d1f36d283.blank?vaa=1&amp;vcp=1&amp;vis=1&amp;pid=da171eee5&amp;color=0,0,0&amp;vpa=12&amp;vtp=1&amp;vaab=1&amp;bbb=1"/>
          <p:cNvSpPr/>
          <p:nvPr/>
        </p:nvSpPr>
        <p:spPr>
          <a:xfrm>
            <a:off x="3039014" y="43645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_1#2034939f0?sp=1&amp;vaa=1&amp;vcp=1&amp;vis=1&amp;pid=da171eee5&amp;color=0,0,0&amp;vtp=1&amp;vaab=1&amp;bt=1&amp;bbb=1"/>
          <p:cNvSpPr/>
          <p:nvPr/>
        </p:nvSpPr>
        <p:spPr>
          <a:xfrm>
            <a:off x="539496" y="11181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（3）陆地五种地形类型的判读</a:t>
            </a:r>
            <a:endParaRPr lang="en-US" altLang="zh-CN" sz="2800" dirty="0"/>
          </a:p>
        </p:txBody>
      </p:sp>
      <p:graphicFrame>
        <p:nvGraphicFramePr>
          <p:cNvPr id="27" name="QB_7_BD.22_2#2034939f0?colgroup=3,7,17&amp;vaa=1&amp;vcp=1&amp;vis=1&amp;pid=da171eee5&amp;color=0,0,0&amp;vtp=1&amp;vaab=1&amp;bbb=1&amp;hb=1"/>
          <p:cNvGraphicFramePr>
            <a:graphicFrameLocks noGrp="1"/>
          </p:cNvGraphicFramePr>
          <p:nvPr/>
        </p:nvGraphicFramePr>
        <p:xfrm>
          <a:off x="539496" y="1799779"/>
          <a:ext cx="11073384" cy="3926716"/>
        </p:xfrm>
        <a:graphic>
          <a:graphicData uri="http://schemas.openxmlformats.org/drawingml/2006/table">
            <a:tbl>
              <a:tblPr/>
              <a:tblGrid>
                <a:gridCol w="1581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3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47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地表形态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在500米以上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地势起伏很大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顶尖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在500米以下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地势起伏较大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顶圆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在500米以上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外围较陡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内部起伏较为和缓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宽广平坦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无一定标准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四周高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中间低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7_AN.23_1#2034939f0.blank?vaa=1&amp;vcp=1&amp;vis=1&amp;pid=da171eee5&amp;color=0,0,0&amp;vpa=13&amp;vtp=1&amp;vaab=1&amp;bbb=1"/>
          <p:cNvSpPr/>
          <p:nvPr/>
        </p:nvSpPr>
        <p:spPr>
          <a:xfrm>
            <a:off x="3441976" y="4090099"/>
            <a:ext cx="7921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597a54e4c?sp=1&amp;vaa=1&amp;vcp=1&amp;vis=1&amp;pid=f05606cac&amp;color=0,0,0&amp;vtp=1&amp;vaab=1&amp;bt=1&amp;bbb=1"/>
          <p:cNvSpPr/>
          <p:nvPr/>
        </p:nvSpPr>
        <p:spPr>
          <a:xfrm>
            <a:off x="539496" y="8491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.地形剖面图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（1）含义及作用：沿等高线地形图某条直线下切而显露出来的地形垂直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剖面，它可以更直观地表示地面上沿某一方向地势的起伏和坡度的陡缓。</a:t>
            </a:r>
            <a:endParaRPr lang="en-US" altLang="zh-CN" sz="2800" dirty="0"/>
          </a:p>
        </p:txBody>
      </p:sp>
      <p:pic>
        <p:nvPicPr>
          <p:cNvPr id="4" name="QB_6_BD.24_3#597a54e4c?htil=2&amp;vaa=1&amp;vcp=1&amp;vis=1&amp;pid=f05606c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2826766"/>
            <a:ext cx="5422392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24_4#597a54e4c?htil=2&amp;sp=1&amp;vaa=1&amp;vcp=1&amp;vis=1&amp;pid=f05606cac&amp;color=0,0,0&amp;vtp=1&amp;vaab=1&amp;bbb=1&amp;hb=1"/>
          <p:cNvSpPr/>
          <p:nvPr/>
        </p:nvSpPr>
        <p:spPr>
          <a:xfrm>
            <a:off x="539496" y="2772854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（2）图示解读：从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图中可以看出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从A到H地势整体呈现“低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—高—低”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的特征，A、B、C三地所在山坡比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F、G、H三地所在山坡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25_1#597a54e4c.blank?vaa=1&amp;vcp=1&amp;vis=1&amp;pid=f05606cac&amp;color=0,0,0&amp;vpa=14&amp;vtp=1&amp;vaab=1&amp;bbb=1"/>
          <p:cNvSpPr/>
          <p:nvPr/>
        </p:nvSpPr>
        <p:spPr>
          <a:xfrm>
            <a:off x="905415" y="468547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陡峭</a:t>
            </a:r>
            <a:endParaRPr lang="en-US" altLang="zh-CN" sz="2800" dirty="0"/>
          </a:p>
        </p:txBody>
      </p:sp>
      <p:sp>
        <p:nvSpPr>
          <p:cNvPr id="7" name="QB_6_AN.26_1#597a54e4c.blank?vaa=1&amp;vcp=1&amp;vis=1&amp;pid=f05606cac&amp;color=0,0,0&amp;vpa=15&amp;vtp=1&amp;vaab=1&amp;bbb=1"/>
          <p:cNvSpPr/>
          <p:nvPr/>
        </p:nvSpPr>
        <p:spPr>
          <a:xfrm>
            <a:off x="1261015" y="531221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2b976225.fixed?vcp=1&amp;pid=c4f3a82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4000" dirty="0"/>
          </a:p>
        </p:txBody>
      </p:sp>
      <p:sp>
        <p:nvSpPr>
          <p:cNvPr id="3" name="C_4_BD#32b976225.fixed?vcp=1&amp;pid=c4f3a82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e2177339?vcp=1&amp;pid=32b9762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地图的基本要素</a:t>
            </a:r>
            <a:endParaRPr lang="en-US" altLang="zh-CN" sz="3200" dirty="0"/>
          </a:p>
        </p:txBody>
      </p:sp>
      <p:pic>
        <p:nvPicPr>
          <p:cNvPr id="3" name="QO_6_BD.27_1#603b68a83?htil=3&amp;vaa=1&amp;vcp=1&amp;vis=1&amp;pid=4e217733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7729" y="1250795"/>
            <a:ext cx="3996793" cy="311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7_2#603b68a83?htil=3&amp;sp=1&amp;vaa=1&amp;vcp=1&amp;vis=1&amp;pid=4e2177339&amp;color=0,0,0&amp;vtp=1&amp;vaab=1&amp;bbb=1&amp;hb=1&amp;hs=1"/>
          <p:cNvSpPr/>
          <p:nvPr/>
        </p:nvSpPr>
        <p:spPr>
          <a:xfrm>
            <a:off x="539496" y="1263495"/>
            <a:ext cx="6309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（2023·青海·中考，有改动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读小梅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家房屋户型平面图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C_7_BD.28_1#a17956b2f?htil=3&amp;vaa=1&amp;vcp=1&amp;vis=1&amp;pid=603b68a83&amp;color=0,0,0&amp;vtp=1&amp;vaab=1&amp;bbb=1&amp;hs=1"/>
          <p:cNvSpPr/>
          <p:nvPr/>
        </p:nvSpPr>
        <p:spPr>
          <a:xfrm>
            <a:off x="539496" y="2539664"/>
            <a:ext cx="63093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厨房位于主卧室的(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8_2#a17956b2f.choices?htil=3&amp;vaa=1&amp;vcp=1&amp;vis=1&amp;pid=603b68a83&amp;color=0,0,0&amp;vtp=1&amp;vaab=1&amp;bbb=1&amp;hs=1"/>
          <p:cNvSpPr/>
          <p:nvPr/>
        </p:nvSpPr>
        <p:spPr>
          <a:xfrm>
            <a:off x="539496" y="3169139"/>
            <a:ext cx="6309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6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.东北方向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62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.东南方向</a:t>
            </a:r>
            <a:endParaRPr lang="en-US" altLang="zh-CN" sz="2800" dirty="0"/>
          </a:p>
        </p:txBody>
      </p:sp>
      <p:sp>
        <p:nvSpPr>
          <p:cNvPr id="7" name="QC_7_AN.30_1#a17956b2f.bracket?vaa=1&amp;vcp=1&amp;vis=1&amp;pid=603b68a83&amp;color=0,0,0&amp;vpa=16&amp;vtp=1&amp;vaab=1"/>
          <p:cNvSpPr/>
          <p:nvPr/>
        </p:nvSpPr>
        <p:spPr>
          <a:xfrm>
            <a:off x="4550315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AS.1_1#a17956b2f?vaa=1&amp;vcp=1&amp;vis=1&amp;pid=603b68a83&amp;color=0,0,0&amp;vtp=1&amp;vaab=1&amp;bbb=1&amp;hs=1"/>
          <p:cNvSpPr/>
          <p:nvPr/>
        </p:nvSpPr>
        <p:spPr>
          <a:xfrm>
            <a:off x="539496" y="44357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根据图中的指向标定向可知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厨房位于主卧室的东北方向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2_1#8e04ffbee?htil=4&amp;vaa=1&amp;vcp=1&amp;vis=1&amp;pid=603b68a8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3156" y="1244346"/>
            <a:ext cx="4663440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2_2#8e04ffbee?htil=4&amp;vaa=1&amp;vcp=1&amp;vis=1&amp;pid=603b68a83&amp;color=0,0,0&amp;vtp=1&amp;vaab=1&amp;bt=1&amp;bbb=1&amp;hb=1"/>
          <p:cNvSpPr/>
          <p:nvPr/>
        </p:nvSpPr>
        <p:spPr>
          <a:xfrm>
            <a:off x="539496" y="1226058"/>
            <a:ext cx="63093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（2）如果图上客厅的宽度是1.5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根据比例尺可计算得出客厅的实际宽度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4_1#8e04ffbee.bracket?vaa=1&amp;vcp=1&amp;vis=1&amp;pid=603b68a83&amp;color=0,0,0&amp;vpa=17&amp;vtp=1&amp;vaab=1"/>
          <p:cNvSpPr/>
          <p:nvPr/>
        </p:nvSpPr>
        <p:spPr>
          <a:xfrm>
            <a:off x="1172115" y="25081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2_3#8e04ffbee.choices?htil=4&amp;vaa=1&amp;vcp=1&amp;vis=1&amp;pid=603b68a83&amp;color=0,0,0&amp;vtp=1&amp;vaab=1&amp;bbb=1"/>
          <p:cNvSpPr/>
          <p:nvPr/>
        </p:nvSpPr>
        <p:spPr>
          <a:xfrm>
            <a:off x="539496" y="3141980"/>
            <a:ext cx="63093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17040" algn="l"/>
                <a:tab pos="3129280" algn="l"/>
                <a:tab pos="4808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4.5米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.7.5米</a:t>
            </a:r>
            <a:endParaRPr lang="en-US" altLang="zh-CN" sz="2800" dirty="0"/>
          </a:p>
        </p:txBody>
      </p:sp>
      <p:sp>
        <p:nvSpPr>
          <p:cNvPr id="6" name="QC_7_AS.1_1#8e04ffbee?htil=4&amp;vaa=1&amp;vcp=1&amp;vis=1&amp;pid=603b68a83&amp;color=0,0,0&amp;vtp=1&amp;vaab=1&amp;bbb=1&amp;hb=1"/>
          <p:cNvSpPr/>
          <p:nvPr/>
        </p:nvSpPr>
        <p:spPr>
          <a:xfrm>
            <a:off x="539496" y="3771455"/>
            <a:ext cx="63093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图中的比例尺表示图上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厘米代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表实地距离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因此图上宽度是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米的客厅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实际宽度是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1#6192d4df0?sp=1&amp;vaa=1&amp;vcp=1&amp;vis=1&amp;pid=4e2177339&amp;color=0,0,0&amp;vtp=1&amp;vaab=1&amp;bt=1&amp;bbb=1&amp;hb=1"/>
          <p:cNvSpPr/>
          <p:nvPr/>
        </p:nvSpPr>
        <p:spPr>
          <a:xfrm>
            <a:off x="539496" y="77597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（2023·湖南常德·中考）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常德某公园利用展板、宣传牌、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背景墙、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、雕塑等宣传展示社会主义核心价值观，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将美景与美德完美结合。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读该公园平面图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，结合所学知识，完成下列各题。</a:t>
            </a:r>
            <a:endParaRPr lang="en-US" altLang="zh-CN" sz="2800" dirty="0"/>
          </a:p>
        </p:txBody>
      </p:sp>
      <p:pic>
        <p:nvPicPr>
          <p:cNvPr id="3" name="QO_6_BD.36_2#6192d4df0?vaa=1&amp;vcp=1&amp;vis=1&amp;pid=4e21773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1960" y="2753614"/>
            <a:ext cx="3694176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7_1#dd01d4bbf?htil=5&amp;vaa=1&amp;vcp=1&amp;vis=1&amp;pid=6192d4df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2298" y="914147"/>
            <a:ext cx="2808444" cy="255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7_2#dd01d4bbf?htil=5&amp;vaa=1&amp;vcp=1&amp;vis=1&amp;pid=6192d4df0&amp;color=0,0,0&amp;vtp=1&amp;vaab=1&amp;bt=1&amp;bbb=1&amp;hb=1&amp;hs=1"/>
          <p:cNvSpPr/>
          <p:nvPr/>
        </p:nvSpPr>
        <p:spPr>
          <a:xfrm>
            <a:off x="539496" y="895858"/>
            <a:ext cx="73243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（1）贝贝从停车场P处下车后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，前往星辉大道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参观常德好人榜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，了解感人事迹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，走最近路线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的行进方向是(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37_3#dd01d4bbf.choices?htil=5&amp;vaa=1&amp;vcp=1&amp;vis=1&amp;pid=6192d4df0&amp;color=0,0,0&amp;vtp=1&amp;vaab=1&amp;bbb=1&amp;hs=1"/>
          <p:cNvSpPr/>
          <p:nvPr/>
        </p:nvSpPr>
        <p:spPr>
          <a:xfrm>
            <a:off x="539496" y="2819590"/>
            <a:ext cx="7324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69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.先向东北后向西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.先向西北后向西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699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C.先向东后向东北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.先向西后向西南</a:t>
            </a:r>
            <a:endParaRPr lang="en-US" altLang="zh-CN" sz="2800" dirty="0"/>
          </a:p>
        </p:txBody>
      </p:sp>
      <p:sp>
        <p:nvSpPr>
          <p:cNvPr id="5" name="QC_7_AN.39_1#dd01d4bbf.bracket?vaa=1&amp;vcp=1&amp;vis=1&amp;pid=6192d4df0&amp;color=0,0,0&amp;vpa=18&amp;vtp=1&amp;vaab=1"/>
          <p:cNvSpPr/>
          <p:nvPr/>
        </p:nvSpPr>
        <p:spPr>
          <a:xfrm>
            <a:off x="2950114" y="21779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AS.1_1#dd01d4bbf?vaa=1&amp;vcp=1&amp;vis=1&amp;pid=6192d4df0&amp;color=0,0,0&amp;vtp=1&amp;vaab=1&amp;bbb=1&amp;hb=1&amp;hs=1"/>
          <p:cNvSpPr/>
          <p:nvPr/>
        </p:nvSpPr>
        <p:spPr>
          <a:xfrm>
            <a:off x="539496" y="40965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图中根据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上北下南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左西右东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的原则判读方向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贝贝从停车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处下车后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前往星辉大道参观常德好人榜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走最近路线的行进方向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是先向东走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再折向东北方向走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最后到达参观地点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83db11a7.fixed?vcp=1&amp;pid=c4f3a82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4000" dirty="0"/>
          </a:p>
        </p:txBody>
      </p:sp>
      <p:sp>
        <p:nvSpPr>
          <p:cNvPr id="3" name="C_4_BD#f83db11a7.fixed?vcp=1&amp;pid=c4f3a82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25" y="4432110"/>
            <a:ext cx="670550" cy="42938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39496" y="1755648"/>
            <a:ext cx="7324344" cy="1201357"/>
            <a:chOff x="539496" y="1755648"/>
            <a:chExt cx="7324344" cy="1201357"/>
          </a:xfrm>
        </p:grpSpPr>
        <p:sp>
          <p:nvSpPr>
            <p:cNvPr id="3" name="QC_7_BD.41_2#0c1d71f09?htil=6&amp;vaa=1&amp;vcp=1&amp;vis=1&amp;pid=6192d4df0&amp;color=0,0,0&amp;vtp=1&amp;vaab=1&amp;bt=1&amp;bbb=1"/>
            <p:cNvSpPr/>
            <p:nvPr/>
          </p:nvSpPr>
          <p:spPr>
            <a:xfrm>
              <a:off x="539496" y="1755648"/>
              <a:ext cx="7324344" cy="12013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51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（2）从地图的基本要素分析，图中“白马湖”和</a:t>
              </a:r>
            </a:p>
            <a:p>
              <a:pPr algn="l" latinLnBrk="1">
                <a:lnSpc>
                  <a:spcPts val="4900"/>
                </a:lnSpc>
              </a:pP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分别属于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(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rPr>
                <a:t>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)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rPr>
                <a:t> </a:t>
              </a:r>
              <a:endParaRPr lang="en-US" altLang="zh-CN" sz="2800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512" y="2527554"/>
              <a:ext cx="670550" cy="429387"/>
            </a:xfrm>
            <a:prstGeom prst="rect">
              <a:avLst/>
            </a:prstGeom>
          </p:spPr>
        </p:pic>
      </p:grpSp>
      <p:pic>
        <p:nvPicPr>
          <p:cNvPr id="2" name="QO_6_BD.41_1#0c1d71f09?htil=6&amp;vaa=1&amp;vcp=1&amp;vis=1&amp;pid=6192d4df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9074" y="1648430"/>
            <a:ext cx="3657600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43_1#0c1d71f09.bracket?vaa=1&amp;vcp=1&amp;vis=1&amp;pid=6192d4df0&amp;color=0,0,0&amp;vpa=19&amp;vtp=1&amp;vaab=1"/>
          <p:cNvSpPr/>
          <p:nvPr/>
        </p:nvSpPr>
        <p:spPr>
          <a:xfrm>
            <a:off x="3096164" y="2403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41_3#0c1d71f09.choices?htil=6&amp;vaa=1&amp;vcp=1&amp;vis=1&amp;pid=6192d4df0&amp;color=0,0,0&amp;vtp=1&amp;vaab=1&amp;bbb=1"/>
          <p:cNvSpPr/>
          <p:nvPr/>
        </p:nvSpPr>
        <p:spPr>
          <a:xfrm>
            <a:off x="539496" y="3038665"/>
            <a:ext cx="7324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69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.湖泊和道路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.方向和图幅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699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C.图例和注记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.注记和图例</a:t>
            </a:r>
            <a:endParaRPr lang="en-US" altLang="zh-CN" sz="2800" dirty="0"/>
          </a:p>
        </p:txBody>
      </p:sp>
      <p:sp>
        <p:nvSpPr>
          <p:cNvPr id="7" name="QC_7_AS.1_1#0c1d71f09?htil=6&amp;vaa=1&amp;vcp=1&amp;vis=1&amp;pid=6192d4df0&amp;color=0,0,0&amp;vtp=1&amp;vaab=1&amp;bbb=1"/>
          <p:cNvSpPr/>
          <p:nvPr/>
        </p:nvSpPr>
        <p:spPr>
          <a:xfrm>
            <a:off x="539496" y="4307840"/>
            <a:ext cx="73243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白马湖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属于注记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属于图例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1c083e7e?vcp=1&amp;pid=4e2177339&amp;color=0,0,0&amp;vtp=1&amp;vaab=1&amp;bt=1&amp;bbb=1"/>
          <p:cNvSpPr/>
          <p:nvPr/>
        </p:nvSpPr>
        <p:spPr>
          <a:xfrm>
            <a:off x="539496" y="18636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5_1#59f47d869?vaa=1&amp;vcp=1&amp;vis=1&amp;pid=4e2177339&amp;color=0,0,0&amp;vtp=1&amp;vaab=1&amp;bbb=1&amp;hb=1"/>
          <p:cNvSpPr/>
          <p:nvPr/>
        </p:nvSpPr>
        <p:spPr>
          <a:xfrm>
            <a:off x="539496" y="24913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在比例尺为1∶1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000的校园平面图上，畅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畅同学若量得教学楼到图书馆的图上距离为4厘米，则它们之间的实地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6_1#59f47d869.bracket?vaa=1&amp;vcp=1&amp;vis=1&amp;pid=4e2177339&amp;color=0,0,0&amp;vpa=20&amp;vtp=1&amp;vaab=1"/>
          <p:cNvSpPr/>
          <p:nvPr/>
        </p:nvSpPr>
        <p:spPr>
          <a:xfrm>
            <a:off x="1883314" y="37734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5_2#59f47d869.choices?vaa=1&amp;vcp=1&amp;vis=1&amp;pid=4e2177339&amp;color=0,0,0&amp;vtp=1&amp;vaab=1&amp;bbb=1"/>
          <p:cNvSpPr/>
          <p:nvPr/>
        </p:nvSpPr>
        <p:spPr>
          <a:xfrm>
            <a:off x="539496" y="4413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06090" algn="l"/>
                <a:tab pos="5796280" algn="l"/>
                <a:tab pos="84086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.0.4米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f94ed248?vcp=1&amp;pid=32b9762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地图的分类及应用</a:t>
            </a:r>
            <a:endParaRPr lang="en-US" altLang="zh-CN" sz="3200" dirty="0"/>
          </a:p>
        </p:txBody>
      </p:sp>
      <p:sp>
        <p:nvSpPr>
          <p:cNvPr id="3" name="QO_6_BD.47_1#04f1bc9d3?vaa=1&amp;vcp=1&amp;vis=1&amp;pid=4f94ed24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“东北小冻梨、南方小土豆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2023年冬天，黑龙江哈尔滨火爆网络，吸引大量游客前往当地旅游。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48_1#38553b373?vaa=1&amp;vcp=1&amp;vis=1&amp;pid=04f1bc9d3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（1）游客想了解黑龙江在全国的位置，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应该查阅(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50_1#38553b373.bracket?vaa=1&amp;vcp=1&amp;vis=1&amp;pid=04f1bc9d3&amp;color=0,0,0&amp;vpa=21&amp;vtp=1&amp;vaab=1"/>
          <p:cNvSpPr/>
          <p:nvPr/>
        </p:nvSpPr>
        <p:spPr>
          <a:xfrm>
            <a:off x="8461914" y="31670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48_2#38553b373.choices?vaa=1&amp;vcp=1&amp;vis=1&amp;pid=04f1bc9d3&amp;color=0,0,0&amp;vtp=1&amp;vaab=1&amp;bbb=1"/>
          <p:cNvSpPr/>
          <p:nvPr/>
        </p:nvSpPr>
        <p:spPr>
          <a:xfrm>
            <a:off x="539496" y="3809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.中国气候类型分布图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.中国地形图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C.世界政区图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.中国政区图</a:t>
            </a:r>
            <a:endParaRPr lang="en-US" altLang="zh-CN" sz="2800" dirty="0"/>
          </a:p>
        </p:txBody>
      </p:sp>
      <p:sp>
        <p:nvSpPr>
          <p:cNvPr id="7" name="QC_7_AS.1_1#38553b373?vaa=1&amp;vcp=1&amp;vis=1&amp;pid=04f1bc9d3&amp;color=0,0,0&amp;vtp=1&amp;vaab=1&amp;bbb=1"/>
          <p:cNvSpPr/>
          <p:nvPr/>
        </p:nvSpPr>
        <p:spPr>
          <a:xfrm>
            <a:off x="539496" y="50790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了解某省级行政区域在全国的位置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应该查阅中国政区图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2_1#219fa62e6?vaa=1&amp;vcp=1&amp;vis=1&amp;pid=04f1bc9d3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（2）游客利用手机导航前往中央大街，若放大手机屏幕图像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，改变的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是地图中的(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54_1#219fa62e6.bracket?vaa=1&amp;vcp=1&amp;vis=1&amp;pid=04f1bc9d3&amp;color=0,0,0&amp;vpa=22&amp;vtp=1&amp;vaab=1"/>
          <p:cNvSpPr/>
          <p:nvPr/>
        </p:nvSpPr>
        <p:spPr>
          <a:xfrm>
            <a:off x="2594514" y="24979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52_2#219fa62e6.choices?vaa=1&amp;vcp=1&amp;vis=1&amp;pid=04f1bc9d3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47739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.比例尺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C.图例和注记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.以上都不对</a:t>
            </a:r>
            <a:endParaRPr lang="en-US" altLang="zh-CN" sz="2800" dirty="0"/>
          </a:p>
        </p:txBody>
      </p:sp>
      <p:sp>
        <p:nvSpPr>
          <p:cNvPr id="5" name="QC_7_AS.1_1#219fa62e6?vaa=1&amp;vcp=1&amp;vis=1&amp;pid=04f1bc9d3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放大手机屏幕图像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图幅大小不变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表示的地理事物更详细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比例尺变大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1eb8abda?vcp=1&amp;pid=4f94ed248&amp;color=0,0,0&amp;vtp=1&amp;vaab=1&amp;bt=1&amp;bbb=1"/>
          <p:cNvSpPr/>
          <p:nvPr/>
        </p:nvSpPr>
        <p:spPr>
          <a:xfrm>
            <a:off x="539496" y="79483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6_1#5d55551eb?vaa=1&amp;vcp=1&amp;vis=1&amp;pid=4f94ed248&amp;color=0,0,0&amp;vtp=1&amp;vaab=1&amp;bbb=1&amp;hb=1"/>
          <p:cNvSpPr/>
          <p:nvPr/>
        </p:nvSpPr>
        <p:spPr>
          <a:xfrm>
            <a:off x="539496" y="1371854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某年暑假，当地的几名同学相约到柳州科技馆参观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。他们利用电子地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图查询了柳州科技馆的位置以及到达的路线。这一过程依次利用的电子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地图的功能是(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8_1#5d55551eb.bracket?vaa=1&amp;vcp=1&amp;vis=1&amp;pid=4f94ed248&amp;color=0,0,0&amp;vpa=23&amp;vtp=1&amp;vaab=1"/>
          <p:cNvSpPr/>
          <p:nvPr/>
        </p:nvSpPr>
        <p:spPr>
          <a:xfrm>
            <a:off x="2950114" y="2552573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6_2#5d55551eb.choices?vaa=1&amp;vcp=1&amp;vis=1&amp;pid=4f94ed248&amp;color=0,0,0&amp;vtp=1&amp;vaab=1&amp;bbb=1"/>
          <p:cNvSpPr/>
          <p:nvPr/>
        </p:nvSpPr>
        <p:spPr>
          <a:xfrm>
            <a:off x="539496" y="314985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A.路线规划、定位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、搜索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.搜索、规划路线、定位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.定位、搜索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、规划路线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.搜索、定位、规划路线</a:t>
            </a:r>
            <a:endParaRPr lang="en-US" altLang="zh-CN" sz="2800" dirty="0"/>
          </a:p>
        </p:txBody>
      </p:sp>
      <p:sp>
        <p:nvSpPr>
          <p:cNvPr id="6" name="QC_6_AS.1_1#5d55551eb?vaa=1&amp;vcp=1&amp;vis=1&amp;pid=4f94ed248&amp;color=0,0,0&amp;vtp=1&amp;vaab=1&amp;bbb=1&amp;hb=1"/>
          <p:cNvSpPr/>
          <p:nvPr/>
        </p:nvSpPr>
        <p:spPr>
          <a:xfrm>
            <a:off x="539496" y="4325874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（提示：电子地图具有搜索、定位、规划路线等功能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。确定柳州科技馆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的位置需要用到电子地图的搜索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、定位功能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。查询前往柳州科技馆的路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，利用了电子地图规划路线的功能）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5a3dec1?vcp=1&amp;pid=32b9762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地形图的判读</a:t>
            </a:r>
            <a:endParaRPr lang="en-US" altLang="zh-CN" sz="3200" dirty="0"/>
          </a:p>
        </p:txBody>
      </p:sp>
      <p:sp>
        <p:nvSpPr>
          <p:cNvPr id="4" name="QO_6_BD.60_2#023745e61?htil=7&amp;sp=1&amp;vaa=1&amp;vcp=1&amp;vis=1&amp;pid=db5a3dec1&amp;color=0,0,0&amp;vtp=1&amp;vaab=1&amp;bbb=1&amp;hb=1"/>
          <p:cNvSpPr/>
          <p:nvPr/>
        </p:nvSpPr>
        <p:spPr>
          <a:xfrm>
            <a:off x="539496" y="1263495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（2024·四川南充·中考，有改动）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为提高学生学习地理的兴趣，东东同学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所在的学校组织了一次地理研学活动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图为本次活动所在区域的等高线地形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7041515" y="1587500"/>
            <a:ext cx="4555490" cy="31737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algn="ctr"/>
            <a:endParaRPr lang="zh-CN" altLang="en-US" sz="4000">
              <a:solidFill>
                <a:srgbClr val="0070C0"/>
              </a:solidFill>
            </a:endParaRPr>
          </a:p>
          <a:p>
            <a:pPr algn="ctr"/>
            <a:r>
              <a:rPr lang="zh-CN" altLang="en-US" sz="4000">
                <a:solidFill>
                  <a:srgbClr val="0070C0"/>
                </a:solidFill>
              </a:rPr>
              <a:t>参见试题原题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61_2#c993a0e66?htil=8&amp;vaa=1&amp;vcp=1&amp;vis=1&amp;pid=023745e61&amp;color=0,0,0&amp;vtp=1&amp;vaab=1&amp;bt=1&amp;bbb=1&amp;hb=1"/>
          <p:cNvSpPr/>
          <p:nvPr/>
        </p:nvSpPr>
        <p:spPr>
          <a:xfrm>
            <a:off x="539496" y="1696212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（1）图中A、B、C、D四处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崖的是(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61_3#c993a0e66.choices?htil=8&amp;vaa=1&amp;vcp=1&amp;vis=1&amp;pid=023745e61&amp;color=0,0,0&amp;vtp=1&amp;vaab=1&amp;bbb=1"/>
          <p:cNvSpPr/>
          <p:nvPr/>
        </p:nvSpPr>
        <p:spPr>
          <a:xfrm>
            <a:off x="539496" y="2971419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604010" algn="l"/>
                <a:tab pos="3157220" algn="l"/>
                <a:tab pos="471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.D处</a:t>
            </a:r>
            <a:endParaRPr lang="en-US" altLang="zh-CN" sz="2800" dirty="0"/>
          </a:p>
        </p:txBody>
      </p:sp>
      <p:sp>
        <p:nvSpPr>
          <p:cNvPr id="5" name="QC_7_AN.63_1#c993a0e66.bracket?vaa=1&amp;vcp=1&amp;vis=1&amp;pid=023745e61&amp;color=0,0,0&amp;vpa=24&amp;vtp=1&amp;vaab=1"/>
          <p:cNvSpPr/>
          <p:nvPr/>
        </p:nvSpPr>
        <p:spPr>
          <a:xfrm>
            <a:off x="1883314" y="2330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AS.1_1#c993a0e66?htil=8&amp;vaa=1&amp;vcp=1&amp;vis=1&amp;pid=023745e61&amp;color=0,0,0&amp;vtp=1&amp;vaab=1&amp;bbb=1&amp;hb=1"/>
          <p:cNvSpPr/>
          <p:nvPr/>
        </p:nvSpPr>
        <p:spPr>
          <a:xfrm>
            <a:off x="539496" y="3600894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陡崖为多条等高线重叠的部位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对应图中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65_2#78bf9c121?htil=9&amp;vaa=1&amp;vcp=1&amp;vis=1&amp;pid=023745e61&amp;color=0,0,0&amp;vtp=1&amp;vaab=1&amp;bt=1&amp;bbb=1&amp;hb=1"/>
          <p:cNvSpPr/>
          <p:nvPr/>
        </p:nvSpPr>
        <p:spPr>
          <a:xfrm>
            <a:off x="539496" y="120192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）东东同学在研学活动中得出下列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65_3#78bf9c121.choices?htil=9&amp;vaa=1&amp;vcp=1&amp;vis=1&amp;pid=023745e61&amp;color=0,0,0&amp;vtp=1&amp;vaab=1&amp;bbb=1&amp;hb=1"/>
          <p:cNvSpPr/>
          <p:nvPr/>
        </p:nvSpPr>
        <p:spPr>
          <a:xfrm>
            <a:off x="539496" y="2484945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A.河流C处河段自东南流向西北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B.与山峰B相比，山峰A的海拔较高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C.甲、乙两村的实地距离约3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D.村道弯曲主要受居民点分布和地形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AS.1_1#78bf9c121?htil=10&amp;vaa=1&amp;vcp=1&amp;vis=1&amp;pid=023745e61&amp;color=0,0,0&amp;vtp=1&amp;vaab=1&amp;bt=1&amp;bbb=1&amp;hb=1&amp;hs=1"/>
          <p:cNvSpPr/>
          <p:nvPr/>
        </p:nvSpPr>
        <p:spPr>
          <a:xfrm>
            <a:off x="539496" y="909129"/>
            <a:ext cx="609904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处河段自西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北流向东南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的海拔在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380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～400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的海拔在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400～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420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的海拔比山峰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估算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乙两村的实地距离约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图中居民点分布在地形平坦的地区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主要沿村道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公路分布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AN.2_1#78bf9c121?vaa=1&amp;vcp=1&amp;vis=1&amp;pid=023745e61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82429b7a?sp=1&amp;vcp=1&amp;pid=db5a3dec1&amp;color=0,0,0&amp;vtp=1&amp;vaab=1&amp;bt=1&amp;bbb=1"/>
          <p:cNvSpPr/>
          <p:nvPr/>
        </p:nvSpPr>
        <p:spPr>
          <a:xfrm>
            <a:off x="539496" y="12141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69_1#0ea1479f0?sp=1&amp;vaa=1&amp;vcp=1&amp;vis=1&amp;pid=db5a3dec1&amp;color=0,0,0&amp;vtp=1&amp;vaab=1&amp;bbb=1"/>
          <p:cNvSpPr/>
          <p:nvPr/>
        </p:nvSpPr>
        <p:spPr>
          <a:xfrm>
            <a:off x="539496" y="1834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读我国东部某地等高线地形图，完成下列各题。</a:t>
            </a:r>
            <a:endParaRPr lang="en-US" altLang="zh-CN" sz="2800" dirty="0"/>
          </a:p>
        </p:txBody>
      </p:sp>
      <p:pic>
        <p:nvPicPr>
          <p:cNvPr id="4" name="QO_6_BD.69_2#0ea1479f0?htil=11&amp;vaa=1&amp;vcp=1&amp;vis=1&amp;pid=db5a3dec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7141" y="2517394"/>
            <a:ext cx="4389120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0_1#b74f7df14?htil=11&amp;vaa=1&amp;vcp=1&amp;vis=1&amp;pid=0ea1479f0&amp;color=0,0,0&amp;vtp=1&amp;vaab=1&amp;bbb=1&amp;hb=1"/>
          <p:cNvSpPr/>
          <p:nvPr/>
        </p:nvSpPr>
        <p:spPr>
          <a:xfrm>
            <a:off x="539496" y="2463482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）图中村庄甲所处地区的地形类型是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70_2#b74f7df14.choices?htil=11&amp;vaa=1&amp;vcp=1&amp;vis=1&amp;pid=0ea1479f0&amp;color=0,0,0&amp;vtp=1&amp;vaab=1&amp;bbb=1"/>
          <p:cNvSpPr/>
          <p:nvPr/>
        </p:nvSpPr>
        <p:spPr>
          <a:xfrm>
            <a:off x="539496" y="3732657"/>
            <a:ext cx="6592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20850" algn="l"/>
                <a:tab pos="3404235" algn="l"/>
                <a:tab pos="50869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B.丘陵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.高原</a:t>
            </a:r>
            <a:endParaRPr lang="en-US" altLang="zh-CN" sz="2800" dirty="0"/>
          </a:p>
        </p:txBody>
      </p:sp>
      <p:sp>
        <p:nvSpPr>
          <p:cNvPr id="7" name="QC_7_AN.71_1#b74f7df14.bracket?vaa=1&amp;vcp=1&amp;vis=1&amp;pid=0ea1479f0&amp;color=0,0,0&amp;vpa=26&amp;vtp=1&amp;vaab=1"/>
          <p:cNvSpPr/>
          <p:nvPr/>
        </p:nvSpPr>
        <p:spPr>
          <a:xfrm>
            <a:off x="816515" y="30978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721fc2f0b?colgroup=20,9&amp;vcp=1&amp;pid=f83db11a7&amp;color=0,0,0&amp;vtp=1&amp;vaab=1&amp;bt=1&amp;bbb=1&amp;hb=1"/>
          <p:cNvGraphicFramePr>
            <a:graphicFrameLocks noGrp="1"/>
          </p:cNvGraphicFramePr>
          <p:nvPr/>
        </p:nvGraphicFramePr>
        <p:xfrm>
          <a:off x="539496" y="1179449"/>
          <a:ext cx="11100816" cy="4499102"/>
        </p:xfrm>
        <a:graphic>
          <a:graphicData uri="http://schemas.openxmlformats.org/drawingml/2006/table">
            <a:tbl>
              <a:tblPr/>
              <a:tblGrid>
                <a:gridCol w="746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1.能够在地图上辨别方向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量算距离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别图例所表示的地理事物或现象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2.能够根据需要选择适用的地图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查找所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需要的地理信息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养成在日常生活中使用地图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的习惯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感悟信息技术的发展给生活带来的便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800"/>
                        </a:lnSpc>
                      </a:pPr>
                      <a:r>
                        <a:rPr lang="en-US" altLang="zh-CN" sz="14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721fc2f0b.table_image?tii=1&amp;vcp=1&amp;pid=f83db11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2732" y="2254377"/>
            <a:ext cx="3355848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2_1#70c8ad18c?htil=12&amp;vaa=1&amp;vcp=1&amp;vis=1&amp;pid=0ea1479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941" y="1220216"/>
            <a:ext cx="4389120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2_2#70c8ad18c?htil=12&amp;vaa=1&amp;vcp=1&amp;vis=1&amp;pid=0ea1479f0&amp;color=0,0,0&amp;vtp=1&amp;vaab=1&amp;bt=1&amp;bbb=1&amp;hb=1"/>
          <p:cNvSpPr/>
          <p:nvPr/>
        </p:nvSpPr>
        <p:spPr>
          <a:xfrm>
            <a:off x="539496" y="1201928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（2）下列关于图示区域的叙述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72_3#70c8ad18c.choices?htil=12&amp;vaa=1&amp;vcp=1&amp;vis=1&amp;pid=0ea1479f0&amp;color=0,0,0&amp;vtp=1&amp;vaab=1&amp;bbb=1&amp;hb=1"/>
          <p:cNvSpPr/>
          <p:nvPr/>
        </p:nvSpPr>
        <p:spPr>
          <a:xfrm>
            <a:off x="539496" y="2484945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A.从A处上山比从B处上山省力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B.水电站发电量最多的季节是夏秋季节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C.在C处可以欣赏到“飞流直下三千尺”的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景观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D.B地与山顶D的相对高度为341米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S.1_1#70c8ad18c?htil=13&amp;vaa=1&amp;vcp=1&amp;vis=1&amp;pid=0ea1479f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5885" y="1046067"/>
            <a:ext cx="4389120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70c8ad18c?htil=13&amp;vaa=1&amp;vcp=1&amp;vis=1&amp;pid=0ea1479f0&amp;color=0,0,0&amp;vtp=1&amp;vaab=1&amp;bt=1&amp;bbb=1&amp;hb=1&amp;hs=1"/>
          <p:cNvSpPr/>
          <p:nvPr/>
        </p:nvSpPr>
        <p:spPr>
          <a:xfrm>
            <a:off x="539496" y="908907"/>
            <a:ext cx="659282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（提示：A、B两地海拔相同，从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A处到山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顶的等高线较稀疏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，沿线坡度较缓，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从A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处上山比从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B处上山省力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；我国东部地区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夏秋季节多雨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，河流流量大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，水电站发电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量最多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；C处为陡崖，没有河流流经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此欣赏不到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“飞流直下三千尺”的景观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；B</a:t>
            </a:r>
            <a:endParaRPr lang="en-US" altLang="zh-CN" sz="2800" dirty="0"/>
          </a:p>
        </p:txBody>
      </p:sp>
      <p:sp>
        <p:nvSpPr>
          <p:cNvPr id="4" name="QC_7_AN.2_1#70c8ad18c?vaa=1&amp;vcp=1&amp;vis=1&amp;pid=0ea1479f0&amp;color=0,0,0&amp;vtp=1&amp;vaab=1&amp;bbb=1&amp;hs=1"/>
          <p:cNvSpPr/>
          <p:nvPr/>
        </p:nvSpPr>
        <p:spPr>
          <a:xfrm>
            <a:off x="539496" y="53687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AS.1_1#70c8ad18c?htil=13&amp;vaa=1&amp;vcp=1&amp;vis=1&amp;pid=0ea1479f0&amp;color=0,0,0&amp;vtp=1&amp;vaab=1&amp;bt=1&amp;bbb=1&amp;hb=1&amp;hs=1"/>
          <p:cNvSpPr/>
          <p:nvPr/>
        </p:nvSpPr>
        <p:spPr>
          <a:xfrm>
            <a:off x="539995" y="474710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地的海拔为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200米，与海拔541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米的山顶D的相对高度为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341米）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f3e8d72a.fixed?vcp=1&amp;pid=c4f3a82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4000" dirty="0"/>
          </a:p>
        </p:txBody>
      </p:sp>
      <p:sp>
        <p:nvSpPr>
          <p:cNvPr id="3" name="C_4_BD#1f3e8d72a.fixed?vcp=1&amp;pid=c4f3a82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0f7701a3?vcp=1&amp;pid=1f3e8d72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7249a9ecd?sp=1&amp;vcp=1&amp;pid=30f7701a3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76_1#5b6f1defc?htil=14&amp;vaa=1&amp;vcp=1&amp;vis=1&amp;pid=7249a9ec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960417"/>
            <a:ext cx="5422392" cy="37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76_2#5b6f1defc?htil=14&amp;vaa=1&amp;vcp=1&amp;vis=1&amp;pid=7249a9ecd&amp;color=0,0,0&amp;vtp=1&amp;vaab=1&amp;bbb=1&amp;hb=1"/>
          <p:cNvSpPr/>
          <p:nvPr/>
        </p:nvSpPr>
        <p:spPr>
          <a:xfrm>
            <a:off x="539496" y="194212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（2022·湖南常德·中考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中学平面示意图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结合所学知识，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1~2题。</a:t>
            </a:r>
            <a:endParaRPr lang="en-US" altLang="zh-CN" sz="2800" dirty="0"/>
          </a:p>
        </p:txBody>
      </p:sp>
      <p:sp>
        <p:nvSpPr>
          <p:cNvPr id="6" name="QC_8_BD.77_1#8e2aff3c9?htil=14&amp;vaa=1&amp;vcp=1&amp;vis=1&amp;pid=5b6f1defc&amp;color=0,0,0&amp;vtp=1&amp;vaab=1&amp;bbb=1&amp;hb=1"/>
          <p:cNvSpPr/>
          <p:nvPr/>
        </p:nvSpPr>
        <p:spPr>
          <a:xfrm>
            <a:off x="539496" y="386763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贝贝同学下课后从主教学楼前往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食堂吃饭，前进的主要方向是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77_2#8e2aff3c9.choices?htil=14&amp;vaa=1&amp;vcp=1&amp;vis=1&amp;pid=5b6f1defc&amp;color=0,0,0&amp;vtp=1&amp;vaab=1&amp;bbb=1"/>
          <p:cNvSpPr/>
          <p:nvPr/>
        </p:nvSpPr>
        <p:spPr>
          <a:xfrm>
            <a:off x="539496" y="579022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.向东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B.向南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C.向西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.向北</a:t>
            </a:r>
            <a:endParaRPr lang="en-US" altLang="zh-CN" sz="2800" dirty="0"/>
          </a:p>
        </p:txBody>
      </p:sp>
      <p:sp>
        <p:nvSpPr>
          <p:cNvPr id="8" name="QC_8_AN.78_1#8e2aff3c9.bracket?vaa=1&amp;vcp=1&amp;vis=1&amp;pid=5b6f1defc&amp;color=0,0,0&amp;vpa=28&amp;vtp=1&amp;vaab=1"/>
          <p:cNvSpPr/>
          <p:nvPr/>
        </p:nvSpPr>
        <p:spPr>
          <a:xfrm>
            <a:off x="816515" y="514970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9_1#399ed4766?htil=15&amp;vaa=1&amp;vcp=1&amp;vis=1&amp;pid=5b6f1def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916781"/>
            <a:ext cx="5422392" cy="37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9_2#399ed4766?htil=15&amp;vaa=1&amp;vcp=1&amp;vis=1&amp;pid=5b6f1defc&amp;color=0,0,0&amp;vtp=1&amp;vaab=1&amp;bt=1&amp;bbb=1&amp;hb=1&amp;hs=1"/>
          <p:cNvSpPr/>
          <p:nvPr/>
        </p:nvSpPr>
        <p:spPr>
          <a:xfrm>
            <a:off x="539496" y="898493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主教学楼下建有地下停车场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，为了保障学生安全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，学校实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行人车分流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，车辆从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①处简易门出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。据图计算，从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①处简易门到地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下停车场入口的距离约为(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81_1#399ed4766.bracket?vaa=1&amp;vcp=1&amp;vis=1&amp;pid=5b6f1defc&amp;color=0,0,0&amp;vpa=29&amp;vtp=1&amp;vaab=1"/>
          <p:cNvSpPr/>
          <p:nvPr/>
        </p:nvSpPr>
        <p:spPr>
          <a:xfrm>
            <a:off x="4728115" y="34759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79_3#399ed4766.choices?htil=15&amp;vaa=1&amp;vcp=1&amp;vis=1&amp;pid=5b6f1defc&amp;color=0,0,0&amp;vtp=1&amp;vaab=1&amp;bbb=1&amp;hs=1"/>
          <p:cNvSpPr/>
          <p:nvPr/>
        </p:nvSpPr>
        <p:spPr>
          <a:xfrm>
            <a:off x="539496" y="410492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.300米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.500米</a:t>
            </a:r>
            <a:endParaRPr lang="en-US" altLang="zh-CN" sz="2800" dirty="0"/>
          </a:p>
        </p:txBody>
      </p:sp>
      <p:sp>
        <p:nvSpPr>
          <p:cNvPr id="6" name="QC_8_AS.1_1#399ed4766?vaa=1&amp;vcp=1&amp;vis=1&amp;pid=5b6f1defc&amp;color=0,0,0&amp;vtp=1&amp;vaab=1&amp;bbb=1&amp;hs=1"/>
          <p:cNvSpPr/>
          <p:nvPr/>
        </p:nvSpPr>
        <p:spPr>
          <a:xfrm>
            <a:off x="539496" y="53741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（提示：图示比例尺表示图上1厘米代表实地距离150米）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3_1#b78313f92?vaa=1&amp;vcp=1&amp;vis=1&amp;pid=7249a9ecd&amp;color=0,0,0&amp;vtp=1&amp;vaab=1&amp;bt=1&amp;bbb=1"/>
          <p:cNvSpPr/>
          <p:nvPr/>
        </p:nvSpPr>
        <p:spPr>
          <a:xfrm>
            <a:off x="539496" y="28288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图例符号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7_BD.83_1#b78313f92?vaa=1&amp;vcp=1&amp;vis=1&amp;pid=7249a9ecd&amp;color=0,0,0&amp;tib=255,255,255&amp;iip=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202" y="3007233"/>
            <a:ext cx="1216152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84_1#b78313f92.bracket?vaa=1&amp;vcp=1&amp;vis=1&amp;pid=7249a9ecd&amp;color=0,0,0&amp;vpa=30&amp;vtp=1&amp;vaab=1"/>
          <p:cNvSpPr/>
          <p:nvPr/>
        </p:nvSpPr>
        <p:spPr>
          <a:xfrm>
            <a:off x="5185315" y="28155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83_2#b78313f92.choices?vaa=1&amp;vcp=1&amp;vis=1&amp;pid=7249a9ecd&amp;color=0,0,0&amp;vtp=1&amp;vaab=1&amp;bbb=1"/>
          <p:cNvSpPr/>
          <p:nvPr/>
        </p:nvSpPr>
        <p:spPr>
          <a:xfrm>
            <a:off x="539496" y="34487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B.公路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C.河流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5_1#cb13b75e2?vaa=1&amp;vcp=1&amp;vis=1&amp;pid=7249a9ecd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小明所在学校计划举办一场篮球赛。下图为学校平面示意图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，据此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4~5题。</a:t>
            </a:r>
            <a:endParaRPr lang="en-US" altLang="zh-CN" sz="2800" dirty="0"/>
          </a:p>
        </p:txBody>
      </p:sp>
      <p:pic>
        <p:nvPicPr>
          <p:cNvPr id="3" name="QM_7_BD.85_2#cb13b75e2?htil=16&amp;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5938" y="1891329"/>
            <a:ext cx="3510364" cy="446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86_1#53c0a362c?htil=16&amp;vaa=1&amp;vcp=1&amp;vis=1&amp;pid=cb13b75e2&amp;color=0,0,0&amp;vtp=1&amp;vaab=1&amp;bbb=1&amp;hb=1"/>
          <p:cNvSpPr/>
          <p:nvPr/>
        </p:nvSpPr>
        <p:spPr>
          <a:xfrm>
            <a:off x="539496" y="1837417"/>
            <a:ext cx="7278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观察学校平面示意图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，判断下列说法不正确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6_2#53c0a362c.choices?htil=16&amp;vaa=1&amp;vcp=1&amp;vis=1&amp;pid=cb13b75e2&amp;color=0,0,0&amp;vtp=1&amp;vaab=1&amp;bbb=1&amp;hb=1"/>
          <p:cNvSpPr/>
          <p:nvPr/>
        </p:nvSpPr>
        <p:spPr>
          <a:xfrm>
            <a:off x="539496" y="3114402"/>
            <a:ext cx="72786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A.体育馆位于校园的西北角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.学校大门前的道路呈东北—西南走向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从侧门前往体育馆可以先向西穿过小广场，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然后向南行进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.从学生宿舍楼向北穿过树林即可到达体育馆</a:t>
            </a:r>
            <a:endParaRPr lang="en-US" altLang="zh-CN" sz="2800" dirty="0"/>
          </a:p>
        </p:txBody>
      </p:sp>
      <p:sp>
        <p:nvSpPr>
          <p:cNvPr id="6" name="QC_8_AN.87_1#53c0a362c.bracket?vaa=1&amp;vcp=1&amp;vis=1&amp;pid=cb13b75e2&amp;color=0,0,0&amp;vpa=31&amp;vtp=1&amp;vaab=1"/>
          <p:cNvSpPr/>
          <p:nvPr/>
        </p:nvSpPr>
        <p:spPr>
          <a:xfrm>
            <a:off x="1527714" y="247178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8_1#6e74ca4dc?htil=17&amp;vaa=1&amp;vcp=1&amp;vis=1&amp;pid=cb13b75e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0091" y="1083564"/>
            <a:ext cx="3703320" cy="470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8_2#6e74ca4dc?htil=17&amp;vaa=1&amp;vcp=1&amp;vis=1&amp;pid=cb13b75e2&amp;color=0,0,0&amp;vtp=1&amp;vaab=1&amp;bt=1&amp;bbb=1&amp;hb=1"/>
          <p:cNvSpPr/>
          <p:nvPr/>
        </p:nvSpPr>
        <p:spPr>
          <a:xfrm>
            <a:off x="539496" y="1065276"/>
            <a:ext cx="7278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若想知道学校大门距离体育馆有多远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，示意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图中需要补充的信息是(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89_1#6e74ca4dc.bracket?vaa=1&amp;vcp=1&amp;vis=1&amp;pid=cb13b75e2&amp;color=0,0,0&amp;vpa=32&amp;vtp=1&amp;vaab=1"/>
          <p:cNvSpPr/>
          <p:nvPr/>
        </p:nvSpPr>
        <p:spPr>
          <a:xfrm>
            <a:off x="4372515" y="16996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88_3#6e74ca4dc.choices?htil=17&amp;vaa=1&amp;vcp=1&amp;vis=1&amp;pid=cb13b75e2&amp;color=0,0,0&amp;vtp=1&amp;vaab=1&amp;bbb=1"/>
          <p:cNvSpPr/>
          <p:nvPr/>
        </p:nvSpPr>
        <p:spPr>
          <a:xfrm>
            <a:off x="539496" y="2340483"/>
            <a:ext cx="72786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70100" algn="l"/>
                <a:tab pos="3747135" algn="l"/>
                <a:tab pos="54235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.指向标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B.图例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C.注记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.比例尺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0_1#7dc92f05b?vaa=1&amp;vcp=1&amp;vis=1&amp;pid=7249a9ecd&amp;color=0,0,0&amp;vtp=1&amp;vaab=1&amp;bt=1&amp;bbb=1&amp;hb=1"/>
          <p:cNvSpPr/>
          <p:nvPr/>
        </p:nvSpPr>
        <p:spPr>
          <a:xfrm>
            <a:off x="539496" y="8897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小明前往公园游览，需要查找景点。下列地图中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，对他帮助最大的是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7dc92f05b.bracket?vaa=1&amp;vcp=1&amp;vis=1&amp;pid=7249a9ecd&amp;color=0,0,0&amp;vpa=33&amp;vtp=1&amp;vaab=1"/>
          <p:cNvSpPr/>
          <p:nvPr/>
        </p:nvSpPr>
        <p:spPr>
          <a:xfrm>
            <a:off x="816515" y="15241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0_2#7dc92f05b.choices?vaa=1&amp;vcp=1&amp;vis=1&amp;pid=7249a9ecd&amp;color=0,0,0&amp;vtp=1&amp;vaab=1&amp;bbb=1"/>
          <p:cNvSpPr/>
          <p:nvPr/>
        </p:nvSpPr>
        <p:spPr>
          <a:xfrm>
            <a:off x="539496" y="21646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.公园导游图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.等高线地形图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C.分层设色地形图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.地形剖面图</a:t>
            </a:r>
            <a:endParaRPr lang="en-US" altLang="zh-CN" sz="2800" dirty="0"/>
          </a:p>
        </p:txBody>
      </p:sp>
      <p:sp>
        <p:nvSpPr>
          <p:cNvPr id="5" name="QC_7_BD.92_1#f213087af?vaa=1&amp;vcp=1&amp;vis=1&amp;pid=7249a9ecd&amp;color=0,0,0&amp;vtp=1&amp;vaab=1&amp;bbb=1&amp;hb=1"/>
          <p:cNvSpPr/>
          <p:nvPr/>
        </p:nvSpPr>
        <p:spPr>
          <a:xfrm>
            <a:off x="539496" y="34416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7.（2024·山东烟台·中考）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与传统地图相比，电子地图有很多优势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列不属于电子地图优势的是(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93_1#f213087af.bracket?vaa=1&amp;vcp=1&amp;vis=1&amp;pid=7249a9ecd&amp;color=0,0,0&amp;vpa=34&amp;vtp=1&amp;vaab=1"/>
          <p:cNvSpPr/>
          <p:nvPr/>
        </p:nvSpPr>
        <p:spPr>
          <a:xfrm>
            <a:off x="5083715" y="40760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92_2#f213087af.choices?vaa=1&amp;vcp=1&amp;vis=1&amp;pid=7249a9ecd&amp;color=0,0,0&amp;vtp=1&amp;vaab=1&amp;bbb=1"/>
          <p:cNvSpPr/>
          <p:nvPr/>
        </p:nvSpPr>
        <p:spPr>
          <a:xfrm>
            <a:off x="539496" y="471862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.查询更方便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.路线规划更精准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C.路况可实时更新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.无电状态也能使用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4_1#592fd914e?vaa=1&amp;vcp=1&amp;vis=1&amp;pid=7249a9ecd&amp;color=0,0,0&amp;vtp=1&amp;vaab=1&amp;bt=1&amp;bbb=1&amp;hb=1"/>
          <p:cNvSpPr/>
          <p:nvPr/>
        </p:nvSpPr>
        <p:spPr>
          <a:xfrm>
            <a:off x="539496" y="8785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（2022·福建·中考）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下图示意福建某山区地形及登山路线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，据此完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8～10题。</a:t>
            </a:r>
            <a:endParaRPr lang="en-US" altLang="zh-CN" sz="2800" dirty="0"/>
          </a:p>
        </p:txBody>
      </p:sp>
      <p:pic>
        <p:nvPicPr>
          <p:cNvPr id="3" name="QM_7_BD.94_2#592fd914e?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7016" y="2215515"/>
            <a:ext cx="507492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721fc2f0b?colgroup=20,9&amp;vcp=1&amp;pid=f83db11a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34083"/>
          <a:ext cx="11100816" cy="3694430"/>
        </p:xfrm>
        <a:graphic>
          <a:graphicData uri="http://schemas.openxmlformats.org/drawingml/2006/table">
            <a:tbl>
              <a:tblPr/>
              <a:tblGrid>
                <a:gridCol w="746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588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3.结合地形观察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说出等高线地形图和分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层设色地形图表示地形的方法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在等高线地形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图和分层设色地形图上识别一些基本地形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800"/>
                        </a:lnSpc>
                      </a:pPr>
                      <a:r>
                        <a:rPr lang="en-US" altLang="zh-CN" sz="14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721fc2f0b.table_image?tii=2&amp;vcp=1&amp;pid=f83db11a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2732" y="2606675"/>
            <a:ext cx="3355848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721fc2f0b?colgroup=20,9&amp;vcp=1&amp;pid=f83db11a7&amp;color=0,0,0&amp;mp=1&amp;vtp=1&amp;vaab=1&amp;bt=1&amp;bbb=1"/>
          <p:cNvSpPr txBox="1"/>
          <p:nvPr/>
        </p:nvSpPr>
        <p:spPr>
          <a:xfrm>
            <a:off x="10922167" y="122567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5_1#e7830a206?vaa=1&amp;vcp=1&amp;vis=1&amp;pid=592fd914e&amp;color=0,0,0&amp;vtp=1&amp;vaab=1&amp;bbb=1"/>
          <p:cNvSpPr/>
          <p:nvPr/>
        </p:nvSpPr>
        <p:spPr>
          <a:xfrm>
            <a:off x="539496" y="7217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该山区最高峰位于图示区域的(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5_2#e7830a206.choices?vaa=1&amp;vcp=1&amp;vis=1&amp;pid=592fd914e&amp;color=0,0,0&amp;vtp=1&amp;vaab=1&amp;bbb=1"/>
          <p:cNvSpPr/>
          <p:nvPr/>
        </p:nvSpPr>
        <p:spPr>
          <a:xfrm>
            <a:off x="539496" y="1245593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.西南部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.东南部</a:t>
            </a:r>
            <a:endParaRPr lang="en-US" altLang="zh-CN" sz="2800" dirty="0"/>
          </a:p>
        </p:txBody>
      </p:sp>
      <p:sp>
        <p:nvSpPr>
          <p:cNvPr id="10" name="QC_8_AN.1_1#e7830a206.bracket?vaa=1&amp;vcp=1&amp;vis=1&amp;pid=592fd914e&amp;color=0,0,0&amp;vpa=35&amp;vtp=1&amp;vaab=1"/>
          <p:cNvSpPr/>
          <p:nvPr/>
        </p:nvSpPr>
        <p:spPr>
          <a:xfrm>
            <a:off x="5706015" y="712175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9" name="QM_7_BD.94_2#592fd914e?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3516" y="2387641"/>
            <a:ext cx="507492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97_1#101b3802e?vaa=1&amp;vcp=1&amp;vis=1&amp;pid=592fd914e&amp;color=0,0,0&amp;vtp=1&amp;vaab=1&amp;bbb=1"/>
          <p:cNvSpPr/>
          <p:nvPr/>
        </p:nvSpPr>
        <p:spPr>
          <a:xfrm>
            <a:off x="825246" y="4753174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途经山谷和鞍部的登山路线是(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97_2#101b3802e.choices?vaa=1&amp;vcp=1&amp;vis=1&amp;pid=592fd914e&amp;color=0,0,0&amp;vtp=1&amp;vaab=1&amp;bbb=1"/>
          <p:cNvSpPr/>
          <p:nvPr/>
        </p:nvSpPr>
        <p:spPr>
          <a:xfrm>
            <a:off x="825246" y="5302449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.甲路线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B.乙路线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C.丙路线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.丁路线</a:t>
            </a:r>
            <a:endParaRPr lang="en-US" altLang="zh-CN" sz="2800" dirty="0"/>
          </a:p>
        </p:txBody>
      </p:sp>
      <p:sp>
        <p:nvSpPr>
          <p:cNvPr id="11" name="QC_8_AN.2_1#101b3802e.bracket?vaa=1&amp;vcp=1&amp;vis=1&amp;pid=592fd914e&amp;color=0,0,0&amp;vpa=36&amp;vtp=1&amp;vaab=1"/>
          <p:cNvSpPr/>
          <p:nvPr/>
        </p:nvSpPr>
        <p:spPr>
          <a:xfrm>
            <a:off x="5991765" y="4743649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9" name="QM_7_BD.94_2#592fd914e?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4305" y="672465"/>
            <a:ext cx="507492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99_1#1ba34b6a6?vaa=1&amp;vcp=1&amp;vis=1&amp;pid=592fd914e&amp;color=0,0,0&amp;vtp=1&amp;vaab=1&amp;bbb=1"/>
          <p:cNvSpPr/>
          <p:nvPr/>
        </p:nvSpPr>
        <p:spPr>
          <a:xfrm>
            <a:off x="541020" y="3724664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6月，在该山区登山时应该注意防范的自然灾害是(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99_2#1ba34b6a6.choices?vaa=1&amp;vcp=1&amp;vis=1&amp;pid=592fd914e&amp;color=0,0,0&amp;vtp=1&amp;vaab=1&amp;bbb=1"/>
          <p:cNvSpPr/>
          <p:nvPr/>
        </p:nvSpPr>
        <p:spPr>
          <a:xfrm>
            <a:off x="541020" y="4255079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A.干旱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B.寒潮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C.泥石流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D.沙尘暴</a:t>
            </a:r>
            <a:endParaRPr lang="en-US" altLang="zh-CN" sz="2800" dirty="0"/>
          </a:p>
        </p:txBody>
      </p:sp>
      <p:sp>
        <p:nvSpPr>
          <p:cNvPr id="8" name="QC_8_AS.3_1#1ba34b6a6?vaa=1&amp;vcp=1&amp;vis=1&amp;pid=592fd914e&amp;color=0,0,0&amp;vtp=1&amp;vaab=1&amp;bbb=1&amp;hb=1"/>
          <p:cNvSpPr/>
          <p:nvPr/>
        </p:nvSpPr>
        <p:spPr>
          <a:xfrm>
            <a:off x="541020" y="5325054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（提示：6月处于北半球的夏季，福建夏季高温多雨，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山区易发生滑坡、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泥石流等地质灾害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2" name="QC_8_AN.101_1#1ba34b6a6.bracket?vaa=1&amp;vcp=1&amp;vis=1&amp;pid=592fd914e&amp;color=0,0,0&amp;vpa=37&amp;vtp=1&amp;vaab=1"/>
          <p:cNvSpPr/>
          <p:nvPr/>
        </p:nvSpPr>
        <p:spPr>
          <a:xfrm>
            <a:off x="8907938" y="3715139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9" name="QM_7_BD.94_2#592fd914e?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4274" y="394197"/>
            <a:ext cx="4412361" cy="326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2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QB_8_BD.106_1#440741ee6?htil=18&amp;sp=1&amp;vaa=1&amp;vcp=1&amp;vis=1&amp;pid=dc16f9c63&amp;color=0,0,0&amp;vtp=1&amp;vaab=1&amp;bbb=1&amp;hb=1&amp;hs=1"/>
          <p:cNvSpPr/>
          <p:nvPr/>
        </p:nvSpPr>
        <p:spPr>
          <a:xfrm>
            <a:off x="539995" y="563986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2" name="C_6_BD#aba874726?sp=1&amp;vcp=1&amp;pid=30f7701a3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03_1#dc16f9c63?htil=18&amp;vaa=1&amp;vcp=1&amp;vis=1&amp;pid=aba8747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5022" y="1251757"/>
            <a:ext cx="4982157" cy="378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3_2#dc16f9c63?htil=18&amp;sp=1&amp;vaa=1&amp;vcp=1&amp;vis=1&amp;pid=aba874726&amp;color=0,0,0&amp;vtp=1&amp;vaab=1&amp;bbb=1&amp;hb=1&amp;hs=1"/>
          <p:cNvSpPr/>
          <p:nvPr/>
        </p:nvSpPr>
        <p:spPr>
          <a:xfrm>
            <a:off x="539496" y="123346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11.（2024·黑龙江齐齐哈尔·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有改动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读某地等高线地形图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04_1#c2d62de2a?htil=18&amp;vaa=1&amp;vcp=1&amp;vis=1&amp;pid=dc16f9c63&amp;color=0,0,0&amp;vtp=1&amp;vaab=1&amp;bbb=1&amp;hb=1&amp;hs=1"/>
          <p:cNvSpPr/>
          <p:nvPr/>
        </p:nvSpPr>
        <p:spPr>
          <a:xfrm>
            <a:off x="539496" y="315897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（1）图中山峰A与山峰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B的相对高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c2d62de2a.blank?vaa=1&amp;vcp=1&amp;vis=1&amp;pid=dc16f9c63&amp;color=0,0,0&amp;vpa=38&amp;vtp=1&amp;vaab=1&amp;bbb=1"/>
          <p:cNvSpPr/>
          <p:nvPr/>
        </p:nvSpPr>
        <p:spPr>
          <a:xfrm>
            <a:off x="1261015" y="375524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68</a:t>
            </a:r>
            <a:endParaRPr lang="en-US" altLang="zh-CN" sz="2800" dirty="0"/>
          </a:p>
        </p:txBody>
      </p:sp>
      <p:sp>
        <p:nvSpPr>
          <p:cNvPr id="7" name="QB_8_BD.106_1#440741ee6?htil=18&amp;sp=1&amp;vaa=1&amp;vcp=1&amp;vis=1&amp;pid=dc16f9c63&amp;color=0,0,0&amp;vtp=1&amp;vaab=1&amp;bbb=1&amp;hb=1&amp;hs=1"/>
          <p:cNvSpPr/>
          <p:nvPr/>
        </p:nvSpPr>
        <p:spPr>
          <a:xfrm>
            <a:off x="539496" y="443596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）写出图中字母所代表的地形部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位名称。</a:t>
            </a:r>
            <a:endParaRPr lang="en-US" altLang="zh-CN" sz="2800" dirty="0"/>
          </a:p>
        </p:txBody>
      </p:sp>
      <p:sp>
        <p:nvSpPr>
          <p:cNvPr id="8" name="QB_8_AN.107_1#440741ee6.blank?vaa=1&amp;vcp=1&amp;vis=1&amp;pid=dc16f9c63&amp;color=0,0,0&amp;vpa=39&amp;vtp=1&amp;vaab=1&amp;bbb=1"/>
          <p:cNvSpPr/>
          <p:nvPr/>
        </p:nvSpPr>
        <p:spPr>
          <a:xfrm>
            <a:off x="786852" y="558842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鞍部</a:t>
            </a:r>
            <a:endParaRPr lang="en-US" altLang="zh-CN" sz="2800" dirty="0"/>
          </a:p>
        </p:txBody>
      </p:sp>
      <p:sp>
        <p:nvSpPr>
          <p:cNvPr id="9" name="QB_8_AN.108_1#440741ee6.blank?vaa=1&amp;vcp=1&amp;vis=1&amp;pid=dc16f9c63&amp;color=0,0,0&amp;vpa=40&amp;vtp=1&amp;vaab=1&amp;bbb=1"/>
          <p:cNvSpPr/>
          <p:nvPr/>
        </p:nvSpPr>
        <p:spPr>
          <a:xfrm>
            <a:off x="3078349" y="562377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9_1#257c58ff4?vaa=1&amp;vcp=1&amp;vis=1&amp;pid=dc16f9c63&amp;color=0,0,0&amp;vtp=1&amp;vaab=1&amp;bbb=1&amp;htil=1&amp;hb=1"/>
          <p:cNvSpPr/>
          <p:nvPr/>
        </p:nvSpPr>
        <p:spPr>
          <a:xfrm>
            <a:off x="539496" y="711463"/>
            <a:ext cx="576239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（3）图中河流E的大致流向是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257c58ff4.blank?vaa=1&amp;vcp=1&amp;vis=1&amp;pid=dc16f9c63&amp;color=0,0,0&amp;vpa=41&amp;vtp=1&amp;vaab=1&amp;bbb=1"/>
          <p:cNvSpPr/>
          <p:nvPr/>
        </p:nvSpPr>
        <p:spPr>
          <a:xfrm>
            <a:off x="5267274" y="682888"/>
            <a:ext cx="1657451" cy="56147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自南向北</a:t>
            </a:r>
            <a:endParaRPr lang="en-US" altLang="zh-CN" sz="2800" dirty="0"/>
          </a:p>
        </p:txBody>
      </p:sp>
      <p:pic>
        <p:nvPicPr>
          <p:cNvPr id="4" name="QO_7_BD.103_1#dc16f9c63?htil=18&amp;vaa=1&amp;vcp=1&amp;vis=1&amp;pid=aba8747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9737" y="1665170"/>
            <a:ext cx="4982157" cy="378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1_1#28238118b?htil=19&amp;vaa=1&amp;vcp=1&amp;vis=1&amp;pid=dc16f9c6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8755" y="936593"/>
            <a:ext cx="5422392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11_2#28238118b?htil=19&amp;vaa=1&amp;vcp=1&amp;vis=1&amp;pid=dc16f9c63&amp;color=0,0,0&amp;vtp=1&amp;vaab=1&amp;bt=1&amp;bbb=1&amp;hb=1&amp;hs=1"/>
              <p:cNvSpPr/>
              <p:nvPr/>
            </p:nvSpPr>
            <p:spPr>
              <a:xfrm>
                <a:off x="539496" y="936593"/>
                <a:ext cx="55595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（4）测量得知，乙地的气温为9.8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此时甲地的气温约为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111_2#28238118b?htil=19&amp;vaa=1&amp;vcp=1&amp;vis=1&amp;pid=dc16f9c6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6593"/>
                <a:ext cx="555955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7" t="-50" r="-11493" b="-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1_1#28238118b.blank?vaa=1&amp;vcp=1&amp;vis=1&amp;pid=dc16f9c63&amp;color=0,0,0&amp;vpa=42&amp;vtp=1&amp;vaab=1"/>
          <p:cNvSpPr/>
          <p:nvPr/>
        </p:nvSpPr>
        <p:spPr>
          <a:xfrm>
            <a:off x="3750713" y="1571212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2800" dirty="0"/>
          </a:p>
        </p:txBody>
      </p:sp>
      <p:sp>
        <p:nvSpPr>
          <p:cNvPr id="5" name="QB_8_BD.113_1#1ac50841f?htil=19&amp;vaa=1&amp;vcp=1&amp;vis=1&amp;pid=dc16f9c63&amp;color=0,0,0&amp;vtp=1&amp;vaab=1&amp;bbb=1&amp;hb=1&amp;hs=1"/>
          <p:cNvSpPr/>
          <p:nvPr/>
        </p:nvSpPr>
        <p:spPr>
          <a:xfrm>
            <a:off x="539496" y="2146522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（5）若甲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、丙两地的图上距离约为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厘米，则甲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、丙两地的实地距离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约为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2_1#1ac50841f.blank?vaa=1&amp;vcp=1&amp;vis=1&amp;pid=dc16f9c63&amp;color=0,0,0&amp;vpa=43&amp;vtp=1&amp;vaab=1"/>
          <p:cNvSpPr/>
          <p:nvPr/>
        </p:nvSpPr>
        <p:spPr>
          <a:xfrm>
            <a:off x="1261015" y="3390487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7" name="QB_8_BD.115_1#198bdeb4a?htil=19&amp;vaa=1&amp;vcp=1&amp;vis=1&amp;pid=dc16f9c63&amp;color=0,0,0&amp;vtp=1&amp;vaab=1&amp;bbb=1&amp;hb=1&amp;hs=1"/>
          <p:cNvSpPr/>
          <p:nvPr/>
        </p:nvSpPr>
        <p:spPr>
          <a:xfrm>
            <a:off x="539496" y="407381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（6）从乙地和丁地出发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，分别沿图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中线路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①②爬到山峰A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，大多数人</a:t>
            </a:r>
            <a:endParaRPr lang="en-US" altLang="zh-CN" sz="2800" dirty="0"/>
          </a:p>
        </p:txBody>
      </p:sp>
      <p:sp>
        <p:nvSpPr>
          <p:cNvPr id="8" name="QB_8_AN.116_1#198bdeb4a.blank?vaa=1&amp;vcp=1&amp;vis=1&amp;pid=dc16f9c63&amp;color=0,0,0&amp;vpa=44&amp;vtp=1&amp;vaab=1&amp;bbb=1"/>
          <p:cNvSpPr/>
          <p:nvPr/>
        </p:nvSpPr>
        <p:spPr>
          <a:xfrm>
            <a:off x="3750713" y="5291550"/>
            <a:ext cx="5948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②沿线等高线较稀疏，坡度较缓</a:t>
            </a:r>
            <a:endParaRPr lang="en-US" altLang="zh-CN" sz="2800" dirty="0"/>
          </a:p>
        </p:txBody>
      </p:sp>
      <p:sp>
        <p:nvSpPr>
          <p:cNvPr id="9" name="QB_8_BD.115_1#198bdeb4a?htil=19&amp;vaa=1&amp;vcp=1&amp;vis=1&amp;pid=dc16f9c63&amp;color=0,0,0&amp;vtp=1&amp;vaab=1&amp;bbb=1&amp;hb=1&amp;hs=1"/>
          <p:cNvSpPr/>
          <p:nvPr/>
        </p:nvSpPr>
        <p:spPr>
          <a:xfrm>
            <a:off x="539995" y="534298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选择线路②的原因是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4e9e9e4?vcp=1&amp;pid=1f3e8d72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461b68950?sp=1&amp;vcp=1&amp;pid=0f4e9e9e4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17_1#f9556648b?vaa=1&amp;vcp=1&amp;vis=1&amp;pid=461b68950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（2023·湖南张家界·中考）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因地制宜，振兴乡村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。读我国东部某地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区等高线地形图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，完成12～13题。</a:t>
            </a:r>
            <a:endParaRPr lang="en-US" altLang="zh-CN" sz="2800" dirty="0"/>
          </a:p>
        </p:txBody>
      </p:sp>
      <p:pic>
        <p:nvPicPr>
          <p:cNvPr id="5" name="QM_7_BD.117_2#f9556648b?vaa=1&amp;vcp=1&amp;vis=1&amp;pid=461b6895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3280836"/>
            <a:ext cx="491032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8_1#0e27d621a?htil=20&amp;vaa=1&amp;vcp=1&amp;vis=1&amp;pid=f955664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0844" y="900176"/>
            <a:ext cx="487375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8_2#0e27d621a?htil=20&amp;vaa=1&amp;vcp=1&amp;vis=1&amp;pid=f9556648b&amp;color=0,0,0&amp;vtp=1&amp;vaab=1&amp;bt=1&amp;bbb=1&amp;hb=1"/>
          <p:cNvSpPr/>
          <p:nvPr/>
        </p:nvSpPr>
        <p:spPr>
          <a:xfrm>
            <a:off x="539496" y="88188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下列关于图示区域的叙述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，与实际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18_3#0e27d621a.choices?htil=20&amp;vaa=1&amp;vcp=1&amp;vis=1&amp;pid=f9556648b&amp;color=0,0,0&amp;vtp=1&amp;vaab=1&amp;bbb=1&amp;hb=1"/>
          <p:cNvSpPr/>
          <p:nvPr/>
        </p:nvSpPr>
        <p:spPr>
          <a:xfrm>
            <a:off x="539496" y="2164905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A.地形以山地为主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.①②两地的相对高度为600米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.乙村位于甲村的西北方向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，且夏季乙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村较甲村凉爽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.图示a、b两线中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，最有可能形成小河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b线</a:t>
            </a:r>
            <a:endParaRPr lang="en-US" altLang="zh-CN" sz="2800" dirty="0"/>
          </a:p>
        </p:txBody>
      </p:sp>
      <p:sp>
        <p:nvSpPr>
          <p:cNvPr id="5" name="QC_8_AN.119_1#0e27d621a.bracket?vaa=1&amp;vcp=1&amp;vis=1&amp;pid=f9556648b&amp;color=0,0,0&amp;vpa=45&amp;vtp=1&amp;vaab=1"/>
          <p:cNvSpPr/>
          <p:nvPr/>
        </p:nvSpPr>
        <p:spPr>
          <a:xfrm>
            <a:off x="2238914" y="15162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0_1#dbc42949f?vaa=1&amp;vcp=1&amp;vis=1&amp;pid=f9556648b&amp;color=0,0,0&amp;vtp=1&amp;vaab=1&amp;bbb=1"/>
          <p:cNvSpPr/>
          <p:nvPr/>
        </p:nvSpPr>
        <p:spPr>
          <a:xfrm>
            <a:off x="541020" y="428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根据因地制宜的原则，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该区域最不可能布局的是(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0_2#dbc42949f.choices?vaa=1&amp;vcp=1&amp;vis=1&amp;pid=f9556648b&amp;color=0,0,0&amp;vtp=1&amp;vaab=1&amp;bbb=1"/>
          <p:cNvSpPr/>
          <p:nvPr/>
        </p:nvSpPr>
        <p:spPr>
          <a:xfrm>
            <a:off x="541020" y="106398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A.煤炭开采基地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B.温泉度假村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C.攀岩活动基地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D.菠萝种植园</a:t>
            </a:r>
            <a:endParaRPr lang="en-US" altLang="zh-CN" sz="2800" dirty="0"/>
          </a:p>
        </p:txBody>
      </p:sp>
      <p:sp>
        <p:nvSpPr>
          <p:cNvPr id="4" name="QC_8_AS.1_1#dbc42949f?vaa=1&amp;vcp=1&amp;vis=1&amp;pid=f9556648b&amp;color=0,0,0&amp;vtp=1&amp;vaab=1&amp;bbb=1&amp;hb=1"/>
          <p:cNvSpPr/>
          <p:nvPr/>
        </p:nvSpPr>
        <p:spPr>
          <a:xfrm>
            <a:off x="541020" y="41602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提示：读图可知，该区域有煤炭、温泉、陡崖，因此可以开采煤炭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开发温泉度假村，建设攀岩活动基地；该区域位于亚热带，且海拔较高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不适宜种植热带水果菠萝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8_AN.122_1#dbc42949f.bracket?vaa=1&amp;vcp=1&amp;vis=1&amp;pid=f9556648b&amp;color=0,0,0&amp;vpa=46&amp;vtp=1&amp;vaab=1"/>
          <p:cNvSpPr/>
          <p:nvPr/>
        </p:nvSpPr>
        <p:spPr>
          <a:xfrm>
            <a:off x="8730138" y="41499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118_1#0e27d621a?htil=20&amp;vaa=1&amp;vcp=1&amp;vis=1&amp;pid=f9556648b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5018" y="1088032"/>
            <a:ext cx="487375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4_1#f0bb2bde5?vaa=1&amp;vcp=1&amp;vis=1&amp;pid=461b68950&amp;color=0,0,0&amp;vtp=1&amp;vaab=1&amp;bt=1&amp;bbb=1&amp;hb=1"/>
          <p:cNvSpPr/>
          <p:nvPr/>
        </p:nvSpPr>
        <p:spPr>
          <a:xfrm>
            <a:off x="539496" y="11483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下面为小亮户外活动区域的局部等高线地形图（图1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）及拍摄到的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实景照片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（图2）。读图，完成14～16题。</a:t>
            </a:r>
            <a:endParaRPr lang="en-US" altLang="zh-CN" sz="2800" dirty="0"/>
          </a:p>
        </p:txBody>
      </p:sp>
      <p:pic>
        <p:nvPicPr>
          <p:cNvPr id="3" name="QM_7_BD.124_2#f0bb2bde5?vaa=1&amp;vcp=1&amp;vis=1&amp;pid=461b6895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2485263"/>
            <a:ext cx="6437376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fe4cdd4f.fixed?vcp=1&amp;pid=c4f3a82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4000" dirty="0"/>
          </a:p>
        </p:txBody>
      </p:sp>
      <p:sp>
        <p:nvSpPr>
          <p:cNvPr id="3" name="C_4_BD#9fe4cdd4f.fixed?vcp=1&amp;pid=c4f3a82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5_1#1ea41134a?htil=21&amp;vaa=1&amp;vcp=1&amp;vis=1&amp;pid=f0bb2bd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162" y="1340612"/>
            <a:ext cx="487375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5_2#1ea41134a?htil=21&amp;vaa=1&amp;vcp=1&amp;vis=1&amp;pid=f0bb2bde5&amp;color=0,0,0&amp;vtp=1&amp;vaab=1&amp;bt=1&amp;bbb=1"/>
          <p:cNvSpPr/>
          <p:nvPr/>
        </p:nvSpPr>
        <p:spPr>
          <a:xfrm>
            <a:off x="539496" y="1203452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有关图1的说法，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25_3#1ea41134a.choices?htil=21&amp;vaa=1&amp;vcp=1&amp;vis=1&amp;pid=f0bb2bde5&amp;color=0,0,0&amp;vtp=1&amp;vaab=1&amp;bbb=1&amp;hb=1"/>
          <p:cNvSpPr/>
          <p:nvPr/>
        </p:nvSpPr>
        <p:spPr>
          <a:xfrm>
            <a:off x="539496" y="1835721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A.前往游客中心的登山线路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①的坡度比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登山线路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②的陡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.地形部位Ⅰ处为山脊，Ⅱ处为山谷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.沿登山线路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①向游客中心行进的方向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为西北方向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.山峰P的海拔在2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400米以上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1ea41134a?vaa=1&amp;vcp=1&amp;vis=1&amp;pid=f0bb2bde5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（提示：登山线路①基本沿等高线前行，登山线路②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穿越多条等高线，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登山线路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②的坡度比登山线路①的陡。地形部位I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处等高线向高处凸出，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为山谷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；II处等高线向低处凸出，为山脊。根据一般定向原则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，沿登山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①向游客中心行进的方向为东南方向）</a:t>
            </a:r>
            <a:endParaRPr lang="en-US" altLang="zh-CN" sz="2800" dirty="0"/>
          </a:p>
        </p:txBody>
      </p:sp>
      <p:pic>
        <p:nvPicPr>
          <p:cNvPr id="3" name="QM_7_AS.1_1#1ea41134a?vaa=1&amp;vcp=1&amp;vis=1&amp;pid=f0bb2bd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4036" y="3171616"/>
            <a:ext cx="6277225" cy="314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2_1#1ea41134a?vaa=1&amp;vcp=1&amp;vis=1&amp;pid=f0bb2bde5&amp;color=0,0,0&amp;vtp=1&amp;vaab=1&amp;bbb=1"/>
          <p:cNvSpPr/>
          <p:nvPr/>
        </p:nvSpPr>
        <p:spPr>
          <a:xfrm>
            <a:off x="539496" y="57624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9_1#e90d4bc90?htil=22&amp;vaa=1&amp;vcp=1&amp;vis=1&amp;pid=f0bb2bd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5" y="1066800"/>
            <a:ext cx="5191069" cy="261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9_2#e90d4bc90?htil=22&amp;vaa=1&amp;vcp=1&amp;vis=1&amp;pid=f0bb2bde5&amp;color=0,0,0&amp;vtp=1&amp;vaab=1&amp;bt=1&amp;bbb=1&amp;hb=1&amp;hs=1"/>
          <p:cNvSpPr/>
          <p:nvPr/>
        </p:nvSpPr>
        <p:spPr>
          <a:xfrm>
            <a:off x="539496" y="1876869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推测小亮拍摄照片的地点最有可能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e90d4bc90.bracket?vaa=1&amp;vcp=1&amp;vis=1&amp;pid=f0bb2bde5&amp;color=0,0,0&amp;vpa=48&amp;vtp=1&amp;vaab=1"/>
          <p:cNvSpPr/>
          <p:nvPr/>
        </p:nvSpPr>
        <p:spPr>
          <a:xfrm>
            <a:off x="2772314" y="25112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9_3#e90d4bc90.choices?htil=22&amp;vaa=1&amp;vcp=1&amp;vis=1&amp;pid=f0bb2bde5&amp;color=0,0,0&amp;vtp=1&amp;vaab=1&amp;bbb=1&amp;hs=1"/>
          <p:cNvSpPr/>
          <p:nvPr/>
        </p:nvSpPr>
        <p:spPr>
          <a:xfrm>
            <a:off x="539496" y="3152076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97660" algn="l"/>
                <a:tab pos="3157220" algn="l"/>
                <a:tab pos="4716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.丁处</a:t>
            </a:r>
            <a:endParaRPr lang="en-US" altLang="zh-CN" sz="2800" dirty="0"/>
          </a:p>
        </p:txBody>
      </p:sp>
      <p:sp>
        <p:nvSpPr>
          <p:cNvPr id="6" name="QC_8_BD.131_1#872876db5?vaa=1&amp;vcp=1&amp;vis=1&amp;pid=f0bb2bde5&amp;color=0,0,0&amp;vtp=1&amp;vaab=1&amp;bbb=1&amp;hs=1"/>
          <p:cNvSpPr/>
          <p:nvPr/>
        </p:nvSpPr>
        <p:spPr>
          <a:xfrm>
            <a:off x="539496" y="37710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湖泊西侧的主要地形类型是(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32_1#872876db5.bracket?vaa=1&amp;vcp=1&amp;vis=1&amp;pid=f0bb2bde5&amp;color=0,0,0&amp;vpa=49&amp;vtp=1&amp;vaab=1"/>
          <p:cNvSpPr/>
          <p:nvPr/>
        </p:nvSpPr>
        <p:spPr>
          <a:xfrm>
            <a:off x="5528215" y="37576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31_2#872876db5.choices?vaa=1&amp;vcp=1&amp;vis=1&amp;pid=f0bb2bde5&amp;color=0,0,0&amp;vtp=1&amp;vaab=1&amp;bbb=1&amp;hs=1"/>
          <p:cNvSpPr/>
          <p:nvPr/>
        </p:nvSpPr>
        <p:spPr>
          <a:xfrm>
            <a:off x="539496" y="4394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.丘陵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3_1#09bfd688a?vaa=1&amp;vcp=1&amp;vis=1&amp;pid=461b6895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（2023·北京·中考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等高线地形图是认识地表高低起伏状况的重要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。读某地等高线地形图，完成第17题。</a:t>
            </a:r>
            <a:endParaRPr lang="en-US" altLang="zh-CN" sz="2800" dirty="0"/>
          </a:p>
        </p:txBody>
      </p:sp>
      <p:pic>
        <p:nvPicPr>
          <p:cNvPr id="3" name="QM_7_BD.133_2#09bfd688a?vaa=1&amp;vcp=1&amp;vis=1&amp;pid=461b6895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5032" y="1891329"/>
            <a:ext cx="4828032" cy="439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4_1#e503ffcdc?sp=1&amp;vaa=1&amp;vcp=1&amp;vis=1&amp;pid=09bfd688a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沿图中MN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线绘制的地形剖面示意图是(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8_AN.136_1#e503ffcdc.bracket?vaa=1&amp;vcp=1&amp;vis=1&amp;pid=09bfd688a&amp;color=0,0,0&amp;vpa=50&amp;vtp=1&amp;vaab=1"/>
          <p:cNvSpPr/>
          <p:nvPr/>
        </p:nvSpPr>
        <p:spPr>
          <a:xfrm>
            <a:off x="6990303" y="541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B_8_BD.134_2#e503ffcdc?vaa=1&amp;vcp=1&amp;vis=1&amp;pid=09bfd688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08" y="1376916"/>
            <a:ext cx="5458968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AS.1_1#e503ffcdc?vaa=1&amp;vcp=1&amp;vis=1&amp;pid=09bfd688a&amp;color=0,0,0&amp;vtp=1&amp;vaab=1&amp;bbb=1&amp;hb=1"/>
          <p:cNvSpPr/>
          <p:nvPr/>
        </p:nvSpPr>
        <p:spPr>
          <a:xfrm>
            <a:off x="539496" y="444098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（提示：读图可知，图中MN线西部等高线较稀疏，坡度较缓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，该线中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东部穿过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500米以上的山峰，其东部等高线较密集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，坡度较陡且深入海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，因此A项符合沿图中MN线绘制的地形剖面示意图）</a:t>
            </a:r>
            <a:endParaRPr lang="en-US" altLang="zh-CN" sz="2800" dirty="0"/>
          </a:p>
        </p:txBody>
      </p:sp>
      <p:pic>
        <p:nvPicPr>
          <p:cNvPr id="6" name="QM_7_BD.133_2#09bfd688a?vaa=1&amp;vcp=1&amp;vis=1&amp;pid=461b6895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4299" y="554400"/>
            <a:ext cx="4180079" cy="380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e1f12e12?sp=1&amp;vcp=1&amp;pid=0f4e9e9e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37_1#e8005bcae?sp=1&amp;vaa=1&amp;vcp=1&amp;vis=1&amp;pid=be1f12e12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18.（2024·山东烟台·中考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我国东南沿海某中学组织学生到附近郊区开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展研学活动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。下图是活动区域的等高线地形图，完成下列各题。</a:t>
            </a:r>
            <a:endParaRPr lang="en-US" altLang="zh-CN" sz="2800" dirty="0"/>
          </a:p>
        </p:txBody>
      </p:sp>
      <p:pic>
        <p:nvPicPr>
          <p:cNvPr id="4" name="QO_7_BD.137_2#e8005bcae?vaa=1&amp;vcp=1&amp;vis=1&amp;pid=be1f12e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304" y="2572176"/>
            <a:ext cx="5047488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38_1#120befb2f?vaa=1&amp;vcp=1&amp;vis=1&amp;pid=e8005bcae&amp;color=0,0,0&amp;vtp=1&amp;vaab=1&amp;bbb=1&amp;hb=1"/>
          <p:cNvSpPr/>
          <p:nvPr/>
        </p:nvSpPr>
        <p:spPr>
          <a:xfrm>
            <a:off x="539496" y="410965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（1）同学们发现，图中规模最大的村庄是王村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。简要说明王村规模最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。（答出两点）</a:t>
            </a:r>
            <a:endParaRPr lang="en-US" altLang="zh-CN" sz="2800" dirty="0"/>
          </a:p>
        </p:txBody>
      </p:sp>
      <p:sp>
        <p:nvSpPr>
          <p:cNvPr id="3" name="QO_8_AN.1_1#120befb2f?vaa=1&amp;vcp=1&amp;vis=1&amp;pid=e8005bcae&amp;color=0,0,0&amp;vtp=1&amp;vaab=1&amp;bbb=1"/>
          <p:cNvSpPr/>
          <p:nvPr/>
        </p:nvSpPr>
        <p:spPr>
          <a:xfrm>
            <a:off x="539496" y="1505025"/>
            <a:ext cx="1155541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王村地形平坦开阔；水源充足；有公路、铁路经过，交通便利。</a:t>
            </a:r>
            <a:endParaRPr lang="en-US" altLang="zh-CN" sz="2800" dirty="0"/>
          </a:p>
        </p:txBody>
      </p:sp>
      <p:sp>
        <p:nvSpPr>
          <p:cNvPr id="4" name="QB_8_BD.140_1#b822f3aee?vaa=1&amp;vcp=1&amp;vis=1&amp;pid=e8005bcae&amp;color=0,0,0&amp;vtp=1&amp;vaab=1&amp;bbb=1&amp;hb=1"/>
          <p:cNvSpPr/>
          <p:nvPr/>
        </p:nvSpPr>
        <p:spPr>
          <a:xfrm>
            <a:off x="539496" y="2033219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（2）有同学认为吴村更容易受到自然灾害的影响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。根据吴村所在的地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形部位，推测该村可能受到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等自然灾害的影响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2_1#b822f3aee.blank?vaa=1&amp;vcp=1&amp;vis=1&amp;pid=e8005bcae&amp;color=0,0,0&amp;vpa=51&amp;vtp=1&amp;vaab=1&amp;bbb=1"/>
          <p:cNvSpPr/>
          <p:nvPr/>
        </p:nvSpPr>
        <p:spPr>
          <a:xfrm>
            <a:off x="4817015" y="2528456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滑坡</a:t>
            </a:r>
            <a:endParaRPr lang="en-US" altLang="zh-CN" sz="2800" dirty="0"/>
          </a:p>
        </p:txBody>
      </p:sp>
      <p:sp>
        <p:nvSpPr>
          <p:cNvPr id="10" name="QB_8_AN.3_1#b822f3aee.blank?vaa=1&amp;vcp=1&amp;vis=1&amp;pid=e8005bcae&amp;color=0,0,0&amp;vpa=52&amp;vtp=1&amp;vaab=1&amp;bbb=1"/>
          <p:cNvSpPr/>
          <p:nvPr/>
        </p:nvSpPr>
        <p:spPr>
          <a:xfrm>
            <a:off x="6239415" y="2528456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泥石流</a:t>
            </a:r>
            <a:endParaRPr lang="en-US" altLang="zh-CN" sz="2800" dirty="0"/>
          </a:p>
        </p:txBody>
      </p:sp>
      <p:pic>
        <p:nvPicPr>
          <p:cNvPr id="11" name="QO_7_BD.137_2#e8005bcae?vaa=1&amp;vcp=1&amp;vis=1&amp;pid=be1f12e1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7505" y="3036323"/>
            <a:ext cx="5047488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  <p:bldP spid="10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O_8_BD.143_1#200bf02d8?vaa=1&amp;vcp=1&amp;vis=1&amp;pid=e8005bcae&amp;color=0,0,0&amp;vtp=1&amp;vaab=1&amp;bbb=1&amp;hb=1"/>
          <p:cNvSpPr/>
          <p:nvPr/>
        </p:nvSpPr>
        <p:spPr>
          <a:xfrm>
            <a:off x="539496" y="3162186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（3）同学们发现A地种植了柑橘树、柚子树等果树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，发展了农业观光采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摘项目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。试说出发展农业观光采摘项目的好处。（答出两点）</a:t>
            </a:r>
            <a:endParaRPr lang="en-US" altLang="zh-CN" sz="2800" dirty="0"/>
          </a:p>
        </p:txBody>
      </p:sp>
      <p:sp>
        <p:nvSpPr>
          <p:cNvPr id="6" name="QO_8_AN.4_1#200bf02d8?vaa=1&amp;vcp=1&amp;vis=1&amp;pid=e8005bcae&amp;color=0,0,0&amp;vtp=1&amp;vaab=1&amp;bbb=1&amp;hb=1"/>
          <p:cNvSpPr/>
          <p:nvPr/>
        </p:nvSpPr>
        <p:spPr>
          <a:xfrm>
            <a:off x="539496" y="4237368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可使游客享受采摘的乐趣；可增加农民的收入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；可推动农业向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综合经营转变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，促进当地农业可持续发展。</a:t>
            </a:r>
            <a:endParaRPr lang="en-US" altLang="zh-CN" sz="2800" dirty="0"/>
          </a:p>
        </p:txBody>
      </p:sp>
      <p:sp>
        <p:nvSpPr>
          <p:cNvPr id="7" name="QO_8_BD.145_1#a7bbc1e91?vaa=1&amp;vcp=1&amp;vis=1&amp;pid=e8005bcae&amp;color=0,0,0&amp;vtp=1&amp;vaab=1&amp;bbb=1"/>
          <p:cNvSpPr/>
          <p:nvPr/>
        </p:nvSpPr>
        <p:spPr>
          <a:xfrm>
            <a:off x="539496" y="5330393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（4）除了农业观光采摘项目，该区域还可以发展哪些项目？（答出两项）</a:t>
            </a:r>
            <a:endParaRPr lang="en-US" altLang="zh-CN" sz="2800" spc="-50" dirty="0"/>
          </a:p>
        </p:txBody>
      </p:sp>
      <p:sp>
        <p:nvSpPr>
          <p:cNvPr id="8" name="QO_8_AN.5_1#a7bbc1e91?vaa=1&amp;vcp=1&amp;vis=1&amp;pid=e8005bcae&amp;color=0,0,0&amp;vtp=1&amp;vaab=1&amp;bbb=1"/>
          <p:cNvSpPr/>
          <p:nvPr/>
        </p:nvSpPr>
        <p:spPr>
          <a:xfrm>
            <a:off x="539496" y="5876430"/>
            <a:ext cx="1155541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攀岩、蹦极、古建筑观赏、登山活动、生态观光、特色民宿等。</a:t>
            </a:r>
            <a:endParaRPr lang="en-US" altLang="zh-CN" sz="2800" dirty="0"/>
          </a:p>
        </p:txBody>
      </p:sp>
      <p:pic>
        <p:nvPicPr>
          <p:cNvPr id="11" name="QO_7_BD.137_2#e8005bcae?vaa=1&amp;vcp=1&amp;vis=1&amp;pid=be1f12e1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2376" y="414463"/>
            <a:ext cx="4049486" cy="273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8c23e09?vcp=1&amp;pid=9fe4cdd4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地图的基本要素</a:t>
            </a:r>
            <a:endParaRPr lang="en-US" altLang="zh-CN" sz="3200" dirty="0"/>
          </a:p>
        </p:txBody>
      </p:sp>
      <p:sp>
        <p:nvSpPr>
          <p:cNvPr id="3" name="P_6#59e522ad9?sp=1&amp;vcp=1&amp;pid=d88c23e0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1.比例尺</a:t>
            </a:r>
            <a:endParaRPr lang="en-US" altLang="zh-CN" sz="2800" dirty="0"/>
          </a:p>
        </p:txBody>
      </p:sp>
      <p:graphicFrame>
        <p:nvGraphicFramePr>
          <p:cNvPr id="8" name="P_6_BD#59e522ad9?colgroup=3,26&amp;vcp=1&amp;pid=d88c23e09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73384" cy="4008440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7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表示图上距离比实地距离缩小的程度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比例尺=图上距离/实地距离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12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线段式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数字式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1∶500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文字式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图上1厘米代表实地距离5千米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分子相同的比例尺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分母越大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比例尺越小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分母越小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例尺越大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_6_BD#59e522ad9.table_image?tii=3&amp;vcp=1&amp;pid=d88c23e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1544" y="3210352"/>
            <a:ext cx="1444752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6_BD#59e522ad9?colgroup=3,9,16&amp;vcp=1&amp;pid=d88c23e09&amp;color=0,0,0&amp;vtp=1&amp;vaab=1&amp;bt=1&amp;bbb=1&amp;hb=1"/>
          <p:cNvGraphicFramePr>
            <a:graphicFrameLocks noGrp="1"/>
          </p:cNvGraphicFramePr>
          <p:nvPr/>
        </p:nvGraphicFramePr>
        <p:xfrm>
          <a:off x="539496" y="1956022"/>
          <a:ext cx="11073384" cy="1675956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7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图幅大小相同的地图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比例尺越大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表示的范围越小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内容越详细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比例尺越小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表示的范围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越大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表示的内容越简略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P_6_BD#59e522ad9?vcp=1&amp;pid=d88c23e09&amp;color=0,0,0&amp;vtp=1&amp;vaab=1&amp;bbb=1&amp;hb=1"/>
          <p:cNvSpPr/>
          <p:nvPr/>
        </p:nvSpPr>
        <p:spPr>
          <a:xfrm>
            <a:off x="539496" y="37594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计算比例尺时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要先统一单位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单位互化的简便方法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厘米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变千米时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在厘米数字后面相应地减去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千米变厘米时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在千米数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字后面相应地加上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0。</a:t>
            </a:r>
            <a:endParaRPr lang="en-US" altLang="zh-CN" sz="2800" dirty="0"/>
          </a:p>
        </p:txBody>
      </p:sp>
      <p:sp>
        <p:nvSpPr>
          <p:cNvPr id="2" name="P_6_BD#59e522ad9?colgroup=3,9,16&amp;vcp=1&amp;pid=d88c23e09&amp;color=0,0,0&amp;vtp=1&amp;vaab=1&amp;bt=1&amp;bbb=1"/>
          <p:cNvSpPr txBox="1"/>
          <p:nvPr/>
        </p:nvSpPr>
        <p:spPr>
          <a:xfrm>
            <a:off x="10894735" y="12476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1#54dfb61c4?sp=1&amp;vaa=1&amp;vcp=1&amp;vis=1&amp;pid=d88c23e09&amp;color=0,0,0&amp;vtp=1&amp;vaab=1&amp;bt=1&amp;bbb=1"/>
          <p:cNvSpPr/>
          <p:nvPr/>
        </p:nvSpPr>
        <p:spPr>
          <a:xfrm>
            <a:off x="539496" y="14404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2.方向</a:t>
            </a:r>
            <a:endParaRPr lang="en-US" altLang="zh-CN" sz="2800" dirty="0"/>
          </a:p>
        </p:txBody>
      </p:sp>
      <p:graphicFrame>
        <p:nvGraphicFramePr>
          <p:cNvPr id="10" name="QB_6_BD.1_2#54dfb61c4?colgroup=5,17,6&amp;vaa=1&amp;vcp=1&amp;vis=1&amp;pid=d88c23e09&amp;color=0,0,0&amp;vtp=1&amp;vaab=1&amp;bbb=1&amp;hb=1"/>
          <p:cNvGraphicFramePr>
            <a:graphicFrameLocks noGrp="1"/>
          </p:cNvGraphicFramePr>
          <p:nvPr/>
        </p:nvGraphicFramePr>
        <p:xfrm>
          <a:off x="539496" y="2122011"/>
          <a:ext cx="11082528" cy="3282252"/>
        </p:xfrm>
        <a:graphic>
          <a:graphicData uri="http://schemas.openxmlformats.org/drawingml/2006/table">
            <a:tbl>
              <a:tblPr/>
              <a:tblGrid>
                <a:gridCol w="1365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9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2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普通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面对地图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通常是“上北下南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300"/>
                        </a:lnSpc>
                      </a:pPr>
                      <a:r>
                        <a:rPr lang="en-US" altLang="zh-CN" sz="12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1_3#54dfb61c4.table_image?tii=4&amp;vaa=1&amp;vcp=1&amp;vis=1&amp;pid=d88c23e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3164" y="2780189"/>
            <a:ext cx="2130552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2_1#54dfb61c4.blank?vaa=1&amp;vcp=1&amp;vis=1&amp;pid=d88c23e09&amp;color=0,0,0&amp;vpa=1&amp;vtp=1&amp;vaab=1&amp;bbb=1&amp;hb=1"/>
          <p:cNvSpPr/>
          <p:nvPr/>
        </p:nvSpPr>
        <p:spPr>
          <a:xfrm>
            <a:off x="6967220" y="3742087"/>
            <a:ext cx="1624330" cy="5816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左西右东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2303</Words>
  <Application>Microsoft Office PowerPoint</Application>
  <PresentationFormat>宽屏</PresentationFormat>
  <Paragraphs>564</Paragraphs>
  <Slides>67</Slides>
  <Notes>60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8" baseType="lpstr">
      <vt:lpstr>Arial (正文)</vt:lpstr>
      <vt:lpstr>等线</vt:lpstr>
      <vt:lpstr>华文隶书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13</cp:revision>
  <dcterms:created xsi:type="dcterms:W3CDTF">2024-11-11T11:11:00Z</dcterms:created>
  <dcterms:modified xsi:type="dcterms:W3CDTF">2025-07-28T00:58:47Z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6159B5770A5B406BBBE8305A429BCFBA_12</vt:lpwstr>
  </property>
  <property fmtid="{D5CDD505-2E9C-101B-9397-08002B2CF9AE}" pid="3" name="KSOProductBuildVer">
    <vt:lpwstr>2052-12.1.0.16929</vt:lpwstr>
  </property>
</Properties>
</file>