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handoutMasterIdLst>
    <p:handoutMasterId r:id="rId19"/>
  </p:handoutMasterIdLst>
  <p:sldIdLst>
    <p:sldId id="257" r:id="rId4"/>
    <p:sldId id="318" r:id="rId5"/>
    <p:sldId id="305" r:id="rId7"/>
    <p:sldId id="306" r:id="rId8"/>
    <p:sldId id="307" r:id="rId9"/>
    <p:sldId id="308" r:id="rId10"/>
    <p:sldId id="309" r:id="rId11"/>
    <p:sldId id="310" r:id="rId12"/>
    <p:sldId id="311" r:id="rId13"/>
    <p:sldId id="313" r:id="rId14"/>
    <p:sldId id="314" r:id="rId15"/>
    <p:sldId id="284" r:id="rId16"/>
    <p:sldId id="283" r:id="rId17"/>
    <p:sldId id="260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zxy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23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0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05.xml"/><Relationship Id="rId10" Type="http://schemas.openxmlformats.org/officeDocument/2006/relationships/tags" Target="../tags/tag204.xml"/><Relationship Id="rId1" Type="http://schemas.openxmlformats.org/officeDocument/2006/relationships/tags" Target="../tags/tag19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10.xml"/><Relationship Id="rId8" Type="http://schemas.openxmlformats.org/officeDocument/2006/relationships/tags" Target="../tags/tag20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7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12.xml"/><Relationship Id="rId10" Type="http://schemas.openxmlformats.org/officeDocument/2006/relationships/tags" Target="../tags/tag211.xml"/><Relationship Id="rId1" Type="http://schemas.openxmlformats.org/officeDocument/2006/relationships/tags" Target="../tags/tag20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17.xml"/><Relationship Id="rId8" Type="http://schemas.openxmlformats.org/officeDocument/2006/relationships/tags" Target="../tags/tag21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4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20.xml"/><Relationship Id="rId11" Type="http://schemas.openxmlformats.org/officeDocument/2006/relationships/tags" Target="../tags/tag219.xml"/><Relationship Id="rId10" Type="http://schemas.openxmlformats.org/officeDocument/2006/relationships/tags" Target="../tags/tag218.xml"/><Relationship Id="rId1" Type="http://schemas.openxmlformats.org/officeDocument/2006/relationships/tags" Target="../tags/tag21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25.xml"/><Relationship Id="rId8" Type="http://schemas.openxmlformats.org/officeDocument/2006/relationships/tags" Target="../tags/tag22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22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28.xml"/><Relationship Id="rId11" Type="http://schemas.openxmlformats.org/officeDocument/2006/relationships/tags" Target="../tags/tag227.xml"/><Relationship Id="rId10" Type="http://schemas.openxmlformats.org/officeDocument/2006/relationships/tags" Target="../tags/tag226.xml"/><Relationship Id="rId1" Type="http://schemas.openxmlformats.org/officeDocument/2006/relationships/tags" Target="../tags/tag2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30.xml"/><Relationship Id="rId1" Type="http://schemas.openxmlformats.org/officeDocument/2006/relationships/tags" Target="../tags/tag22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0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66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tags" Target="../tags/tag15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8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tags" Target="../tags/tag17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76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82.xml"/><Relationship Id="rId11" Type="http://schemas.openxmlformats.org/officeDocument/2006/relationships/tags" Target="../tags/tag181.xml"/><Relationship Id="rId10" Type="http://schemas.openxmlformats.org/officeDocument/2006/relationships/tags" Target="../tags/tag180.xml"/><Relationship Id="rId1" Type="http://schemas.openxmlformats.org/officeDocument/2006/relationships/tags" Target="../tags/tag17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4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90.xml"/><Relationship Id="rId11" Type="http://schemas.openxmlformats.org/officeDocument/2006/relationships/tags" Target="../tags/tag189.xml"/><Relationship Id="rId10" Type="http://schemas.openxmlformats.org/officeDocument/2006/relationships/tags" Target="../tags/tag188.xml"/><Relationship Id="rId1" Type="http://schemas.openxmlformats.org/officeDocument/2006/relationships/tags" Target="../tags/tag18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2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98.xml"/><Relationship Id="rId11" Type="http://schemas.openxmlformats.org/officeDocument/2006/relationships/tags" Target="../tags/tag197.xml"/><Relationship Id="rId10" Type="http://schemas.openxmlformats.org/officeDocument/2006/relationships/tags" Target="../tags/tag196.xml"/><Relationship Id="rId1" Type="http://schemas.openxmlformats.org/officeDocument/2006/relationships/tags" Target="../tags/tag19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541135" y="2792730"/>
            <a:ext cx="5788660" cy="1334135"/>
          </a:xfrm>
        </p:spPr>
        <p:txBody>
          <a:bodyPr>
            <a:noAutofit/>
          </a:bodyPr>
          <a:p>
            <a:pPr algn="ctr"/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婴幼儿循环系统的特点与保健要点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635" y="202565"/>
            <a:ext cx="638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模块一 项目一</a:t>
            </a:r>
            <a:r>
              <a:rPr lang="en-US" altLang="zh-CN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任务四</a:t>
            </a:r>
            <a:endParaRPr lang="zh-CN" altLang="en-US" sz="40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501015" y="1066165"/>
            <a:ext cx="11082020" cy="567944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20090" y="654050"/>
            <a:ext cx="11291570" cy="6219825"/>
          </a:xfrm>
          <a:prstGeom prst="rect">
            <a:avLst/>
          </a:prstGeom>
          <a:noFill/>
        </p:spPr>
        <p:txBody>
          <a:bodyPr wrap="square" rtlCol="0" anchor="ctr" anchorCtr="0">
            <a:normAutofit fontScale="50000"/>
          </a:bodyPr>
          <a:lstStyle/>
          <a:p>
            <a:pPr lvl="0" indent="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en-US" sz="56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（一）合理营养，注意预防贫血和动脉硬化</a:t>
            </a:r>
            <a:endParaRPr lang="en-US" sz="56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lvl="0" indent="-34290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Char char="n"/>
            </a:pPr>
            <a:r>
              <a:rPr lang="en-US" sz="47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婴幼儿生长发育迅速，血液总量增加较快，所需的造血原料也相应较多，需为婴幼儿提供含铁和蛋白质丰富的食物，如瘦肉、鸡蛋、猪肝、豆制品等。为控制胆固醇及饱和脂肪酸的摄入量，预防动脉硬化，应让婴幼儿吃少盐清淡的食物，多吃蔬菜水果，养成健康饮食的生活习惯。</a:t>
            </a:r>
            <a:endParaRPr lang="en-US" sz="47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en-US" sz="56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（二）适当进行户外活动和体育锻炼，增强心血管功能</a:t>
            </a:r>
            <a:endParaRPr lang="en-US" sz="56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lvl="0" indent="-34290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Char char="n"/>
            </a:pPr>
            <a:r>
              <a:rPr lang="en-US" sz="47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婴幼儿经常参加适合其年龄特点的户外活动和体育锻炼，可使其心肌收缩能力提高，增强心脏功能，促进血液循环。注意让婴幼儿运动前做好准备活动，运动后不宜立即喝大量的水，以免过多的水分吸收入血而增加心脏负担。</a:t>
            </a:r>
            <a:endParaRPr lang="en-US" sz="47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、婴幼儿循环系统的卫生保健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501015" y="1066165"/>
            <a:ext cx="11082020" cy="529844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20090" y="913765"/>
            <a:ext cx="10405745" cy="5272405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20000"/>
          </a:bodyPr>
          <a:lstStyle/>
          <a:p>
            <a:pPr lvl="0" indent="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en-US" sz="28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（三）注意劳逸结合，保证充足睡眠和休息</a:t>
            </a:r>
            <a:endParaRPr lang="en-US" sz="28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lvl="0" indent="-34290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Char char="n"/>
            </a:pPr>
            <a:r>
              <a:rPr 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合理安排婴幼儿的一日生活活动，遵循劳逸结合、动静交替的原则，避免长时间的精神紧张导致过度疲劳，以保证婴幼儿充足的睡眠。</a:t>
            </a:r>
            <a:endParaRPr lang="en-US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en-US" sz="28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（四）衣物鞋袜宽松适度，利于血液循环</a:t>
            </a:r>
            <a:endParaRPr lang="en-US" sz="28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lvl="0" indent="-34290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Char char="n"/>
            </a:pPr>
            <a:r>
              <a:rPr 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婴幼儿服装的袖口、领口、腰带、鞋袜等要宽松适度，不能过紧，否则会影响婴幼儿正常体表的血液循环及动作的完成，影响婴幼儿的生长发育。</a:t>
            </a:r>
            <a:endParaRPr lang="en-US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三、婴幼儿循环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系统的卫生保健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018665" y="1196340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情景练习1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：在街上经常看有些妈妈为了追赶潮流，买紧身的衣服打扮自己的宝宝，然后各种街拍。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215515" y="4058920"/>
            <a:ext cx="835596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问题：你觉得这样的做法妥当吗？作为保教工作者，你会如何针对家长给宝宝穿紧身衣服这一现象与家长沟通呢？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946275" y="677545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情景练习2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：在调查中了解到哩哩奶奶平时给哩哩的饮食中过于重口味，很少提供水果给哩哩。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215515" y="4114800"/>
            <a:ext cx="835596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问题：作为保教保教工作者，你会如何结合婴幼儿循环系统的特点去与哩哩家人进行沟通，改善对哩哩的饮食安排呢？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6989128" y="2842578"/>
            <a:ext cx="4359910" cy="1172210"/>
          </a:xfrm>
        </p:spPr>
        <p:txBody>
          <a:bodyPr/>
          <a:lstStyle/>
          <a:p>
            <a:r>
              <a:rPr lang="zh-CN" altLang="en-US"/>
              <a:t>下次见！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08605" y="3555365"/>
            <a:ext cx="9109710" cy="266065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一、教学目标</a:t>
            </a:r>
            <a:b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知识目标：</a:t>
            </a:r>
            <a:b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1.了解婴幼儿循环系统的组成和发育特点；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2.掌握婴幼儿循环系统保育要点。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能力目标：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1.能解释说明循环系统的组成，以及在学前儿童身体中的位置和对应技能；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2.能根据婴幼儿的循环系统特点设计组织活动。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素质目标：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能在操作中关心和保护好幼儿，树立起精技善育的照护理念，认同敬业、友善的价值观，发扬责任心、爱心、细心的职业精神。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 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课前答疑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216150" y="1527175"/>
            <a:ext cx="7505700" cy="3324225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婴幼儿循环系统由哪几个部分构成？其生理特点是什么？保育人员在照护婴幼儿的过程中要注意哪些问题？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5"/>
          <p:cNvSpPr txBox="1"/>
          <p:nvPr>
            <p:custDataLst>
              <p:tags r:id="rId1"/>
            </p:custDataLst>
          </p:nvPr>
        </p:nvSpPr>
        <p:spPr>
          <a:xfrm>
            <a:off x="614362" y="226060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buClrTx/>
              <a:buSzTx/>
              <a:buFontTx/>
            </a:pPr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1.</a:t>
            </a: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>
            <p:custDataLst>
              <p:tags r:id="rId2"/>
            </p:custDataLst>
          </p:nvPr>
        </p:nvSpPr>
        <p:spPr>
          <a:xfrm>
            <a:off x="1390650" y="2350770"/>
            <a:ext cx="6047105" cy="473075"/>
          </a:xfrm>
          <a:prstGeom prst="rect">
            <a:avLst/>
          </a:prstGeom>
          <a:noFill/>
        </p:spPr>
        <p:txBody>
          <a:bodyPr wrap="square" lIns="91440" tIns="45720" rIns="91440" bIns="0" anchor="b">
            <a:noAutofit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循环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系统的组成和功能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>
            <p:custDataLst>
              <p:tags r:id="rId3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algn="l"/>
            <a:r>
              <a:rPr lang="zh-CN" altLang="en-US" sz="3600" spc="6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sym typeface="Arial" panose="020B0604020202020204" pitchFamily="34" charset="0"/>
              </a:rPr>
              <a:t>目录/CONTENTS</a:t>
            </a:r>
            <a:endParaRPr lang="zh-CN" altLang="en-US" sz="3600" spc="6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文本框 5"/>
          <p:cNvSpPr txBox="1"/>
          <p:nvPr>
            <p:custDataLst>
              <p:tags r:id="rId4"/>
            </p:custDataLst>
          </p:nvPr>
        </p:nvSpPr>
        <p:spPr>
          <a:xfrm>
            <a:off x="614362" y="347122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2.</a:t>
            </a: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401445" y="3651250"/>
            <a:ext cx="6144260" cy="473075"/>
          </a:xfrm>
          <a:prstGeom prst="rect">
            <a:avLst/>
          </a:prstGeom>
          <a:noFill/>
        </p:spPr>
        <p:txBody>
          <a:bodyPr wrap="square" lIns="91440" tIns="45720" rIns="91440" bIns="0" anchor="b"/>
          <a:lstStyle/>
          <a:p>
            <a:pPr algn="l">
              <a:buClrTx/>
              <a:buSzTx/>
              <a:buFontTx/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婴幼儿循环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系统的生理特点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5"/>
          <p:cNvSpPr txBox="1"/>
          <p:nvPr>
            <p:custDataLst>
              <p:tags r:id="rId6"/>
            </p:custDataLst>
          </p:nvPr>
        </p:nvSpPr>
        <p:spPr>
          <a:xfrm>
            <a:off x="619442" y="472598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3.</a:t>
            </a: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406525" y="4906010"/>
            <a:ext cx="6144260" cy="473075"/>
          </a:xfrm>
          <a:prstGeom prst="rect">
            <a:avLst/>
          </a:prstGeom>
          <a:noFill/>
        </p:spPr>
        <p:txBody>
          <a:bodyPr wrap="square" lIns="91440" tIns="45720" rIns="91440" bIns="0" anchor="b"/>
          <a:p>
            <a:pPr algn="l">
              <a:buClrTx/>
              <a:buSzTx/>
              <a:buFontTx/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婴幼儿循环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系统的卫生保健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1051242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循环系统包括血液循环系统和淋巴循环系统。血液循环系统是一个遍布全身的、密闭的、连续的管道系统，包括血液、心脏、血管。血液循环系统的生理功能是在心脏的泵动作用下，把携带的氧气和营养物质输送给组织和细胞，再把二氧化碳和代谢废物运送到肺和排泄器官。淋巴系统是血液循环系统的辅助部分，由淋巴管和淋巴结组成，淋巴结具有吞噬细菌的作用，人体最大淋巴结是扁桃体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一、循环系统的组成和功能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427799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720090" y="2818765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1.心脏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婴儿时期心脏体积相对较成人稍大，出生后第一年心脏增长最快，重量是新生儿时的2倍，但其与身体的比例随年龄的增加而减小。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年龄越小，心率越快。婴儿心脏发育不完全，每次心跳搏动所排出的血量较少，因此为满足婴儿新陈代谢旺盛的需求，只有增加心跳的频率来保证排出血量。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二、婴幼儿循环系统的生理特点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77925" y="1724660"/>
            <a:ext cx="802894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（一）婴幼儿血液循环系统特点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2.血管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生儿大血管的弹力纤维少，故弹力不足，以后血管壁渐厚，弹力纤维增多，直到12岁时大血管的发育成熟程度与成人相同。但婴幼儿血管比成人短，血液在体内循环一周所需要的时间短，而且毛细血管丰富，导致血流量大，供氧充足，这对婴幼儿生长发育和消除疲劳都有良好的作用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循环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77925" y="1724660"/>
            <a:ext cx="886968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（一）婴幼儿血液循环系统特点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650490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3.血液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婴幼儿血液中含水分较多，含凝血物质和盐类相对较少，身体一旦出血，凝血速度较慢。婴幼儿抗病能力较差，是因为血液中的中性粒细胞较少，对侵入体内的微生物吞噬能力较差。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婴幼儿血液循环一周用时短，脑部供氧充足，对脑的发育十分有利。婴儿期处于血液快速增长的时期，需要补充铁和蛋白质防止贫血。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二、婴幼儿循环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7925" y="1724660"/>
            <a:ext cx="697484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</a:t>
            </a: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婴幼儿血液循环系统特点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淋巴组织发育较快但不成熟，屏障作用较差，局部轻度感染即可引起淋巴结发炎、肿大，甚至化脓。新生儿的淋巴结不易触及，1岁后常可以在婴幼儿颈下、耳前、腹股沟等处的浅表摸到绿豆至黄豆大的淋巴结，这并非疾病，更无须治疗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循环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7925" y="1724660"/>
            <a:ext cx="718883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（二）婴幼儿淋巴系统的特点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1_1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5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63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64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6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66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6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71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72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7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74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7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79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8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82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8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87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88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8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9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95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96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9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98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9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03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0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05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0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1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12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13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17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21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25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231.xml><?xml version="1.0" encoding="utf-8"?>
<p:tagLst xmlns:p="http://schemas.openxmlformats.org/presentationml/2006/main">
  <p:tag name="COMMONDATA" val="eyJoZGlkIjoiZGQyZDYzMTlhZjNmYTM5NTcwZDU4NWExOTk3MzE2MDMifQ=="/>
  <p:tag name="KSO_WPP_MARK_KEY" val="edc4ae16-9a38-4313-bf6e-428e8fa34f27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1783</Words>
  <Application>WPS 演示</Application>
  <PresentationFormat>宽屏</PresentationFormat>
  <Paragraphs>95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Segoe UI</vt:lpstr>
      <vt:lpstr>Wingdings</vt:lpstr>
      <vt:lpstr>楷体</vt:lpstr>
      <vt:lpstr>Arial Unicode MS</vt:lpstr>
      <vt:lpstr>Calibri</vt:lpstr>
      <vt:lpstr>Office 主题</vt:lpstr>
      <vt:lpstr>1_Office 主题​​</vt:lpstr>
      <vt:lpstr>婴幼儿循环系统的特点与保健要点</vt:lpstr>
      <vt:lpstr>一、教学目标 知识目标： 1.了解婴幼儿消化系统的组成和发育特点； 2.掌握婴幼儿消化系统保育要点。 能力目标：	 1.能解释说明消化系统的组成，以及在学前儿童身体中的位置和对应技能； 2.能根据婴幼儿的消化系统特点设计组织活动。 素质目标：	 能在操作中关心和保护好幼儿，树立起精技善育的照护理念，认同敬业、友善的价值观，发扬责任心、爱心、细心的职业精神。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下次见！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 潴肉莲蓉包</cp:lastModifiedBy>
  <cp:revision>12</cp:revision>
  <dcterms:created xsi:type="dcterms:W3CDTF">2023-05-23T12:01:00Z</dcterms:created>
  <dcterms:modified xsi:type="dcterms:W3CDTF">2023-05-28T17:03:45Z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7CF0E8D93BCC45D9A12F3D8811AD8B34</vt:lpwstr>
  </property>
  <property fmtid="{D5CDD505-2E9C-101B-9397-08002B2CF9AE}" pid="3" name="KSOProductBuildVer">
    <vt:lpwstr>2052-11.1.0.10314</vt:lpwstr>
  </property>
</Properties>
</file>