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74" r:id="rId6"/>
    <p:sldId id="260" r:id="rId7"/>
    <p:sldId id="275" r:id="rId8"/>
    <p:sldId id="276" r:id="rId9"/>
    <p:sldId id="261" r:id="rId10"/>
    <p:sldId id="277" r:id="rId11"/>
    <p:sldId id="278" r:id="rId12"/>
    <p:sldId id="279" r:id="rId13"/>
    <p:sldId id="262" r:id="rId14"/>
    <p:sldId id="263" r:id="rId15"/>
    <p:sldId id="264" r:id="rId16"/>
    <p:sldId id="280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81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3" d="100"/>
          <a:sy n="103" d="100"/>
        </p:scale>
        <p:origin x="7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852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405AB-79DC-9EC0-D407-3A54C8DDB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FE43C-58B4-6E9A-812B-58EA295546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894609-D017-56F8-AE1D-92759E1C4A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6427E-9D45-507C-282D-2D3D226350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5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9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5C1AF8A-53EF-1CC3-B10A-3511EE90D08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A216098-3BC3-436F-811E-3FE6D69DA2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3660adf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AFF5171-F1E5-4E17-89A1-059FC63A6B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备考练习4 文字运用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_2#d5679348c?sp=1&amp;vaa=1&amp;vcp=1&amp;pid=b9cd56f08&amp;color=0,0,0&amp;vtp=1&amp;vaab=1&amp;bbb=1&amp;hb=1">
            <a:extLst>
              <a:ext uri="{FF2B5EF4-FFF2-40B4-BE49-F238E27FC236}">
                <a16:creationId xmlns:a16="http://schemas.microsoft.com/office/drawing/2014/main" id="{AB69D00B-3F60-A71C-45CA-6A1685CDCB23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书写效率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亦能提高书写规范程度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宋代砚滴题材丰富多样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如龟形砚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滴象征独占鳌头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蟾蜍砚滴具有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蟾宫折桂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之意等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除此以外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童子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芝蟾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麒麟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龟蛇等经典砚滴造型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这些形态各异的砚滴不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仅是宋代能工巧匠的技艺展示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也是宋代社会文化生活的微观呈现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四川宋瓷博物馆官网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1288359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3_BD.5_3#d5679348c?colgroup=5,23&amp;vaa=1&amp;vcp=1&amp;pid=b9cd56f08&amp;color=0,0,0&amp;vtp=1&amp;vaab=1&amp;bbb=1">
            <a:extLst>
              <a:ext uri="{FF2B5EF4-FFF2-40B4-BE49-F238E27FC236}">
                <a16:creationId xmlns:a16="http://schemas.microsoft.com/office/drawing/2014/main" id="{C0CCA60B-39DA-E310-F3D5-DBEF2C84D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50414"/>
              </p:ext>
            </p:extLst>
          </p:nvPr>
        </p:nvGraphicFramePr>
        <p:xfrm>
          <a:off x="539496" y="592772"/>
          <a:ext cx="11109960" cy="5672456"/>
        </p:xfrm>
        <a:graphic>
          <a:graphicData uri="http://schemas.openxmlformats.org/drawingml/2006/table">
            <a:tbl>
              <a:tblPr/>
              <a:tblGrid>
                <a:gridCol w="4080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9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200"/>
                        </a:lnSpc>
                      </a:pPr>
                      <a:r>
                        <a:rPr lang="en-US" altLang="zh-CN" sz="8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青釉荷叶形盖罐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颜色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青色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出土地点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四川遂宁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现存地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四川宋瓷博物馆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200"/>
                        </a:lnSpc>
                      </a:pPr>
                      <a:r>
                        <a:rPr lang="en-US" altLang="zh-CN" sz="8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青白釉夔龙纹梨形瓷砚滴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颜色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青白色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出土地点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四川遂宁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现存地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四川宋瓷博物馆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QB_3_BD.5_4#d5679348c.table_image?tii=4&amp;vaa=1&amp;vcp=1&amp;pid=b9cd56f08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1155922"/>
            <a:ext cx="169164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3_BD.5_5#d5679348c.table_image?tii=5&amp;vaa=1&amp;vcp=1&amp;pid=b9cd56f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679" y="3943415"/>
            <a:ext cx="1947672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504157"/>
      </p:ext>
    </p:extLst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_6#d5679348c?vaa=1&amp;vcp=1&amp;pid=b9cd56f08&amp;color=0,0,0&amp;vtp=1&amp;vaab=1&amp;bbb=1&amp;hb=1">
            <a:extLst>
              <a:ext uri="{FF2B5EF4-FFF2-40B4-BE49-F238E27FC236}">
                <a16:creationId xmlns:a16="http://schemas.microsoft.com/office/drawing/2014/main" id="{885E452D-F825-A849-04C0-BB62B0808FB2}"/>
              </a:ext>
            </a:extLst>
          </p:cNvPr>
          <p:cNvSpPr/>
          <p:nvPr/>
        </p:nvSpPr>
        <p:spPr>
          <a:xfrm>
            <a:off x="539496" y="12360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结合材料，请你从图中选取一件文物，讲述它的外形特点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、艺术风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。（至少运用一种修辞手法，不超过50字）</a:t>
            </a:r>
            <a:endParaRPr lang="en-US" altLang="zh-CN" sz="2800" dirty="0"/>
          </a:p>
        </p:txBody>
      </p:sp>
      <p:sp>
        <p:nvSpPr>
          <p:cNvPr id="3" name="QB_3_BD.5_7#d5679348c?sp=1&amp;vaa=1&amp;vcp=1&amp;pid=b9cd56f08&amp;color=0,0,0&amp;vtp=1&amp;vaab=1&amp;bbb=1&amp;hb=1&amp;hltap=1">
            <a:extLst>
              <a:ext uri="{FF2B5EF4-FFF2-40B4-BE49-F238E27FC236}">
                <a16:creationId xmlns:a16="http://schemas.microsoft.com/office/drawing/2014/main" id="{78403675-CEAA-1878-29A1-77D1C47E62FF}"/>
              </a:ext>
            </a:extLst>
          </p:cNvPr>
          <p:cNvSpPr/>
          <p:nvPr/>
        </p:nvSpPr>
        <p:spPr>
          <a:xfrm>
            <a:off x="539496" y="2514323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3_AN.5_7#d5679348c?sp=1&amp;vaa=1&amp;vcp=1&amp;pid=b9cd56f08&amp;color=0,0,0&amp;vtp=1&amp;vaab=1&amp;bbb=1&amp;hb=1&amp;hla=1">
            <a:extLst>
              <a:ext uri="{FF2B5EF4-FFF2-40B4-BE49-F238E27FC236}">
                <a16:creationId xmlns:a16="http://schemas.microsoft.com/office/drawing/2014/main" id="{434131A8-0C11-6D38-4D9B-C22584B635FD}"/>
              </a:ext>
            </a:extLst>
          </p:cNvPr>
          <p:cNvSpPr/>
          <p:nvPr/>
        </p:nvSpPr>
        <p:spPr>
          <a:xfrm>
            <a:off x="539496" y="2488923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示例一：青釉荷叶形盖罐，蔚蓝如落日之天、远山晚翠，湛碧如平湖之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水、浅春之草，细腻典雅，古朴庄重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示例二：砚滴古朴典雅，造型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别致，以梨形为基底，上塑夔龙饰纹饰。夔龙龙身盘绕，四爪舞动，似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有腾空跃出之意。青白釉色温润如玉，与夔龙纹饰结合恰似金凤玉露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胜却无数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330545511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6_1#bd7e0114a?sp=1&amp;vaa=1&amp;vcp=1&amp;pid=b9cd56f08&amp;color=0,0,0&amp;vtp=1&amp;vaab=1&amp;bt=1&amp;bbb=1&amp;hb=1"/>
          <p:cNvSpPr/>
          <p:nvPr/>
        </p:nvSpPr>
        <p:spPr>
          <a:xfrm>
            <a:off x="539496" y="1222248"/>
            <a:ext cx="11109960" cy="26925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（2024·黑龙江大庆·中考）“神舟”“天宫”“北斗”“玉兔”“嫦娥”“天问”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这些名字，熔铸着中国人的航天梦，是中国人独有的浪漫。假如有机会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为中国未来的航天器命名，你会拟写一个怎样的富有传统文化色彩的名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字呢？请写出该名字并简要阐明理由，不超过50字（标点符号占字数）。</a:t>
            </a:r>
            <a:endParaRPr lang="en-US" altLang="zh-CN" sz="2800" dirty="0"/>
          </a:p>
        </p:txBody>
      </p:sp>
      <p:sp>
        <p:nvSpPr>
          <p:cNvPr id="3" name="QB_3_BD.6_2#bd7e0114a?sp=1&amp;vaa=1&amp;vcp=1&amp;pid=b9cd56f08&amp;color=0,0,0&amp;vtp=1&amp;vaab=1&amp;bbb=1&amp;hb=1"/>
          <p:cNvSpPr/>
          <p:nvPr/>
        </p:nvSpPr>
        <p:spPr>
          <a:xfrm>
            <a:off x="539496" y="38762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4" name="QB_3_AN.7_1#bd7e0114a.blank?vaa=1&amp;vcp=1&amp;pid=b9cd56f08&amp;color=0,0,0&amp;vpa=2&amp;vtp=1&amp;vaab=1&amp;bbb=1&amp;hb=1"/>
          <p:cNvSpPr/>
          <p:nvPr/>
        </p:nvSpPr>
        <p:spPr>
          <a:xfrm>
            <a:off x="539496" y="384575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（示例）云锦天路：云锦，中国传统丝织品之精华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，寓意航天器如云锦般铺设在太空中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，开辟出一条通往宇宙的道路。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_1#c6ea37c03?sp=1&amp;vaa=1&amp;vcp=1&amp;pid=b9cd56f08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（2024·甘肃·中考）“五一”假期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，志愿者小文在嘉峪关悬臂长城看到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有小学生在城墙上刻字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，如果你是小文，该怎样劝阻这个孩子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？请结合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方框内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《甘肃省长城保护条例》的有关内容作答。</a:t>
            </a:r>
            <a:endParaRPr lang="en-US" altLang="zh-CN" sz="2800" dirty="0"/>
          </a:p>
        </p:txBody>
      </p:sp>
      <p:graphicFrame>
        <p:nvGraphicFramePr>
          <p:cNvPr id="9" name="QB_3_BD.8_2#c6ea37c03?colgroup=30&amp;vaa=1&amp;vcp=1&amp;pid=b9cd56f0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31163"/>
              </p:ext>
            </p:extLst>
          </p:nvPr>
        </p:nvGraphicFramePr>
        <p:xfrm>
          <a:off x="539496" y="2252643"/>
          <a:ext cx="11109960" cy="2133600"/>
        </p:xfrm>
        <a:graphic>
          <a:graphicData uri="http://schemas.openxmlformats.org/drawingml/2006/table">
            <a:tbl>
              <a:tblPr/>
              <a:tblGrid>
                <a:gridCol w="11109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1464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第十五条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禁止在长城上从事下列活动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挖渠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养殖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涂污或者擅自攀爬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踩踏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3_BD.8_3#c6ea37c03?vaa=1&amp;vcp=1&amp;pid=b9cd56f08&amp;color=0,0,0&amp;vtp=1&amp;vaab=1&amp;bbb=1&amp;hb=1&amp;hltap=1"/>
          <p:cNvSpPr/>
          <p:nvPr/>
        </p:nvSpPr>
        <p:spPr>
          <a:xfrm>
            <a:off x="539496" y="4540229"/>
            <a:ext cx="11109960" cy="1542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3_AN.8_3#c6ea37c03?vaa=1&amp;vcp=1&amp;pid=b9cd56f08&amp;color=0,0,0&amp;vtp=1&amp;vaab=1&amp;bbb=1&amp;hb=1&amp;hla=1">
            <a:extLst>
              <a:ext uri="{FF2B5EF4-FFF2-40B4-BE49-F238E27FC236}">
                <a16:creationId xmlns:a16="http://schemas.microsoft.com/office/drawing/2014/main" id="{81F32260-C570-9BD3-DCDA-EE639D83379A}"/>
              </a:ext>
            </a:extLst>
          </p:cNvPr>
          <p:cNvSpPr/>
          <p:nvPr/>
        </p:nvSpPr>
        <p:spPr>
          <a:xfrm>
            <a:off x="539496" y="4514829"/>
            <a:ext cx="11109960" cy="1518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示例：小朋友，长城是世界文化遗产，咱们甘肃颁布的《甘肃省长城保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护条例》第十五条明确规定禁止在长城上刻画、涂污，我们应该保护长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城，不能在城墙上刻字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意思对即可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_1#3bfa4b2a5?sp=1&amp;vaa=1&amp;vcp=1&amp;pid=b9cd56f08&amp;color=0,0,0&amp;vtp=1&amp;vaab=1&amp;bt=1&amp;bbb=1&amp;hb=1"/>
          <p:cNvSpPr/>
          <p:nvPr/>
        </p:nvSpPr>
        <p:spPr>
          <a:xfrm>
            <a:off x="539496" y="8496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（2024·四川凉山·中考）阅读下列新闻，按要求完成任务。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会理会议纪念地红色文化研学基地举行授牌仪式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会理会议纪念地红色文化研学基地举行授牌仪式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会理会议纪念地红色文化研学基地集党员干部党性教育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社会群体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爱党爱国培训及中小学生红色文化研学于一体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基地以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弘扬长征精神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传承红色基因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为宗旨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充分挖掘会理会议纪念地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红军巧渡金沙江旧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会理红军长征纪念馆等红色文化资源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把弘扬长征精神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传承红色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基因与红色旅游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乡村振兴等有机结合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充分发挥红色文化</a:t>
            </a:r>
          </a:p>
          <a:p>
            <a:pPr latinLnBrk="1">
              <a:lnSpc>
                <a:spcPct val="150000"/>
              </a:lnSpc>
            </a:pP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_1#3bfa4b2a5?sp=1&amp;vaa=1&amp;vcp=1&amp;pid=b9cd56f08&amp;color=0,0,0&amp;vtp=1&amp;vaab=1&amp;bt=1&amp;bbb=1&amp;hb=1">
            <a:extLst>
              <a:ext uri="{FF2B5EF4-FFF2-40B4-BE49-F238E27FC236}">
                <a16:creationId xmlns:a16="http://schemas.microsoft.com/office/drawing/2014/main" id="{8B14FDC8-FAE9-F7F9-6721-644C9CF0F57F}"/>
              </a:ext>
            </a:extLst>
          </p:cNvPr>
          <p:cNvSpPr/>
          <p:nvPr/>
        </p:nvSpPr>
        <p:spPr>
          <a:xfrm>
            <a:off x="539496" y="5845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辐射带动作用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教育激励各族党员干部群众和青少年群体知史爱党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史爱国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让革命薪火代代相传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校团委准备开展一次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“红色文化”研学活动，八年级（1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）班小田准备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向校团委杨老师推荐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“会理会议纪念地红色文化研学基地”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作为研学地点，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如果你是小田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，你该怎样说？要求：表达得体，清楚连贯，50~100字。</a:t>
            </a:r>
            <a:endParaRPr lang="en-US" altLang="zh-CN" sz="2800" spc="-50" dirty="0"/>
          </a:p>
        </p:txBody>
      </p:sp>
      <p:sp>
        <p:nvSpPr>
          <p:cNvPr id="3" name="QB_3_BD.9_2#3bfa4b2a5?sp=1&amp;vaa=1&amp;vcp=1&amp;pid=b9cd56f08&amp;color=0,0,0&amp;vtp=1&amp;vaab=1&amp;bbb=1&amp;hb=1&amp;hltap=1">
            <a:extLst>
              <a:ext uri="{FF2B5EF4-FFF2-40B4-BE49-F238E27FC236}">
                <a16:creationId xmlns:a16="http://schemas.microsoft.com/office/drawing/2014/main" id="{1F08CCA9-1296-471F-9466-6C86713E2BD8}"/>
              </a:ext>
            </a:extLst>
          </p:cNvPr>
          <p:cNvSpPr/>
          <p:nvPr/>
        </p:nvSpPr>
        <p:spPr>
          <a:xfrm>
            <a:off x="539496" y="3796388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3_AN.9_2#3bfa4b2a5?sp=1&amp;vaa=1&amp;vcp=1&amp;pid=b9cd56f08&amp;color=0,0,0&amp;vtp=1&amp;vaab=1&amp;bbb=1&amp;hb=1&amp;hla=1">
            <a:extLst>
              <a:ext uri="{FF2B5EF4-FFF2-40B4-BE49-F238E27FC236}">
                <a16:creationId xmlns:a16="http://schemas.microsoft.com/office/drawing/2014/main" id="{6D958777-660D-95BB-5031-C3BF691DFB9D}"/>
              </a:ext>
            </a:extLst>
          </p:cNvPr>
          <p:cNvSpPr/>
          <p:nvPr/>
        </p:nvSpPr>
        <p:spPr>
          <a:xfrm>
            <a:off x="539496" y="3770988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示例：杨老师，您好！我是八年级（1）班的小田，我想向您推荐“会理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会议纪念地红色文化研学基地”作为研学地点。该基地充分挖掘了会理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当地的红色文化资源，其宗旨“弘扬长征精神，传承红色基因”与我校活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动目的一致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18598576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0_1#3f896ba85?sp=1&amp;vaa=1&amp;vcp=1&amp;pid=b9cd56f08&amp;color=0,0,0&amp;vtp=1&amp;vaab=1&amp;bt=1&amp;bbb=1&amp;hb=1"/>
          <p:cNvSpPr/>
          <p:nvPr/>
        </p:nvSpPr>
        <p:spPr>
          <a:xfrm>
            <a:off x="539496" y="554400"/>
            <a:ext cx="11109960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（2024·四川内江·中考）内江古称汉安，已有两千多年的历史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，因盛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产蔗糖而得名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“甜城”。孔子之师苌弘、天子门生赵逵、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国画大师张大千、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新闻巨子范长江等都是她孕育的优秀儿女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。如今的内江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，是成渝经济区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的中心城市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，也是川南经济区“一带一轴一区”重要交汇点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。内江正以蓬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勃的姿态迎接未来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BD.10_2#3f896ba85?vaa=1&amp;vcp=1&amp;pid=b9cd56f08&amp;color=0,0,0&amp;vtp=1&amp;vaab=1&amp;bbb=1&amp;hb=1"/>
          <p:cNvSpPr/>
          <p:nvPr/>
        </p:nvSpPr>
        <p:spPr>
          <a:xfrm>
            <a:off x="539496" y="3266357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2023年6月，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内江市人民政府正式公布了内江城市形象loɡo——内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。请结合以上文段内容和以下图片，简要阐述“内江印”的构成要素。</a:t>
            </a:r>
            <a:endParaRPr lang="en-US" altLang="zh-CN" sz="2800" dirty="0"/>
          </a:p>
        </p:txBody>
      </p:sp>
      <p:pic>
        <p:nvPicPr>
          <p:cNvPr id="4" name="QB_3_BD.10_3#3f896ba85?vaa=1&amp;vcp=1&amp;pid=b9cd56f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3378" y="4425296"/>
            <a:ext cx="1565244" cy="182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0_4#3f896ba85?sp=1&amp;vaa=1&amp;vcp=1&amp;pid=b9cd56f08&amp;color=0,0,0&amp;vtp=1&amp;vaab=1&amp;bt=1&amp;bbb=1&amp;hb=1&amp;hltap=1"/>
          <p:cNvSpPr/>
          <p:nvPr/>
        </p:nvSpPr>
        <p:spPr>
          <a:xfrm>
            <a:off x="539496" y="314804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3_AN.10_4#3f896ba85?sp=1&amp;vaa=1&amp;vcp=1&amp;pid=b9cd56f08&amp;color=0,0,0&amp;vtp=1&amp;vaab=1&amp;bt=1&amp;bbb=1&amp;hb=1&amp;hla=1">
            <a:extLst>
              <a:ext uri="{FF2B5EF4-FFF2-40B4-BE49-F238E27FC236}">
                <a16:creationId xmlns:a16="http://schemas.microsoft.com/office/drawing/2014/main" id="{01BF6548-9286-5A22-CED5-9AC231CCD72F}"/>
              </a:ext>
            </a:extLst>
          </p:cNvPr>
          <p:cNvSpPr/>
          <p:nvPr/>
        </p:nvSpPr>
        <p:spPr>
          <a:xfrm>
            <a:off x="539496" y="3122644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示例：以印章为设计灵感，采用古汉印艺术元素，以汉字“甜”为主要创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意，融合“大千”“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内江”四个字，突出内江“甜城”的鲜明特征，散发出内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江独特的城市气质、文化之韵。印章以“古汉印+现代元素”的搭配，配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合“NEIJIANG”英文字母，连通古今中外，展现内江的开放、包容、进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取，寓意内江与时俱进、开拓创新、昂扬向上、阔步未来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  <p:pic>
        <p:nvPicPr>
          <p:cNvPr id="4" name="QB_3_BD.10_3#3f896ba85?vaa=1&amp;vcp=1&amp;pid=b9cd56f08&amp;color=0,0,0&amp;tib=255,255,255&amp;vtp=1&amp;vaab=1" descr="preencoded.png">
            <a:extLst>
              <a:ext uri="{FF2B5EF4-FFF2-40B4-BE49-F238E27FC236}">
                <a16:creationId xmlns:a16="http://schemas.microsoft.com/office/drawing/2014/main" id="{BB5EF5EE-7F5B-4497-60AF-3E5205B096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7352" y="408968"/>
            <a:ext cx="2354247" cy="273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1_1#ba150dc0e?sp=1&amp;vaa=1&amp;vcp=1&amp;pid=b9cd56f08&amp;color=0,0,0&amp;vtp=1&amp;vaab=1&amp;bt=1&amp;bbb=1&amp;hb=1"/>
          <p:cNvSpPr/>
          <p:nvPr/>
        </p:nvSpPr>
        <p:spPr>
          <a:xfrm>
            <a:off x="541020" y="744900"/>
            <a:ext cx="11109960" cy="3408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（2024·山东泰安·中考）阅读下面的文字，按要求完成后面的题目。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小麦是一种能让人类为之疯狂的农作物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小麦虽小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粒粒皆是人间烟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它似乎拥有强大的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魔法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统治了世界的餐桌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从奶油意大利面到兰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州牛肉拉面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从法式面包到北方馒头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从墨西哥卷饼到山东煎饼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更不必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说饼干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泡芙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包子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烧饼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世间几乎所有你能想到的面食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都有小麦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的影子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它主导着人们的饮食结构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跻身全球三大粮食作物榜单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43660adfc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43660adfc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备考练习4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文字运用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1_3#ba150dc0e?vaa=1&amp;vcp=1&amp;pid=b9cd56f0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877" y="603504"/>
            <a:ext cx="5650992" cy="565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BD.11_2#ba150dc0e?vaa=1&amp;vcp=1&amp;pid=b9cd56f08&amp;color=0,0,0&amp;vtp=1&amp;vaab=1&amp;bbb=1&amp;hb=1"/>
          <p:cNvSpPr/>
          <p:nvPr/>
        </p:nvSpPr>
        <p:spPr>
          <a:xfrm>
            <a:off x="382144" y="603504"/>
            <a:ext cx="5380481" cy="207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由最初一棵无人识的野草变成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今天不可替代的农作物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小麦的传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奇身世背后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是人类书写的一部长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年的小麦驯化和育种历史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我们今天见到的普通小麦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已然不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是最初的样子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研究发现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小麦进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化经历了三个过程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B_3_BD.11_3#ba150dc0e?vaa=1&amp;vcp=1&amp;pid=b9cd56f08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DA63315A-3683-6D75-D5AB-F41B8353B1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877" y="603504"/>
            <a:ext cx="5650992" cy="565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3_BD.11_4#ba150dc0e?vaa=1&amp;vcp=1&amp;pid=b9cd56f08&amp;color=0,0,0&amp;vtp=1&amp;vaab=1&amp;bt=1&amp;bbb=1"/>
          <p:cNvSpPr/>
          <p:nvPr/>
        </p:nvSpPr>
        <p:spPr>
          <a:xfrm>
            <a:off x="382144" y="615950"/>
            <a:ext cx="597103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请根据图示，用文字表述小麦进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化的三种形态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BD.11_5#ba150dc0e?sp=1&amp;vaa=1&amp;vcp=1&amp;pid=b9cd56f08&amp;color=0,0,0&amp;vtp=1&amp;vaab=1&amp;bbb=1&amp;hb=1&amp;hltap=1"/>
          <p:cNvSpPr/>
          <p:nvPr/>
        </p:nvSpPr>
        <p:spPr>
          <a:xfrm>
            <a:off x="453771" y="2046541"/>
            <a:ext cx="5801106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3_AN.11_5#ba150dc0e?sp=1&amp;vaa=1&amp;vcp=1&amp;pid=b9cd56f08&amp;color=0,0,0&amp;vtp=1&amp;vaab=1&amp;bbb=1&amp;hb=1&amp;hla=1">
            <a:extLst>
              <a:ext uri="{FF2B5EF4-FFF2-40B4-BE49-F238E27FC236}">
                <a16:creationId xmlns:a16="http://schemas.microsoft.com/office/drawing/2014/main" id="{CCF90699-3E35-C3DD-3BE3-EDC954D801FB}"/>
              </a:ext>
            </a:extLst>
          </p:cNvPr>
          <p:cNvSpPr/>
          <p:nvPr/>
        </p:nvSpPr>
        <p:spPr>
          <a:xfrm>
            <a:off x="453771" y="1948719"/>
            <a:ext cx="5713856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最初的乌拉尔图小麦（AA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由乌拉尔图小麦（AA）和拟斯卑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尔脱山羊草（BB）进化形成的二粒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小麦（AABB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由二粒小麦与节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节麦的DD染色体加入后进化成的普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通小麦（AABBDD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2_1#a6ec2e704?sp=1&amp;vaa=1&amp;vcp=1&amp;pid=b9cd56f08&amp;color=0,0,0&amp;vtp=1&amp;vaab=1&amp;bt=1&amp;bbb=1&amp;hb=1"/>
          <p:cNvSpPr/>
          <p:nvPr/>
        </p:nvSpPr>
        <p:spPr>
          <a:xfrm>
            <a:off x="696000" y="393414"/>
            <a:ext cx="11109960" cy="14830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）小组成员想用图文结合的方式讲述焦裕禄同志的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，需要给下面文字材料配一幅图。A、B两幅备选图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，你建议选择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哪一幅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？请结合画面内容，简要说明理由。</a:t>
            </a:r>
            <a:endParaRPr lang="en-US" altLang="zh-CN" sz="2800" dirty="0"/>
          </a:p>
        </p:txBody>
      </p:sp>
      <p:graphicFrame>
        <p:nvGraphicFramePr>
          <p:cNvPr id="16" name="QB_3_BD.12_2#a6ec2e704?colgroup=30&amp;vaa=1&amp;vcp=1&amp;pid=b9cd56f0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63549"/>
              </p:ext>
            </p:extLst>
          </p:nvPr>
        </p:nvGraphicFramePr>
        <p:xfrm>
          <a:off x="696000" y="1876425"/>
          <a:ext cx="10800000" cy="2810542"/>
        </p:xfrm>
        <a:graphic>
          <a:graphicData uri="http://schemas.openxmlformats.org/drawingml/2006/table">
            <a:tbl>
              <a:tblPr/>
              <a:tblGrid>
                <a:gridCol w="10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105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焦裕禄同志到兰考担任县委书记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他不顾自己的肝病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带领干部和群众种植泡桐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防风固沙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勘测水情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绘制洪水流向图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治理内涝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帮助村民总结出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翻淤压碱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等办法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治理盐碱地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焦裕禄同志不幸逝世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他用实际行动铸就了亲民爱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艰苦奋斗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科学求实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迎难而上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无私奉献的焦裕禄精神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QB_3_BD.12_3#a6ec2e704?vaa=1&amp;vcp=1&amp;pid=b9cd56f08&amp;color=0,0,0&amp;tib=255,255,255&amp;vtp=1&amp;vaab=1" descr="preencoded.png">
            <a:extLst>
              <a:ext uri="{FF2B5EF4-FFF2-40B4-BE49-F238E27FC236}">
                <a16:creationId xmlns:a16="http://schemas.microsoft.com/office/drawing/2014/main" id="{ACE073B9-095B-57D4-697D-3CC4631F03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5435" y="4780407"/>
            <a:ext cx="4461129" cy="160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2_4#a6ec2e704?vaa=1&amp;vcp=1&amp;pid=b9cd56f08&amp;color=0,0,0&amp;vtp=1&amp;vaab=1&amp;bt=1&amp;bbb=1&amp;hb=1&amp;hltap=1"/>
          <p:cNvSpPr/>
          <p:nvPr/>
        </p:nvSpPr>
        <p:spPr>
          <a:xfrm>
            <a:off x="539496" y="3553175"/>
            <a:ext cx="11109960" cy="2504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3_AN.12_4#a6ec2e704?vaa=1&amp;vcp=1&amp;pid=b9cd56f08&amp;color=0,0,0&amp;vtp=1&amp;vaab=1&amp;bt=1&amp;bbb=1&amp;hb=1&amp;hla=1">
            <a:extLst>
              <a:ext uri="{FF2B5EF4-FFF2-40B4-BE49-F238E27FC236}">
                <a16:creationId xmlns:a16="http://schemas.microsoft.com/office/drawing/2014/main" id="{2DCD924D-9D9E-513D-090F-A7B6EFAE9E99}"/>
              </a:ext>
            </a:extLst>
          </p:cNvPr>
          <p:cNvSpPr/>
          <p:nvPr/>
        </p:nvSpPr>
        <p:spPr>
          <a:xfrm>
            <a:off x="539496" y="3527775"/>
            <a:ext cx="11109960" cy="26634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示例一：选A图。该图展现了焦裕禄同志忍着肝疼坚持工作的情景，其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中他曲起右腿抵着桌子边缘、用左手拿着茶缸盖儿顶在肝部的细节，能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补充文字材料中“他不顾自己的肝病”的内容，有助于讲述焦裕禄同志的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  <p:pic>
        <p:nvPicPr>
          <p:cNvPr id="4" name="QB_3_BD.12_3#a6ec2e704?vaa=1&amp;vcp=1&amp;pid=b9cd56f08&amp;color=0,0,0&amp;tib=255,255,255&amp;vtp=1&amp;vaab=1" descr="preencoded.png">
            <a:extLst>
              <a:ext uri="{FF2B5EF4-FFF2-40B4-BE49-F238E27FC236}">
                <a16:creationId xmlns:a16="http://schemas.microsoft.com/office/drawing/2014/main" id="{7A1AD6F1-E622-F6A5-15F9-4E12EAB793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800099"/>
            <a:ext cx="68397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698FD-89F0-9BE9-1A83-A7327C88B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2_4#a6ec2e704?vaa=1&amp;vcp=1&amp;pid=b9cd56f08&amp;color=0,0,0&amp;vtp=1&amp;vaab=1&amp;bt=1&amp;bbb=1&amp;hb=1&amp;hltap=1">
            <a:extLst>
              <a:ext uri="{FF2B5EF4-FFF2-40B4-BE49-F238E27FC236}">
                <a16:creationId xmlns:a16="http://schemas.microsoft.com/office/drawing/2014/main" id="{EACA8FB0-9D68-E1B7-E88B-E181D2C18A01}"/>
              </a:ext>
            </a:extLst>
          </p:cNvPr>
          <p:cNvSpPr/>
          <p:nvPr/>
        </p:nvSpPr>
        <p:spPr>
          <a:xfrm>
            <a:off x="541020" y="3553175"/>
            <a:ext cx="11109960" cy="25301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</p:txBody>
      </p:sp>
      <p:sp>
        <p:nvSpPr>
          <p:cNvPr id="3" name="QB_3_AN.12_4#a6ec2e704?vaa=1&amp;vcp=1&amp;pid=b9cd56f08&amp;color=0,0,0&amp;vtp=1&amp;vaab=1&amp;bt=1&amp;bbb=1&amp;hb=1&amp;hla=1">
            <a:extLst>
              <a:ext uri="{FF2B5EF4-FFF2-40B4-BE49-F238E27FC236}">
                <a16:creationId xmlns:a16="http://schemas.microsoft.com/office/drawing/2014/main" id="{E98206ED-0C69-90EC-CD00-58ECD0D28736}"/>
              </a:ext>
            </a:extLst>
          </p:cNvPr>
          <p:cNvSpPr/>
          <p:nvPr/>
        </p:nvSpPr>
        <p:spPr>
          <a:xfrm>
            <a:off x="541020" y="3527775"/>
            <a:ext cx="11109960" cy="25301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示例二：选B图。该图展现了焦裕禄同志在内涝时带领同志们冒着风雨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站在没过膝盖的深水中，实地勘测水情，了解洪水流向的情景。该图直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观地呈现文字材料中“勘测水情，绘制洪水流向图”的相关内容，有助于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讲述焦裕禄同志的故事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  <p:pic>
        <p:nvPicPr>
          <p:cNvPr id="4" name="QB_3_BD.12_3#a6ec2e704?vaa=1&amp;vcp=1&amp;pid=b9cd56f08&amp;color=0,0,0&amp;tib=255,255,255&amp;vtp=1&amp;vaab=1" descr="preencoded.png">
            <a:extLst>
              <a:ext uri="{FF2B5EF4-FFF2-40B4-BE49-F238E27FC236}">
                <a16:creationId xmlns:a16="http://schemas.microsoft.com/office/drawing/2014/main" id="{08518EC4-5638-8B30-6BFE-98537964B4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2017" y="774699"/>
            <a:ext cx="68397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445646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951252d7?vcp=1&amp;pid=43660adfc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B_3_BD.1_1#e26d6ae23?sp=1&amp;vaa=1&amp;vcp=1&amp;pid=7951252d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（2024·广西·模拟）请你根据以下资料夹信息，为图片写一段介绍性文字。</a:t>
            </a:r>
            <a:endParaRPr lang="en-US" altLang="zh-CN" sz="2800" spc="-100" dirty="0"/>
          </a:p>
        </p:txBody>
      </p:sp>
      <p:graphicFrame>
        <p:nvGraphicFramePr>
          <p:cNvPr id="4" name="QB_3_BD.1_2#e26d6ae23?colgroup=3,26&amp;vaa=1&amp;vcp=1&amp;pid=7951252d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535360"/>
              </p:ext>
            </p:extLst>
          </p:nvPr>
        </p:nvGraphicFramePr>
        <p:xfrm>
          <a:off x="539496" y="1961941"/>
          <a:ext cx="11100816" cy="2320736"/>
        </p:xfrm>
        <a:graphic>
          <a:graphicData uri="http://schemas.openxmlformats.org/drawingml/2006/table">
            <a:tbl>
              <a:tblPr/>
              <a:tblGrid>
                <a:gridCol w="3861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9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12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9900"/>
                        </a:lnSpc>
                      </a:pPr>
                      <a:r>
                        <a:rPr lang="en-US" altLang="zh-CN" sz="5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北京时间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日傍晚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运动员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全红婵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陈芋汐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赛事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奥运会女子双人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米跳台决赛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获得冠军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QB_3_BD.1_3#e26d6ae23.table_image?tii=1&amp;vaa=1&amp;vcp=1&amp;pid=7951252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6479" y="2199996"/>
            <a:ext cx="1739646" cy="18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3_BD.1_4#e26d6ae23?vaa=1&amp;vcp=1&amp;pid=7951252d7&amp;color=0,0,0&amp;vtp=1&amp;vaab=1&amp;bbb=1&amp;hb=1"/>
          <p:cNvSpPr/>
          <p:nvPr/>
        </p:nvSpPr>
        <p:spPr>
          <a:xfrm>
            <a:off x="539496" y="44130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7" name="QB_3_AN.2_1#e26d6ae23.blank?vaa=1&amp;vcp=1&amp;pid=7951252d7&amp;color=0,0,0&amp;vpa=1&amp;vtp=1&amp;vaab=1&amp;bbb=1&amp;hb=1"/>
          <p:cNvSpPr/>
          <p:nvPr/>
        </p:nvSpPr>
        <p:spPr>
          <a:xfrm>
            <a:off x="539496" y="438256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示例：北京时间2024年7月31日傍晚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，全红婵和陈芋汐参加奥运会女子双人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10米跳台决赛，表现出色，荣获冠军。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_1#4b12e0b4a?sp=1&amp;vaa=1&amp;vcp=1&amp;pid=7951252d7&amp;color=0,0,0&amp;vtp=1&amp;vaab=1&amp;bt=1&amp;bbb=1&amp;hb=1"/>
          <p:cNvSpPr/>
          <p:nvPr/>
        </p:nvSpPr>
        <p:spPr>
          <a:xfrm>
            <a:off x="539496" y="10598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（2024·广西桂林·模拟）桂林是著名风景旅游城市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，是首批国家历史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文化名城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。到桂林旅游，感受桂林“山清水秀，文化悠远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”。请你根据以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下资料夹信息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，为桂林象鼻山写一段介绍性文字。</a:t>
            </a:r>
            <a:endParaRPr lang="en-US" altLang="zh-CN" sz="2800" dirty="0"/>
          </a:p>
        </p:txBody>
      </p:sp>
      <p:graphicFrame>
        <p:nvGraphicFramePr>
          <p:cNvPr id="5" name="QB_3_BD.3_2#4b12e0b4a?colgroup=7,22&amp;vaa=1&amp;vcp=1&amp;pid=7951252d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66491"/>
              </p:ext>
            </p:extLst>
          </p:nvPr>
        </p:nvGraphicFramePr>
        <p:xfrm>
          <a:off x="539496" y="3037490"/>
          <a:ext cx="11109960" cy="2737550"/>
        </p:xfrm>
        <a:graphic>
          <a:graphicData uri="http://schemas.openxmlformats.org/drawingml/2006/table">
            <a:tbl>
              <a:tblPr/>
              <a:tblGrid>
                <a:gridCol w="2935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4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1000"/>
                        </a:lnSpc>
                      </a:pPr>
                      <a:r>
                        <a:rPr lang="en-US" altLang="zh-CN" sz="117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桂林市中心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13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相关古诗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象鼻分明饮玉河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西风一吸水应波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山自是饶奇骨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白日相看不厌多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象鼻山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奇妙景象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象山水月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3_BD.3_3#4b12e0b4a.table_image?iti=1&amp;tii=2&amp;vaa=1&amp;vcp=1&amp;pid=7951252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76" y="3238722"/>
            <a:ext cx="25694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BD.3_4#4b12e0b4a.table_image?iti=1&amp;tii=3&amp;vaa=1&amp;vcp=1&amp;pid=7951252d7&amp;color=0,0,0&amp;vtp=1&amp;vaab=1&amp;bbb=1"/>
          <p:cNvSpPr/>
          <p:nvPr/>
        </p:nvSpPr>
        <p:spPr>
          <a:xfrm>
            <a:off x="1433227" y="5093938"/>
            <a:ext cx="1147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象鼻山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_5#4b12e0b4a?vaa=1&amp;vcp=1&amp;pid=7951252d7&amp;color=0,0,0&amp;vtp=1&amp;vaab=1&amp;bbb=1&amp;hb=1&amp;hltap=1">
            <a:extLst>
              <a:ext uri="{FF2B5EF4-FFF2-40B4-BE49-F238E27FC236}">
                <a16:creationId xmlns:a16="http://schemas.microsoft.com/office/drawing/2014/main" id="{1050C324-39F3-BD13-58CA-0008F0F14284}"/>
              </a:ext>
            </a:extLst>
          </p:cNvPr>
          <p:cNvSpPr/>
          <p:nvPr/>
        </p:nvSpPr>
        <p:spPr>
          <a:xfrm>
            <a:off x="539496" y="189074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3_AN.3_5#4b12e0b4a?vaa=1&amp;vcp=1&amp;pid=7951252d7&amp;color=0,0,0&amp;vtp=1&amp;vaab=1&amp;bbb=1&amp;hb=1&amp;hla=1">
            <a:extLst>
              <a:ext uri="{FF2B5EF4-FFF2-40B4-BE49-F238E27FC236}">
                <a16:creationId xmlns:a16="http://schemas.microsoft.com/office/drawing/2014/main" id="{50679572-9AF2-3972-3A0F-D193604F9D7E}"/>
              </a:ext>
            </a:extLst>
          </p:cNvPr>
          <p:cNvSpPr/>
          <p:nvPr/>
        </p:nvSpPr>
        <p:spPr>
          <a:xfrm>
            <a:off x="539496" y="1865344"/>
            <a:ext cx="11109960" cy="310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示例：位于桂林市中心的象鼻山因酷似一只站在江边伸鼻饮漓江水的巨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象而得名，象鼻与象腿之间构成“象山水月”的奇妙景象。象鼻山不仅有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着秀美的自然风光，文化底蕴也十分深厚，早在明代诗人孔镛就写出了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象鼻分明饮玉河，西风一吸水应波。青山自是饶奇骨，白日相看不厌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多”的诗句，生动形象地描绘了象鼻山的灵动与生机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591638299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3_BD.4_1#b2923168f?sp=1&amp;vaa=1&amp;vcp=1&amp;pid=b9cd56f08&amp;color=0,0,0&amp;vtp=1&amp;vaab=1&amp;bbb=1&amp;hb=1"/>
          <p:cNvSpPr/>
          <p:nvPr/>
        </p:nvSpPr>
        <p:spPr>
          <a:xfrm>
            <a:off x="539496" y="686798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（2024·四川乐山·中考）为更好地理解与传承地方文化，班级进行了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“古镇文化研学活动”，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你所在班级的同学收集了相关资料，准备出版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“嘉州古镇文化”校园专刊，请你来参与。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苏稽古镇史称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桂花场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形成于隋朝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距今有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嘉定四谏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之御史程启充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徐文华就出生在苏稽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自古以来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苏稽都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是各地文人雅士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香客居士朝拜峨眉山的必经之地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传说苏稽的得名还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跟大文豪苏轼有着千丝万缕的关系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嘉定府志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苏稽山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三十里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有坡老亭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陈文灿谓苏轼读书于此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4_1#b2923168f?sp=1&amp;vaa=1&amp;vcp=1&amp;pid=b9cd56f08&amp;color=0,0,0&amp;vtp=1&amp;vaab=1&amp;bbb=1&amp;hb=1">
            <a:extLst>
              <a:ext uri="{FF2B5EF4-FFF2-40B4-BE49-F238E27FC236}">
                <a16:creationId xmlns:a16="http://schemas.microsoft.com/office/drawing/2014/main" id="{4A270383-BFC4-6352-70DE-2E6498657845}"/>
              </a:ext>
            </a:extLst>
          </p:cNvPr>
          <p:cNvSpPr/>
          <p:nvPr/>
        </p:nvSpPr>
        <p:spPr>
          <a:xfrm>
            <a:off x="539496" y="56994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苏稽物华天宝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是有名的丝绸之乡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著名的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嘉定大绸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发源于此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古镇还有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龙灯之乡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书画之乡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的美称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美食特产独树一帜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苏稽三绝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中米花糖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跷脚牛肉已列入了非物质文化遗产名录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古镇位于乐山与峨眉之间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峨眉河将苏稽一分为二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河水涟漪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气晴好时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峨眉山近在咫尺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山水相映生辉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绚丽旖旎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苏稽古镇融合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峨眉河生态湿地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天王寺等历史自然资源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打造国际文旅风情小镇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历史记忆与现代生活完美融合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为国际旅游目的地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核心区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再添新景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请阅读以上材料，以“苏稽古镇历史悠久”为开头，为苏稽古镇写一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段简介（100字以内）。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9559414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4_2#b2923168f?sp=1&amp;vaa=1&amp;vcp=1&amp;pid=b9cd56f08&amp;color=0,0,0&amp;vtp=1&amp;vaab=1&amp;bbb=1&amp;hb=1&amp;hltap=1">
            <a:extLst>
              <a:ext uri="{FF2B5EF4-FFF2-40B4-BE49-F238E27FC236}">
                <a16:creationId xmlns:a16="http://schemas.microsoft.com/office/drawing/2014/main" id="{53864E14-0A2D-0D51-3B06-66863273D9D2}"/>
              </a:ext>
            </a:extLst>
          </p:cNvPr>
          <p:cNvSpPr/>
          <p:nvPr/>
        </p:nvSpPr>
        <p:spPr>
          <a:xfrm>
            <a:off x="539496" y="221078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i="0" dirty="0">
              <a:solidFill>
                <a:srgbClr val="000000"/>
              </a:solidFill>
              <a:latin typeface="SimSun" panose="02010600030101010101" pitchFamily="2" charset="-122"/>
              <a:ea typeface="SimSun" pitchFamily="34" charset="-122"/>
              <a:cs typeface="SimSun" pitchFamily="34" charset="-120"/>
            </a:endParaRPr>
          </a:p>
        </p:txBody>
      </p:sp>
      <p:sp>
        <p:nvSpPr>
          <p:cNvPr id="3" name="QB_3_AN.4_2#b2923168f?sp=1&amp;vaa=1&amp;vcp=1&amp;pid=b9cd56f08&amp;color=0,0,0&amp;vtp=1&amp;vaab=1&amp;bbb=1&amp;hb=1&amp;hla=1">
            <a:extLst>
              <a:ext uri="{FF2B5EF4-FFF2-40B4-BE49-F238E27FC236}">
                <a16:creationId xmlns:a16="http://schemas.microsoft.com/office/drawing/2014/main" id="{04D1DA04-CF44-BB13-2048-AA56B14B417D}"/>
              </a:ext>
            </a:extLst>
          </p:cNvPr>
          <p:cNvSpPr/>
          <p:nvPr/>
        </p:nvSpPr>
        <p:spPr>
          <a:xfrm>
            <a:off x="539496" y="2194351"/>
            <a:ext cx="11109960" cy="18436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苏稽古镇历史悠久，形成于隋朝；人杰地灵，是御史的出生地，苏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轼的读书处；物华天宝，素有丝绸之乡、龙灯之乡、书画之乡的美称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美食远近闻名；风光旖旎，同峨眉山相映生辉，成为美丽的文旅风情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208821172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_1#d5679348c?sp=1&amp;vaa=1&amp;vcp=1&amp;pid=b9cd56f08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（2024·四川遂宁·中考）畅游宋瓷博物馆，感知宋瓷魅力，参加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“探宋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瓷之韵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”的分享会。</a:t>
            </a:r>
            <a:endParaRPr lang="en-US" altLang="zh-CN" sz="2800" dirty="0"/>
          </a:p>
        </p:txBody>
      </p:sp>
      <p:sp>
        <p:nvSpPr>
          <p:cNvPr id="3" name="QB_3_BD.5_2#d5679348c?sp=1&amp;vaa=1&amp;vcp=1&amp;pid=b9cd56f08&amp;color=0,0,0&amp;vtp=1&amp;vaab=1&amp;bbb=1&amp;hb=1"/>
          <p:cNvSpPr/>
          <p:nvPr/>
        </p:nvSpPr>
        <p:spPr>
          <a:xfrm>
            <a:off x="539496" y="1837417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出土于四川省遂宁市金鱼村的青釉荷叶形盖罐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在龙泉窑青瓷中形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体最大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这件荷叶形盖罐在宋代龙泉窑青瓷中是釉色最美的光器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典雅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古朴庄重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真正达到了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蔚蓝落日之天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远山晚翠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湛碧平湖之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浅草如春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的境界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把青瓷之美发挥到了极致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堪称国宝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砚滴又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叫作水注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通常与砚配套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磨墨时用砚池滴水时使用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是文房中控制墨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汁浓淡的工具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文人在挥毫泼墨之际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能精确掌握墨的分寸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既能提升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1183</Words>
  <Application>Microsoft Office PowerPoint</Application>
  <PresentationFormat>宽屏</PresentationFormat>
  <Paragraphs>222</Paragraphs>
  <Slides>24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 (正文)</vt:lpstr>
      <vt:lpstr>仿宋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夕 韩</cp:lastModifiedBy>
  <cp:revision>8</cp:revision>
  <dcterms:created xsi:type="dcterms:W3CDTF">2024-11-20T10:29:33Z</dcterms:created>
  <dcterms:modified xsi:type="dcterms:W3CDTF">2025-07-24T07:07:22Z</dcterms:modified>
  <cp:category/>
  <cp:contentStatus/>
</cp:coreProperties>
</file>