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sldIdLst>
    <p:sldId id="256" r:id="rId2"/>
    <p:sldId id="257" r:id="rId3"/>
    <p:sldId id="258" r:id="rId4"/>
    <p:sldId id="259" r:id="rId5"/>
    <p:sldId id="261" r:id="rId6"/>
    <p:sldId id="263" r:id="rId7"/>
    <p:sldId id="265" r:id="rId8"/>
    <p:sldId id="266" r:id="rId9"/>
    <p:sldId id="268" r:id="rId10"/>
    <p:sldId id="269" r:id="rId11"/>
    <p:sldId id="270" r:id="rId12"/>
    <p:sldId id="271" r:id="rId13"/>
    <p:sldId id="275" r:id="rId14"/>
    <p:sldId id="276" r:id="rId15"/>
    <p:sldId id="277" r:id="rId16"/>
    <p:sldId id="278" r:id="rId17"/>
    <p:sldId id="279" r:id="rId18"/>
    <p:sldId id="280" r:id="rId19"/>
    <p:sldId id="281" r:id="rId20"/>
    <p:sldId id="282" r:id="rId21"/>
    <p:sldId id="283" r:id="rId22"/>
    <p:sldId id="284" r:id="rId23"/>
    <p:sldId id="285" r:id="rId24"/>
    <p:sldId id="286" r:id="rId25"/>
    <p:sldId id="287" r:id="rId26"/>
    <p:sldId id="290" r:id="rId27"/>
    <p:sldId id="289" r:id="rId28"/>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07" d="100"/>
          <a:sy n="107" d="100"/>
        </p:scale>
        <p:origin x="636" y="96"/>
      </p:cViewPr>
      <p:guideLst/>
    </p:cSldViewPr>
  </p:slideViewPr>
  <p:notesTextViewPr>
    <p:cViewPr>
      <p:scale>
        <a:sx n="1" d="1"/>
        <a:sy n="1" d="1"/>
      </p:scale>
      <p:origin x="0" y="0"/>
    </p:cViewPr>
  </p:notesTextViewPr>
  <p:sorterViewPr>
    <p:cViewPr>
      <p:scale>
        <a:sx n="100" d="100"/>
        <a:sy n="100" d="100"/>
      </p:scale>
      <p:origin x="0" y="-6053"/>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22853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slide" Target="../slides/slide11.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slide" Target="../slides/slide11.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df=cd36f66e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02F5373D-774E-40AC-B667-50163FE463F3}"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5" name="MasterShapeName"/>
          <p:cNvSpPr/>
          <p:nvPr/>
        </p:nvSpPr>
        <p:spPr>
          <a:xfrm>
            <a:off x="338328" y="0"/>
            <a:ext cx="1298448"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第19讲</a:t>
            </a:r>
            <a:endParaRPr lang="en-US" sz="2400" dirty="0"/>
          </a:p>
        </p:txBody>
      </p:sp>
      <p:sp>
        <p:nvSpPr>
          <p:cNvPr id="6" name="MasterShapeName"/>
          <p:cNvSpPr/>
          <p:nvPr/>
        </p:nvSpPr>
        <p:spPr>
          <a:xfrm>
            <a:off x="1426464" y="0"/>
            <a:ext cx="8860536"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阅读拓展</a:t>
            </a:r>
            <a:endParaRPr lang="en-US" sz="24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df=cd36f66e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82FDE0CB-B1DA-4E1D-AB40-3721AFBCA577}"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86b9bf4d1" descr="preencoded.png">
            <a:hlinkClick r:id="rId3" action="ppaction://hlinksldjump"/>
          </p:cNvPr>
          <p:cNvPicPr>
            <a:picLocks noChangeAspect="1"/>
          </p:cNvPicPr>
          <p:nvPr/>
        </p:nvPicPr>
        <p:blipFill>
          <a:blip r:embed="rId4"/>
          <a:stretch>
            <a:fillRect/>
          </a:stretch>
        </p:blipFill>
        <p:spPr>
          <a:xfrm>
            <a:off x="3904488" y="6483096"/>
            <a:ext cx="1399032" cy="374904"/>
          </a:xfrm>
          <a:prstGeom prst="rect">
            <a:avLst/>
          </a:prstGeom>
        </p:spPr>
      </p:pic>
      <p:sp>
        <p:nvSpPr>
          <p:cNvPr id="5" name="MasterShapeName?linknodeid=86b9bf4d1&amp;color=RGB(64,64,64)">
            <a:hlinkClick r:id="rId3" action="ppaction://hlinksldjump"/>
          </p:cNvPr>
          <p:cNvSpPr/>
          <p:nvPr/>
        </p:nvSpPr>
        <p:spPr>
          <a:xfrm>
            <a:off x="4078224"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pic>
        <p:nvPicPr>
          <p:cNvPr id="6" name="MasterShapeName?linknodeid=93b29fa95" descr="preencoded.png">
            <a:hlinkClick r:id="rId5" action="ppaction://hlinksldjump"/>
          </p:cNvPr>
          <p:cNvPicPr>
            <a:picLocks noChangeAspect="1"/>
          </p:cNvPicPr>
          <p:nvPr/>
        </p:nvPicPr>
        <p:blipFill>
          <a:blip r:embed="rId4"/>
          <a:stretch>
            <a:fillRect/>
          </a:stretch>
        </p:blipFill>
        <p:spPr>
          <a:xfrm>
            <a:off x="5340096" y="6483096"/>
            <a:ext cx="1399032" cy="374904"/>
          </a:xfrm>
          <a:prstGeom prst="rect">
            <a:avLst/>
          </a:prstGeom>
        </p:spPr>
      </p:pic>
      <p:sp>
        <p:nvSpPr>
          <p:cNvPr id="7" name="MasterShapeName?linknodeid=93b29fa95&amp;color=RGB(64,64,64)">
            <a:hlinkClick r:id="rId5" action="ppaction://hlinksldjump"/>
          </p:cNvPr>
          <p:cNvSpPr/>
          <p:nvPr/>
        </p:nvSpPr>
        <p:spPr>
          <a:xfrm>
            <a:off x="5504688"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pic>
        <p:nvPicPr>
          <p:cNvPr id="8" name="MasterShapeName?linknodeid=1a7a8a328" descr="preencoded.png">
            <a:hlinkClick r:id="rId6" action="ppaction://hlinksldjump"/>
          </p:cNvPr>
          <p:cNvPicPr>
            <a:picLocks noChangeAspect="1"/>
          </p:cNvPicPr>
          <p:nvPr/>
        </p:nvPicPr>
        <p:blipFill>
          <a:blip r:embed="rId4"/>
          <a:stretch>
            <a:fillRect/>
          </a:stretch>
        </p:blipFill>
        <p:spPr>
          <a:xfrm>
            <a:off x="6757416" y="6483096"/>
            <a:ext cx="1399032" cy="374904"/>
          </a:xfrm>
          <a:prstGeom prst="rect">
            <a:avLst/>
          </a:prstGeom>
        </p:spPr>
      </p:pic>
      <p:sp>
        <p:nvSpPr>
          <p:cNvPr id="9" name="MasterShapeName?linknodeid=1a7a8a328&amp;color=RGB(64,64,64)">
            <a:hlinkClick r:id="rId6" action="ppaction://hlinksldjump"/>
          </p:cNvPr>
          <p:cNvSpPr/>
          <p:nvPr/>
        </p:nvSpPr>
        <p:spPr>
          <a:xfrm>
            <a:off x="6922008"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针对训练</a:t>
            </a:r>
            <a:endParaRPr lang="en-US" sz="1800" dirty="0"/>
          </a:p>
        </p:txBody>
      </p:sp>
      <p:sp>
        <p:nvSpPr>
          <p:cNvPr id="10"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11" name="MasterShapeName"/>
          <p:cNvSpPr/>
          <p:nvPr/>
        </p:nvSpPr>
        <p:spPr>
          <a:xfrm>
            <a:off x="338328" y="0"/>
            <a:ext cx="1298448"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第19讲</a:t>
            </a:r>
            <a:endParaRPr lang="en-US" sz="2400" dirty="0"/>
          </a:p>
        </p:txBody>
      </p:sp>
      <p:sp>
        <p:nvSpPr>
          <p:cNvPr id="12" name="MasterShapeName"/>
          <p:cNvSpPr/>
          <p:nvPr/>
        </p:nvSpPr>
        <p:spPr>
          <a:xfrm>
            <a:off x="1426464" y="0"/>
            <a:ext cx="8860536"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阅读拓展</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inese#pid=673723671f6855087e737d8b#tid=673db8f3f38e380009f4e7ce#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8D4BE355-5DBC-9AB4-19F8-B44398C68075}"/>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EE3D49"/>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40EC5686-518B-4EFF-B5B1-4C6B0BFE4102}"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5" name="MasterShapeName"/>
          <p:cNvSpPr/>
          <p:nvPr/>
        </p:nvSpPr>
        <p:spPr>
          <a:xfrm>
            <a:off x="338328" y="0"/>
            <a:ext cx="1298448" cy="374904"/>
          </a:xfrm>
          <a:prstGeom prst="rect">
            <a:avLst/>
          </a:prstGeom>
          <a:noFill/>
          <a:ln/>
        </p:spPr>
        <p:txBody>
          <a:bodyPr/>
          <a:lstStyle/>
          <a:p>
            <a:endParaRPr lang="zh-CN" altLang="en-US"/>
          </a:p>
        </p:txBody>
      </p:sp>
      <p:sp>
        <p:nvSpPr>
          <p:cNvPr id="6" name="MasterShapeName"/>
          <p:cNvSpPr/>
          <p:nvPr/>
        </p:nvSpPr>
        <p:spPr>
          <a:xfrm>
            <a:off x="1426464" y="0"/>
            <a:ext cx="8860536" cy="374904"/>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564B4ABF-DD77-4A9B-881F-54C4F7706EF6}"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86b9bf4d1" descr="preencoded.png">
            <a:hlinkClick r:id="rId3" action="ppaction://hlinksldjump"/>
          </p:cNvPr>
          <p:cNvPicPr>
            <a:picLocks noChangeAspect="1"/>
          </p:cNvPicPr>
          <p:nvPr/>
        </p:nvPicPr>
        <p:blipFill>
          <a:blip r:embed="rId4"/>
          <a:stretch>
            <a:fillRect/>
          </a:stretch>
        </p:blipFill>
        <p:spPr>
          <a:xfrm>
            <a:off x="3904488" y="6483096"/>
            <a:ext cx="1399032" cy="374904"/>
          </a:xfrm>
          <a:prstGeom prst="rect">
            <a:avLst/>
          </a:prstGeom>
        </p:spPr>
      </p:pic>
      <p:sp>
        <p:nvSpPr>
          <p:cNvPr id="5" name="MasterShapeName?linknodeid=86b9bf4d1&amp;color=RGB(64,64,64)">
            <a:hlinkClick r:id="rId3" action="ppaction://hlinksldjump"/>
          </p:cNvPr>
          <p:cNvSpPr/>
          <p:nvPr/>
        </p:nvSpPr>
        <p:spPr>
          <a:xfrm>
            <a:off x="4078224"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pic>
        <p:nvPicPr>
          <p:cNvPr id="6" name="MasterShapeName?linknodeid=93b29fa95" descr="preencoded.png">
            <a:hlinkClick r:id="rId5" action="ppaction://hlinksldjump"/>
          </p:cNvPr>
          <p:cNvPicPr>
            <a:picLocks noChangeAspect="1"/>
          </p:cNvPicPr>
          <p:nvPr/>
        </p:nvPicPr>
        <p:blipFill>
          <a:blip r:embed="rId4"/>
          <a:stretch>
            <a:fillRect/>
          </a:stretch>
        </p:blipFill>
        <p:spPr>
          <a:xfrm>
            <a:off x="5340096" y="6483096"/>
            <a:ext cx="1399032" cy="374904"/>
          </a:xfrm>
          <a:prstGeom prst="rect">
            <a:avLst/>
          </a:prstGeom>
        </p:spPr>
      </p:pic>
      <p:sp>
        <p:nvSpPr>
          <p:cNvPr id="7" name="MasterShapeName?linknodeid=93b29fa95&amp;color=RGB(64,64,64)">
            <a:hlinkClick r:id="rId5" action="ppaction://hlinksldjump"/>
          </p:cNvPr>
          <p:cNvSpPr/>
          <p:nvPr/>
        </p:nvSpPr>
        <p:spPr>
          <a:xfrm>
            <a:off x="5504688"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pic>
        <p:nvPicPr>
          <p:cNvPr id="8" name="MasterShapeName?linknodeid=1a7a8a328" descr="preencoded.png">
            <a:hlinkClick r:id="rId6" action="ppaction://hlinksldjump"/>
          </p:cNvPr>
          <p:cNvPicPr>
            <a:picLocks noChangeAspect="1"/>
          </p:cNvPicPr>
          <p:nvPr/>
        </p:nvPicPr>
        <p:blipFill>
          <a:blip r:embed="rId4"/>
          <a:stretch>
            <a:fillRect/>
          </a:stretch>
        </p:blipFill>
        <p:spPr>
          <a:xfrm>
            <a:off x="6757416" y="6483096"/>
            <a:ext cx="1399032" cy="374904"/>
          </a:xfrm>
          <a:prstGeom prst="rect">
            <a:avLst/>
          </a:prstGeom>
        </p:spPr>
      </p:pic>
      <p:sp>
        <p:nvSpPr>
          <p:cNvPr id="9" name="MasterShapeName?linknodeid=1a7a8a328&amp;color=RGB(64,64,64)">
            <a:hlinkClick r:id="rId6" action="ppaction://hlinksldjump"/>
          </p:cNvPr>
          <p:cNvSpPr/>
          <p:nvPr/>
        </p:nvSpPr>
        <p:spPr>
          <a:xfrm>
            <a:off x="6922008"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针对训练</a:t>
            </a:r>
            <a:endParaRPr lang="en-US" sz="1800" dirty="0"/>
          </a:p>
        </p:txBody>
      </p:sp>
      <p:sp>
        <p:nvSpPr>
          <p:cNvPr id="10" name="MasterShapeName"/>
          <p:cNvSpPr/>
          <p:nvPr/>
        </p:nvSpPr>
        <p:spPr>
          <a:xfrm>
            <a:off x="10268712" y="0"/>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11" name="MasterShapeName"/>
          <p:cNvSpPr/>
          <p:nvPr/>
        </p:nvSpPr>
        <p:spPr>
          <a:xfrm>
            <a:off x="338328" y="0"/>
            <a:ext cx="1298448" cy="374904"/>
          </a:xfrm>
          <a:prstGeom prst="rect">
            <a:avLst/>
          </a:prstGeom>
          <a:noFill/>
          <a:ln/>
        </p:spPr>
        <p:txBody>
          <a:bodyPr/>
          <a:lstStyle/>
          <a:p>
            <a:endParaRPr lang="zh-CN" altLang="en-US"/>
          </a:p>
        </p:txBody>
      </p:sp>
      <p:sp>
        <p:nvSpPr>
          <p:cNvPr id="12" name="MasterShapeName"/>
          <p:cNvSpPr/>
          <p:nvPr/>
        </p:nvSpPr>
        <p:spPr>
          <a:xfrm>
            <a:off x="1426464" y="0"/>
            <a:ext cx="8860536" cy="374904"/>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P_6#5350a1a1b?sp=1&amp;vcp=1&amp;pid=9eeb1faa7&amp;color=0,0,0&amp;vtp=1&amp;vaab=1&amp;bt=1&amp;bbb=1&amp;hb=1"/>
          <p:cNvSpPr/>
          <p:nvPr/>
        </p:nvSpPr>
        <p:spPr>
          <a:xfrm>
            <a:off x="539496" y="120621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5.情景再现型</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整体把握文章内容，发挥联想和想象，进行准确生动的描述</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例如</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阅读文中画线的语句，发挥你的想象，用自己的话描述‘清荣</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峻茂’在你脑海中所呈现出的画面</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答案（示例</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每当春冬之际，三峡格外美丽。江水滔滔，鱼儿在</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水中欢唱，树木任意生长。山势高耸，青草茂盛，万物生机勃勃，让人</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心情愉悦</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1.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C_4#93b29fa95.fixed?vcp=1&amp;pid=cd36f66ed&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第19讲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阅读拓展</a:t>
            </a:r>
            <a:endParaRPr lang="en-US" altLang="zh-CN" sz="4000" dirty="0"/>
          </a:p>
        </p:txBody>
      </p:sp>
      <p:sp>
        <p:nvSpPr>
          <p:cNvPr id="3" name="C_4_BD#93b29fa95.fixed?vcp=1&amp;pid=cd36f66ed&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典题精析</a:t>
            </a:r>
            <a:endParaRPr lang="en-US" altLang="zh-CN" sz="4000" dirty="0"/>
          </a:p>
        </p:txBody>
      </p:sp>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3" name="QO_5_BD.4_1#a7db33ea2?sp=1&amp;vaa=1&amp;vcp=1&amp;pid=93b29fa95&amp;color=0,0,0&amp;vtp=1&amp;vaab=1&amp;bt=1&amp;bbb=1&amp;hb=1"/>
          <p:cNvSpPr/>
          <p:nvPr/>
        </p:nvSpPr>
        <p:spPr>
          <a:xfrm>
            <a:off x="539496" y="1058894"/>
            <a:ext cx="11109960" cy="31444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例</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阅读下面的文言文，完成下面小题</a:t>
            </a:r>
            <a:r>
              <a:rPr lang="en-US" altLang="zh-CN" sz="2800" b="0" i="0" dirty="0">
                <a:solidFill>
                  <a:srgbClr val="000000"/>
                </a:solidFill>
                <a:latin typeface="Times New Roman" pitchFamily="34" charset="0"/>
                <a:ea typeface="SimSun" pitchFamily="34" charset="-122"/>
                <a:cs typeface="Times New Roman" pitchFamily="34" charset="-120"/>
              </a:rPr>
              <a:t>。（原文见第16讲）</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仁者乐山，智者乐水。山水美景，我心向往。请你为富阳一带的山</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金陵的牛首山分别拟一则宣传语。要求：体现山中景色的主要特点，每</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则20字以内。（4分）</a:t>
            </a:r>
          </a:p>
          <a:p>
            <a:pPr latinLnBrk="1">
              <a:lnSpc>
                <a:spcPts val="4900"/>
              </a:lnSpc>
            </a:pPr>
            <a:r>
              <a:rPr lang="en-US" altLang="zh-CN" sz="2800" dirty="0">
                <a:solidFill>
                  <a:srgbClr val="000000"/>
                </a:solidFill>
                <a:latin typeface="宋体" panose="02010600030101010101" pitchFamily="2" charset="-122"/>
                <a:ea typeface="宋体" panose="02010600030101010101" pitchFamily="2" charset="-122"/>
                <a:cs typeface="Times New Roman" pitchFamily="34" charset="-120"/>
              </a:rPr>
              <a:t>_______________________________________________________________</a:t>
            </a:r>
            <a:endParaRPr lang="en-US" altLang="zh-CN" sz="2800" dirty="0">
              <a:latin typeface="宋体" panose="02010600030101010101" pitchFamily="2" charset="-122"/>
              <a:ea typeface="宋体" panose="02010600030101010101" pitchFamily="2" charset="-122"/>
            </a:endParaRPr>
          </a:p>
        </p:txBody>
      </p:sp>
    </p:spTree>
  </p:cSld>
  <p:clrMapOvr>
    <a:masterClrMapping/>
  </p:clrMapOvr>
  <p:transition>
    <p:split dir="in"/>
  </p:transition>
</p:sld>
</file>

<file path=ppt/slides/slide13.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pic>
        <p:nvPicPr>
          <p:cNvPr id="2" name="QO_5_AS.1_1#a7db33ea2?vaa=1&amp;vcp=1&amp;pid=93b29fa95&amp;color=0,0,0&amp;mp=1&amp;tib=255,255,255&amp;vtp=1&amp;vaab=1&amp;bt=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57784" y="1139952"/>
            <a:ext cx="2532888" cy="6492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5_AS.1_1#a7db33ea2?vaa=1&amp;vcp=1&amp;pid=93b29fa95&amp;color=0,0,0&amp;vtp=1&amp;vaab=1&amp;bbb=1&amp;hb=1"/>
          <p:cNvSpPr/>
          <p:nvPr/>
        </p:nvSpPr>
        <p:spPr>
          <a:xfrm>
            <a:off x="634746" y="1116267"/>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                             </a:t>
            </a:r>
            <a:r>
              <a:rPr lang="en-US" altLang="zh-CN" sz="2800" b="0" i="0" dirty="0" err="1">
                <a:solidFill>
                  <a:srgbClr val="FF0000"/>
                </a:solidFill>
                <a:latin typeface="Times New Roman" pitchFamily="34" charset="0"/>
                <a:ea typeface="SimSun" pitchFamily="34" charset="-122"/>
                <a:cs typeface="Times New Roman" pitchFamily="34" charset="-120"/>
              </a:rPr>
              <a:t>本题考查拟写宣传语。宣传语要求语言简洁，要体现被</a:t>
            </a:r>
            <a:endParaRPr lang="en-US" altLang="zh-CN" sz="2800" b="0" i="0" dirty="0">
              <a:solidFill>
                <a:srgbClr val="FF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宣传事物的特点。甲文中，富春山的特点是高峻奇险；乙文中，牛首山</a:t>
            </a:r>
            <a:endParaRPr lang="en-US" altLang="zh-CN" sz="2800" b="0" i="0" dirty="0">
              <a:solidFill>
                <a:srgbClr val="FF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的特点是奇秀、明洁、峻邃、变化多样</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4" name="QO_5_AN.2_1#a7db33ea2?vaa=1&amp;vcp=1&amp;pid=93b29fa95&amp;color=0,0,0&amp;vtp=1&amp;vaab=1&amp;bbb=1"/>
          <p:cNvSpPr/>
          <p:nvPr/>
        </p:nvSpPr>
        <p:spPr>
          <a:xfrm>
            <a:off x="557784" y="3285046"/>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示例：（</a:t>
            </a:r>
            <a:r>
              <a:rPr lang="en-US" altLang="zh-CN" sz="2800" b="0" i="0" dirty="0" err="1">
                <a:solidFill>
                  <a:srgbClr val="FF0000"/>
                </a:solidFill>
                <a:latin typeface="Times New Roman" pitchFamily="34" charset="0"/>
                <a:ea typeface="SimSun" pitchFamily="34" charset="-122"/>
                <a:cs typeface="Times New Roman" pitchFamily="34" charset="-120"/>
              </a:rPr>
              <a:t>富阳）高山轩邈争向天，富阳奇山天下名</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（牛首山）牛首山高景色异，朝暮晴雨各相宜。</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bg/>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4">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4">
                                            <p:txEl>
                                              <p:pRg st="0" end="0"/>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C_4#1a7a8a328.fixed?vcp=1&amp;pid=cd36f66ed&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第19讲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阅读拓展</a:t>
            </a:r>
            <a:endParaRPr lang="en-US" altLang="zh-CN" sz="4000" dirty="0"/>
          </a:p>
        </p:txBody>
      </p:sp>
      <p:sp>
        <p:nvSpPr>
          <p:cNvPr id="3" name="C_4_BD#1a7a8a328.fixed?vcp=1&amp;pid=cd36f66ed&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针对训练</a:t>
            </a:r>
            <a:endParaRPr lang="en-US" altLang="zh-CN" sz="4000" dirty="0"/>
          </a:p>
        </p:txBody>
      </p:sp>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M_5_BD.7_1#a1fc0193b?vaa=1&amp;vcp=1&amp;pid=1a7a8a328&amp;color=0,0,0&amp;vtp=1&amp;vaab=1&amp;bt=1&amp;bbb=1"/>
          <p:cNvSpPr/>
          <p:nvPr/>
        </p:nvSpPr>
        <p:spPr>
          <a:xfrm>
            <a:off x="539496" y="554400"/>
            <a:ext cx="11109960" cy="553657"/>
          </a:xfrm>
          <a:prstGeom prst="rect">
            <a:avLst/>
          </a:prstGeom>
          <a:noFill/>
          <a:ln/>
        </p:spPr>
        <p:txBody>
          <a:bodyPr wrap="none" lIns="0" tIns="0" rIns="0" bIns="0" rtlCol="0" anchor="t"/>
          <a:lstStyle/>
          <a:p>
            <a:pPr algn="l"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阅读下面的文言文，完成小题</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M_5_BD.7_2#a1fc0193b?sp=1&amp;vaa=1&amp;vcp=1&amp;pid=1a7a8a328&amp;color=0,0,0&amp;vtp=1&amp;vaab=1&amp;bbb=1"/>
          <p:cNvSpPr/>
          <p:nvPr/>
        </p:nvSpPr>
        <p:spPr>
          <a:xfrm>
            <a:off x="539496" y="1174287"/>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【甲】</a:t>
            </a:r>
            <a:endParaRPr lang="en-US" altLang="zh-CN" sz="2800" dirty="0"/>
          </a:p>
        </p:txBody>
      </p:sp>
      <p:sp>
        <p:nvSpPr>
          <p:cNvPr id="4" name="QM_5_BD.7_3#a1fc0193b?sp=1&amp;vaa=1&amp;vcp=1&amp;pid=1a7a8a328&amp;color=0,0,0&amp;vtp=1&amp;vaab=1&amp;bbb=1&amp;hb=1"/>
          <p:cNvSpPr/>
          <p:nvPr/>
        </p:nvSpPr>
        <p:spPr>
          <a:xfrm>
            <a:off x="539496" y="1803762"/>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a:solidFill>
                  <a:srgbClr val="000000"/>
                </a:solidFill>
                <a:latin typeface="Times New Roman" pitchFamily="34" charset="0"/>
                <a:ea typeface="楷体" pitchFamily="34" charset="-122"/>
                <a:cs typeface="Times New Roman" pitchFamily="34" charset="-120"/>
              </a:rPr>
              <a:t>余幼时即嗜学</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家贫</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无从致书以观</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每假借于藏书之家</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手自</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笔录</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计日以还</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天大寒</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砚冰坚</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手指不可屈伸</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弗之怠</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录毕</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走</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送之</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不敢稍逾约</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以是人多以书假余</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余因得遍观群书</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既加冠</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益</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慕圣贤之道</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又患无硕师名人与游</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尝趋百里外</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从乡之先达执经叩问</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先达德隆望尊</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门人弟子填其室</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未尝稍降辞色</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余立侍左右</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u="sng">
                <a:solidFill>
                  <a:srgbClr val="000000"/>
                </a:solidFill>
                <a:latin typeface="Times New Roman" pitchFamily="34" charset="0"/>
                <a:ea typeface="楷体" pitchFamily="34" charset="-122"/>
                <a:cs typeface="Times New Roman" pitchFamily="34" charset="-120"/>
              </a:rPr>
              <a:t>援疑质</a:t>
            </a:r>
          </a:p>
          <a:p>
            <a:pPr latinLnBrk="1">
              <a:lnSpc>
                <a:spcPts val="5100"/>
              </a:lnSpc>
            </a:pPr>
            <a:r>
              <a:rPr lang="en-US" altLang="zh-CN" sz="2800" b="0" i="0" u="sng">
                <a:solidFill>
                  <a:srgbClr val="000000"/>
                </a:solidFill>
                <a:latin typeface="Times New Roman" pitchFamily="34" charset="0"/>
                <a:ea typeface="楷体" pitchFamily="34" charset="-122"/>
                <a:cs typeface="Times New Roman" pitchFamily="34" charset="-120"/>
              </a:rPr>
              <a:t>理</a:t>
            </a:r>
            <a:r>
              <a:rPr lang="en-US" altLang="zh-CN" sz="2800" b="0" i="0" u="sng" dirty="0">
                <a:solidFill>
                  <a:srgbClr val="000000"/>
                </a:solidFill>
                <a:latin typeface="Times New Roman" pitchFamily="34" charset="0"/>
                <a:ea typeface="SimSun" pitchFamily="34" charset="-122"/>
                <a:cs typeface="Times New Roman" pitchFamily="34" charset="-120"/>
              </a:rPr>
              <a:t>，</a:t>
            </a:r>
            <a:r>
              <a:rPr lang="en-US" altLang="zh-CN" sz="2800" b="0" i="0" u="sng" dirty="0">
                <a:solidFill>
                  <a:srgbClr val="000000"/>
                </a:solidFill>
                <a:latin typeface="Times New Roman" pitchFamily="34" charset="0"/>
                <a:ea typeface="楷体" pitchFamily="34" charset="-122"/>
                <a:cs typeface="Times New Roman" pitchFamily="34" charset="-120"/>
              </a:rPr>
              <a:t>俯身倾耳以请</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或遇其叱咄</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色愈恭</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礼愈至</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不敢出一言以复</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俟其欣悦</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则又请焉</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故余虽愚</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卒获有所闻</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5" name="QM_5_BD.7_3#a1fc0193b?sp=1&amp;vaa=1&amp;vcp=1&amp;pid=1a7a8a328&amp;color=0,0,0&amp;vtp=1&amp;vaab=1&amp;bbb=1&amp;hb=1&amp;zzd= 6">
            <a:extLst>
              <a:ext uri="{FF2B5EF4-FFF2-40B4-BE49-F238E27FC236}">
                <a16:creationId xmlns:a16="http://schemas.microsoft.com/office/drawing/2014/main" id="{BBD387E3-DAB7-6CFC-A513-8D0A0FCB3A06}"/>
              </a:ext>
            </a:extLst>
          </p:cNvPr>
          <p:cNvSpPr/>
          <p:nvPr/>
        </p:nvSpPr>
        <p:spPr>
          <a:xfrm>
            <a:off x="8165878" y="5651862"/>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plit dir="in"/>
  </p:transition>
</p:sld>
</file>

<file path=ppt/slides/slide16.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M_5_BD.7_4#a1fc0193b?sp=1&amp;vaa=1&amp;vcp=1&amp;pid=1a7a8a328&amp;color=0,0,0&amp;vtp=1&amp;vaab=1&amp;bt=1&amp;bbb=1&amp;hb=1"/>
          <p:cNvSpPr/>
          <p:nvPr/>
        </p:nvSpPr>
        <p:spPr>
          <a:xfrm>
            <a:off x="539496" y="554400"/>
            <a:ext cx="11109960" cy="57352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楷体" pitchFamily="34" charset="-122"/>
                <a:cs typeface="Times New Roman" pitchFamily="34" charset="-120"/>
              </a:rPr>
              <a:t>当余之从师也</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负箧曳屣行深山巨谷中</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穷冬烈风</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大雪深数尺</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足肤皲裂而不知</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至舍</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四支僵劲不能动</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媵人持汤沃灌</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以衾拥覆</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久而乃和</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寓逆旅</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主人日再食</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无鲜肥滋味之享</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同舍生皆被绮绣</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戴朱缨宝饰之帽</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腰白玉之环</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左佩刀</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右备容臭</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烨然若神人</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余则</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缊袍敝衣处其间</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略无慕艳意</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以中有足乐者</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不知口体之奉不若人也</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盖余之勤且艰若此</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今虽耄老</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未有所成</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犹幸预君子之列</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而承天子</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之宠光</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缀公卿之后</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日侍坐备顾问</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四海亦谬称其氏名</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况才之过于</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余者乎</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algn="r" latinLnBrk="1">
              <a:lnSpc>
                <a:spcPts val="4900"/>
              </a:lnSpc>
            </a:pPr>
            <a:r>
              <a:rPr lang="en-US" altLang="zh-CN" sz="2800" b="0" i="0" dirty="0">
                <a:solidFill>
                  <a:srgbClr val="000000"/>
                </a:solidFill>
                <a:latin typeface="仿宋" panose="02010609060101010101" pitchFamily="49" charset="-122"/>
                <a:ea typeface="仿宋" panose="02010609060101010101" pitchFamily="49" charset="-122"/>
                <a:cs typeface="Times New Roman" pitchFamily="34" charset="-120"/>
              </a:rPr>
              <a:t>（选自宋濂《送东阳马生序》）</a:t>
            </a:r>
            <a:endParaRPr lang="en-US" altLang="zh-CN" sz="2800" dirty="0">
              <a:latin typeface="仿宋" panose="02010609060101010101" pitchFamily="49" charset="-122"/>
              <a:ea typeface="仿宋" panose="02010609060101010101" pitchFamily="49" charset="-122"/>
            </a:endParaRPr>
          </a:p>
        </p:txBody>
      </p:sp>
      <p:sp>
        <p:nvSpPr>
          <p:cNvPr id="3" name="QM_5_BD.7_4#a1fc0193b?sp=1&amp;vaa=1&amp;vcp=1&amp;pid=1a7a8a328&amp;color=0,0,0&amp;vtp=1&amp;vaab=1&amp;bt=1&amp;bbb=1&amp;hb=1&amp;zzd= 2">
            <a:extLst>
              <a:ext uri="{FF2B5EF4-FFF2-40B4-BE49-F238E27FC236}">
                <a16:creationId xmlns:a16="http://schemas.microsoft.com/office/drawing/2014/main" id="{4C7E0D21-88F5-833D-2793-8AEE56186170}"/>
              </a:ext>
            </a:extLst>
          </p:cNvPr>
          <p:cNvSpPr/>
          <p:nvPr/>
        </p:nvSpPr>
        <p:spPr>
          <a:xfrm>
            <a:off x="3543078" y="1811700"/>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QM_5_BD.7_4#a1fc0193b?sp=1&amp;vaa=1&amp;vcp=1&amp;pid=1a7a8a328&amp;color=0,0,0&amp;vtp=1&amp;vaab=1&amp;bt=1&amp;bbb=1&amp;hb=1&amp;zzd= 5">
            <a:extLst>
              <a:ext uri="{FF2B5EF4-FFF2-40B4-BE49-F238E27FC236}">
                <a16:creationId xmlns:a16="http://schemas.microsoft.com/office/drawing/2014/main" id="{6EF82497-76DA-8A50-E7BA-E752AAF7BB0C}"/>
              </a:ext>
            </a:extLst>
          </p:cNvPr>
          <p:cNvSpPr/>
          <p:nvPr/>
        </p:nvSpPr>
        <p:spPr>
          <a:xfrm>
            <a:off x="5676678" y="3754800"/>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QM_5_BD.7_4#a1fc0193b?sp=1&amp;vaa=1&amp;vcp=1&amp;pid=1a7a8a328&amp;color=0,0,0&amp;vtp=1&amp;vaab=1&amp;bt=1&amp;bbb=1&amp;hb=1&amp;zzd= 6">
            <a:extLst>
              <a:ext uri="{FF2B5EF4-FFF2-40B4-BE49-F238E27FC236}">
                <a16:creationId xmlns:a16="http://schemas.microsoft.com/office/drawing/2014/main" id="{AF7B82D0-F900-79E5-4EAC-63FDB59577AC}"/>
              </a:ext>
            </a:extLst>
          </p:cNvPr>
          <p:cNvSpPr/>
          <p:nvPr/>
        </p:nvSpPr>
        <p:spPr>
          <a:xfrm>
            <a:off x="2120678" y="4402500"/>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plit dir="in"/>
  </p:transition>
</p:sld>
</file>

<file path=ppt/slides/slide17.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M_5_BD.7_5#a1fc0193b?sp=1&amp;vaa=1&amp;vcp=1&amp;pid=1a7a8a328&amp;color=0,0,0&amp;vtp=1&amp;vaab=1&amp;bt=1&amp;bbb=1&amp;hb=1"/>
          <p:cNvSpPr/>
          <p:nvPr/>
        </p:nvSpPr>
        <p:spPr>
          <a:xfrm>
            <a:off x="539496" y="554400"/>
            <a:ext cx="11109960" cy="5735257"/>
          </a:xfrm>
          <a:prstGeom prst="rect">
            <a:avLst/>
          </a:prstGeom>
          <a:noFill/>
          <a:ln/>
        </p:spPr>
        <p:txBody>
          <a:bodyPr wrap="none" lIns="0" tIns="0" rIns="0" bIns="0" rtlCol="0" anchor="t"/>
          <a:lstStyle/>
          <a:p>
            <a:pPr algn="ctr"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【乙】</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楷体" pitchFamily="34" charset="-122"/>
                <a:cs typeface="Times New Roma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求业之精</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别无他法</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日专而已矣</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谚曰</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艺多不养身</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谓不专也</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u="sng" dirty="0" err="1">
                <a:solidFill>
                  <a:srgbClr val="000000"/>
                </a:solidFill>
                <a:latin typeface="Times New Roman" pitchFamily="34" charset="0"/>
                <a:ea typeface="楷体" pitchFamily="34" charset="-122"/>
                <a:cs typeface="Times New Roman" pitchFamily="34" charset="-120"/>
              </a:rPr>
              <a:t>吾掘井多而无泉可饮</a:t>
            </a:r>
            <a:r>
              <a:rPr lang="en-US" altLang="zh-CN" sz="2800" b="0" i="0" u="sng" dirty="0" err="1">
                <a:solidFill>
                  <a:srgbClr val="000000"/>
                </a:solidFill>
                <a:latin typeface="Times New Roman" pitchFamily="34" charset="0"/>
                <a:ea typeface="SimSun" pitchFamily="34" charset="-122"/>
                <a:cs typeface="Times New Roman" pitchFamily="34" charset="-120"/>
              </a:rPr>
              <a:t>，</a:t>
            </a:r>
            <a:r>
              <a:rPr lang="en-US" altLang="zh-CN" sz="2800" b="0" i="0" u="sng" dirty="0" err="1">
                <a:solidFill>
                  <a:srgbClr val="000000"/>
                </a:solidFill>
                <a:latin typeface="Times New Roman" pitchFamily="34" charset="0"/>
                <a:ea typeface="楷体" pitchFamily="34" charset="-122"/>
                <a:cs typeface="Times New Roman" pitchFamily="34" charset="-120"/>
              </a:rPr>
              <a:t>不专之咎也</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诸弟总须力图专业</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如九弟志在习</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字</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亦不必尽废他业</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但每日习字工夫</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断不可不提起精神</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随时随事</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皆可触悟</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四弟</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六弟</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吾不知其心有专嗜否</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若志在穷经</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则须专守</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一经</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志在作制义</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则须专看一家文稿</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志在作古文</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则须专看一家文</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集</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作各体诗亦然</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作试帖亦然</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万不可以兼营并鹜</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兼营则必一无所</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能矣</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algn="r" latinLnBrk="1">
              <a:lnSpc>
                <a:spcPts val="4900"/>
              </a:lnSpc>
            </a:pPr>
            <a:r>
              <a:rPr lang="en-US" altLang="zh-CN" sz="2800" b="0" i="0" dirty="0">
                <a:solidFill>
                  <a:srgbClr val="000000"/>
                </a:solidFill>
                <a:latin typeface="仿宋" panose="02010609060101010101" pitchFamily="49" charset="-122"/>
                <a:ea typeface="仿宋" panose="02010609060101010101" pitchFamily="49" charset="-122"/>
                <a:cs typeface="Times New Roman" pitchFamily="34" charset="-120"/>
              </a:rPr>
              <a:t>（选自曾国藩《曾国藩家书》）</a:t>
            </a:r>
            <a:endParaRPr lang="en-US" altLang="zh-CN" sz="2800" dirty="0">
              <a:latin typeface="仿宋" panose="02010609060101010101" pitchFamily="49" charset="-122"/>
              <a:ea typeface="仿宋" panose="02010609060101010101" pitchFamily="49" charset="-122"/>
            </a:endParaRPr>
          </a:p>
        </p:txBody>
      </p:sp>
      <p:sp>
        <p:nvSpPr>
          <p:cNvPr id="3" name="QM_5_BD.7_5#a1fc0193b?sp=1&amp;vaa=1&amp;vcp=1&amp;pid=1a7a8a328&amp;color=0,0,0&amp;vtp=1&amp;vaab=1&amp;bt=1&amp;bbb=1&amp;hb=1&amp;zzd= 6">
            <a:extLst>
              <a:ext uri="{FF2B5EF4-FFF2-40B4-BE49-F238E27FC236}">
                <a16:creationId xmlns:a16="http://schemas.microsoft.com/office/drawing/2014/main" id="{A851C0B0-ED8E-0342-99B0-10A41739D316}"/>
              </a:ext>
            </a:extLst>
          </p:cNvPr>
          <p:cNvSpPr/>
          <p:nvPr/>
        </p:nvSpPr>
        <p:spPr>
          <a:xfrm>
            <a:off x="10299478" y="3754800"/>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plit dir="in"/>
  </p:transition>
</p:sld>
</file>

<file path=ppt/slides/slide18.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C_6_BD.8_1#fe66bc268?vaa=1&amp;vcp=1&amp;pid=a1fc0193b&amp;color=0,0,0&amp;vtp=1&amp;vaab=1&amp;bt=1&amp;bbb=1"/>
          <p:cNvSpPr/>
          <p:nvPr/>
        </p:nvSpPr>
        <p:spPr>
          <a:xfrm>
            <a:off x="539496" y="690372"/>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下列各项中加点词的含义或用法相同的一项是(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10_1#fe66bc268.bracket?vaa=1&amp;vcp=1&amp;pid=a1fc0193b&amp;color=0,0,0&amp;vpa=1&amp;vtp=1&amp;vaab=1"/>
          <p:cNvSpPr/>
          <p:nvPr/>
        </p:nvSpPr>
        <p:spPr>
          <a:xfrm>
            <a:off x="8195214" y="677037"/>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6_BD.8_2#fe66bc268.choices?vaa=1&amp;vcp=1&amp;pid=a1fc0193b&amp;color=0,0,0&amp;vtp=1&amp;vaab=1&amp;bbb=1"/>
          <p:cNvSpPr/>
          <p:nvPr/>
        </p:nvSpPr>
        <p:spPr>
          <a:xfrm>
            <a:off x="539496" y="1322641"/>
            <a:ext cx="11109960" cy="2496757"/>
          </a:xfrm>
          <a:prstGeom prst="rect">
            <a:avLst/>
          </a:prstGeom>
          <a:noFill/>
          <a:ln/>
        </p:spPr>
        <p:txBody>
          <a:bodyPr wrap="none" lIns="0" tIns="0" rIns="0" bIns="0" rtlCol="0" anchor="t"/>
          <a:lstStyle/>
          <a:p>
            <a:pPr latinLnBrk="1">
              <a:lnSpc>
                <a:spcPts val="5100"/>
              </a:lnSpc>
              <a:tabLst>
                <a:tab pos="370078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.盖余之勤且艰若此</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年且九十</a:t>
            </a:r>
            <a:r>
              <a:rPr lang="en-US" altLang="zh-CN" sz="2800" b="0" i="0" dirty="0">
                <a:solidFill>
                  <a:srgbClr val="000000"/>
                </a:solidFill>
                <a:latin typeface="Times New Roman" pitchFamily="34" charset="0"/>
                <a:ea typeface="SimSun" pitchFamily="34" charset="-122"/>
                <a:cs typeface="Times New Roman" pitchFamily="34" charset="-120"/>
              </a:rPr>
              <a:t>（《愚公移山》）</a:t>
            </a:r>
            <a:endParaRPr lang="en-US" altLang="zh-CN" sz="2800" dirty="0"/>
          </a:p>
          <a:p>
            <a:pPr latinLnBrk="1">
              <a:lnSpc>
                <a:spcPts val="5100"/>
              </a:lnSpc>
              <a:tabLst>
                <a:tab pos="3700780" algn="l"/>
              </a:tabLst>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.色愈恭</a:t>
            </a:r>
            <a:r>
              <a:rPr lang="en-US" altLang="zh-CN" sz="2800" b="0" i="0">
                <a:solidFill>
                  <a:srgbClr val="000000"/>
                </a:solidFill>
                <a:latin typeface="Times New Roman" pitchFamily="34" charset="0"/>
                <a:ea typeface="SimSun" pitchFamily="34" charset="-122"/>
                <a:cs typeface="Times New Roman" pitchFamily="34" charset="-120"/>
              </a:rPr>
              <a:t>，礼愈至</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至舍</a:t>
            </a:r>
            <a:r>
              <a:rPr lang="en-US" altLang="zh-CN" sz="2800" b="0" i="0" dirty="0">
                <a:solidFill>
                  <a:srgbClr val="000000"/>
                </a:solidFill>
                <a:latin typeface="Times New Roman" pitchFamily="34" charset="0"/>
                <a:ea typeface="SimSun" pitchFamily="34" charset="-122"/>
                <a:cs typeface="Times New Roman" pitchFamily="34" charset="-120"/>
              </a:rPr>
              <a:t>，四支僵劲不能动</a:t>
            </a:r>
            <a:endParaRPr lang="en-US" altLang="zh-CN" sz="2800" dirty="0"/>
          </a:p>
          <a:p>
            <a:pPr latinLnBrk="1">
              <a:lnSpc>
                <a:spcPts val="5100"/>
              </a:lnSpc>
              <a:tabLst>
                <a:tab pos="3700780" algn="l"/>
              </a:tabLst>
            </a:pPr>
            <a:r>
              <a:rPr lang="en-US" altLang="zh-CN" sz="2800" b="0" i="0">
                <a:solidFill>
                  <a:srgbClr val="000000"/>
                </a:solidFill>
                <a:latin typeface="Times New Roman" pitchFamily="34" charset="0"/>
                <a:ea typeface="SimSun" pitchFamily="34" charset="-122"/>
                <a:cs typeface="Times New Roman" pitchFamily="34" charset="-120"/>
              </a:rPr>
              <a:t>C.以中有足乐者</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以其境过清</a:t>
            </a:r>
            <a:r>
              <a:rPr lang="en-US" altLang="zh-CN" sz="2800" b="0" i="0" dirty="0">
                <a:solidFill>
                  <a:srgbClr val="000000"/>
                </a:solidFill>
                <a:latin typeface="Times New Roman" pitchFamily="34" charset="0"/>
                <a:ea typeface="SimSun" pitchFamily="34" charset="-122"/>
                <a:cs typeface="Times New Roman" pitchFamily="34" charset="-120"/>
              </a:rPr>
              <a:t>（《小石潭记》）</a:t>
            </a:r>
            <a:endParaRPr lang="en-US" altLang="zh-CN" sz="2800" dirty="0"/>
          </a:p>
          <a:p>
            <a:pPr latinLnBrk="1">
              <a:lnSpc>
                <a:spcPts val="4900"/>
              </a:lnSpc>
              <a:tabLst>
                <a:tab pos="3700780" algn="l"/>
              </a:tabLst>
            </a:pPr>
            <a:r>
              <a:rPr lang="en-US" altLang="zh-CN" sz="2800" b="0" i="0">
                <a:solidFill>
                  <a:srgbClr val="000000"/>
                </a:solidFill>
                <a:latin typeface="Times New Roman" pitchFamily="34" charset="0"/>
                <a:ea typeface="SimSun" pitchFamily="34" charset="-122"/>
                <a:cs typeface="Times New Roman" pitchFamily="34" charset="-120"/>
              </a:rPr>
              <a:t>D.则须专守一经</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入则无法家拂士</a:t>
            </a:r>
            <a:r>
              <a:rPr lang="en-US" altLang="zh-CN" sz="2800" b="0" i="0" dirty="0">
                <a:solidFill>
                  <a:srgbClr val="000000"/>
                </a:solidFill>
                <a:latin typeface="Times New Roman" pitchFamily="34" charset="0"/>
                <a:ea typeface="SimSun" pitchFamily="34" charset="-122"/>
                <a:cs typeface="Times New Roman" pitchFamily="34" charset="-120"/>
              </a:rPr>
              <a:t>（《生于忧患，死于安乐》）</a:t>
            </a:r>
            <a:endParaRPr lang="en-US" altLang="zh-CN" sz="2800" dirty="0"/>
          </a:p>
        </p:txBody>
      </p:sp>
      <p:sp>
        <p:nvSpPr>
          <p:cNvPr id="5" name="QC_6_AS.1_1#fe66bc268?vaa=1&amp;vcp=1&amp;pid=a1fc0193b&amp;color=0,0,0&amp;vtp=1&amp;vaab=1&amp;bbb=1&amp;hb=1"/>
          <p:cNvSpPr/>
          <p:nvPr/>
        </p:nvSpPr>
        <p:spPr>
          <a:xfrm>
            <a:off x="539496" y="4078541"/>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zh-CN" altLang="en-US" sz="2800" b="1" i="0" dirty="0">
                <a:solidFill>
                  <a:srgbClr val="FF0000"/>
                </a:solidFill>
                <a:latin typeface="Times New Roman" pitchFamily="34" charset="0"/>
                <a:ea typeface="SimSun" pitchFamily="34" charset="-122"/>
                <a:cs typeface="Times New Roman" pitchFamily="34" charset="-120"/>
              </a:rPr>
              <a:t>解析</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本题考查一词多义。A.且：连词，而且、并且</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副词，近；B.至</a:t>
            </a:r>
            <a:r>
              <a:rPr lang="en-US" altLang="zh-CN" sz="2800" b="0" i="0" dirty="0">
                <a:solidFill>
                  <a:srgbClr val="FF0000"/>
                </a:solidFill>
                <a:latin typeface="Times New Roman" pitchFamily="34" charset="0"/>
                <a:ea typeface="SimSun" pitchFamily="34" charset="-122"/>
                <a:cs typeface="Times New Roman" pitchFamily="34" charset="-120"/>
              </a:rPr>
              <a:t>：</a:t>
            </a:r>
          </a:p>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形容词，周到</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动词，到、到达；C.以：介词，因为；D.则：连词，相当</a:t>
            </a:r>
            <a:endParaRPr lang="en-US" altLang="zh-CN" sz="2800" b="0" i="0" dirty="0">
              <a:solidFill>
                <a:srgbClr val="FF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于现代汉语中的“就”“便”“那么”/连词，可不译；故选C。</a:t>
            </a:r>
            <a:endParaRPr lang="en-US" altLang="zh-CN" sz="2800" dirty="0"/>
          </a:p>
        </p:txBody>
      </p:sp>
      <p:sp>
        <p:nvSpPr>
          <p:cNvPr id="7" name="QC_6_BD.8_2#fe66bc268.choices?vaa=1&amp;vcp=1&amp;pid=a1fc0193b&amp;color=0,0,0&amp;vtp=1&amp;vaab=1&amp;bbb=1&amp;zzd= 1">
            <a:extLst>
              <a:ext uri="{FF2B5EF4-FFF2-40B4-BE49-F238E27FC236}">
                <a16:creationId xmlns:a16="http://schemas.microsoft.com/office/drawing/2014/main" id="{CE6E1F60-AAE6-3816-5205-4639FED7257F}"/>
              </a:ext>
            </a:extLst>
          </p:cNvPr>
          <p:cNvSpPr/>
          <p:nvPr/>
        </p:nvSpPr>
        <p:spPr>
          <a:xfrm>
            <a:off x="2466753" y="1932241"/>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QC_6_BD.8_2#fe66bc268.choices?vaa=1&amp;vcp=1&amp;pid=a1fc0193b&amp;color=0,0,0&amp;vtp=1&amp;vaab=1&amp;bbb=1&amp;zzd= 1">
            <a:extLst>
              <a:ext uri="{FF2B5EF4-FFF2-40B4-BE49-F238E27FC236}">
                <a16:creationId xmlns:a16="http://schemas.microsoft.com/office/drawing/2014/main" id="{BDC973EB-2473-5FA8-D36F-C05BE25E1CF5}"/>
              </a:ext>
            </a:extLst>
          </p:cNvPr>
          <p:cNvSpPr/>
          <p:nvPr/>
        </p:nvSpPr>
        <p:spPr>
          <a:xfrm>
            <a:off x="4754658" y="1932241"/>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QC_6_BD.8_2#fe66bc268.choices?vaa=1&amp;vcp=1&amp;pid=a1fc0193b&amp;color=0,0,0&amp;vtp=1&amp;vaab=1&amp;bbb=1&amp;zzd= 3">
            <a:extLst>
              <a:ext uri="{FF2B5EF4-FFF2-40B4-BE49-F238E27FC236}">
                <a16:creationId xmlns:a16="http://schemas.microsoft.com/office/drawing/2014/main" id="{8C1511F2-0E9F-1B1C-36A0-90F7CA836CA9}"/>
              </a:ext>
            </a:extLst>
          </p:cNvPr>
          <p:cNvSpPr/>
          <p:nvPr/>
        </p:nvSpPr>
        <p:spPr>
          <a:xfrm>
            <a:off x="3157316" y="2579941"/>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QC_6_BD.8_2#fe66bc268.choices?vaa=1&amp;vcp=1&amp;pid=a1fc0193b&amp;color=0,0,0&amp;vtp=1&amp;vaab=1&amp;bbb=1&amp;zzd= 3">
            <a:extLst>
              <a:ext uri="{FF2B5EF4-FFF2-40B4-BE49-F238E27FC236}">
                <a16:creationId xmlns:a16="http://schemas.microsoft.com/office/drawing/2014/main" id="{ABD2A80A-5CAD-A9D4-0B56-EECB9B3E1633}"/>
              </a:ext>
            </a:extLst>
          </p:cNvPr>
          <p:cNvSpPr/>
          <p:nvPr/>
        </p:nvSpPr>
        <p:spPr>
          <a:xfrm>
            <a:off x="4399058" y="2579941"/>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QC_6_BD.8_2#fe66bc268.choices?vaa=1&amp;vcp=1&amp;pid=a1fc0193b&amp;color=0,0,0&amp;vtp=1&amp;vaab=1&amp;bbb=1&amp;zzd= 5">
            <a:extLst>
              <a:ext uri="{FF2B5EF4-FFF2-40B4-BE49-F238E27FC236}">
                <a16:creationId xmlns:a16="http://schemas.microsoft.com/office/drawing/2014/main" id="{7C32B80F-8512-A6E6-5072-B2175332731E}"/>
              </a:ext>
            </a:extLst>
          </p:cNvPr>
          <p:cNvSpPr/>
          <p:nvPr/>
        </p:nvSpPr>
        <p:spPr>
          <a:xfrm>
            <a:off x="1023716" y="3227641"/>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QC_6_BD.8_2#fe66bc268.choices?vaa=1&amp;vcp=1&amp;pid=a1fc0193b&amp;color=0,0,0&amp;vtp=1&amp;vaab=1&amp;bbb=1&amp;zzd= 5">
            <a:extLst>
              <a:ext uri="{FF2B5EF4-FFF2-40B4-BE49-F238E27FC236}">
                <a16:creationId xmlns:a16="http://schemas.microsoft.com/office/drawing/2014/main" id="{914F45B8-D15B-1986-1F12-B1538336AB6B}"/>
              </a:ext>
            </a:extLst>
          </p:cNvPr>
          <p:cNvSpPr/>
          <p:nvPr/>
        </p:nvSpPr>
        <p:spPr>
          <a:xfrm>
            <a:off x="4399058" y="3227641"/>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QC_6_BD.8_2#fe66bc268.choices?vaa=1&amp;vcp=1&amp;pid=a1fc0193b&amp;color=0,0,0&amp;vtp=1&amp;vaab=1&amp;bbb=1&amp;zzd= 7">
            <a:extLst>
              <a:ext uri="{FF2B5EF4-FFF2-40B4-BE49-F238E27FC236}">
                <a16:creationId xmlns:a16="http://schemas.microsoft.com/office/drawing/2014/main" id="{339D36E8-FB0F-507A-1531-92D4C9CC3863}"/>
              </a:ext>
            </a:extLst>
          </p:cNvPr>
          <p:cNvSpPr/>
          <p:nvPr/>
        </p:nvSpPr>
        <p:spPr>
          <a:xfrm>
            <a:off x="1044353" y="3781298"/>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QC_6_BD.8_2#fe66bc268.choices?vaa=1&amp;vcp=1&amp;pid=a1fc0193b&amp;color=0,0,0&amp;vtp=1&amp;vaab=1&amp;bbb=1&amp;zzd= 7">
            <a:extLst>
              <a:ext uri="{FF2B5EF4-FFF2-40B4-BE49-F238E27FC236}">
                <a16:creationId xmlns:a16="http://schemas.microsoft.com/office/drawing/2014/main" id="{A3D502E2-5C89-474E-63ED-B42F728CF60C}"/>
              </a:ext>
            </a:extLst>
          </p:cNvPr>
          <p:cNvSpPr/>
          <p:nvPr/>
        </p:nvSpPr>
        <p:spPr>
          <a:xfrm>
            <a:off x="4754658" y="3781298"/>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3">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C_6_BD.12_1#006cdc8c5?vaa=1&amp;vcp=1&amp;pid=a1fc0193b&amp;color=0,0,0&amp;vtp=1&amp;vaab=1&amp;bt=1&amp;bbb=1"/>
          <p:cNvSpPr/>
          <p:nvPr/>
        </p:nvSpPr>
        <p:spPr>
          <a:xfrm>
            <a:off x="539496" y="563372"/>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下列对甲乙两文的理解与分析有误的一项是(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6_BD.12_2#006cdc8c5.choices?vaa=1&amp;vcp=1&amp;pid=a1fc0193b&amp;color=0,0,0&amp;vtp=1&amp;vaab=1&amp;bbb=1&amp;hb=1"/>
          <p:cNvSpPr/>
          <p:nvPr/>
        </p:nvSpPr>
        <p:spPr>
          <a:xfrm>
            <a:off x="539496" y="1195641"/>
            <a:ext cx="11109960" cy="50875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A.甲文善用环境描写，如“天大寒，砚冰坚，手指不可屈伸”</a:t>
            </a:r>
            <a:r>
              <a:rPr lang="en-US" altLang="zh-CN" sz="2800" b="0" i="0">
                <a:solidFill>
                  <a:srgbClr val="000000"/>
                </a:solidFill>
                <a:latin typeface="Times New Roman" pitchFamily="34" charset="0"/>
                <a:ea typeface="SimSun" pitchFamily="34" charset="-122"/>
                <a:cs typeface="Times New Roman" pitchFamily="34" charset="-120"/>
              </a:rPr>
              <a:t>写天气严寒，</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抄书艰苦</a:t>
            </a:r>
            <a:r>
              <a:rPr lang="en-US" altLang="zh-CN" sz="2800" b="0" i="0" dirty="0">
                <a:solidFill>
                  <a:srgbClr val="000000"/>
                </a:solidFill>
                <a:latin typeface="Times New Roman" pitchFamily="34" charset="0"/>
                <a:ea typeface="SimSun" pitchFamily="34" charset="-122"/>
                <a:cs typeface="Times New Roman" pitchFamily="34" charset="-120"/>
              </a:rPr>
              <a:t>，目的是突出学馆条件之差。</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.甲文作者将自己求学的艰难与太学生的优越条件进行对比</a:t>
            </a:r>
            <a:r>
              <a:rPr lang="en-US" altLang="zh-CN" sz="2800" b="0" i="0">
                <a:solidFill>
                  <a:srgbClr val="000000"/>
                </a:solidFill>
                <a:latin typeface="Times New Roman" pitchFamily="34" charset="0"/>
                <a:ea typeface="SimSun" pitchFamily="34" charset="-122"/>
                <a:cs typeface="Times New Roman" pitchFamily="34" charset="-120"/>
              </a:rPr>
              <a:t>，说明了学</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有所成主要在于勤奋努力</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.乙文作者反省自己求学中有“掘井多而无泉可饮”的问题，</a:t>
            </a:r>
            <a:r>
              <a:rPr lang="en-US" altLang="zh-CN" sz="2800" b="0" i="0">
                <a:solidFill>
                  <a:srgbClr val="000000"/>
                </a:solidFill>
                <a:latin typeface="Times New Roman" pitchFamily="34" charset="0"/>
                <a:ea typeface="SimSun" pitchFamily="34" charset="-122"/>
                <a:cs typeface="Times New Roman" pitchFamily="34" charset="-120"/>
              </a:rPr>
              <a:t>并在习字、</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研习经典</a:t>
            </a:r>
            <a:r>
              <a:rPr lang="en-US" altLang="zh-CN" sz="2800" b="0" i="0" dirty="0">
                <a:solidFill>
                  <a:srgbClr val="000000"/>
                </a:solidFill>
                <a:latin typeface="Times New Roman" pitchFamily="34" charset="0"/>
                <a:ea typeface="SimSun" pitchFamily="34" charset="-122"/>
                <a:cs typeface="Times New Roman" pitchFamily="34" charset="-120"/>
              </a:rPr>
              <a:t>、作古文等方面对弟弟进行教导。</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D.两文都是功成名就的学者对青年后生的殷殷教诲和对其成才的殷切期</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望</a:t>
            </a:r>
            <a:r>
              <a:rPr lang="en-US" altLang="zh-CN" sz="2800" b="0" i="0" dirty="0">
                <a:solidFill>
                  <a:srgbClr val="000000"/>
                </a:solidFill>
                <a:latin typeface="Times New Roman" pitchFamily="34" charset="0"/>
                <a:ea typeface="SimSun" pitchFamily="34" charset="-122"/>
                <a:cs typeface="Times New Roman" pitchFamily="34" charset="-120"/>
              </a:rPr>
              <a:t>，文章道理充足，言辞恳切，富有感染力。</a:t>
            </a:r>
            <a:endParaRPr lang="en-US" altLang="zh-CN" sz="2800" dirty="0"/>
          </a:p>
        </p:txBody>
      </p:sp>
    </p:spTree>
  </p:cSld>
  <p:clrMapOvr>
    <a:masterClrMapping/>
  </p:clrMapOvr>
  <p:transition>
    <p:split dir="in"/>
  </p:transition>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3#cd36f66ed.fixed?vcp=1&amp;pid=e3b8326c6&amp;color=238,61,73&amp;vtp=1&amp;vaab=1&amp;bbb=1"/>
          <p:cNvSpPr/>
          <p:nvPr/>
        </p:nvSpPr>
        <p:spPr>
          <a:xfrm>
            <a:off x="265176" y="1188720"/>
            <a:ext cx="11585448" cy="832104"/>
          </a:xfrm>
          <a:prstGeom prst="rect">
            <a:avLst/>
          </a:prstGeom>
          <a:noFill/>
          <a:ln/>
        </p:spPr>
        <p:txBody>
          <a:bodyPr wrap="none" lIns="0" tIns="0" rIns="0" bIns="0" rtlCol="0" anchor="ctr"/>
          <a:lstStyle/>
          <a:p>
            <a:pPr algn="ctr" latinLnBrk="1">
              <a:lnSpc>
                <a:spcPts val="6200"/>
              </a:lnSpc>
            </a:pPr>
            <a:r>
              <a:rPr lang="en-US" altLang="zh-CN" sz="5000" b="1" i="0" dirty="0">
                <a:solidFill>
                  <a:srgbClr val="EE3D49"/>
                </a:solidFill>
                <a:latin typeface="微软雅黑" pitchFamily="34" charset="0"/>
                <a:ea typeface="微软雅黑" pitchFamily="34" charset="-122"/>
                <a:cs typeface="微软雅黑" pitchFamily="34" charset="-120"/>
              </a:rPr>
              <a:t>复习讲义</a:t>
            </a:r>
            <a:endParaRPr lang="en-US" altLang="zh-CN" sz="5000" dirty="0"/>
          </a:p>
        </p:txBody>
      </p:sp>
      <p:sp>
        <p:nvSpPr>
          <p:cNvPr id="3" name="C_3#cd36f66ed.fixed?vcp=1&amp;pid=e3b8326c6&amp;color=86,186,157&amp;vtp=1&amp;vaab=1&amp;bbb=1"/>
          <p:cNvSpPr/>
          <p:nvPr/>
        </p:nvSpPr>
        <p:spPr>
          <a:xfrm>
            <a:off x="265176" y="2468880"/>
            <a:ext cx="11585448" cy="832104"/>
          </a:xfrm>
          <a:prstGeom prst="rect">
            <a:avLst/>
          </a:prstGeom>
          <a:noFill/>
          <a:ln/>
        </p:spPr>
        <p:txBody>
          <a:bodyPr wrap="none" lIns="0" tIns="0" rIns="0" bIns="0" rtlCol="0" anchor="ctr"/>
          <a:lstStyle/>
          <a:p>
            <a:pPr algn="ctr" latinLnBrk="1">
              <a:lnSpc>
                <a:spcPts val="6000"/>
              </a:lnSpc>
            </a:pPr>
            <a:r>
              <a:rPr lang="en-US" altLang="zh-CN" sz="4800" b="1" i="0" dirty="0">
                <a:solidFill>
                  <a:srgbClr val="56BA9D"/>
                </a:solidFill>
                <a:latin typeface="微软雅黑" pitchFamily="34" charset="0"/>
                <a:ea typeface="微软雅黑" pitchFamily="34" charset="-122"/>
                <a:cs typeface="微软雅黑" pitchFamily="34" charset="-120"/>
              </a:rPr>
              <a:t>第二部分</a:t>
            </a:r>
            <a:r>
              <a:rPr lang="en-US" altLang="zh-CN" sz="4800" b="1" i="0" dirty="0">
                <a:solidFill>
                  <a:srgbClr val="56BA9D"/>
                </a:solidFill>
                <a:latin typeface="SimSun" pitchFamily="34" charset="0"/>
                <a:ea typeface="SimSun" pitchFamily="34" charset="-122"/>
                <a:cs typeface="SimSun" pitchFamily="34" charset="-120"/>
              </a:rPr>
              <a:t> </a:t>
            </a:r>
            <a:r>
              <a:rPr lang="en-US" altLang="zh-CN" sz="4800" b="1" i="0" dirty="0">
                <a:solidFill>
                  <a:srgbClr val="56BA9D"/>
                </a:solidFill>
                <a:latin typeface="微软雅黑" pitchFamily="34" charset="0"/>
                <a:ea typeface="微软雅黑" pitchFamily="34" charset="-122"/>
                <a:cs typeface="微软雅黑" pitchFamily="34" charset="-120"/>
              </a:rPr>
              <a:t>阅</a:t>
            </a:r>
            <a:r>
              <a:rPr lang="en-US" altLang="zh-CN" sz="4800" b="1" i="0" dirty="0">
                <a:solidFill>
                  <a:srgbClr val="56BA9D"/>
                </a:solidFill>
                <a:latin typeface="SimSun" pitchFamily="34" charset="0"/>
                <a:ea typeface="SimSun" pitchFamily="34" charset="-122"/>
                <a:cs typeface="SimSun" pitchFamily="34" charset="-120"/>
              </a:rPr>
              <a:t> </a:t>
            </a:r>
            <a:r>
              <a:rPr lang="en-US" altLang="zh-CN" sz="4800" b="1" i="0" dirty="0">
                <a:solidFill>
                  <a:srgbClr val="56BA9D"/>
                </a:solidFill>
                <a:latin typeface="微软雅黑" pitchFamily="34" charset="0"/>
                <a:ea typeface="微软雅黑" pitchFamily="34" charset="-122"/>
                <a:cs typeface="微软雅黑" pitchFamily="34" charset="-120"/>
              </a:rPr>
              <a:t>读</a:t>
            </a:r>
            <a:endParaRPr lang="en-US" altLang="zh-CN" sz="4800" dirty="0"/>
          </a:p>
        </p:txBody>
      </p:sp>
      <p:sp>
        <p:nvSpPr>
          <p:cNvPr id="4" name="C_3#cd36f66ed.fixed?vcp=1&amp;pid=e3b8326c6&amp;color=0,0,0&amp;vtp=1&amp;vaab=1&amp;bbb=1"/>
          <p:cNvSpPr/>
          <p:nvPr/>
        </p:nvSpPr>
        <p:spPr>
          <a:xfrm>
            <a:off x="265176" y="3730752"/>
            <a:ext cx="11585448" cy="832104"/>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四、文言文阅读</a:t>
            </a:r>
            <a:endParaRPr lang="en-US" altLang="zh-CN" sz="4000" dirty="0"/>
          </a:p>
        </p:txBody>
      </p:sp>
      <p:sp>
        <p:nvSpPr>
          <p:cNvPr id="5" name="C_3_BD#cd36f66ed.fixed?vcp=1&amp;pid=e3b8326c6&amp;color=0,0,0&amp;vtp=1&amp;vaab=1&amp;bbb=1"/>
          <p:cNvSpPr/>
          <p:nvPr/>
        </p:nvSpPr>
        <p:spPr>
          <a:xfrm>
            <a:off x="265176" y="4754880"/>
            <a:ext cx="11585448" cy="832104"/>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第19讲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阅读拓展</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C_6_AS.1_1#006cdc8c5?vaa=1&amp;vcp=1&amp;pid=a1fc0193b&amp;color=0,0,0&amp;vtp=1&amp;vaab=1&amp;bt=1&amp;bbb=1&amp;hb=1"/>
          <p:cNvSpPr/>
          <p:nvPr/>
        </p:nvSpPr>
        <p:spPr>
          <a:xfrm>
            <a:off x="539496" y="2185257"/>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zh-CN" altLang="en-US" sz="2800" b="1" i="0" dirty="0">
                <a:solidFill>
                  <a:srgbClr val="FF0000"/>
                </a:solidFill>
                <a:latin typeface="Times New Roman" pitchFamily="34" charset="0"/>
                <a:ea typeface="SimSun" pitchFamily="34" charset="-122"/>
                <a:cs typeface="Times New Roman" pitchFamily="34" charset="-120"/>
              </a:rPr>
              <a:t>解析</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本题考查对文章的理解与分析。A项</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天大寒，砚冰坚，手指</a:t>
            </a:r>
            <a:endParaRPr lang="en-US" altLang="zh-CN" sz="2800" b="0" i="0" dirty="0">
              <a:solidFill>
                <a:srgbClr val="FF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不可屈伸，弗之怠</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写出了作者学习条件的艰苦，表现了作者“勤且艰</a:t>
            </a:r>
            <a:r>
              <a:rPr lang="en-US" altLang="zh-CN" sz="2800" b="0" i="0" dirty="0">
                <a:solidFill>
                  <a:srgbClr val="FF0000"/>
                </a:solidFill>
                <a:latin typeface="Times New Roman" pitchFamily="34" charset="0"/>
                <a:ea typeface="SimSun" pitchFamily="34" charset="-122"/>
                <a:cs typeface="Times New Roman" pitchFamily="34" charset="-120"/>
              </a:rPr>
              <a:t>”</a:t>
            </a:r>
          </a:p>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的好学精神</a:t>
            </a:r>
            <a:r>
              <a:rPr lang="en-US" altLang="zh-CN" sz="2800" b="0" i="0" dirty="0">
                <a:solidFill>
                  <a:srgbClr val="FF0000"/>
                </a:solidFill>
                <a:latin typeface="Times New Roman" pitchFamily="34" charset="0"/>
                <a:ea typeface="SimSun" pitchFamily="34" charset="-122"/>
                <a:cs typeface="Times New Roman" pitchFamily="34" charset="-120"/>
              </a:rPr>
              <a:t>。“目的是突出学馆条件之差”说法不正确；故选A。</a:t>
            </a:r>
            <a:endParaRPr lang="en-US" altLang="zh-CN" sz="2800" dirty="0"/>
          </a:p>
        </p:txBody>
      </p:sp>
      <p:sp>
        <p:nvSpPr>
          <p:cNvPr id="3" name="QC_6_AN.2_1#006cdc8c5?vaa=1&amp;vcp=1&amp;pid=a1fc0193b&amp;color=0,0,0&amp;vtp=1&amp;vaab=1&amp;bbb=1"/>
          <p:cNvSpPr/>
          <p:nvPr/>
        </p:nvSpPr>
        <p:spPr>
          <a:xfrm>
            <a:off x="539496" y="4105751"/>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3">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O_6_BD.16_1#0598c43ef?vaa=1&amp;vcp=1&amp;pid=a1fc0193b&amp;color=0,0,0&amp;vtp=1&amp;vaab=1&amp;bt=1&amp;bbb=1"/>
          <p:cNvSpPr/>
          <p:nvPr/>
        </p:nvSpPr>
        <p:spPr>
          <a:xfrm>
            <a:off x="539496" y="961734"/>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请将选文中画横线的句子翻译成现代汉语。</a:t>
            </a:r>
            <a:endParaRPr lang="en-US" altLang="zh-CN" sz="2800" dirty="0"/>
          </a:p>
        </p:txBody>
      </p:sp>
      <p:sp>
        <p:nvSpPr>
          <p:cNvPr id="3" name="QB_7_BD.17_1#c07422b7f?sp=1&amp;vaa=1&amp;vcp=1&amp;pid=0598c43ef&amp;color=0,0,0&amp;vtp=1&amp;vaab=1&amp;bbb=1"/>
          <p:cNvSpPr/>
          <p:nvPr/>
        </p:nvSpPr>
        <p:spPr>
          <a:xfrm>
            <a:off x="539496" y="1589431"/>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（1）援疑质理，俯身倾耳以请。</a:t>
            </a:r>
            <a:endParaRPr lang="en-US" altLang="zh-CN" sz="2800" dirty="0"/>
          </a:p>
          <a:p>
            <a:pPr latinLnBrk="1">
              <a:lnSpc>
                <a:spcPts val="4900"/>
              </a:lnSpc>
            </a:pPr>
            <a:r>
              <a:rPr lang="en-US" altLang="zh-CN" sz="2800" i="0" dirty="0">
                <a:solidFill>
                  <a:srgbClr val="000000"/>
                </a:solidFill>
                <a:latin typeface="SimSun" pitchFamily="34" charset="0"/>
                <a:ea typeface="SimSun" pitchFamily="34" charset="-122"/>
                <a:cs typeface="SimSun" pitchFamily="34" charset="-120"/>
              </a:rPr>
              <a:t>______________________________________________________________</a:t>
            </a:r>
            <a:endParaRPr lang="en-US" altLang="zh-CN" sz="2800" dirty="0"/>
          </a:p>
        </p:txBody>
      </p:sp>
      <p:sp>
        <p:nvSpPr>
          <p:cNvPr id="4" name="QB_7_BD.18_1#b530b2dc4?sp=1&amp;vaa=1&amp;vcp=1&amp;pid=0598c43ef&amp;color=0,0,0&amp;vtp=1&amp;vaab=1&amp;bbb=1"/>
          <p:cNvSpPr/>
          <p:nvPr/>
        </p:nvSpPr>
        <p:spPr>
          <a:xfrm>
            <a:off x="539496" y="2866416"/>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（2）吾掘井多而无泉可饮，不专之咎也。</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itchFamily="34" charset="0"/>
                <a:ea typeface="SimSun" pitchFamily="34" charset="-122"/>
                <a:cs typeface="SimSun" pitchFamily="34" charset="-120"/>
              </a:rPr>
              <a:t>______________________________________________________________</a:t>
            </a:r>
            <a:endParaRPr lang="en-US" altLang="zh-CN" sz="2800" dirty="0"/>
          </a:p>
        </p:txBody>
      </p:sp>
      <p:sp>
        <p:nvSpPr>
          <p:cNvPr id="6" name="QO_6_AS.1_1#0598c43ef?vaa=1&amp;vcp=1&amp;pid=a1fc0193b&amp;color=0,0,0&amp;vtp=1&amp;vaab=1&amp;bbb=1&amp;hb=1"/>
          <p:cNvSpPr/>
          <p:nvPr/>
        </p:nvSpPr>
        <p:spPr>
          <a:xfrm>
            <a:off x="539496" y="4309248"/>
            <a:ext cx="11109960" cy="1201357"/>
          </a:xfrm>
          <a:prstGeom prst="rect">
            <a:avLst/>
          </a:prstGeom>
          <a:noFill/>
          <a:ln/>
        </p:spPr>
        <p:txBody>
          <a:bodyPr wrap="none" lIns="0" tIns="0" rIns="0" bIns="0" rtlCol="0" anchor="t"/>
          <a:lstStyle/>
          <a:p>
            <a:pPr algn="l" latinLnBrk="1">
              <a:lnSpc>
                <a:spcPts val="5100"/>
              </a:lnSpc>
            </a:pPr>
            <a:r>
              <a:rPr lang="en-US" altLang="zh-CN" sz="2800" dirty="0">
                <a:solidFill>
                  <a:srgbClr val="FF0000"/>
                </a:solidFill>
                <a:latin typeface="Times New Roman" pitchFamily="34" charset="0"/>
                <a:ea typeface="SimSun" pitchFamily="34" charset="-122"/>
                <a:cs typeface="Times New Roman" pitchFamily="34" charset="-120"/>
              </a:rPr>
              <a:t>【</a:t>
            </a:r>
            <a:r>
              <a:rPr lang="zh-CN" altLang="en-US" sz="2800" b="1" dirty="0">
                <a:solidFill>
                  <a:srgbClr val="FF0000"/>
                </a:solidFill>
                <a:latin typeface="Times New Roman" pitchFamily="34" charset="0"/>
                <a:ea typeface="SimSun" pitchFamily="34" charset="-122"/>
                <a:cs typeface="Times New Roman" pitchFamily="34" charset="-120"/>
              </a:rPr>
              <a:t>解析</a:t>
            </a:r>
            <a:r>
              <a:rPr lang="en-US" altLang="zh-CN" sz="280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SimSun" pitchFamily="34" charset="-122"/>
                <a:cs typeface="Times New Roman" pitchFamily="34" charset="-120"/>
              </a:rPr>
              <a:t>本题考查翻译句子。重点词有“援”：引、提出；“质”：</a:t>
            </a:r>
            <a:r>
              <a:rPr lang="en-US" altLang="zh-CN" sz="2800" b="0" i="0" dirty="0" err="1">
                <a:solidFill>
                  <a:srgbClr val="FF0000"/>
                </a:solidFill>
                <a:latin typeface="Times New Roman" pitchFamily="34" charset="0"/>
                <a:ea typeface="SimSun" pitchFamily="34" charset="-122"/>
                <a:cs typeface="Times New Roman" pitchFamily="34" charset="-120"/>
              </a:rPr>
              <a:t>询问</a:t>
            </a:r>
            <a:r>
              <a:rPr lang="en-US" altLang="zh-CN" sz="2800" b="0" i="0" dirty="0">
                <a:solidFill>
                  <a:srgbClr val="FF0000"/>
                </a:solidFill>
                <a:latin typeface="Times New Roman" pitchFamily="34" charset="0"/>
                <a:ea typeface="SimSun" pitchFamily="34" charset="-122"/>
                <a:cs typeface="Times New Roman" pitchFamily="34" charset="-120"/>
              </a:rPr>
              <a:t>；</a:t>
            </a:r>
          </a:p>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“请”：</a:t>
            </a:r>
            <a:r>
              <a:rPr lang="en-US" altLang="zh-CN" sz="2800" b="0" i="0" dirty="0" err="1">
                <a:solidFill>
                  <a:srgbClr val="FF0000"/>
                </a:solidFill>
                <a:latin typeface="Times New Roman" pitchFamily="34" charset="0"/>
                <a:ea typeface="SimSun" pitchFamily="34" charset="-122"/>
                <a:cs typeface="Times New Roman" pitchFamily="34" charset="-120"/>
              </a:rPr>
              <a:t>请教</a:t>
            </a:r>
            <a:r>
              <a:rPr lang="en-US" altLang="zh-CN" sz="2800" b="0" i="0" dirty="0">
                <a:solidFill>
                  <a:srgbClr val="FF0000"/>
                </a:solidFill>
                <a:latin typeface="Times New Roman" pitchFamily="34" charset="0"/>
                <a:ea typeface="SimSun" pitchFamily="34" charset="-122"/>
                <a:cs typeface="Times New Roman" pitchFamily="34" charset="-120"/>
              </a:rPr>
              <a:t>；“专”：专一；“咎”：罪过，过失。</a:t>
            </a:r>
            <a:endParaRPr lang="en-US" altLang="zh-CN" sz="2800" dirty="0"/>
          </a:p>
        </p:txBody>
      </p:sp>
      <p:sp>
        <p:nvSpPr>
          <p:cNvPr id="7" name="QO_6_AN.2_1#0598c43ef?vaa=1&amp;vcp=1&amp;pid=a1fc0193b&amp;color=0,0,0&amp;vtp=1&amp;vaab=1&amp;bbb=1&amp;hb=1"/>
          <p:cNvSpPr/>
          <p:nvPr/>
        </p:nvSpPr>
        <p:spPr>
          <a:xfrm>
            <a:off x="651555" y="2099479"/>
            <a:ext cx="11109960" cy="691309"/>
          </a:xfrm>
          <a:prstGeom prst="rect">
            <a:avLst/>
          </a:prstGeom>
          <a:noFill/>
          <a:ln/>
        </p:spPr>
        <p:txBody>
          <a:bodyPr wrap="none" lIns="0" tIns="0" rIns="0" bIns="0" rtlCol="0" anchor="t"/>
          <a:lstStyle/>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我提出疑难，询问道理，弯下身子，侧着耳朵来请教</a:t>
            </a:r>
            <a:r>
              <a:rPr lang="en-US" altLang="zh-CN" sz="2800" b="0" i="0" dirty="0">
                <a:solidFill>
                  <a:srgbClr val="FF0000"/>
                </a:solidFill>
                <a:latin typeface="Times New Roman" pitchFamily="34" charset="0"/>
                <a:ea typeface="SimSun" pitchFamily="34" charset="-122"/>
                <a:cs typeface="Times New Roman" pitchFamily="34" charset="-120"/>
              </a:rPr>
              <a:t>。</a:t>
            </a:r>
          </a:p>
        </p:txBody>
      </p:sp>
      <p:sp>
        <p:nvSpPr>
          <p:cNvPr id="5" name="QO_6_AN.2_1#0598c43ef?vaa=1&amp;vcp=1&amp;pid=a1fc0193b&amp;color=0,0,0&amp;vtp=1&amp;vaab=1&amp;bbb=1&amp;hb=1">
            <a:extLst>
              <a:ext uri="{FF2B5EF4-FFF2-40B4-BE49-F238E27FC236}">
                <a16:creationId xmlns:a16="http://schemas.microsoft.com/office/drawing/2014/main" id="{E423881E-C0C6-4E85-7734-AB5C002967BB}"/>
              </a:ext>
            </a:extLst>
          </p:cNvPr>
          <p:cNvSpPr/>
          <p:nvPr/>
        </p:nvSpPr>
        <p:spPr>
          <a:xfrm>
            <a:off x="613455" y="3429000"/>
            <a:ext cx="11109960" cy="600678"/>
          </a:xfrm>
          <a:prstGeom prst="rect">
            <a:avLst/>
          </a:prstGeom>
          <a:noFill/>
          <a:ln/>
        </p:spPr>
        <p:txBody>
          <a:bodyPr wrap="none" lIns="0" tIns="0" rIns="0" bIns="0" rtlCol="0" anchor="t"/>
          <a:lstStyle/>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我挖了很多井却没有水可以喝，正是没有（做到）专一的过错（啊</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
                                            <p:bg/>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5">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uiExpand="1" build="p" animBg="1"/>
      <p:bldP spid="5" grpId="0" uiExpand="1"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B_6_BD.21_1#81cf1d713?sp=1&amp;vaa=1&amp;vcp=1&amp;pid=a1fc0193b&amp;color=0,0,0&amp;vtp=1&amp;vaab=1&amp;bt=1&amp;bbb=1&amp;hb=1"/>
          <p:cNvSpPr/>
          <p:nvPr/>
        </p:nvSpPr>
        <p:spPr>
          <a:xfrm>
            <a:off x="539496" y="916940"/>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我国古代著作《礼记·学记》专门论述了教育和教学的问题</a:t>
            </a:r>
            <a:r>
              <a:rPr lang="en-US" altLang="zh-CN" sz="2800" b="0" i="0">
                <a:solidFill>
                  <a:srgbClr val="000000"/>
                </a:solidFill>
                <a:latin typeface="Times New Roman" pitchFamily="34" charset="0"/>
                <a:ea typeface="SimSun" pitchFamily="34" charset="-122"/>
                <a:cs typeface="Times New Roman" pitchFamily="34" charset="-120"/>
              </a:rPr>
              <a:t>，其中谈到</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了</a:t>
            </a:r>
            <a:r>
              <a:rPr lang="en-US" altLang="zh-CN" sz="2800" b="0" i="0" dirty="0">
                <a:solidFill>
                  <a:srgbClr val="000000"/>
                </a:solidFill>
                <a:latin typeface="Times New Roman" pitchFamily="34" charset="0"/>
                <a:ea typeface="SimSun" pitchFamily="34" charset="-122"/>
                <a:cs typeface="Times New Roman" pitchFamily="34" charset="-120"/>
              </a:rPr>
              <a:t>“君子之教，喻也”的启发、诱导原则</a:t>
            </a:r>
            <a:r>
              <a:rPr lang="en-US" altLang="zh-CN" sz="2800" b="0" i="0">
                <a:solidFill>
                  <a:srgbClr val="000000"/>
                </a:solidFill>
                <a:latin typeface="Times New Roman" pitchFamily="34" charset="0"/>
                <a:ea typeface="SimSun" pitchFamily="34" charset="-122"/>
                <a:cs typeface="Times New Roman" pitchFamily="34" charset="-120"/>
              </a:rPr>
              <a:t>，请你结合甲文或乙文谈谈你对</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这一原则的理解</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6_BD.21_2#81cf1d713?sp=1&amp;vaa=1&amp;vcp=1&amp;pid=a1fc0193b&amp;color=0,0,0&amp;vtp=1&amp;vaab=1&amp;bbb=1&amp;hb=1&amp;hltap=1"/>
          <p:cNvSpPr/>
          <p:nvPr/>
        </p:nvSpPr>
        <p:spPr>
          <a:xfrm>
            <a:off x="539496" y="2840672"/>
            <a:ext cx="11109960" cy="3117533"/>
          </a:xfrm>
          <a:prstGeom prst="rect">
            <a:avLst/>
          </a:prstGeom>
          <a:noFill/>
          <a:ln/>
        </p:spPr>
        <p:txBody>
          <a:bodyPr wrap="none" lIns="0" tIns="0" rIns="0" bIns="0" rtlCol="0" anchor="t"/>
          <a:lstStyle/>
          <a:p>
            <a:pPr latinLnBrk="1">
              <a:lnSpc>
                <a:spcPts val="5100"/>
              </a:lnSpc>
            </a:pPr>
            <a:r>
              <a:rPr lang="en-US" altLang="zh-CN" sz="2800" i="0">
                <a:solidFill>
                  <a:srgbClr val="000000"/>
                </a:solidFill>
                <a:latin typeface="SimSun" panose="02010600030101010101" pitchFamily="2" charset="-122"/>
                <a:ea typeface="SimSun" pitchFamily="34" charset="-122"/>
                <a:cs typeface="SimSun" pitchFamily="34" charset="-120"/>
              </a:rPr>
              <a:t>______________________________________________________________</a:t>
            </a:r>
          </a:p>
          <a:p>
            <a:pPr latinLnBrk="1">
              <a:lnSpc>
                <a:spcPts val="5100"/>
              </a:lnSpc>
            </a:pPr>
            <a:r>
              <a:rPr lang="en-US" altLang="zh-CN" sz="2800" i="0">
                <a:solidFill>
                  <a:srgbClr val="000000"/>
                </a:solidFill>
                <a:latin typeface="SimSun" panose="02010600030101010101" pitchFamily="2" charset="-122"/>
                <a:ea typeface="SimSun" pitchFamily="34" charset="-122"/>
                <a:cs typeface="SimSun" pitchFamily="34" charset="-120"/>
              </a:rPr>
              <a:t>______________________________________________________________</a:t>
            </a:r>
          </a:p>
          <a:p>
            <a:pPr latinLnBrk="1">
              <a:lnSpc>
                <a:spcPts val="5100"/>
              </a:lnSpc>
            </a:pPr>
            <a:r>
              <a:rPr lang="en-US" altLang="zh-CN" sz="2800" i="0">
                <a:solidFill>
                  <a:srgbClr val="000000"/>
                </a:solidFill>
                <a:latin typeface="SimSun" panose="02010600030101010101" pitchFamily="2" charset="-122"/>
                <a:ea typeface="SimSun" pitchFamily="34" charset="-122"/>
                <a:cs typeface="SimSun" pitchFamily="34" charset="-120"/>
              </a:rPr>
              <a:t>______________________________________________________________</a:t>
            </a:r>
          </a:p>
          <a:p>
            <a:pPr latinLnBrk="1">
              <a:lnSpc>
                <a:spcPts val="5100"/>
              </a:lnSpc>
            </a:pPr>
            <a:r>
              <a:rPr lang="en-US" altLang="zh-CN" sz="2800" i="0">
                <a:solidFill>
                  <a:srgbClr val="000000"/>
                </a:solidFill>
                <a:latin typeface="SimSun" panose="02010600030101010101" pitchFamily="2" charset="-122"/>
                <a:ea typeface="SimSun" pitchFamily="34" charset="-122"/>
                <a:cs typeface="SimSun" pitchFamily="34" charset="-120"/>
              </a:rPr>
              <a:t>______________________________________________________________</a:t>
            </a:r>
          </a:p>
          <a:p>
            <a:pPr latinLnBrk="1">
              <a:lnSpc>
                <a:spcPts val="4900"/>
              </a:lnSpc>
            </a:pPr>
            <a:r>
              <a:rPr lang="en-US" altLang="zh-CN" sz="2800" i="0">
                <a:solidFill>
                  <a:srgbClr val="000000"/>
                </a:solidFill>
                <a:latin typeface="SimSun" panose="02010600030101010101" pitchFamily="2" charset="-122"/>
                <a:ea typeface="SimSun" pitchFamily="34" charset="-122"/>
                <a:cs typeface="SimSun" pitchFamily="34" charset="-120"/>
              </a:rPr>
              <a:t>______________________________________________________________</a:t>
            </a:r>
            <a:endParaRPr lang="en-US" altLang="zh-CN" sz="2800" dirty="0">
              <a:solidFill>
                <a:srgbClr val="000000"/>
              </a:solidFill>
              <a:latin typeface="SimSun" panose="02010600030101010101" pitchFamily="2" charset="-122"/>
            </a:endParaRPr>
          </a:p>
        </p:txBody>
      </p:sp>
    </p:spTree>
  </p:cSld>
  <p:clrMapOvr>
    <a:masterClrMapping/>
  </p:clrMapOvr>
  <p:transition>
    <p:split dir="in"/>
  </p:transition>
</p:sld>
</file>

<file path=ppt/slides/slide23.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B_6_AS.1_1#81cf1d713?vaa=1&amp;vcp=1&amp;pid=a1fc0193b&amp;color=0,0,0&amp;vtp=1&amp;vaab=1&amp;bt=1&amp;bbb=1&amp;hb=1"/>
          <p:cNvSpPr/>
          <p:nvPr/>
        </p:nvSpPr>
        <p:spPr>
          <a:xfrm>
            <a:off x="463296" y="93951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zh-CN" altLang="en-US" sz="2800" b="1" i="0" dirty="0">
                <a:solidFill>
                  <a:srgbClr val="FF0000"/>
                </a:solidFill>
                <a:latin typeface="Times New Roman" pitchFamily="34" charset="0"/>
                <a:ea typeface="SimSun" pitchFamily="34" charset="-122"/>
                <a:cs typeface="Times New Roman" pitchFamily="34" charset="-120"/>
              </a:rPr>
              <a:t>解析</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本题考查文意理解和拓展</a:t>
            </a:r>
            <a:r>
              <a:rPr lang="en-US" altLang="zh-CN" sz="2800" b="0" i="0" dirty="0">
                <a:solidFill>
                  <a:srgbClr val="FF0000"/>
                </a:solidFill>
                <a:latin typeface="Times New Roman" pitchFamily="34" charset="0"/>
                <a:ea typeface="SimSun" pitchFamily="34" charset="-122"/>
                <a:cs typeface="Times New Roman" pitchFamily="34" charset="-120"/>
              </a:rPr>
              <a:t>。“君子之教，喻也”，</a:t>
            </a:r>
            <a:r>
              <a:rPr lang="en-US" altLang="zh-CN" sz="2800" b="0" i="0" dirty="0" err="1">
                <a:solidFill>
                  <a:srgbClr val="FF0000"/>
                </a:solidFill>
                <a:latin typeface="Times New Roman" pitchFamily="34" charset="0"/>
                <a:ea typeface="SimSun" pitchFamily="34" charset="-122"/>
                <a:cs typeface="Times New Roman" pitchFamily="34" charset="-120"/>
              </a:rPr>
              <a:t>喻：晓喻、开</a:t>
            </a:r>
            <a:endParaRPr lang="en-US" altLang="zh-CN" sz="2800" b="0" i="0" dirty="0">
              <a:solidFill>
                <a:srgbClr val="FF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导。甲乙两文都运用了启发、诱导的方法，勉励青年人专心治学。甲文</a:t>
            </a:r>
            <a:endParaRPr lang="en-US" altLang="zh-CN" sz="2800" b="0" i="0" dirty="0">
              <a:solidFill>
                <a:srgbClr val="FF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中，宋濂以自己年少时虚心求学、勤苦学习最终学有所成的事实为例</a:t>
            </a:r>
            <a:r>
              <a:rPr lang="en-US" altLang="zh-CN" sz="2800" b="0" i="0" dirty="0">
                <a:solidFill>
                  <a:srgbClr val="FF0000"/>
                </a:solidFill>
                <a:latin typeface="Times New Roman" pitchFamily="34" charset="0"/>
                <a:ea typeface="SimSun" pitchFamily="34" charset="-122"/>
                <a:cs typeface="Times New Roman" pitchFamily="34" charset="-120"/>
              </a:rPr>
              <a:t>，</a:t>
            </a:r>
          </a:p>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着意突出“勤且艰”的好学精神；以太学生学习条件的优越与自己求学的</a:t>
            </a:r>
            <a:endParaRPr lang="en-US" altLang="zh-CN" sz="2800" b="0" i="0" dirty="0">
              <a:solidFill>
                <a:srgbClr val="FF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艰苦形成鲜明对比，强调了勤奋学习的必要性。以此勉励马生要珍惜良</a:t>
            </a:r>
            <a:endParaRPr lang="en-US" altLang="zh-CN" sz="2800" b="0" i="0" dirty="0">
              <a:solidFill>
                <a:srgbClr val="FF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好的读书环境，专心治学。乙文中，作者通过引用谚语、比喻论证和举</a:t>
            </a:r>
            <a:endParaRPr lang="en-US" altLang="zh-CN" sz="2800" b="0" i="0" dirty="0">
              <a:solidFill>
                <a:srgbClr val="FF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例论证，逐步启发家中晚辈要专注一事，学好一门学问</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B_6_AN.1_1#81cf1d713?vaa=1&amp;vcp=1&amp;pid=a1fc0193b&amp;color=0,0,0&amp;vtp=1&amp;vaab=1&amp;bt=1&amp;bbb=1&amp;hb=1"/>
          <p:cNvSpPr/>
          <p:nvPr/>
        </p:nvSpPr>
        <p:spPr>
          <a:xfrm>
            <a:off x="539496" y="1865344"/>
            <a:ext cx="11109960" cy="31444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甲文：现身说法（以亲身经历为例）。</a:t>
            </a:r>
            <a:r>
              <a:rPr lang="en-US" altLang="zh-CN" sz="2800" b="0" i="0" dirty="0" err="1">
                <a:solidFill>
                  <a:srgbClr val="FF0000"/>
                </a:solidFill>
                <a:latin typeface="Times New Roman" pitchFamily="34" charset="0"/>
                <a:ea typeface="SimSun" pitchFamily="34" charset="-122"/>
                <a:cs typeface="Times New Roman" pitchFamily="34" charset="-120"/>
              </a:rPr>
              <a:t>宋濂讲述自己早年虚心</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求教、勤苦学习的经历，勉励马生珍惜良好的读书条件，专心治学</a:t>
            </a:r>
            <a:r>
              <a:rPr lang="en-US" altLang="zh-CN" sz="2800" b="0" i="0" dirty="0">
                <a:solidFill>
                  <a:srgbClr val="FF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乙文：引用谚语（运用比喻说理</a:t>
            </a:r>
            <a:r>
              <a:rPr lang="en-US" altLang="zh-CN" sz="2800" b="0" i="0" dirty="0">
                <a:solidFill>
                  <a:srgbClr val="FF0000"/>
                </a:solidFill>
                <a:latin typeface="Times New Roman" pitchFamily="34" charset="0"/>
                <a:ea typeface="SimSun" pitchFamily="34" charset="-122"/>
                <a:cs typeface="Times New Roman" pitchFamily="34" charset="-120"/>
              </a:rPr>
              <a:t>/举例说理）。</a:t>
            </a:r>
            <a:r>
              <a:rPr lang="en-US" altLang="zh-CN" sz="2800" b="0" i="0" dirty="0" err="1">
                <a:solidFill>
                  <a:srgbClr val="FF0000"/>
                </a:solidFill>
                <a:latin typeface="Times New Roman" pitchFamily="34" charset="0"/>
                <a:ea typeface="SimSun" pitchFamily="34" charset="-122"/>
                <a:cs typeface="Times New Roman" pitchFamily="34" charset="-120"/>
              </a:rPr>
              <a:t>曾国藩引用了谚语“艺多不</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养身</a:t>
            </a:r>
            <a:r>
              <a:rPr lang="en-US" altLang="zh-CN" sz="2800" b="0" i="0" dirty="0">
                <a:solidFill>
                  <a:srgbClr val="FF0000"/>
                </a:solidFill>
                <a:latin typeface="Times New Roman" pitchFamily="34" charset="0"/>
                <a:ea typeface="SimSun" pitchFamily="34" charset="-122"/>
                <a:cs typeface="Times New Roman" pitchFamily="34" charset="-120"/>
              </a:rPr>
              <a:t>”（以“吾掘井多而无泉可饮，不专之咎也”强调专心的重要性/</a:t>
            </a:r>
            <a:r>
              <a:rPr lang="en-US" altLang="zh-CN" sz="2800" b="0" i="0" dirty="0" err="1">
                <a:solidFill>
                  <a:srgbClr val="FF0000"/>
                </a:solidFill>
                <a:latin typeface="Times New Roman" pitchFamily="34" charset="0"/>
                <a:ea typeface="SimSun" pitchFamily="34" charset="-122"/>
                <a:cs typeface="Times New Roman" pitchFamily="34" charset="-120"/>
              </a:rPr>
              <a:t>举九</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弟专注识字的事例</a:t>
            </a:r>
            <a:r>
              <a:rPr lang="en-US" altLang="zh-CN" sz="2800" b="0" i="0" dirty="0">
                <a:solidFill>
                  <a:srgbClr val="FF0000"/>
                </a:solidFill>
                <a:latin typeface="Times New Roman" pitchFamily="34" charset="0"/>
                <a:ea typeface="SimSun" pitchFamily="34" charset="-122"/>
                <a:cs typeface="Times New Roman" pitchFamily="34" charset="-120"/>
              </a:rPr>
              <a:t>），劝诫晚辈要专注一事，学好一门学问。</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B_6_BD.24_1#7ceaf8886?sp=1&amp;vaa=1&amp;vcp=1&amp;pid=a1fc0193b&amp;color=0,0,0&amp;vtp=1&amp;vaab=1&amp;bt=1&amp;bbb=1&amp;hb=1"/>
          <p:cNvSpPr/>
          <p:nvPr/>
        </p:nvSpPr>
        <p:spPr>
          <a:xfrm>
            <a:off x="682371" y="1505299"/>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《学记》是我国历史上最早专门论述教育教学问题的著作。其中谈到</a:t>
            </a:r>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“善学者，师逸而功倍”，</a:t>
            </a:r>
            <a:r>
              <a:rPr lang="en-US" altLang="zh-CN" sz="2800" b="0" i="0" dirty="0" err="1">
                <a:solidFill>
                  <a:srgbClr val="000000"/>
                </a:solidFill>
                <a:latin typeface="Times New Roman" pitchFamily="34" charset="0"/>
                <a:ea typeface="SimSun" pitchFamily="34" charset="-122"/>
                <a:cs typeface="Times New Roman" pitchFamily="34" charset="-120"/>
              </a:rPr>
              <a:t>宋濂和曾国藩是如何做到“善学”的？请你结合</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甲乙两文谈一谈</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6_BD.24_2#7ceaf8886?sp=1&amp;vaa=1&amp;vcp=1&amp;pid=a1fc0193b&amp;color=0,0,0&amp;mp=1&amp;vtp=1&amp;vaab=1&amp;bt=1&amp;bbb=1&amp;hb=1&amp;hltap=1"/>
          <p:cNvSpPr/>
          <p:nvPr/>
        </p:nvSpPr>
        <p:spPr>
          <a:xfrm>
            <a:off x="539496" y="3364276"/>
            <a:ext cx="11109960" cy="1312500"/>
          </a:xfrm>
          <a:prstGeom prst="rect">
            <a:avLst/>
          </a:prstGeom>
          <a:noFill/>
          <a:ln/>
        </p:spPr>
        <p:txBody>
          <a:bodyPr wrap="none" lIns="0" tIns="0" rIns="0" bIns="0" rtlCol="0" anchor="t"/>
          <a:lstStyle/>
          <a:p>
            <a:pPr latinLnBrk="1">
              <a:lnSpc>
                <a:spcPts val="5100"/>
              </a:lnSpc>
            </a:pPr>
            <a:r>
              <a:rPr lang="en-US" altLang="zh-CN" sz="2800" i="0" dirty="0">
                <a:solidFill>
                  <a:srgbClr val="000000"/>
                </a:solidFill>
                <a:latin typeface="SimSun" panose="02010600030101010101" pitchFamily="2" charset="-122"/>
                <a:ea typeface="SimSun" pitchFamily="34" charset="-122"/>
                <a:cs typeface="SimSun" pitchFamily="34" charset="-120"/>
              </a:rPr>
              <a:t>______________________________________________________________</a:t>
            </a:r>
          </a:p>
          <a:p>
            <a:pPr latinLnBrk="1">
              <a:lnSpc>
                <a:spcPts val="5100"/>
              </a:lnSpc>
            </a:pPr>
            <a:r>
              <a:rPr lang="en-US" altLang="zh-CN" sz="2800" i="0" dirty="0">
                <a:solidFill>
                  <a:srgbClr val="000000"/>
                </a:solidFill>
                <a:latin typeface="SimSun" panose="02010600030101010101" pitchFamily="2" charset="-122"/>
                <a:ea typeface="SimSun" pitchFamily="34" charset="-122"/>
                <a:cs typeface="SimSun" pitchFamily="34" charset="-120"/>
              </a:rPr>
              <a:t>______________________________________________________________</a:t>
            </a:r>
          </a:p>
        </p:txBody>
      </p:sp>
    </p:spTree>
  </p:cSld>
  <p:clrMapOvr>
    <a:masterClrMapping/>
  </p:clrMapOvr>
  <p:transition>
    <p:split dir="in"/>
  </p:transition>
</p:sld>
</file>

<file path=ppt/slides/slide26.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B_6_AN.1_1#7ceaf8886?vaa=1&amp;vcp=1&amp;pid=a1fc0193b&amp;color=0,0,0&amp;vtp=1&amp;vaab=1&amp;bt=1&amp;bbb=1&amp;hb=1"/>
          <p:cNvSpPr/>
          <p:nvPr/>
        </p:nvSpPr>
        <p:spPr>
          <a:xfrm>
            <a:off x="539496" y="554400"/>
            <a:ext cx="11109960" cy="5735257"/>
          </a:xfrm>
          <a:prstGeom prst="rect">
            <a:avLst/>
          </a:prstGeom>
          <a:noFill/>
          <a:ln/>
        </p:spPr>
        <p:txBody>
          <a:bodyPr wrap="none" lIns="0" tIns="0" rIns="0" bIns="0" rtlCol="0" anchor="t"/>
          <a:lstStyle/>
          <a:p>
            <a:pPr algn="l" latinLnBrk="1">
              <a:lnSpc>
                <a:spcPts val="5100"/>
              </a:lnSpc>
            </a:pPr>
            <a:r>
              <a:rPr lang="en-US" altLang="zh-CN" sz="2800" b="1" i="0" spc="-50" dirty="0">
                <a:solidFill>
                  <a:srgbClr val="FF0000"/>
                </a:solidFill>
                <a:latin typeface="Times New Roman" pitchFamily="34" charset="0"/>
                <a:ea typeface="SimSun" pitchFamily="34" charset="-122"/>
                <a:cs typeface="Times New Roman" pitchFamily="34" charset="-120"/>
              </a:rPr>
              <a:t>【</a:t>
            </a:r>
            <a:r>
              <a:rPr lang="en-US" altLang="zh-CN" sz="2800" b="1" i="0" spc="-50" dirty="0" err="1">
                <a:solidFill>
                  <a:srgbClr val="FF0000"/>
                </a:solidFill>
                <a:latin typeface="Times New Roman" pitchFamily="34" charset="0"/>
                <a:ea typeface="SimSun" pitchFamily="34" charset="-122"/>
                <a:cs typeface="Times New Roman" pitchFamily="34" charset="-120"/>
              </a:rPr>
              <a:t>答案】</a:t>
            </a:r>
            <a:r>
              <a:rPr lang="en-US" altLang="zh-CN" sz="2800" b="0" i="0" spc="-50" dirty="0" err="1">
                <a:solidFill>
                  <a:srgbClr val="FF0000"/>
                </a:solidFill>
                <a:latin typeface="Times New Roman" pitchFamily="34" charset="0"/>
                <a:ea typeface="SimSun" pitchFamily="34" charset="-122"/>
                <a:cs typeface="Times New Roman" pitchFamily="34" charset="-120"/>
              </a:rPr>
              <a:t>示例：从“余幼时即嗜学”可知，宋濂从小就对学习有浓厚的兴</a:t>
            </a:r>
            <a:endParaRPr lang="en-US" altLang="zh-CN" sz="2800" b="0" i="0" spc="-5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spc="-50" dirty="0">
                <a:solidFill>
                  <a:srgbClr val="FF0000"/>
                </a:solidFill>
                <a:latin typeface="Times New Roman" pitchFamily="34" charset="0"/>
                <a:ea typeface="SimSun" pitchFamily="34" charset="-122"/>
                <a:cs typeface="Times New Roman" pitchFamily="34" charset="-120"/>
              </a:rPr>
              <a:t>趣，启示我们要做一个“乐之者”；</a:t>
            </a:r>
            <a:r>
              <a:rPr lang="en-US" altLang="zh-CN" sz="2800" b="0" i="0" spc="-50" dirty="0" err="1">
                <a:solidFill>
                  <a:srgbClr val="FF0000"/>
                </a:solidFill>
                <a:latin typeface="Times New Roman" pitchFamily="34" charset="0"/>
                <a:ea typeface="SimSun" pitchFamily="34" charset="-122"/>
                <a:cs typeface="Times New Roman" pitchFamily="34" charset="-120"/>
              </a:rPr>
              <a:t>从“天大寒，砚冰坚，手指不可屈伸”可</a:t>
            </a:r>
            <a:endParaRPr lang="en-US" altLang="zh-CN" sz="2800" b="0" i="0" spc="-5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spc="-50" dirty="0" err="1">
                <a:solidFill>
                  <a:srgbClr val="FF0000"/>
                </a:solidFill>
                <a:latin typeface="Times New Roman" pitchFamily="34" charset="0"/>
                <a:ea typeface="SimSun" pitchFamily="34" charset="-122"/>
                <a:cs typeface="Times New Roman" pitchFamily="34" charset="-120"/>
              </a:rPr>
              <a:t>以看出宋濂学习条件的艰苦，启示我们要勤奋刻苦地学习；从“走送之</a:t>
            </a:r>
            <a:r>
              <a:rPr lang="en-US" altLang="zh-CN" sz="2800" b="0" i="0" spc="-50" dirty="0">
                <a:solidFill>
                  <a:srgbClr val="FF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spc="-50" dirty="0" err="1">
                <a:solidFill>
                  <a:srgbClr val="FF0000"/>
                </a:solidFill>
                <a:latin typeface="Times New Roman" pitchFamily="34" charset="0"/>
                <a:ea typeface="SimSun" pitchFamily="34" charset="-122"/>
                <a:cs typeface="Times New Roman" pitchFamily="34" charset="-120"/>
              </a:rPr>
              <a:t>不敢稍逾约”可以看出宋濂对约定的重视，启示我们要讲诚信；从宋濂百</a:t>
            </a:r>
            <a:endParaRPr lang="en-US" altLang="zh-CN" sz="2800" b="0" i="0" spc="-5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spc="-50" dirty="0" err="1">
                <a:solidFill>
                  <a:srgbClr val="FF0000"/>
                </a:solidFill>
                <a:latin typeface="Times New Roman" pitchFamily="34" charset="0"/>
                <a:ea typeface="SimSun" pitchFamily="34" charset="-122"/>
                <a:cs typeface="Times New Roman" pitchFamily="34" charset="-120"/>
              </a:rPr>
              <a:t>里求师，诚恳地向老师求教而终有所获，可知学习要虚心；从“余则缊袍</a:t>
            </a:r>
            <a:endParaRPr lang="en-US" altLang="zh-CN" sz="2800" b="0" i="0" spc="-5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spc="-50" dirty="0" err="1">
                <a:solidFill>
                  <a:srgbClr val="FF0000"/>
                </a:solidFill>
                <a:latin typeface="Times New Roman" pitchFamily="34" charset="0"/>
                <a:ea typeface="SimSun" pitchFamily="34" charset="-122"/>
                <a:cs typeface="Times New Roman" pitchFamily="34" charset="-120"/>
              </a:rPr>
              <a:t>敝衣处其间，略无慕艳意”可以看出宋濂并不以自己破旧的穿着为耻，启</a:t>
            </a:r>
            <a:endParaRPr lang="en-US" altLang="zh-CN" sz="2800" b="0" i="0" spc="-5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spc="-50" dirty="0" err="1">
                <a:solidFill>
                  <a:srgbClr val="FF0000"/>
                </a:solidFill>
                <a:latin typeface="Times New Roman" pitchFamily="34" charset="0"/>
                <a:ea typeface="SimSun" pitchFamily="34" charset="-122"/>
                <a:cs typeface="Times New Roman" pitchFamily="34" charset="-120"/>
              </a:rPr>
              <a:t>示我们要不慕虚荣，意志坚定。从乙文中的“求业之精，别无他法，日专</a:t>
            </a:r>
            <a:endParaRPr lang="en-US" altLang="zh-CN" sz="2800" b="0" i="0" spc="-5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spc="-50" dirty="0">
                <a:solidFill>
                  <a:srgbClr val="FF0000"/>
                </a:solidFill>
                <a:latin typeface="Times New Roman" pitchFamily="34" charset="0"/>
                <a:ea typeface="SimSun" pitchFamily="34" charset="-122"/>
                <a:cs typeface="Times New Roman" pitchFamily="34" charset="-120"/>
              </a:rPr>
              <a:t>而已矣”可知，想要学业精深，没有别的办法，只有“专一”；“</a:t>
            </a:r>
            <a:r>
              <a:rPr lang="en-US" altLang="zh-CN" sz="2800" b="0" i="0" spc="-50" dirty="0" err="1">
                <a:solidFill>
                  <a:srgbClr val="FF0000"/>
                </a:solidFill>
                <a:latin typeface="Times New Roman" pitchFamily="34" charset="0"/>
                <a:ea typeface="SimSun" pitchFamily="34" charset="-122"/>
                <a:cs typeface="Times New Roman" pitchFamily="34" charset="-120"/>
              </a:rPr>
              <a:t>吾掘井多而</a:t>
            </a:r>
            <a:endParaRPr lang="en-US" altLang="zh-CN" sz="2800" b="0" i="0" spc="-50" dirty="0">
              <a:solidFill>
                <a:srgbClr val="FF0000"/>
              </a:solidFill>
              <a:latin typeface="Times New Roman" pitchFamily="34" charset="0"/>
              <a:ea typeface="SimSun" pitchFamily="34" charset="-122"/>
              <a:cs typeface="Times New Roman" pitchFamily="34" charset="-120"/>
            </a:endParaRPr>
          </a:p>
          <a:p>
            <a:pPr latinLnBrk="1">
              <a:lnSpc>
                <a:spcPts val="4900"/>
              </a:lnSpc>
            </a:pPr>
            <a:r>
              <a:rPr lang="en-US" altLang="zh-CN" sz="2800" b="0" i="0" spc="-50" dirty="0" err="1">
                <a:solidFill>
                  <a:srgbClr val="FF0000"/>
                </a:solidFill>
                <a:latin typeface="Times New Roman" pitchFamily="34" charset="0"/>
                <a:ea typeface="SimSun" pitchFamily="34" charset="-122"/>
                <a:cs typeface="Times New Roman" pitchFamily="34" charset="-120"/>
              </a:rPr>
              <a:t>无泉可饮，不专之咎也”启示我们学习一定要专心致志</a:t>
            </a:r>
            <a:r>
              <a:rPr lang="en-US" altLang="zh-CN" sz="2800" b="0" i="0" spc="-50" dirty="0">
                <a:solidFill>
                  <a:srgbClr val="FF0000"/>
                </a:solidFill>
                <a:latin typeface="Times New Roman" pitchFamily="34" charset="0"/>
                <a:ea typeface="SimSun" pitchFamily="34" charset="-122"/>
                <a:cs typeface="Times New Roman" pitchFamily="34" charset="-120"/>
              </a:rPr>
              <a:t>。</a:t>
            </a:r>
            <a:endParaRPr lang="en-US" altLang="zh-CN" sz="2800" spc="-5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B_6_AS.1_1#7ceaf8886?vaa=1&amp;vcp=1&amp;pid=a1fc0193b&amp;color=0,0,0&amp;vtp=1&amp;vaab=1&amp;bt=1&amp;bbb=1&amp;hb=1"/>
          <p:cNvSpPr/>
          <p:nvPr/>
        </p:nvSpPr>
        <p:spPr>
          <a:xfrm>
            <a:off x="539496" y="554400"/>
            <a:ext cx="11109960" cy="5824157"/>
          </a:xfrm>
          <a:prstGeom prst="rect">
            <a:avLst/>
          </a:prstGeom>
          <a:noFill/>
          <a:ln/>
        </p:spPr>
        <p:txBody>
          <a:bodyPr wrap="none" lIns="0" tIns="0" rIns="0" bIns="0" rtlCol="0" anchor="t"/>
          <a:lstStyle/>
          <a:p>
            <a:pPr algn="l" latinLnBrk="1">
              <a:lnSpc>
                <a:spcPts val="4200"/>
              </a:lnSpc>
            </a:pPr>
            <a:r>
              <a:rPr lang="en-US" altLang="zh-CN" sz="2800" b="0" i="0" dirty="0">
                <a:solidFill>
                  <a:srgbClr val="FF0000"/>
                </a:solidFill>
                <a:latin typeface="SimSun" pitchFamily="34" charset="0"/>
                <a:ea typeface="SimSun" pitchFamily="34" charset="-122"/>
                <a:cs typeface="SimSun" pitchFamily="34" charset="-120"/>
              </a:rPr>
              <a:t>    </a:t>
            </a:r>
            <a:r>
              <a:rPr lang="en-US" altLang="zh-CN" sz="2800" b="1" i="0" dirty="0">
                <a:solidFill>
                  <a:srgbClr val="FF0000"/>
                </a:solidFill>
                <a:latin typeface="Times New Roman" pitchFamily="34" charset="0"/>
                <a:ea typeface="SimSun" pitchFamily="34" charset="-122"/>
                <a:cs typeface="Times New Roman" pitchFamily="34" charset="-120"/>
              </a:rPr>
              <a:t>乙文参考译文：</a:t>
            </a:r>
            <a:endParaRPr lang="en-US" altLang="zh-CN" sz="2800" dirty="0"/>
          </a:p>
          <a:p>
            <a:pPr latinLnBrk="1">
              <a:lnSpc>
                <a:spcPts val="4300"/>
              </a:lnSpc>
            </a:pPr>
            <a:r>
              <a:rPr lang="en-US" altLang="zh-CN" sz="2800" b="0" i="0" dirty="0">
                <a:solidFill>
                  <a:srgbClr val="FF0000"/>
                </a:solidFill>
                <a:latin typeface="SimSun" panose="02010600030101010101" pitchFamily="2" charset="-122"/>
                <a:ea typeface="SimSun" pitchFamily="34" charset="-122"/>
                <a:cs typeface="Times New Roman" pitchFamily="34" charset="-120"/>
              </a:rPr>
              <a:t>    </a:t>
            </a:r>
            <a:r>
              <a:rPr lang="en-US" altLang="zh-CN" sz="2800" b="0" i="0" dirty="0" err="1">
                <a:solidFill>
                  <a:srgbClr val="FF0000"/>
                </a:solidFill>
                <a:latin typeface="Times New Roman" pitchFamily="34" charset="0"/>
                <a:ea typeface="SimSun" pitchFamily="34" charset="-122"/>
                <a:cs typeface="Times New Roman" pitchFamily="34" charset="-120"/>
              </a:rPr>
              <a:t>寻求学业之精深，没有别的办法，日复一日地专一罢了。有言道</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“技能多并不能维持一个人的生计”，</a:t>
            </a:r>
            <a:r>
              <a:rPr lang="en-US" altLang="zh-CN" sz="2800" b="0" i="0" dirty="0" err="1">
                <a:solidFill>
                  <a:srgbClr val="FF0000"/>
                </a:solidFill>
                <a:latin typeface="Times New Roman" pitchFamily="34" charset="0"/>
                <a:ea typeface="SimSun" pitchFamily="34" charset="-122"/>
                <a:cs typeface="Times New Roman" pitchFamily="34" charset="-120"/>
              </a:rPr>
              <a:t>说的就是不专一。我挖了很多井却</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200"/>
              </a:lnSpc>
            </a:pPr>
            <a:r>
              <a:rPr lang="en-US" altLang="zh-CN" sz="2800" b="0" i="0" dirty="0" err="1">
                <a:solidFill>
                  <a:srgbClr val="FF0000"/>
                </a:solidFill>
                <a:latin typeface="Times New Roman" pitchFamily="34" charset="0"/>
                <a:ea typeface="SimSun" pitchFamily="34" charset="-122"/>
                <a:cs typeface="Times New Roman" pitchFamily="34" charset="-120"/>
              </a:rPr>
              <a:t>没有水可以喝，正是没有（做到）专一的过错（啊</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SimSun" pitchFamily="34" charset="-122"/>
                <a:cs typeface="Times New Roman" pitchFamily="34" charset="-120"/>
              </a:rPr>
              <a:t>弟弟们无论如何</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200"/>
              </a:lnSpc>
            </a:pPr>
            <a:r>
              <a:rPr lang="en-US" altLang="zh-CN" sz="2800" b="0" i="0" dirty="0" err="1">
                <a:solidFill>
                  <a:srgbClr val="FF0000"/>
                </a:solidFill>
                <a:latin typeface="Times New Roman" pitchFamily="34" charset="0"/>
                <a:ea typeface="SimSun" pitchFamily="34" charset="-122"/>
                <a:cs typeface="Times New Roman" pitchFamily="34" charset="-120"/>
              </a:rPr>
              <a:t>都应当致力于专心研究某一门学业，如九弟立志练书法，也不必完全抛</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200"/>
              </a:lnSpc>
            </a:pPr>
            <a:r>
              <a:rPr lang="en-US" altLang="zh-CN" sz="2800" b="0" i="0" dirty="0" err="1">
                <a:solidFill>
                  <a:srgbClr val="FF0000"/>
                </a:solidFill>
                <a:latin typeface="Times New Roman" pitchFamily="34" charset="0"/>
                <a:ea typeface="SimSun" pitchFamily="34" charset="-122"/>
                <a:cs typeface="Times New Roman" pitchFamily="34" charset="-120"/>
              </a:rPr>
              <a:t>弃其他方面。只是每天练习字帖之时，决不可不提精神，随时随事，均</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200"/>
              </a:lnSpc>
            </a:pPr>
            <a:r>
              <a:rPr lang="en-US" altLang="zh-CN" sz="2800" b="0" i="0" dirty="0" err="1">
                <a:solidFill>
                  <a:srgbClr val="FF0000"/>
                </a:solidFill>
                <a:latin typeface="Times New Roman" pitchFamily="34" charset="0"/>
                <a:ea typeface="SimSun" pitchFamily="34" charset="-122"/>
                <a:cs typeface="Times New Roman" pitchFamily="34" charset="-120"/>
              </a:rPr>
              <a:t>可接触体会。至于四弟和六弟，我不知道你们是否专一于某一门学业</a:t>
            </a:r>
            <a:r>
              <a:rPr lang="en-US" altLang="zh-CN" sz="2800" b="0" i="0" dirty="0">
                <a:solidFill>
                  <a:srgbClr val="FF0000"/>
                </a:solidFill>
                <a:latin typeface="Times New Roman" pitchFamily="34" charset="0"/>
                <a:ea typeface="SimSun" pitchFamily="34" charset="-122"/>
                <a:cs typeface="Times New Roman" pitchFamily="34" charset="-120"/>
              </a:rPr>
              <a:t>？</a:t>
            </a:r>
          </a:p>
          <a:p>
            <a:pPr latinLnBrk="1">
              <a:lnSpc>
                <a:spcPts val="4200"/>
              </a:lnSpc>
            </a:pPr>
            <a:r>
              <a:rPr lang="en-US" altLang="zh-CN" sz="2800" b="0" i="0" dirty="0" err="1">
                <a:solidFill>
                  <a:srgbClr val="FF0000"/>
                </a:solidFill>
                <a:latin typeface="Times New Roman" pitchFamily="34" charset="0"/>
                <a:ea typeface="SimSun" pitchFamily="34" charset="-122"/>
                <a:cs typeface="Times New Roman" pitchFamily="34" charset="-120"/>
              </a:rPr>
              <a:t>如有志于探寻古代经典之学，就必须专心钻研一类经典；如有志于作文</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200"/>
              </a:lnSpc>
            </a:pPr>
            <a:r>
              <a:rPr lang="en-US" altLang="zh-CN" sz="2800" b="0" i="0" dirty="0" err="1">
                <a:solidFill>
                  <a:srgbClr val="FF0000"/>
                </a:solidFill>
                <a:latin typeface="Times New Roman" pitchFamily="34" charset="0"/>
                <a:ea typeface="SimSun" pitchFamily="34" charset="-122"/>
                <a:cs typeface="Times New Roman" pitchFamily="34" charset="-120"/>
              </a:rPr>
              <a:t>章，就必须专读一个人的文稿；如有志于作古文，就必须阅看一家的文</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200"/>
              </a:lnSpc>
            </a:pPr>
            <a:r>
              <a:rPr lang="en-US" altLang="zh-CN" sz="2800" b="0" i="0" dirty="0" err="1">
                <a:solidFill>
                  <a:srgbClr val="FF0000"/>
                </a:solidFill>
                <a:latin typeface="Times New Roman" pitchFamily="34" charset="0"/>
                <a:ea typeface="SimSun" pitchFamily="34" charset="-122"/>
                <a:cs typeface="Times New Roman" pitchFamily="34" charset="-120"/>
              </a:rPr>
              <a:t>集。作各种体裁的诗词也是如此，作应试的试帖诗也是如此，千万不可</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100"/>
              </a:lnSpc>
            </a:pPr>
            <a:r>
              <a:rPr lang="en-US" altLang="zh-CN" sz="2800" b="0" i="0" dirty="0" err="1">
                <a:solidFill>
                  <a:srgbClr val="FF0000"/>
                </a:solidFill>
                <a:latin typeface="Times New Roman" pitchFamily="34" charset="0"/>
                <a:ea typeface="SimSun" pitchFamily="34" charset="-122"/>
                <a:cs typeface="Times New Roman" pitchFamily="34" charset="-120"/>
              </a:rPr>
              <a:t>以各门学问同时进行、心志不专，各门学问同时进行则必定一无所成</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2">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2">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86b9bf4d1.fixed?vcp=1&amp;pid=cd36f66ed&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第19讲</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阅读拓展</a:t>
            </a:r>
            <a:endParaRPr lang="en-US" altLang="zh-CN" sz="4000" dirty="0"/>
          </a:p>
        </p:txBody>
      </p:sp>
      <p:sp>
        <p:nvSpPr>
          <p:cNvPr id="3" name="C_4_BD#86b9bf4d1.fixed?vcp=1&amp;pid=cd36f66ed&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要点梳理</a:t>
            </a:r>
            <a:endParaRPr lang="en-US" altLang="zh-CN" sz="4000" dirty="0"/>
          </a:p>
        </p:txBody>
      </p:sp>
    </p:spTree>
  </p:cSld>
  <p:clrMapOvr>
    <a:masterClrMapping/>
  </p:clrMapOvr>
  <p:transition>
    <p:split dir="in"/>
  </p:transition>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P_5_BD#bf9012036?vcp=1&amp;pid=86b9bf4d1&amp;color=0,0,0&amp;vtp=1&amp;vaab=1&amp;bt=1&amp;bbb=1&amp;hb=1"/>
          <p:cNvSpPr/>
          <p:nvPr/>
        </p:nvSpPr>
        <p:spPr>
          <a:xfrm>
            <a:off x="539496" y="892524"/>
            <a:ext cx="11109960" cy="50875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阅读拓展类试题为开放性试题，重在考查我们的辩证思维能力</a:t>
            </a:r>
            <a:r>
              <a:rPr lang="en-US" altLang="zh-CN" sz="2800" b="0" i="0">
                <a:solidFill>
                  <a:srgbClr val="000000"/>
                </a:solidFill>
                <a:latin typeface="Times New Roman" pitchFamily="34" charset="0"/>
                <a:ea typeface="SimSun" pitchFamily="34" charset="-122"/>
                <a:cs typeface="Times New Roman" pitchFamily="34" charset="-120"/>
              </a:rPr>
              <a:t>、探</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究能力</a:t>
            </a:r>
            <a:r>
              <a:rPr lang="en-US" altLang="zh-CN" sz="2800" b="0" i="0" dirty="0">
                <a:solidFill>
                  <a:srgbClr val="000000"/>
                </a:solidFill>
                <a:latin typeface="Times New Roman" pitchFamily="34" charset="0"/>
                <a:ea typeface="SimSun" pitchFamily="34" charset="-122"/>
                <a:cs typeface="Times New Roman" pitchFamily="34" charset="-120"/>
              </a:rPr>
              <a:t>、创新能力和联系现实生活进行思考的能力</a:t>
            </a:r>
            <a:r>
              <a:rPr lang="en-US" altLang="zh-CN" sz="2800" b="0" i="0">
                <a:solidFill>
                  <a:srgbClr val="000000"/>
                </a:solidFill>
                <a:latin typeface="Times New Roman" pitchFamily="34" charset="0"/>
                <a:ea typeface="SimSun" pitchFamily="34" charset="-122"/>
                <a:cs typeface="Times New Roman" pitchFamily="34" charset="-120"/>
              </a:rPr>
              <a:t>，解答这类题目需要</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我们根据文章进行合理的推断和论述</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此类试题一般为问答题</a:t>
            </a:r>
            <a:r>
              <a:rPr lang="en-US" altLang="zh-CN" sz="2800" b="0" i="0" dirty="0">
                <a:solidFill>
                  <a:srgbClr val="000000"/>
                </a:solidFill>
                <a:latin typeface="Times New Roman" pitchFamily="34" charset="0"/>
                <a:ea typeface="SimSun" pitchFamily="34" charset="-122"/>
                <a:cs typeface="Times New Roman" pitchFamily="34" charset="-120"/>
              </a:rPr>
              <a:t>，常见题型有：启示感悟型、</a:t>
            </a:r>
            <a:r>
              <a:rPr lang="en-US" altLang="zh-CN" sz="2800" b="0" i="0">
                <a:solidFill>
                  <a:srgbClr val="000000"/>
                </a:solidFill>
                <a:latin typeface="Times New Roman" pitchFamily="34" charset="0"/>
                <a:ea typeface="SimSun" pitchFamily="34" charset="-122"/>
                <a:cs typeface="Times New Roman" pitchFamily="34" charset="-120"/>
              </a:rPr>
              <a:t>议论评价型、</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建言献策型</a:t>
            </a:r>
            <a:r>
              <a:rPr lang="en-US" altLang="zh-CN" sz="2800" b="0" i="0" dirty="0">
                <a:solidFill>
                  <a:srgbClr val="000000"/>
                </a:solidFill>
                <a:latin typeface="Times New Roman" pitchFamily="34" charset="0"/>
                <a:ea typeface="SimSun" pitchFamily="34" charset="-122"/>
                <a:cs typeface="Times New Roman" pitchFamily="34" charset="-120"/>
              </a:rPr>
              <a:t>、补充论据型、</a:t>
            </a:r>
            <a:r>
              <a:rPr lang="en-US" altLang="zh-CN" sz="2800" b="0" i="0">
                <a:solidFill>
                  <a:srgbClr val="000000"/>
                </a:solidFill>
                <a:latin typeface="Times New Roman" pitchFamily="34" charset="0"/>
                <a:ea typeface="SimSun" pitchFamily="34" charset="-122"/>
                <a:cs typeface="Times New Roman" pitchFamily="34" charset="-120"/>
              </a:rPr>
              <a:t>情景再现型等。</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1.启示感悟型</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Times New Roma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这类题型主要考查我们对选文的解读和体会。作答时应紧扣选文的</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中心思想，立论有据，表达准确。</a:t>
            </a:r>
            <a:endParaRPr lang="en-US" altLang="zh-CN" sz="2800" dirty="0"/>
          </a:p>
        </p:txBody>
      </p:sp>
    </p:spTree>
  </p:cSld>
  <p:clrMapOvr>
    <a:masterClrMapping/>
  </p:clrMapOvr>
  <p:transition>
    <p:split dir="in"/>
  </p:transition>
</p:sld>
</file>

<file path=ppt/slides/slide5.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P_5#bf9012036?sp=1&amp;vcp=1&amp;pid=86b9bf4d1&amp;color=0,0,0&amp;vtp=1&amp;vaab=1&amp;bt=1&amp;bbb=1&amp;hb=1"/>
          <p:cNvSpPr/>
          <p:nvPr/>
        </p:nvSpPr>
        <p:spPr>
          <a:xfrm>
            <a:off x="539496" y="892524"/>
            <a:ext cx="11109960" cy="50875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2.议论评价型</a:t>
            </a:r>
            <a:endParaRPr lang="en-US" altLang="zh-CN" sz="2800" dirty="0"/>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这类题型多要求我们比较两篇选文中作者观点、人物形象、表达方</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式的异同</a:t>
            </a:r>
            <a:r>
              <a:rPr lang="en-US" altLang="zh-CN" sz="2800" b="0" i="0" dirty="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3.建言献策型</a:t>
            </a:r>
            <a:endParaRPr kumimoji="0" lang="en-US" altLang="zh-CN" sz="2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Times New Roman" pitchFamily="34" charset="-120"/>
              </a:rPr>
              <a:t>    </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这类题型多要求我们根据文章内容提出合理的建议。答此类题时要</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注意题干中的限制性要求。例如</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阅读《邹忌讽齐王纳谏</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从文中概</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括出一条对我们的学习有指导意义的建议</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。”这里的“</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从文中概括</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一条</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学习”就是对答题的限制</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6.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P_5#bf9012036?sp=1&amp;vcp=1&amp;pid=86b9bf4d1&amp;color=0,0,0&amp;vtp=1&amp;vaab=1&amp;bt=1&amp;bbb=1"/>
          <p:cNvSpPr/>
          <p:nvPr/>
        </p:nvSpPr>
        <p:spPr>
          <a:xfrm>
            <a:off x="539496" y="1852644"/>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4.补充论据型</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这类题型多要求我们根据文章观点</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补充恰当的论据。</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5.情景再现型</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Times New Roma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这类题型多要求我们根据文章内容展开联想与想象，通常有人物描</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写和景物描写。</a:t>
            </a:r>
            <a:endParaRPr lang="en-US" altLang="zh-CN" sz="2800" dirty="0"/>
          </a:p>
        </p:txBody>
      </p:sp>
    </p:spTree>
  </p:cSld>
  <p:clrMapOvr>
    <a:masterClrMapping/>
  </p:clrMapOvr>
  <p:transition>
    <p:split dir="in"/>
  </p:transition>
</p:sld>
</file>

<file path=ppt/slides/slide7.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C_5_BD#9eeb1faa7?vcp=1&amp;pid=86b9bf4d1&amp;color=238,61,73&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EE3D49"/>
                </a:solidFill>
                <a:latin typeface="Times New Roman" pitchFamily="34" charset="0"/>
                <a:ea typeface="微软雅黑" pitchFamily="34" charset="-122"/>
                <a:cs typeface="Times New Roman" pitchFamily="34" charset="-120"/>
              </a:rPr>
              <a:t>方法归纳</a:t>
            </a:r>
            <a:endParaRPr lang="en-US" altLang="zh-CN" sz="3200" dirty="0"/>
          </a:p>
        </p:txBody>
      </p:sp>
      <p:sp>
        <p:nvSpPr>
          <p:cNvPr id="3" name="P_6#5350a1a1b?sp=1&amp;vcp=1&amp;pid=9eeb1faa7&amp;color=0,0,0&amp;vtp=1&amp;vaab=1&amp;bbb=1"/>
          <p:cNvSpPr/>
          <p:nvPr/>
        </p:nvSpPr>
        <p:spPr>
          <a:xfrm>
            <a:off x="539496" y="1267240"/>
            <a:ext cx="11109960" cy="3792157"/>
          </a:xfrm>
          <a:prstGeom prst="rect">
            <a:avLst/>
          </a:prstGeom>
          <a:noFill/>
          <a:ln/>
        </p:spPr>
        <p:txBody>
          <a:bodyPr wrap="none" lIns="0" tIns="0" rIns="0" bIns="0" rtlCol="0" anchor="t"/>
          <a:lstStyle/>
          <a:p>
            <a:pPr algn="ctr" latinLnBrk="1">
              <a:lnSpc>
                <a:spcPts val="5100"/>
              </a:lnSpc>
            </a:pPr>
            <a:r>
              <a:rPr lang="en-US" altLang="zh-CN" sz="2800" b="1" i="0">
                <a:solidFill>
                  <a:srgbClr val="000000"/>
                </a:solidFill>
                <a:latin typeface="Times New Roman" pitchFamily="34" charset="0"/>
                <a:ea typeface="SimSun" pitchFamily="34" charset="-122"/>
                <a:cs typeface="Times New Roman" pitchFamily="34" charset="-120"/>
              </a:rPr>
              <a:t>阅读拓展题的解题方法</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1.启示感悟型</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（1）准确把握原文的主题思想，结合自己的生活实际来谈启示。</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（2）注意答题的层次。解答时要先明确表达自己的观点，如“我认</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为</a:t>
            </a: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”“我赞同（反对）</a:t>
            </a: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”“我的启示是</a:t>
            </a: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Times New Roman" pitchFamily="34" charset="-120"/>
              </a:rPr>
              <a:t>……</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”，然后根据原文材料和</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实际生活展开论述。</a:t>
            </a:r>
            <a:endParaRPr lang="en-US" altLang="zh-CN" sz="2800" dirty="0"/>
          </a:p>
        </p:txBody>
      </p:sp>
    </p:spTree>
  </p:cSld>
  <p:clrMapOvr>
    <a:masterClrMapping/>
  </p:clrMapOvr>
  <p:transition>
    <p:split dir="in"/>
  </p:transition>
</p:sld>
</file>

<file path=ppt/slides/slide8.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P_6#5350a1a1b?sp=1&amp;vcp=1&amp;pid=9eeb1faa7&amp;color=0,0,0&amp;vtp=1&amp;vaab=1&amp;bt=1&amp;bbb=1"/>
          <p:cNvSpPr/>
          <p:nvPr/>
        </p:nvSpPr>
        <p:spPr>
          <a:xfrm>
            <a:off x="539496" y="1538954"/>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1" i="0">
                <a:solidFill>
                  <a:srgbClr val="000000"/>
                </a:solidFill>
                <a:latin typeface="Times New Roman" pitchFamily="34" charset="0"/>
                <a:ea typeface="SimSun" pitchFamily="34" charset="-122"/>
                <a:cs typeface="Times New Roman" pitchFamily="34" charset="-120"/>
              </a:rPr>
              <a:t>.议论评价型</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（1）读懂文章，弄清作者观点、人物形象、表达方式；</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（2）要准确表明自己的见解，并能对自己的观点进行针对性阐述。</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3.建言献策型</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Times New Roma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注意题干中的限制性要求，仔细阅读文段，从内容和观点出发，联</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系生活写出对应的意见或建议。</a:t>
            </a:r>
            <a:endParaRPr lang="en-US" altLang="zh-CN" sz="2800" dirty="0"/>
          </a:p>
        </p:txBody>
      </p:sp>
    </p:spTree>
  </p:cSld>
  <p:clrMapOvr>
    <a:masterClrMapping/>
  </p:clrMapOvr>
  <p:transition>
    <p:split dir="in"/>
  </p:transition>
</p:sld>
</file>

<file path=ppt/slides/slide9.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P_6#5350a1a1b?sp=1&amp;vcp=1&amp;pid=9eeb1faa7&amp;color=0,0,0&amp;vtp=1&amp;vaab=1&amp;bt=1&amp;bbb=1&amp;hb=1"/>
          <p:cNvSpPr/>
          <p:nvPr/>
        </p:nvSpPr>
        <p:spPr>
          <a:xfrm>
            <a:off x="539496" y="2499074"/>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4.补充论据型</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准确把握论点</a:t>
            </a:r>
            <a:r>
              <a:rPr lang="en-US" altLang="zh-CN" sz="2800" b="0" i="0" dirty="0">
                <a:solidFill>
                  <a:srgbClr val="000000"/>
                </a:solidFill>
                <a:latin typeface="Times New Roman" pitchFamily="34" charset="0"/>
                <a:ea typeface="SimSun" pitchFamily="34" charset="-122"/>
                <a:cs typeface="Times New Roman" pitchFamily="34" charset="-120"/>
              </a:rPr>
              <a:t>，围绕论点补充论据。这需要我们平时多积累</a:t>
            </a:r>
            <a:r>
              <a:rPr lang="en-US" altLang="zh-CN" sz="2800" b="0" i="0">
                <a:solidFill>
                  <a:srgbClr val="000000"/>
                </a:solidFill>
                <a:latin typeface="Times New Roman" pitchFamily="34" charset="0"/>
                <a:ea typeface="SimSun" pitchFamily="34" charset="-122"/>
                <a:cs typeface="Times New Roman" pitchFamily="34" charset="-120"/>
              </a:rPr>
              <a:t>，加强</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课外的阅读拓展</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29</TotalTime>
  <Words>1171</Words>
  <Application>Microsoft Office PowerPoint</Application>
  <PresentationFormat>宽屏</PresentationFormat>
  <Paragraphs>194</Paragraphs>
  <Slides>27</Slides>
  <Notes>27</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27</vt:i4>
      </vt:variant>
    </vt:vector>
  </HeadingPairs>
  <TitlesOfParts>
    <vt:vector size="37" baseType="lpstr">
      <vt:lpstr>Arial (正文)</vt:lpstr>
      <vt:lpstr>仿宋</vt:lpstr>
      <vt:lpstr>华文隶书</vt:lpstr>
      <vt:lpstr>宋体</vt:lpstr>
      <vt:lpstr>宋体</vt:lpstr>
      <vt:lpstr>微软雅黑</vt:lpstr>
      <vt:lpstr>Arial</vt:lpstr>
      <vt:lpstr>Calibri</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夕 韩</cp:lastModifiedBy>
  <cp:revision>7</cp:revision>
  <dcterms:created xsi:type="dcterms:W3CDTF">2024-11-21T13:32:27Z</dcterms:created>
  <dcterms:modified xsi:type="dcterms:W3CDTF">2025-07-24T03:13:41Z</dcterms:modified>
  <cp:category/>
  <cp:contentStatus/>
</cp:coreProperties>
</file>